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notesMasterIdLst>
    <p:notesMasterId r:id="rId16"/>
  </p:notesMasterIdLst>
  <p:handoutMasterIdLst>
    <p:handoutMasterId r:id="rId17"/>
  </p:handoutMasterIdLst>
  <p:sldIdLst>
    <p:sldId id="468" r:id="rId2"/>
    <p:sldId id="460" r:id="rId3"/>
    <p:sldId id="462" r:id="rId4"/>
    <p:sldId id="439" r:id="rId5"/>
    <p:sldId id="463" r:id="rId6"/>
    <p:sldId id="465" r:id="rId7"/>
    <p:sldId id="466" r:id="rId8"/>
    <p:sldId id="470" r:id="rId9"/>
    <p:sldId id="464" r:id="rId10"/>
    <p:sldId id="441" r:id="rId11"/>
    <p:sldId id="457" r:id="rId12"/>
    <p:sldId id="469" r:id="rId13"/>
    <p:sldId id="459" r:id="rId14"/>
    <p:sldId id="467" r:id="rId15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7D1C"/>
    <a:srgbClr val="C00000"/>
    <a:srgbClr val="005B94"/>
    <a:srgbClr val="FFFFCC"/>
    <a:srgbClr val="203864"/>
    <a:srgbClr val="E3C867"/>
    <a:srgbClr val="943900"/>
    <a:srgbClr val="644C20"/>
    <a:srgbClr val="DFC79B"/>
    <a:srgbClr val="3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5" autoAdjust="0"/>
    <p:restoredTop sz="94541" autoAdjust="0"/>
  </p:normalViewPr>
  <p:slideViewPr>
    <p:cSldViewPr>
      <p:cViewPr varScale="1">
        <p:scale>
          <a:sx n="109" d="100"/>
          <a:sy n="109" d="100"/>
        </p:scale>
        <p:origin x="75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4032" y="8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943236F7-4664-455E-BC07-0CDCE21554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" y="2"/>
            <a:ext cx="2918621" cy="494813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31DEB9-9004-426F-A335-67E0A3C184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573" y="2"/>
            <a:ext cx="2918621" cy="494813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fld id="{23400795-29AB-4324-96AE-7F802EE6482E}" type="datetimeFigureOut">
              <a:rPr kumimoji="1" lang="ja-JP" altLang="en-US" smtClean="0"/>
              <a:pPr/>
              <a:t>2019/12/2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5136CF-7728-43A0-B27C-D0DDF271B7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" y="9371503"/>
            <a:ext cx="2918621" cy="494813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9A165A7-74BC-48CC-80C3-CE94A50EC5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5573" y="9371503"/>
            <a:ext cx="2918621" cy="494813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fld id="{F1503A65-AD4E-4996-98EA-0537A51CC4C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0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18831" cy="495029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 b="0" i="0"/>
            </a:lvl1pPr>
          </a:lstStyle>
          <a:p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6" y="2"/>
            <a:ext cx="2918831" cy="495029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 b="0" i="0"/>
            </a:lvl1pPr>
          </a:lstStyle>
          <a:p>
            <a:fld id="{E1F90248-EE6A-492B-9478-0BEDDAFA9DDF}" type="datetimeFigureOut">
              <a:rPr lang="ja-JP" altLang="en-US" smtClean="0"/>
              <a:pPr/>
              <a:t>2019/12/2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4" rIns="91427" bIns="4571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7"/>
            <a:ext cx="5388610" cy="3884861"/>
          </a:xfrm>
          <a:prstGeom prst="rect">
            <a:avLst/>
          </a:prstGeom>
        </p:spPr>
        <p:txBody>
          <a:bodyPr vert="horz" lIns="91427" tIns="45714" rIns="91427" bIns="45714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3" y="9371286"/>
            <a:ext cx="2918831" cy="495028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 b="0" i="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6" y="9371286"/>
            <a:ext cx="2918831" cy="495028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 b="0" i="0"/>
            </a:lvl1pPr>
          </a:lstStyle>
          <a:p>
            <a:fld id="{9B63B2ED-D70A-4E8F-96F9-541B53228F1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91794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b="0" i="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b="0" i="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b="0" i="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b="0" i="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b="0" i="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758AD-138C-DE49-A908-48258F27A13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99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9575" y="1233488"/>
            <a:ext cx="5916613" cy="33289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ja-JP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17412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HGS明朝E" panose="02020900000000000000" pitchFamily="18" charset="-128"/>
              </a:defRPr>
            </a:lvl1pPr>
            <a:lvl2pPr marL="734913" indent="-281691"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HGS明朝E" panose="02020900000000000000" pitchFamily="18" charset="-128"/>
              </a:defRPr>
            </a:lvl2pPr>
            <a:lvl3pPr marL="1131483" indent="-225038"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HGS明朝E" panose="02020900000000000000" pitchFamily="18" charset="-128"/>
              </a:defRPr>
            </a:lvl3pPr>
            <a:lvl4pPr marL="1584705" indent="-225038"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HGS明朝E" panose="02020900000000000000" pitchFamily="18" charset="-128"/>
              </a:defRPr>
            </a:lvl4pPr>
            <a:lvl5pPr marL="2037927" indent="-225038"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HGS明朝E" panose="02020900000000000000" pitchFamily="18" charset="-128"/>
              </a:defRPr>
            </a:lvl5pPr>
            <a:lvl6pPr marL="2491150" indent="-225038" defTabSz="453222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HGS明朝E" panose="02020900000000000000" pitchFamily="18" charset="-128"/>
              </a:defRPr>
            </a:lvl6pPr>
            <a:lvl7pPr marL="2944372" indent="-225038" defTabSz="453222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HGS明朝E" panose="02020900000000000000" pitchFamily="18" charset="-128"/>
              </a:defRPr>
            </a:lvl7pPr>
            <a:lvl8pPr marL="3397595" indent="-225038" defTabSz="453222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HGS明朝E" panose="02020900000000000000" pitchFamily="18" charset="-128"/>
              </a:defRPr>
            </a:lvl8pPr>
            <a:lvl9pPr marL="3850817" indent="-225038" defTabSz="453222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HGS明朝E" panose="02020900000000000000" pitchFamily="18" charset="-128"/>
              </a:defRPr>
            </a:lvl9pPr>
          </a:lstStyle>
          <a:p>
            <a:pPr defTabSz="453222" fontAlgn="base">
              <a:spcBef>
                <a:spcPct val="0"/>
              </a:spcBef>
              <a:spcAft>
                <a:spcPct val="0"/>
              </a:spcAft>
              <a:defRPr/>
            </a:pPr>
            <a:fld id="{3DC60360-78A5-4736-A7D3-2E2F7B46CACC}" type="slidenum">
              <a:rPr lang="ja-JP" altLang="en-US">
                <a:solidFill>
                  <a:srgbClr val="000000"/>
                </a:solidFill>
                <a:latin typeface="游ゴシック" panose="020B0400000000000000" pitchFamily="50" charset="-128"/>
                <a:ea typeface="ＭＳ Ｐゴシック" panose="020B0600070205080204" pitchFamily="50" charset="-128"/>
              </a:rPr>
              <a:pPr defTabSz="453222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ja-JP" altLang="en-US">
              <a:solidFill>
                <a:srgbClr val="000000"/>
              </a:solidFill>
              <a:latin typeface="游ゴシック" panose="020B0400000000000000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0748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758AD-138C-DE49-A908-48258F27A13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556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64" y="41335"/>
            <a:ext cx="11456869" cy="6443459"/>
          </a:xfrm>
          <a:prstGeom prst="rect">
            <a:avLst/>
          </a:prstGeom>
        </p:spPr>
      </p:pic>
      <p:sp>
        <p:nvSpPr>
          <p:cNvPr id="4" name="正方形/長方形 3"/>
          <p:cNvSpPr/>
          <p:nvPr userDrawn="1"/>
        </p:nvSpPr>
        <p:spPr>
          <a:xfrm>
            <a:off x="11067083" y="-4242"/>
            <a:ext cx="936104" cy="119427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-4242"/>
            <a:ext cx="12192000" cy="139180"/>
          </a:xfrm>
          <a:prstGeom prst="rect">
            <a:avLst/>
          </a:prstGeom>
          <a:solidFill>
            <a:srgbClr val="987D1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508484" y="3909153"/>
            <a:ext cx="11175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1886968"/>
            <a:ext cx="10363200" cy="1470025"/>
          </a:xfrm>
        </p:spPr>
        <p:txBody>
          <a:bodyPr>
            <a:normAutofit/>
          </a:bodyPr>
          <a:lstStyle>
            <a:lvl1pPr algn="ctr">
              <a:defRPr sz="4000" baseline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4340696"/>
            <a:ext cx="8534400" cy="1464568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203864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pic>
        <p:nvPicPr>
          <p:cNvPr id="9" name="図 8" descr="flag_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069" y="11088"/>
            <a:ext cx="1109861" cy="154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82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360" y="126750"/>
            <a:ext cx="10753195" cy="709963"/>
          </a:xfrm>
        </p:spPr>
        <p:txBody>
          <a:bodyPr bIns="0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cxnSp>
        <p:nvCxnSpPr>
          <p:cNvPr id="4" name="直線コネクタ 3"/>
          <p:cNvCxnSpPr/>
          <p:nvPr userDrawn="1"/>
        </p:nvCxnSpPr>
        <p:spPr>
          <a:xfrm flipV="1">
            <a:off x="0" y="842402"/>
            <a:ext cx="4463819" cy="1"/>
          </a:xfrm>
          <a:prstGeom prst="line">
            <a:avLst/>
          </a:prstGeom>
          <a:ln w="63500" cmpd="dbl">
            <a:solidFill>
              <a:srgbClr val="022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610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600" y="1340768"/>
            <a:ext cx="5384800" cy="4968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1340768"/>
            <a:ext cx="5384800" cy="4968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cxnSp>
        <p:nvCxnSpPr>
          <p:cNvPr id="5" name="直線コネクタ 4"/>
          <p:cNvCxnSpPr/>
          <p:nvPr userDrawn="1"/>
        </p:nvCxnSpPr>
        <p:spPr>
          <a:xfrm flipV="1">
            <a:off x="0" y="842402"/>
            <a:ext cx="4463819" cy="1"/>
          </a:xfrm>
          <a:prstGeom prst="line">
            <a:avLst/>
          </a:prstGeom>
          <a:ln w="63500" cmpd="dbl">
            <a:solidFill>
              <a:srgbClr val="022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89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1817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solidFill>
            <a:srgbClr val="987D1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0246407" y="6351712"/>
            <a:ext cx="1879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A50868-C88D-6B49-8F6F-2FC5D73B70AB}" type="slidenum"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Times New Roman"/>
            </a:endParaRPr>
          </a:p>
        </p:txBody>
      </p:sp>
      <p:pic>
        <p:nvPicPr>
          <p:cNvPr id="5" name="図 4" descr="flag_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069" y="11088"/>
            <a:ext cx="1109861" cy="154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00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2CC2344-3C51-1546-8129-9C54973DD3EE}"/>
              </a:ext>
            </a:extLst>
          </p:cNvPr>
          <p:cNvSpPr/>
          <p:nvPr userDrawn="1"/>
        </p:nvSpPr>
        <p:spPr>
          <a:xfrm>
            <a:off x="9819861" y="0"/>
            <a:ext cx="2372139" cy="1351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solidFill>
            <a:srgbClr val="987D1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5" name="直線コネクタ 4"/>
          <p:cNvCxnSpPr/>
          <p:nvPr userDrawn="1"/>
        </p:nvCxnSpPr>
        <p:spPr>
          <a:xfrm flipV="1">
            <a:off x="0" y="842402"/>
            <a:ext cx="4463819" cy="1"/>
          </a:xfrm>
          <a:prstGeom prst="line">
            <a:avLst/>
          </a:prstGeom>
          <a:ln w="63500" cmpd="dbl">
            <a:solidFill>
              <a:srgbClr val="022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 descr="flag_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069" y="11088"/>
            <a:ext cx="1109861" cy="154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39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35360" y="116632"/>
            <a:ext cx="10753195" cy="720080"/>
          </a:xfrm>
          <a:prstGeom prst="rect">
            <a:avLst/>
          </a:prstGeom>
        </p:spPr>
        <p:txBody>
          <a:bodyPr vert="horz" lIns="91440" tIns="45720" rIns="91440" bIns="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23392" y="1268761"/>
            <a:ext cx="10959008" cy="5256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 userDrawn="1"/>
        </p:nvSpPr>
        <p:spPr>
          <a:xfrm>
            <a:off x="10246407" y="6351712"/>
            <a:ext cx="1879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A50868-C88D-6B49-8F6F-2FC5D73B70AB}" type="slidenum"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Times New Roman"/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solidFill>
            <a:srgbClr val="987D1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12" name="図 11" descr="flogs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7902" y="9248"/>
            <a:ext cx="681675" cy="89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1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9" r:id="rId5"/>
    <p:sldLayoutId id="2147483769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baseline="0">
          <a:solidFill>
            <a:schemeClr val="accent5">
              <a:lumMod val="50000"/>
            </a:schemeClr>
          </a:solidFill>
          <a:latin typeface="Verdana" panose="020B0604030504040204" pitchFamily="34" charset="0"/>
          <a:ea typeface="メイリオ" panose="020B0604030504040204" pitchFamily="50" charset="-128"/>
          <a:cs typeface="+mj-cs"/>
        </a:defRPr>
      </a:lvl1pPr>
    </p:titleStyle>
    <p:bodyStyle>
      <a:lvl1pPr marL="342900" indent="-360000" algn="l" defTabSz="914400" rtl="0" eaLnBrk="1" latinLnBrk="0" hangingPunct="1">
        <a:spcBef>
          <a:spcPts val="1200"/>
        </a:spcBef>
        <a:buFont typeface="Wingdings" panose="05000000000000000000" pitchFamily="2" charset="2"/>
        <a:buChar char="l"/>
        <a:defRPr kumimoji="1" sz="3200" kern="1200" baseline="0">
          <a:solidFill>
            <a:srgbClr val="203864"/>
          </a:solidFill>
          <a:latin typeface="Verdana" panose="020B0604030504040204" pitchFamily="34" charset="0"/>
          <a:ea typeface="メイリオ" panose="020B0604030504040204" pitchFamily="50" charset="-128"/>
          <a:cs typeface="+mn-cs"/>
        </a:defRPr>
      </a:lvl1pPr>
      <a:lvl2pPr marL="742950" indent="-360000" algn="l" defTabSz="914400" rtl="0" eaLnBrk="1" latinLnBrk="0" hangingPunct="1">
        <a:spcBef>
          <a:spcPts val="200"/>
        </a:spcBef>
        <a:buFont typeface="Wingdings" panose="05000000000000000000" pitchFamily="2" charset="2"/>
        <a:buChar char="n"/>
        <a:defRPr kumimoji="1" sz="2800" kern="1200" baseline="0">
          <a:solidFill>
            <a:schemeClr val="bg2">
              <a:lumMod val="50000"/>
            </a:schemeClr>
          </a:solidFill>
          <a:latin typeface="Verdana" panose="020B0604030504040204" pitchFamily="34" charset="0"/>
          <a:ea typeface="メイリオ" panose="020B0604030504040204" pitchFamily="50" charset="-128"/>
          <a:cs typeface="+mn-cs"/>
        </a:defRPr>
      </a:lvl2pPr>
      <a:lvl3pPr marL="987425" indent="-361950" algn="l" defTabSz="914400" rtl="0" eaLnBrk="1" latinLnBrk="0" hangingPunct="1">
        <a:spcBef>
          <a:spcPts val="200"/>
        </a:spcBef>
        <a:buFont typeface="Wingdings" panose="05000000000000000000" pitchFamily="2" charset="2"/>
        <a:buChar char="l"/>
        <a:defRPr kumimoji="1" sz="2400" kern="1200" baseline="0">
          <a:solidFill>
            <a:schemeClr val="bg2">
              <a:lumMod val="50000"/>
            </a:schemeClr>
          </a:solidFill>
          <a:latin typeface="Verdana" panose="020B0604030504040204" pitchFamily="34" charset="0"/>
          <a:ea typeface="メイリオ" panose="020B0604030504040204" pitchFamily="50" charset="-128"/>
          <a:cs typeface="+mn-cs"/>
        </a:defRPr>
      </a:lvl3pPr>
      <a:lvl4pPr marL="1349375" indent="-452438" algn="l" defTabSz="914400" rtl="0" eaLnBrk="1" latinLnBrk="0" hangingPunct="1">
        <a:spcBef>
          <a:spcPts val="200"/>
        </a:spcBef>
        <a:buFont typeface="Wingdings" panose="05000000000000000000" pitchFamily="2" charset="2"/>
        <a:buChar char="l"/>
        <a:defRPr kumimoji="1" sz="2400" kern="1200" baseline="0">
          <a:solidFill>
            <a:schemeClr val="bg2">
              <a:lumMod val="50000"/>
            </a:schemeClr>
          </a:solidFill>
          <a:latin typeface="Verdana" panose="020B0604030504040204" pitchFamily="34" charset="0"/>
          <a:ea typeface="メイリオ" panose="020B0604030504040204" pitchFamily="50" charset="-128"/>
          <a:cs typeface="+mn-cs"/>
        </a:defRPr>
      </a:lvl4pPr>
      <a:lvl5pPr marL="1701800" indent="-442913" algn="l" defTabSz="914400" rtl="0" eaLnBrk="1" latinLnBrk="0" hangingPunct="1">
        <a:spcBef>
          <a:spcPts val="200"/>
        </a:spcBef>
        <a:buFont typeface="Wingdings" panose="05000000000000000000" pitchFamily="2" charset="2"/>
        <a:buChar char="l"/>
        <a:defRPr kumimoji="1" sz="2400" kern="1200" baseline="0">
          <a:solidFill>
            <a:schemeClr val="bg2">
              <a:lumMod val="50000"/>
            </a:schemeClr>
          </a:solidFill>
          <a:latin typeface="Verdana" panose="020B0604030504040204" pitchFamily="34" charset="0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tech.ac.jp/staff/rules/logo/seal.html" TargetMode="External"/><Relationship Id="rId2" Type="http://schemas.openxmlformats.org/officeDocument/2006/relationships/hyperlink" Target="https://webcommunity.jim.titech.ac.jp/modules/webphot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263352" y="2204864"/>
            <a:ext cx="11665296" cy="3960440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ja-JP" altLang="en-US" sz="3600" b="1" dirty="0">
                <a:solidFill>
                  <a:srgbClr val="20386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ＭＳ 明朝"/>
              </a:rPr>
              <a:t>本テンプレート（推奨）について</a:t>
            </a:r>
            <a:endParaRPr lang="en-US" altLang="ja-JP" sz="1200" b="1" dirty="0">
              <a:solidFill>
                <a:srgbClr val="203864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ＭＳ 明朝"/>
            </a:endParaRPr>
          </a:p>
          <a:p>
            <a:pPr algn="ctr">
              <a:lnSpc>
                <a:spcPct val="120000"/>
              </a:lnSpc>
            </a:pPr>
            <a:r>
              <a:rPr lang="ja-JP" altLang="en-US" sz="2800" dirty="0">
                <a:solidFill>
                  <a:srgbClr val="20386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ＭＳ 明朝"/>
              </a:rPr>
              <a:t>東工大教職員・学生の皆さんへ</a:t>
            </a:r>
            <a:endParaRPr lang="en-US" altLang="ja-JP" sz="2800" dirty="0">
              <a:solidFill>
                <a:srgbClr val="203864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ＭＳ 明朝"/>
            </a:endParaRPr>
          </a:p>
          <a:p>
            <a:pPr>
              <a:lnSpc>
                <a:spcPct val="120000"/>
              </a:lnSpc>
            </a:pPr>
            <a:endParaRPr lang="en-US" altLang="ja-JP" sz="2800" dirty="0">
              <a:solidFill>
                <a:srgbClr val="203864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ＭＳ 明朝"/>
            </a:endParaRPr>
          </a:p>
          <a:p>
            <a:pPr>
              <a:lnSpc>
                <a:spcPct val="120000"/>
              </a:lnSpc>
            </a:pPr>
            <a:r>
              <a:rPr lang="ja-JP" altLang="en-US" sz="2400" b="1" dirty="0">
                <a:solidFill>
                  <a:srgbClr val="20386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ＭＳ 明朝"/>
              </a:rPr>
              <a:t>　</a:t>
            </a:r>
            <a:r>
              <a:rPr lang="ja-JP" altLang="en-US" sz="2400" dirty="0">
                <a:solidFill>
                  <a:srgbClr val="20386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ＭＳ 明朝"/>
              </a:rPr>
              <a:t>大学として作成する資料のテンプレートとして、積極的</a:t>
            </a:r>
            <a:r>
              <a:rPr lang="ja-JP" altLang="en-US" sz="2400" dirty="0" smtClean="0">
                <a:solidFill>
                  <a:srgbClr val="20386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ＭＳ 明朝"/>
              </a:rPr>
              <a:t>にご利用</a:t>
            </a:r>
            <a:r>
              <a:rPr lang="ja-JP" altLang="en-US" sz="2400" dirty="0">
                <a:solidFill>
                  <a:srgbClr val="20386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ＭＳ 明朝"/>
              </a:rPr>
              <a:t>ください。</a:t>
            </a:r>
          </a:p>
          <a:p>
            <a:pPr>
              <a:lnSpc>
                <a:spcPct val="120000"/>
              </a:lnSpc>
            </a:pPr>
            <a:r>
              <a:rPr lang="ja-JP" altLang="en-US" sz="2400" dirty="0">
                <a:solidFill>
                  <a:srgbClr val="20386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ＭＳ 明朝"/>
              </a:rPr>
              <a:t>　共通デザインの使用により、ブランディングの一環として統一感の創出を促すこと、また「</a:t>
            </a:r>
            <a:r>
              <a:rPr lang="en-US" altLang="ja-JP" sz="2400" dirty="0">
                <a:solidFill>
                  <a:srgbClr val="20386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ＭＳ 明朝"/>
              </a:rPr>
              <a:t>Team</a:t>
            </a:r>
            <a:r>
              <a:rPr lang="ja-JP" altLang="en-US" sz="2400" dirty="0">
                <a:solidFill>
                  <a:srgbClr val="20386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ＭＳ 明朝"/>
              </a:rPr>
              <a:t>東工大」としての一体感を醸成することを期待します。</a:t>
            </a:r>
            <a:endParaRPr lang="en-US" altLang="ja-JP" sz="2400" b="1" dirty="0">
              <a:solidFill>
                <a:srgbClr val="203864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ＭＳ 明朝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696400" y="332656"/>
            <a:ext cx="2088232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20191128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版</a:t>
            </a:r>
            <a:endParaRPr lang="ja-JP" altLang="en-US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3468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フォント例・色見本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95400" y="1089508"/>
            <a:ext cx="10801200" cy="2795103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日本語フォントは「メイリオ」、</a:t>
            </a:r>
            <a:endParaRPr lang="en-US" altLang="ja-JP" sz="2800" dirty="0"/>
          </a:p>
          <a:p>
            <a:pPr marL="0" indent="0">
              <a:spcBef>
                <a:spcPts val="600"/>
              </a:spcBef>
              <a:buNone/>
            </a:pPr>
            <a:r>
              <a:rPr lang="ja-JP" altLang="en-US" sz="2800" dirty="0"/>
              <a:t>　英文は「</a:t>
            </a:r>
            <a:r>
              <a:rPr lang="en-US" altLang="ja-JP" sz="2800" dirty="0"/>
              <a:t>Verdana</a:t>
            </a:r>
            <a:r>
              <a:rPr lang="ja-JP" altLang="en-US" sz="2800" dirty="0"/>
              <a:t>」を推奨する。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sz="2800" dirty="0"/>
              <a:t>色見本</a:t>
            </a:r>
            <a:endParaRPr lang="en-US" altLang="ja-JP" sz="2800" dirty="0"/>
          </a:p>
          <a:p>
            <a:pPr lvl="1"/>
            <a:r>
              <a:rPr lang="ja-JP" altLang="en-US" dirty="0" smtClean="0"/>
              <a:t>文字色は </a:t>
            </a:r>
            <a:r>
              <a:rPr lang="en-US" altLang="ja-JP" dirty="0" smtClean="0">
                <a:solidFill>
                  <a:srgbClr val="203864"/>
                </a:solidFill>
              </a:rPr>
              <a:t>R=32,G=56,B=100</a:t>
            </a:r>
            <a:endParaRPr lang="ja-JP" altLang="en-US" dirty="0" smtClean="0">
              <a:solidFill>
                <a:srgbClr val="203864"/>
              </a:solidFill>
            </a:endParaRPr>
          </a:p>
          <a:p>
            <a:pPr lvl="1"/>
            <a:r>
              <a:rPr lang="ja-JP" altLang="en-US" dirty="0" smtClean="0"/>
              <a:t>その</a:t>
            </a:r>
            <a:r>
              <a:rPr lang="ja-JP" altLang="en-US" dirty="0"/>
              <a:t>他</a:t>
            </a:r>
            <a:r>
              <a:rPr lang="ja-JP" altLang="en-US" dirty="0" smtClean="0"/>
              <a:t>の配色例</a:t>
            </a:r>
            <a:r>
              <a:rPr lang="ja-JP" altLang="en-US" dirty="0"/>
              <a:t>は、以下のとおり。</a:t>
            </a:r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11424" y="4729175"/>
            <a:ext cx="4301335" cy="503590"/>
          </a:xfrm>
          <a:prstGeom prst="rect">
            <a:avLst/>
          </a:prstGeom>
          <a:solidFill>
            <a:srgbClr val="022C5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altLang="ja-JP" sz="2800" dirty="0">
                <a:latin typeface="Verdana" panose="020B060403050404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R=32</a:t>
            </a:r>
            <a:r>
              <a:rPr lang="ja-JP" altLang="en-US" sz="2800" dirty="0" err="1">
                <a:latin typeface="Verdana" panose="020B060403050404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，</a:t>
            </a:r>
            <a:r>
              <a:rPr lang="en-US" altLang="ja-JP" sz="2800" dirty="0">
                <a:latin typeface="Verdana" panose="020B060403050404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G=56, B=100</a:t>
            </a:r>
            <a:endParaRPr lang="ja-JP" altLang="en-US" sz="2800" dirty="0">
              <a:latin typeface="Verdana" panose="020B060403050404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911424" y="5495245"/>
            <a:ext cx="4310354" cy="503590"/>
          </a:xfrm>
          <a:prstGeom prst="rect">
            <a:avLst/>
          </a:prstGeom>
          <a:solidFill>
            <a:srgbClr val="987D1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altLang="ja-JP" sz="2800" dirty="0">
                <a:latin typeface="Verdana" panose="020B060403050404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R=152</a:t>
            </a:r>
            <a:r>
              <a:rPr lang="ja-JP" altLang="en-US" sz="2800" dirty="0" err="1">
                <a:latin typeface="Verdana" panose="020B060403050404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，</a:t>
            </a:r>
            <a:r>
              <a:rPr lang="en-US" altLang="ja-JP" sz="2800" dirty="0">
                <a:latin typeface="Verdana" panose="020B060403050404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G=125, B=28</a:t>
            </a:r>
            <a:endParaRPr lang="ja-JP" altLang="en-US" sz="2800" dirty="0">
              <a:latin typeface="Verdana" panose="020B060403050404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884157" y="4727765"/>
            <a:ext cx="4311642" cy="503590"/>
          </a:xfrm>
          <a:prstGeom prst="rect">
            <a:avLst/>
          </a:prstGeom>
          <a:solidFill>
            <a:srgbClr val="644C2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altLang="ja-JP" sz="2800" dirty="0">
                <a:latin typeface="Verdana" panose="020B060403050404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R=100</a:t>
            </a:r>
            <a:r>
              <a:rPr lang="ja-JP" altLang="en-US" sz="2800" dirty="0" err="1">
                <a:latin typeface="Verdana" panose="020B060403050404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，</a:t>
            </a:r>
            <a:r>
              <a:rPr lang="en-US" altLang="ja-JP" sz="2800" dirty="0">
                <a:latin typeface="Verdana" panose="020B060403050404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G=76, B=32</a:t>
            </a:r>
            <a:endParaRPr lang="ja-JP" altLang="en-US" sz="2800" dirty="0">
              <a:latin typeface="Verdana" panose="020B060403050404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865193" y="5495245"/>
            <a:ext cx="4330606" cy="503590"/>
          </a:xfrm>
          <a:prstGeom prst="rect">
            <a:avLst/>
          </a:prstGeom>
          <a:solidFill>
            <a:srgbClr val="1C379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altLang="ja-JP" sz="2800" dirty="0">
                <a:latin typeface="Verdana" panose="020B060403050404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R=28</a:t>
            </a:r>
            <a:r>
              <a:rPr lang="ja-JP" altLang="en-US" sz="2800" dirty="0" err="1">
                <a:latin typeface="Verdana" panose="020B060403050404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，</a:t>
            </a:r>
            <a:r>
              <a:rPr lang="en-US" altLang="ja-JP" sz="2800" dirty="0">
                <a:latin typeface="Verdana" panose="020B060403050404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G=55, B=152</a:t>
            </a:r>
            <a:endParaRPr lang="ja-JP" altLang="en-US" sz="2800" dirty="0">
              <a:latin typeface="Verdana" panose="020B060403050404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5534920" y="4737964"/>
            <a:ext cx="1008112" cy="523988"/>
          </a:xfrm>
          <a:prstGeom prst="rightArrow">
            <a:avLst>
              <a:gd name="adj1" fmla="val 72123"/>
              <a:gd name="adj2" fmla="val 5000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補色</a:t>
            </a:r>
          </a:p>
        </p:txBody>
      </p:sp>
      <p:sp>
        <p:nvSpPr>
          <p:cNvPr id="9" name="右矢印 8"/>
          <p:cNvSpPr/>
          <p:nvPr/>
        </p:nvSpPr>
        <p:spPr>
          <a:xfrm>
            <a:off x="5543939" y="5498163"/>
            <a:ext cx="1008112" cy="523988"/>
          </a:xfrm>
          <a:prstGeom prst="rightArrow">
            <a:avLst>
              <a:gd name="adj1" fmla="val 72123"/>
              <a:gd name="adj2" fmla="val 5000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補色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911424" y="3963105"/>
            <a:ext cx="4310354" cy="503590"/>
          </a:xfrm>
          <a:prstGeom prst="rect">
            <a:avLst/>
          </a:prstGeom>
          <a:solidFill>
            <a:srgbClr val="005B9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altLang="ja-JP" sz="2800" dirty="0">
                <a:latin typeface="Verdana" panose="020B060403050404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R=0</a:t>
            </a:r>
            <a:r>
              <a:rPr lang="ja-JP" altLang="en-US" sz="2800" dirty="0" err="1">
                <a:latin typeface="Verdana" panose="020B060403050404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，</a:t>
            </a:r>
            <a:r>
              <a:rPr lang="en-US" altLang="ja-JP" sz="2800" dirty="0">
                <a:latin typeface="Verdana" panose="020B060403050404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G=91, B=148</a:t>
            </a:r>
            <a:endParaRPr lang="ja-JP" altLang="en-US" sz="2800" dirty="0">
              <a:latin typeface="Verdana" panose="020B060403050404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865193" y="3963105"/>
            <a:ext cx="4330606" cy="503590"/>
          </a:xfrm>
          <a:prstGeom prst="rect">
            <a:avLst/>
          </a:prstGeom>
          <a:solidFill>
            <a:srgbClr val="943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altLang="ja-JP" sz="2800" dirty="0">
                <a:latin typeface="Verdana" panose="020B060403050404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R=148</a:t>
            </a:r>
            <a:r>
              <a:rPr lang="ja-JP" altLang="en-US" sz="2800" dirty="0" err="1">
                <a:latin typeface="Verdana" panose="020B060403050404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，</a:t>
            </a:r>
            <a:r>
              <a:rPr lang="en-US" altLang="ja-JP" sz="2800" dirty="0">
                <a:latin typeface="Verdana" panose="020B060403050404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G=57, B=0</a:t>
            </a:r>
            <a:endParaRPr lang="ja-JP" altLang="en-US" sz="2800" dirty="0">
              <a:latin typeface="Verdana" panose="020B060403050404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" name="右矢印 17"/>
          <p:cNvSpPr/>
          <p:nvPr/>
        </p:nvSpPr>
        <p:spPr>
          <a:xfrm>
            <a:off x="5543939" y="3971894"/>
            <a:ext cx="1008112" cy="523988"/>
          </a:xfrm>
          <a:prstGeom prst="rightArrow">
            <a:avLst>
              <a:gd name="adj1" fmla="val 72123"/>
              <a:gd name="adj2" fmla="val 5000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補色</a:t>
            </a:r>
          </a:p>
        </p:txBody>
      </p:sp>
    </p:spTree>
    <p:extLst>
      <p:ext uri="{BB962C8B-B14F-4D97-AF65-F5344CB8AC3E}">
        <p14:creationId xmlns:p14="http://schemas.microsoft.com/office/powerpoint/2010/main" val="77160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solidFill>
                  <a:srgbClr val="203864"/>
                </a:solidFill>
              </a:rPr>
              <a:t>フォントサイズ例</a:t>
            </a:r>
            <a:endParaRPr kumimoji="1" lang="ja-JP" altLang="en-US" dirty="0">
              <a:solidFill>
                <a:srgbClr val="203864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71664" y="2330667"/>
            <a:ext cx="7643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1997	P&amp;G</a:t>
            </a:r>
            <a:r>
              <a:rPr lang="ja-JP" altLang="en-US" sz="20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にブランドマネージャーとして勤めているとき、</a:t>
            </a:r>
            <a:endParaRPr lang="en-US" altLang="ja-JP" sz="2000" dirty="0">
              <a:solidFill>
                <a:srgbClr val="203864"/>
              </a:solidFill>
              <a:latin typeface="Verdana" panose="020B0604030504040204" pitchFamily="34" charset="0"/>
              <a:ea typeface="メイリオ" panose="020B0604030504040204" pitchFamily="50" charset="-128"/>
            </a:endParaRPr>
          </a:p>
          <a:p>
            <a:r>
              <a:rPr lang="en-US" altLang="ja-JP" sz="20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	</a:t>
            </a:r>
            <a:r>
              <a:rPr lang="ja-JP" altLang="en-US" sz="20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膨大な種類の製品を追跡するのに</a:t>
            </a:r>
            <a:r>
              <a:rPr lang="en-US" altLang="ja-JP" sz="20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RFID</a:t>
            </a:r>
            <a:r>
              <a:rPr lang="ja-JP" altLang="en-US" sz="20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の有効性に着目。</a:t>
            </a:r>
            <a:endParaRPr lang="en-US" altLang="ja-JP" sz="2000" dirty="0">
              <a:solidFill>
                <a:srgbClr val="203864"/>
              </a:solidFill>
              <a:latin typeface="Verdana" panose="020B0604030504040204" pitchFamily="34" charset="0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94763" y="4057118"/>
            <a:ext cx="6626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1999	Kevin Ashton</a:t>
            </a:r>
            <a:r>
              <a:rPr lang="ja-JP" altLang="en-US" sz="20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が</a:t>
            </a:r>
            <a:r>
              <a:rPr lang="en-US" altLang="ja-JP" sz="20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“Internet of Things”</a:t>
            </a:r>
            <a:r>
              <a:rPr lang="ja-JP" altLang="en-US" sz="20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を提唱。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94763" y="3193905"/>
            <a:ext cx="70022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1999	MIT</a:t>
            </a:r>
            <a:r>
              <a:rPr lang="ja-JP" altLang="en-US" sz="20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に「オート</a:t>
            </a:r>
            <a:r>
              <a:rPr lang="en-US" altLang="ja-JP" sz="20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ID</a:t>
            </a:r>
            <a:r>
              <a:rPr lang="ja-JP" altLang="en-US" sz="20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センター</a:t>
            </a:r>
            <a:r>
              <a:rPr lang="en-US" altLang="ja-JP" sz="20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(</a:t>
            </a:r>
            <a:r>
              <a:rPr lang="ja-JP" altLang="en-US" sz="20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現ラボ</a:t>
            </a:r>
            <a:r>
              <a:rPr lang="en-US" altLang="ja-JP" sz="20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)</a:t>
            </a:r>
            <a:r>
              <a:rPr lang="ja-JP" altLang="en-US" sz="20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」を共同設立、</a:t>
            </a:r>
            <a:endParaRPr lang="en-US" altLang="ja-JP" sz="2000" dirty="0">
              <a:solidFill>
                <a:srgbClr val="203864"/>
              </a:solidFill>
              <a:latin typeface="Verdana" panose="020B0604030504040204" pitchFamily="34" charset="0"/>
              <a:ea typeface="メイリオ" panose="020B0604030504040204" pitchFamily="50" charset="-128"/>
            </a:endParaRPr>
          </a:p>
          <a:p>
            <a:r>
              <a:rPr lang="en-US" altLang="ja-JP" sz="20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	RFID</a:t>
            </a:r>
            <a:r>
              <a:rPr lang="ja-JP" altLang="en-US" sz="20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の世界標準を作成。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15479" y="4869160"/>
            <a:ext cx="9680413" cy="1029476"/>
          </a:xfrm>
          <a:prstGeom prst="rect">
            <a:avLst/>
          </a:prstGeom>
          <a:solidFill>
            <a:schemeClr val="bg1"/>
          </a:solidFill>
          <a:ln w="31750">
            <a:solidFill>
              <a:srgbClr val="C00000"/>
            </a:solidFill>
          </a:ln>
        </p:spPr>
        <p:txBody>
          <a:bodyPr wrap="square" lIns="180000" tIns="144000" rIns="180000" bIns="144000" rtlCol="0">
            <a:spAutoFit/>
          </a:bodyPr>
          <a:lstStyle/>
          <a:p>
            <a:r>
              <a:rPr lang="ja-JP" altLang="en-US" sz="2400" dirty="0" smtClean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　当初</a:t>
            </a:r>
            <a:r>
              <a:rPr lang="ja-JP" altLang="en-US" sz="24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の</a:t>
            </a:r>
            <a:r>
              <a:rPr lang="en-US" altLang="ja-JP" sz="2400" dirty="0" err="1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IoT</a:t>
            </a:r>
            <a:r>
              <a:rPr lang="ja-JP" altLang="en-US" sz="24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のイメージは、</a:t>
            </a:r>
            <a:endParaRPr lang="en-US" altLang="ja-JP" sz="2400" dirty="0">
              <a:solidFill>
                <a:srgbClr val="203864"/>
              </a:solidFill>
              <a:latin typeface="Verdana" panose="020B0604030504040204" pitchFamily="34" charset="0"/>
              <a:ea typeface="メイリオ" panose="020B0604030504040204" pitchFamily="50" charset="-128"/>
            </a:endParaRPr>
          </a:p>
          <a:p>
            <a:pPr algn="ctr"/>
            <a:r>
              <a:rPr lang="ja-JP" altLang="en-US" sz="24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「</a:t>
            </a:r>
            <a:r>
              <a:rPr lang="en-US" altLang="ja-JP" sz="24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RFID</a:t>
            </a:r>
            <a:r>
              <a:rPr lang="ja-JP" altLang="en-US" sz="24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をあらゆるモノに装着することで日常生活が変わる」</a:t>
            </a:r>
            <a:endParaRPr lang="en-US" altLang="ja-JP" sz="2400" dirty="0">
              <a:solidFill>
                <a:srgbClr val="203864"/>
              </a:solidFill>
              <a:latin typeface="Verdana" panose="020B0604030504040204" pitchFamily="34" charset="0"/>
              <a:ea typeface="メイリオ" panose="020B0604030504040204" pitchFamily="50" charset="-128"/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055440" y="6093000"/>
            <a:ext cx="10225136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60000" algn="l" defTabSz="914400" rtl="0" eaLnBrk="1" latinLnBrk="0" hangingPunct="1">
              <a:spcBef>
                <a:spcPts val="1200"/>
              </a:spcBef>
              <a:buFont typeface="Wingdings" panose="05000000000000000000" pitchFamily="2" charset="2"/>
              <a:buChar char="l"/>
              <a:defRPr kumimoji="1" sz="3200" kern="1200" baseline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+mn-cs"/>
              </a:defRPr>
            </a:lvl1pPr>
            <a:lvl2pPr marL="742950" indent="-360000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n"/>
              <a:defRPr kumimoji="1" sz="2800" kern="1200" baseline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+mn-cs"/>
              </a:defRPr>
            </a:lvl2pPr>
            <a:lvl3pPr marL="987425" indent="-361950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l"/>
              <a:defRPr kumimoji="1" sz="2400" kern="1200" baseline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+mn-cs"/>
              </a:defRPr>
            </a:lvl3pPr>
            <a:lvl4pPr marL="1349375" indent="-452438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l"/>
              <a:defRPr kumimoji="1" sz="2400" kern="1200" baseline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+mn-cs"/>
              </a:defRPr>
            </a:lvl4pPr>
            <a:lvl5pPr marL="1701800" indent="-442913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l"/>
              <a:defRPr kumimoji="1" sz="2400" kern="1200" baseline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200" dirty="0"/>
              <a:t>Ashton, Kevin (22 June 2009). “That ‘Internet of Things’ Thing, in the real world things matter more than ideas”. RFID Journal.</a:t>
            </a:r>
            <a:r>
              <a:rPr lang="ja-JP" altLang="en-US" sz="1200" dirty="0"/>
              <a:t>　</a:t>
            </a:r>
            <a:r>
              <a:rPr lang="en-US" altLang="ja-JP" sz="1200" dirty="0"/>
              <a:t>Analyst </a:t>
            </a:r>
            <a:r>
              <a:rPr lang="en-US" altLang="ja-JP" sz="1200" dirty="0" smtClean="0"/>
              <a:t>Anish </a:t>
            </a:r>
            <a:r>
              <a:rPr lang="en-US" altLang="ja-JP" sz="1200" dirty="0" err="1" smtClean="0"/>
              <a:t>Gaddam</a:t>
            </a:r>
            <a:r>
              <a:rPr lang="en-US" altLang="ja-JP" sz="1200" dirty="0" smtClean="0"/>
              <a:t> </a:t>
            </a:r>
            <a:r>
              <a:rPr lang="en-US" altLang="ja-JP" sz="1200" dirty="0"/>
              <a:t>interviewed by Sue </a:t>
            </a:r>
            <a:r>
              <a:rPr lang="en-US" altLang="ja-JP" sz="1200" dirty="0" err="1"/>
              <a:t>Bushell</a:t>
            </a:r>
            <a:r>
              <a:rPr lang="en-US" altLang="ja-JP" sz="1200" dirty="0"/>
              <a:t> in Computerworld, on 24 </a:t>
            </a:r>
            <a:r>
              <a:rPr lang="en-US" altLang="ja-JP" sz="1200"/>
              <a:t>July </a:t>
            </a:r>
            <a:r>
              <a:rPr lang="en-US" altLang="ja-JP" sz="1200" smtClean="0"/>
              <a:t>2000, </a:t>
            </a:r>
            <a:r>
              <a:rPr lang="en-US" altLang="ja-JP" sz="1200" dirty="0" err="1"/>
              <a:t>Techvibes</a:t>
            </a:r>
            <a:r>
              <a:rPr lang="en-US" altLang="ja-JP" sz="1200" dirty="0"/>
              <a:t> From M2M to The Internet of Things: Viewpoints From Europe 7 July 2011</a:t>
            </a:r>
          </a:p>
        </p:txBody>
      </p:sp>
      <p:cxnSp>
        <p:nvCxnSpPr>
          <p:cNvPr id="9" name="直線矢印コネクタ 8"/>
          <p:cNvCxnSpPr/>
          <p:nvPr/>
        </p:nvCxnSpPr>
        <p:spPr bwMode="auto">
          <a:xfrm>
            <a:off x="1919536" y="1481684"/>
            <a:ext cx="0" cy="3296061"/>
          </a:xfrm>
          <a:prstGeom prst="straightConnector1">
            <a:avLst/>
          </a:prstGeom>
          <a:noFill/>
          <a:ln w="762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正方形/長方形 9"/>
          <p:cNvSpPr/>
          <p:nvPr/>
        </p:nvSpPr>
        <p:spPr>
          <a:xfrm>
            <a:off x="2666688" y="1653104"/>
            <a:ext cx="3854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Kevin Ashton, </a:t>
            </a:r>
            <a:r>
              <a:rPr lang="en-US" altLang="ja-JP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1968</a:t>
            </a:r>
            <a:r>
              <a:rPr lang="ja-JP" altLang="en-US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生</a:t>
            </a:r>
            <a:r>
              <a:rPr lang="en-US" altLang="ja-JP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, MIT</a:t>
            </a:r>
            <a:endParaRPr lang="ja-JP" altLang="en-US" dirty="0">
              <a:solidFill>
                <a:srgbClr val="203864"/>
              </a:solidFill>
              <a:latin typeface="Verdana" panose="020B0604030504040204" pitchFamily="34" charset="0"/>
              <a:ea typeface="メイリオ" panose="020B0604030504040204" pitchFamily="50" charset="-128"/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 bwMode="auto">
          <a:xfrm>
            <a:off x="1474466" y="918394"/>
            <a:ext cx="495418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539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5396"/>
                </a:solidFill>
                <a:latin typeface="Impact" pitchFamily="34" charset="0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5396"/>
                </a:solidFill>
                <a:latin typeface="Impact" pitchFamily="34" charset="0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5396"/>
                </a:solidFill>
                <a:latin typeface="Impact" pitchFamily="34" charset="0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5396"/>
                </a:solidFill>
                <a:latin typeface="Impact" pitchFamily="34" charset="0"/>
                <a:ea typeface="ＭＳ Ｐゴシック" pitchFamily="50" charset="-128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5396"/>
                </a:solidFill>
                <a:latin typeface="Impact" pitchFamily="34" charset="0"/>
                <a:ea typeface="ＭＳ Ｐゴシック" pitchFamily="50" charset="-128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5396"/>
                </a:solidFill>
                <a:latin typeface="Impact" pitchFamily="34" charset="0"/>
                <a:ea typeface="ＭＳ Ｐゴシック" pitchFamily="50" charset="-128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5396"/>
                </a:solidFill>
                <a:latin typeface="Impact" pitchFamily="34" charset="0"/>
                <a:ea typeface="ＭＳ Ｐゴシック" pitchFamily="50" charset="-128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5396"/>
                </a:solidFill>
                <a:latin typeface="Impact" pitchFamily="34" charset="0"/>
                <a:ea typeface="ＭＳ Ｐゴシック" pitchFamily="50" charset="-128"/>
              </a:defRPr>
            </a:lvl9pPr>
          </a:lstStyle>
          <a:p>
            <a:r>
              <a:rPr lang="en-US" altLang="ja-JP" sz="2800" u="sng" kern="0" dirty="0" err="1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IoT</a:t>
            </a:r>
            <a:r>
              <a:rPr lang="ja-JP" altLang="en-US" sz="2800" u="sng" kern="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：</a:t>
            </a:r>
            <a:r>
              <a:rPr lang="en-US" altLang="ja-JP" sz="2800" u="sng" kern="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Internet of Things</a:t>
            </a:r>
            <a:endParaRPr lang="ja-JP" altLang="en-US" sz="2800" u="sng" kern="0" dirty="0">
              <a:solidFill>
                <a:srgbClr val="203864"/>
              </a:solidFill>
              <a:latin typeface="Verdana" panose="020B0604030504040204" pitchFamily="34" charset="0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943872" y="178886"/>
            <a:ext cx="2592288" cy="523220"/>
          </a:xfrm>
          <a:prstGeom prst="rect">
            <a:avLst/>
          </a:prstGeom>
          <a:solidFill>
            <a:srgbClr val="FFFFCC"/>
          </a:solidFill>
          <a:ln w="25400">
            <a:solidFill>
              <a:srgbClr val="005B94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タイトル部</a:t>
            </a:r>
            <a:r>
              <a:rPr lang="ja-JP" altLang="en-US" sz="2800" dirty="0">
                <a:solidFill>
                  <a:srgbClr val="C00000"/>
                </a:solidFill>
                <a:latin typeface="Verdana" panose="020B0604030504040204" pitchFamily="34" charset="0"/>
                <a:ea typeface="ＭＳ Ｐゴシック" panose="020B0600070205080204" pitchFamily="50" charset="-128"/>
                <a:cs typeface="Verdana" panose="020B0604030504040204" pitchFamily="34" charset="0"/>
              </a:rPr>
              <a:t>：</a:t>
            </a:r>
            <a:r>
              <a:rPr lang="en-US" altLang="ja-JP" sz="2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36</a:t>
            </a:r>
            <a:endParaRPr lang="ja-JP" altLang="en-US" sz="2800" dirty="0">
              <a:solidFill>
                <a:srgbClr val="C00000"/>
              </a:solidFill>
              <a:latin typeface="Verdana" panose="020B0604030504040204" pitchFamily="34" charset="0"/>
              <a:ea typeface="ＭＳ Ｐゴシック" panose="020B0600070205080204" pitchFamily="50" charset="-128"/>
              <a:cs typeface="Verdana" panose="020B0604030504040204" pitchFamily="34" charset="0"/>
            </a:endParaRPr>
          </a:p>
        </p:txBody>
      </p:sp>
      <p:cxnSp>
        <p:nvCxnSpPr>
          <p:cNvPr id="13" name="直線矢印コネクタ 12"/>
          <p:cNvCxnSpPr>
            <a:stCxn id="3" idx="1"/>
          </p:cNvCxnSpPr>
          <p:nvPr/>
        </p:nvCxnSpPr>
        <p:spPr>
          <a:xfrm flipH="1">
            <a:off x="4280802" y="440496"/>
            <a:ext cx="663071" cy="41908"/>
          </a:xfrm>
          <a:prstGeom prst="straightConnector1">
            <a:avLst/>
          </a:prstGeom>
          <a:ln w="50800">
            <a:solidFill>
              <a:srgbClr val="005B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7038025" y="852808"/>
            <a:ext cx="1958298" cy="523220"/>
          </a:xfrm>
          <a:prstGeom prst="rect">
            <a:avLst/>
          </a:prstGeom>
          <a:solidFill>
            <a:srgbClr val="FFFFCC"/>
          </a:solidFill>
          <a:ln w="25400">
            <a:solidFill>
              <a:srgbClr val="005B94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見出し</a:t>
            </a:r>
            <a:r>
              <a:rPr lang="ja-JP" altLang="en-US" sz="2800" dirty="0">
                <a:solidFill>
                  <a:srgbClr val="C00000"/>
                </a:solidFill>
                <a:latin typeface="Verdana" panose="020B0604030504040204" pitchFamily="34" charset="0"/>
                <a:ea typeface="ＭＳ Ｐゴシック" panose="020B0600070205080204" pitchFamily="50" charset="-128"/>
                <a:cs typeface="Verdana" panose="020B0604030504040204" pitchFamily="34" charset="0"/>
              </a:rPr>
              <a:t>：</a:t>
            </a:r>
            <a:r>
              <a:rPr lang="en-US" altLang="ja-JP" sz="2800" dirty="0">
                <a:solidFill>
                  <a:srgbClr val="C00000"/>
                </a:solidFill>
                <a:latin typeface="Verdana" panose="020B0604030504040204" pitchFamily="34" charset="0"/>
                <a:ea typeface="ＭＳ Ｐゴシック" panose="020B0600070205080204" pitchFamily="50" charset="-128"/>
                <a:cs typeface="Verdana" panose="020B0604030504040204" pitchFamily="34" charset="0"/>
              </a:rPr>
              <a:t>28</a:t>
            </a:r>
            <a:endParaRPr lang="ja-JP" altLang="en-US" sz="2800" dirty="0">
              <a:solidFill>
                <a:srgbClr val="C00000"/>
              </a:solidFill>
              <a:latin typeface="Verdana" panose="020B0604030504040204" pitchFamily="34" charset="0"/>
              <a:ea typeface="ＭＳ Ｐゴシック" panose="020B0600070205080204" pitchFamily="50" charset="-128"/>
              <a:cs typeface="Verdana" panose="020B0604030504040204" pitchFamily="34" charset="0"/>
            </a:endParaRPr>
          </a:p>
        </p:txBody>
      </p:sp>
      <p:cxnSp>
        <p:nvCxnSpPr>
          <p:cNvPr id="16" name="直線矢印コネクタ 15"/>
          <p:cNvCxnSpPr>
            <a:stCxn id="15" idx="1"/>
            <a:endCxn id="11" idx="3"/>
          </p:cNvCxnSpPr>
          <p:nvPr/>
        </p:nvCxnSpPr>
        <p:spPr>
          <a:xfrm flipH="1">
            <a:off x="6428648" y="1114418"/>
            <a:ext cx="609377" cy="127826"/>
          </a:xfrm>
          <a:prstGeom prst="straightConnector1">
            <a:avLst/>
          </a:prstGeom>
          <a:ln w="50800">
            <a:solidFill>
              <a:srgbClr val="005B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9577979" y="1676023"/>
            <a:ext cx="2346905" cy="523220"/>
          </a:xfrm>
          <a:prstGeom prst="rect">
            <a:avLst/>
          </a:prstGeom>
          <a:solidFill>
            <a:srgbClr val="FFFFCC"/>
          </a:solidFill>
          <a:ln w="25400">
            <a:solidFill>
              <a:srgbClr val="005B94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本文</a:t>
            </a:r>
            <a:r>
              <a:rPr lang="ja-JP" altLang="en-US" sz="2800" dirty="0">
                <a:solidFill>
                  <a:srgbClr val="C00000"/>
                </a:solidFill>
                <a:latin typeface="Verdana" panose="020B0604030504040204" pitchFamily="34" charset="0"/>
                <a:ea typeface="ＭＳ Ｐゴシック" panose="020B0600070205080204" pitchFamily="50" charset="-128"/>
                <a:cs typeface="Verdana" panose="020B0604030504040204" pitchFamily="34" charset="0"/>
              </a:rPr>
              <a:t>：</a:t>
            </a:r>
            <a:r>
              <a:rPr lang="en-US" altLang="ja-JP" sz="2800" dirty="0">
                <a:solidFill>
                  <a:srgbClr val="C00000"/>
                </a:solidFill>
                <a:latin typeface="Verdana" panose="020B0604030504040204" pitchFamily="34" charset="0"/>
                <a:ea typeface="ＭＳ Ｐゴシック" panose="020B0600070205080204" pitchFamily="50" charset="-128"/>
                <a:cs typeface="Verdana" panose="020B0604030504040204" pitchFamily="34" charset="0"/>
              </a:rPr>
              <a:t>18</a:t>
            </a:r>
            <a:r>
              <a:rPr lang="ja-JP" altLang="en-US" sz="2800" dirty="0">
                <a:solidFill>
                  <a:srgbClr val="C00000"/>
                </a:solidFill>
                <a:latin typeface="Verdana" panose="020B0604030504040204" pitchFamily="34" charset="0"/>
                <a:ea typeface="ＭＳ Ｐゴシック" panose="020B0600070205080204" pitchFamily="50" charset="-128"/>
                <a:cs typeface="Verdana" panose="020B0604030504040204" pitchFamily="34" charset="0"/>
              </a:rPr>
              <a:t>～</a:t>
            </a:r>
            <a:r>
              <a:rPr lang="en-US" altLang="ja-JP" sz="2800" dirty="0">
                <a:solidFill>
                  <a:srgbClr val="C00000"/>
                </a:solidFill>
                <a:latin typeface="Verdana" panose="020B0604030504040204" pitchFamily="34" charset="0"/>
                <a:ea typeface="ＭＳ Ｐゴシック" panose="020B0600070205080204" pitchFamily="50" charset="-128"/>
                <a:cs typeface="Verdana" panose="020B0604030504040204" pitchFamily="34" charset="0"/>
              </a:rPr>
              <a:t>24</a:t>
            </a:r>
            <a:endParaRPr lang="ja-JP" altLang="en-US" sz="2800" dirty="0">
              <a:solidFill>
                <a:srgbClr val="C00000"/>
              </a:solidFill>
              <a:latin typeface="Verdana" panose="020B0604030504040204" pitchFamily="34" charset="0"/>
              <a:ea typeface="ＭＳ Ｐゴシック" panose="020B0600070205080204" pitchFamily="50" charset="-128"/>
              <a:cs typeface="Verdana" panose="020B0604030504040204" pitchFamily="34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678854" y="3041237"/>
            <a:ext cx="532267" cy="400110"/>
          </a:xfrm>
          <a:prstGeom prst="rect">
            <a:avLst/>
          </a:prstGeom>
          <a:solidFill>
            <a:srgbClr val="FFFFCC"/>
          </a:solidFill>
          <a:ln w="25400">
            <a:solidFill>
              <a:srgbClr val="005B9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  <a:endParaRPr lang="ja-JP" altLang="en-US" sz="2000" dirty="0">
              <a:solidFill>
                <a:srgbClr val="C00000"/>
              </a:solidFill>
              <a:latin typeface="Verdana" panose="020B0604030504040204" pitchFamily="34" charset="0"/>
              <a:ea typeface="ＭＳ Ｐゴシック" panose="020B0600070205080204" pitchFamily="50" charset="-128"/>
              <a:cs typeface="Verdana" panose="020B0604030504040204" pitchFamily="34" charset="0"/>
            </a:endParaRPr>
          </a:p>
        </p:txBody>
      </p:sp>
      <p:cxnSp>
        <p:nvCxnSpPr>
          <p:cNvPr id="26" name="直線矢印コネクタ 25"/>
          <p:cNvCxnSpPr>
            <a:stCxn id="25" idx="1"/>
          </p:cNvCxnSpPr>
          <p:nvPr/>
        </p:nvCxnSpPr>
        <p:spPr>
          <a:xfrm flipH="1" flipV="1">
            <a:off x="10246627" y="2962478"/>
            <a:ext cx="432226" cy="278814"/>
          </a:xfrm>
          <a:prstGeom prst="straightConnector1">
            <a:avLst/>
          </a:prstGeom>
          <a:ln w="50800">
            <a:solidFill>
              <a:srgbClr val="005B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974745" y="2023473"/>
            <a:ext cx="532267" cy="400110"/>
          </a:xfrm>
          <a:prstGeom prst="rect">
            <a:avLst/>
          </a:prstGeom>
          <a:solidFill>
            <a:srgbClr val="FFFFCC"/>
          </a:solidFill>
          <a:ln w="25400">
            <a:solidFill>
              <a:srgbClr val="005B9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endParaRPr lang="ja-JP" altLang="en-US" sz="2000" dirty="0">
              <a:solidFill>
                <a:srgbClr val="C00000"/>
              </a:solidFill>
              <a:latin typeface="Verdana" panose="020B0604030504040204" pitchFamily="34" charset="0"/>
              <a:ea typeface="ＭＳ Ｐゴシック" panose="020B0600070205080204" pitchFamily="50" charset="-128"/>
              <a:cs typeface="Verdana" panose="020B0604030504040204" pitchFamily="34" charset="0"/>
            </a:endParaRPr>
          </a:p>
        </p:txBody>
      </p:sp>
      <p:cxnSp>
        <p:nvCxnSpPr>
          <p:cNvPr id="31" name="直線矢印コネクタ 30"/>
          <p:cNvCxnSpPr>
            <a:stCxn id="30" idx="3"/>
            <a:endCxn id="10" idx="1"/>
          </p:cNvCxnSpPr>
          <p:nvPr/>
        </p:nvCxnSpPr>
        <p:spPr>
          <a:xfrm flipV="1">
            <a:off x="1507012" y="1883937"/>
            <a:ext cx="1159676" cy="339591"/>
          </a:xfrm>
          <a:prstGeom prst="straightConnector1">
            <a:avLst/>
          </a:prstGeom>
          <a:ln w="50800">
            <a:solidFill>
              <a:srgbClr val="005B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6828155" y="1799357"/>
            <a:ext cx="532267" cy="400110"/>
          </a:xfrm>
          <a:prstGeom prst="rect">
            <a:avLst/>
          </a:prstGeom>
          <a:solidFill>
            <a:srgbClr val="FFFFCC"/>
          </a:solidFill>
          <a:ln w="25400">
            <a:solidFill>
              <a:srgbClr val="005B9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  <a:endParaRPr lang="ja-JP" altLang="en-US" sz="2000" dirty="0">
              <a:solidFill>
                <a:srgbClr val="C00000"/>
              </a:solidFill>
              <a:latin typeface="Verdana" panose="020B0604030504040204" pitchFamily="34" charset="0"/>
              <a:ea typeface="ＭＳ Ｐゴシック" panose="020B0600070205080204" pitchFamily="50" charset="-128"/>
              <a:cs typeface="Verdana" panose="020B0604030504040204" pitchFamily="34" charset="0"/>
            </a:endParaRPr>
          </a:p>
        </p:txBody>
      </p:sp>
      <p:cxnSp>
        <p:nvCxnSpPr>
          <p:cNvPr id="36" name="直線矢印コネクタ 35"/>
          <p:cNvCxnSpPr>
            <a:stCxn id="35" idx="1"/>
          </p:cNvCxnSpPr>
          <p:nvPr/>
        </p:nvCxnSpPr>
        <p:spPr>
          <a:xfrm flipH="1" flipV="1">
            <a:off x="6534304" y="1957994"/>
            <a:ext cx="293851" cy="41419"/>
          </a:xfrm>
          <a:prstGeom prst="straightConnector1">
            <a:avLst/>
          </a:prstGeom>
          <a:ln w="50800">
            <a:solidFill>
              <a:srgbClr val="005B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10036349" y="4382684"/>
            <a:ext cx="532267" cy="400110"/>
          </a:xfrm>
          <a:prstGeom prst="rect">
            <a:avLst/>
          </a:prstGeom>
          <a:solidFill>
            <a:srgbClr val="FFFFCC"/>
          </a:solidFill>
          <a:ln w="25400">
            <a:solidFill>
              <a:srgbClr val="005B9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endParaRPr lang="ja-JP" altLang="en-US" sz="2000" dirty="0">
              <a:solidFill>
                <a:srgbClr val="C00000"/>
              </a:solidFill>
              <a:latin typeface="Verdana" panose="020B0604030504040204" pitchFamily="34" charset="0"/>
              <a:ea typeface="ＭＳ Ｐゴシック" panose="020B0600070205080204" pitchFamily="50" charset="-128"/>
              <a:cs typeface="Verdana" panose="020B0604030504040204" pitchFamily="34" charset="0"/>
            </a:endParaRPr>
          </a:p>
        </p:txBody>
      </p:sp>
      <p:cxnSp>
        <p:nvCxnSpPr>
          <p:cNvPr id="40" name="直線矢印コネクタ 39"/>
          <p:cNvCxnSpPr>
            <a:stCxn id="39" idx="2"/>
          </p:cNvCxnSpPr>
          <p:nvPr/>
        </p:nvCxnSpPr>
        <p:spPr>
          <a:xfrm flipH="1">
            <a:off x="9995634" y="4782795"/>
            <a:ext cx="306848" cy="496961"/>
          </a:xfrm>
          <a:prstGeom prst="straightConnector1">
            <a:avLst/>
          </a:prstGeom>
          <a:ln w="50800">
            <a:solidFill>
              <a:srgbClr val="005B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9120337" y="5905515"/>
            <a:ext cx="2448272" cy="707886"/>
          </a:xfrm>
          <a:prstGeom prst="rect">
            <a:avLst/>
          </a:prstGeom>
          <a:solidFill>
            <a:srgbClr val="FFFFCC"/>
          </a:solidFill>
          <a:ln w="25400">
            <a:solidFill>
              <a:srgbClr val="005B94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引用など</a:t>
            </a:r>
            <a:r>
              <a:rPr lang="ja-JP" altLang="en-US" sz="2000" dirty="0">
                <a:solidFill>
                  <a:srgbClr val="C00000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rPr>
              <a:t>：</a:t>
            </a:r>
            <a:r>
              <a:rPr lang="en-US" altLang="ja-JP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</a:p>
          <a:p>
            <a:r>
              <a:rPr lang="en-US" altLang="ja-JP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ja-JP" altLang="en-US" sz="2000" dirty="0">
                <a:solidFill>
                  <a:srgbClr val="C00000"/>
                </a:solidFill>
                <a:latin typeface="Verdana" panose="020B0604030504040204" pitchFamily="34" charset="0"/>
                <a:ea typeface="ＭＳ Ｐゴシック" panose="020B0600070205080204" pitchFamily="50" charset="-128"/>
                <a:cs typeface="Verdana" panose="020B0604030504040204" pitchFamily="34" charset="0"/>
              </a:rPr>
              <a:t>書いてあればよい）</a:t>
            </a:r>
          </a:p>
        </p:txBody>
      </p:sp>
      <p:cxnSp>
        <p:nvCxnSpPr>
          <p:cNvPr id="43" name="直線矢印コネクタ 42"/>
          <p:cNvCxnSpPr>
            <a:stCxn id="42" idx="1"/>
          </p:cNvCxnSpPr>
          <p:nvPr/>
        </p:nvCxnSpPr>
        <p:spPr>
          <a:xfrm flipH="1">
            <a:off x="8645641" y="6259459"/>
            <a:ext cx="474697" cy="137567"/>
          </a:xfrm>
          <a:prstGeom prst="straightConnector1">
            <a:avLst/>
          </a:prstGeom>
          <a:ln w="50800">
            <a:solidFill>
              <a:srgbClr val="005B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>
            <a:off x="10036349" y="3286078"/>
            <a:ext cx="642506" cy="70914"/>
          </a:xfrm>
          <a:prstGeom prst="straightConnector1">
            <a:avLst/>
          </a:prstGeom>
          <a:ln w="50800">
            <a:solidFill>
              <a:srgbClr val="005B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H="1">
            <a:off x="9837823" y="3282290"/>
            <a:ext cx="849715" cy="725676"/>
          </a:xfrm>
          <a:prstGeom prst="straightConnector1">
            <a:avLst/>
          </a:prstGeom>
          <a:ln w="50800">
            <a:solidFill>
              <a:srgbClr val="005B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40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99456" y="4365104"/>
            <a:ext cx="9793088" cy="720080"/>
          </a:xfrm>
          <a:prstGeom prst="rect">
            <a:avLst/>
          </a:prstGeom>
          <a:solidFill>
            <a:srgbClr val="20386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使用</a:t>
            </a:r>
            <a:r>
              <a:rPr kumimoji="1" lang="ja-JP" altLang="en-US" dirty="0" smtClean="0"/>
              <a:t>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1199456" y="976546"/>
            <a:ext cx="9793088" cy="5473700"/>
          </a:xfrm>
        </p:spPr>
        <p:txBody>
          <a:bodyPr>
            <a:noAutofit/>
          </a:bodyPr>
          <a:lstStyle/>
          <a:p>
            <a:r>
              <a:rPr lang="ja-JP" altLang="en-US" sz="2800" dirty="0"/>
              <a:t>異なる技術階層間の協同</a:t>
            </a:r>
            <a:endParaRPr lang="en-US" altLang="ja-JP" sz="2800" dirty="0"/>
          </a:p>
          <a:p>
            <a:r>
              <a:rPr lang="ja-JP" altLang="en-US" sz="2800" dirty="0"/>
              <a:t>従来の研究開発</a:t>
            </a:r>
            <a:endParaRPr lang="en-US" altLang="ja-JP" sz="2800" dirty="0"/>
          </a:p>
          <a:p>
            <a:pPr lvl="1">
              <a:spcBef>
                <a:spcPts val="1200"/>
              </a:spcBef>
            </a:pPr>
            <a:r>
              <a:rPr lang="ja-JP" altLang="en-US" sz="2400" dirty="0"/>
              <a:t>研究→開発→製造→販売→市場　（線形モデル）</a:t>
            </a:r>
            <a:endParaRPr lang="en-US" altLang="ja-JP" sz="2400" dirty="0"/>
          </a:p>
          <a:p>
            <a:r>
              <a:rPr lang="ja-JP" altLang="en-US" sz="2800" dirty="0"/>
              <a:t>何年か前に半導体業界で言われたこと</a:t>
            </a:r>
            <a:endParaRPr lang="en-US" altLang="ja-JP" sz="2800" dirty="0"/>
          </a:p>
          <a:p>
            <a:pPr lvl="1">
              <a:spcBef>
                <a:spcPts val="1200"/>
              </a:spcBef>
            </a:pPr>
            <a:r>
              <a:rPr lang="ja-JP" altLang="en-US" sz="2400" dirty="0"/>
              <a:t>研究、開発、製造の垂直立ち上げ</a:t>
            </a:r>
            <a:endParaRPr lang="en-US" altLang="ja-JP" sz="2400" dirty="0"/>
          </a:p>
          <a:p>
            <a:pPr>
              <a:spcBef>
                <a:spcPts val="2400"/>
              </a:spcBef>
            </a:pPr>
            <a:r>
              <a:rPr lang="en-US" altLang="ja-JP" sz="2800" dirty="0" err="1">
                <a:solidFill>
                  <a:srgbClr val="C00000"/>
                </a:solidFill>
              </a:rPr>
              <a:t>IoT</a:t>
            </a:r>
            <a:r>
              <a:rPr lang="ja-JP" altLang="en-US" sz="2800" dirty="0">
                <a:solidFill>
                  <a:srgbClr val="C00000"/>
                </a:solidFill>
              </a:rPr>
              <a:t>時代は？</a:t>
            </a:r>
            <a:endParaRPr lang="en-US" altLang="ja-JP" sz="2800" dirty="0">
              <a:solidFill>
                <a:srgbClr val="C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ja-JP" altLang="en-US" sz="2400" dirty="0">
                <a:solidFill>
                  <a:schemeClr val="bg1"/>
                </a:solidFill>
              </a:rPr>
              <a:t>研究、開発からマーケティング（市場）までの同時進行</a:t>
            </a:r>
            <a:endParaRPr lang="en-US" altLang="ja-JP" sz="2400" dirty="0">
              <a:solidFill>
                <a:schemeClr val="bg1"/>
              </a:solidFill>
            </a:endParaRPr>
          </a:p>
          <a:p>
            <a:pPr lvl="1">
              <a:spcBef>
                <a:spcPts val="1200"/>
              </a:spcBef>
            </a:pPr>
            <a:endParaRPr lang="en-US" altLang="ja-JP" sz="1000" dirty="0" smtClean="0"/>
          </a:p>
          <a:p>
            <a:pPr lvl="1">
              <a:spcBef>
                <a:spcPts val="1200"/>
              </a:spcBef>
            </a:pPr>
            <a:r>
              <a:rPr lang="ja-JP" altLang="en-US" sz="2400" dirty="0" smtClean="0"/>
              <a:t>あらゆる</a:t>
            </a:r>
            <a:r>
              <a:rPr lang="ja-JP" altLang="en-US" sz="2400" dirty="0"/>
              <a:t>技術要素の取り組み（</a:t>
            </a:r>
            <a:r>
              <a:rPr lang="en-US" altLang="ja-JP" sz="2400" dirty="0"/>
              <a:t>Shot gun</a:t>
            </a:r>
            <a:r>
              <a:rPr lang="ja-JP" altLang="en-US" sz="2400" dirty="0"/>
              <a:t> </a:t>
            </a:r>
            <a:r>
              <a:rPr lang="en-US" altLang="ja-JP" sz="2400" dirty="0"/>
              <a:t>style)</a:t>
            </a:r>
          </a:p>
          <a:p>
            <a:pPr lvl="1">
              <a:spcBef>
                <a:spcPts val="1200"/>
              </a:spcBef>
            </a:pPr>
            <a:r>
              <a:rPr lang="en-US" altLang="ja-JP" sz="2400" dirty="0"/>
              <a:t>Instant prototyping, rapid prototyping</a:t>
            </a:r>
            <a:r>
              <a:rPr lang="ja-JP" altLang="en-US" sz="2400" dirty="0"/>
              <a:t>が重要</a:t>
            </a:r>
          </a:p>
        </p:txBody>
      </p:sp>
      <p:sp>
        <p:nvSpPr>
          <p:cNvPr id="5" name="楕円 4"/>
          <p:cNvSpPr/>
          <p:nvPr/>
        </p:nvSpPr>
        <p:spPr>
          <a:xfrm>
            <a:off x="479376" y="705907"/>
            <a:ext cx="3240360" cy="2616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27167" y="327546"/>
            <a:ext cx="3240360" cy="369332"/>
          </a:xfrm>
          <a:prstGeom prst="rect">
            <a:avLst/>
          </a:prstGeom>
          <a:solidFill>
            <a:srgbClr val="FFFFCC"/>
          </a:solidFill>
          <a:ln w="25400">
            <a:solidFill>
              <a:srgbClr val="005B94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C00000"/>
                </a:solidFill>
                <a:latin typeface="+mn-ea"/>
              </a:rPr>
              <a:t>タイトル下線</a:t>
            </a:r>
            <a:r>
              <a:rPr lang="ja-JP" altLang="en-US" dirty="0">
                <a:solidFill>
                  <a:srgbClr val="C00000"/>
                </a:solidFill>
                <a:latin typeface="+mn-ea"/>
                <a:cs typeface="Verdana" panose="020B0604030504040204" pitchFamily="34" charset="0"/>
              </a:rPr>
              <a:t>は無くてもよい</a:t>
            </a:r>
            <a:endParaRPr lang="en-US" altLang="ja-JP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7" name="直線矢印コネクタ 6"/>
          <p:cNvCxnSpPr>
            <a:stCxn id="6" idx="1"/>
          </p:cNvCxnSpPr>
          <p:nvPr/>
        </p:nvCxnSpPr>
        <p:spPr>
          <a:xfrm flipH="1">
            <a:off x="3707087" y="512212"/>
            <a:ext cx="720080" cy="283736"/>
          </a:xfrm>
          <a:prstGeom prst="straightConnector1">
            <a:avLst/>
          </a:prstGeom>
          <a:ln w="50800">
            <a:solidFill>
              <a:srgbClr val="005B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23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/>
          <p:cNvSpPr txBox="1">
            <a:spLocks/>
          </p:cNvSpPr>
          <p:nvPr/>
        </p:nvSpPr>
        <p:spPr>
          <a:xfrm>
            <a:off x="1524001" y="2536856"/>
            <a:ext cx="9143999" cy="552141"/>
          </a:xfrm>
          <a:prstGeom prst="rect">
            <a:avLst/>
          </a:prstGeom>
          <a:noFill/>
          <a:effectLst/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algn="ctr"/>
            <a:r>
              <a:rPr lang="ja-JP" altLang="en-US" sz="32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ＭＳ 明朝"/>
              </a:rPr>
              <a:t>ご清聴ありがとうございました</a:t>
            </a:r>
            <a:endParaRPr lang="en-US" altLang="ja-JP" sz="32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ＭＳ 明朝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7200"/>
            <a:ext cx="12192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2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使用可能な画像リンク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95400" y="1124744"/>
            <a:ext cx="10729192" cy="525658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ja-JP" altLang="en-US" sz="2400" dirty="0" smtClean="0"/>
              <a:t>本テンプレート</a:t>
            </a:r>
            <a:r>
              <a:rPr lang="ja-JP" altLang="en-US" sz="2400" dirty="0"/>
              <a:t>での資料作成にあたっては、</a:t>
            </a:r>
            <a:endParaRPr lang="en-US" altLang="ja-JP" sz="2400" dirty="0"/>
          </a:p>
          <a:p>
            <a:pPr marL="0" indent="0">
              <a:spcBef>
                <a:spcPts val="0"/>
              </a:spcBef>
              <a:buNone/>
            </a:pPr>
            <a:r>
              <a:rPr lang="ja-JP" altLang="en-US" sz="2400" dirty="0" smtClean="0"/>
              <a:t>下記</a:t>
            </a:r>
            <a:r>
              <a:rPr lang="ja-JP" altLang="en-US" sz="2400" dirty="0"/>
              <a:t>の画像が使用いただけます。</a:t>
            </a:r>
            <a:r>
              <a:rPr lang="en-US" altLang="ja-JP" sz="2400" dirty="0"/>
              <a:t>(</a:t>
            </a:r>
            <a:r>
              <a:rPr lang="ja-JP" altLang="en-US" sz="2400" dirty="0"/>
              <a:t>学内アクセス限定</a:t>
            </a:r>
            <a:r>
              <a:rPr lang="en-US" altLang="ja-JP" sz="2400" dirty="0"/>
              <a:t>)</a:t>
            </a:r>
          </a:p>
          <a:p>
            <a:r>
              <a:rPr kumimoji="1" lang="ja-JP" altLang="en-US" dirty="0" smtClean="0"/>
              <a:t>写真・素材データベース</a:t>
            </a:r>
            <a:endParaRPr kumimoji="1" lang="en-US" altLang="ja-JP" dirty="0" smtClean="0"/>
          </a:p>
          <a:p>
            <a:pPr marL="0" indent="0">
              <a:spcBef>
                <a:spcPts val="0"/>
              </a:spcBef>
              <a:buNone/>
            </a:pPr>
            <a:r>
              <a:rPr lang="ja-JP" altLang="en-US" sz="2200" dirty="0"/>
              <a:t>　大学の広報目的に使用できる画像集です。</a:t>
            </a:r>
            <a:endParaRPr lang="en-US" altLang="ja-JP" sz="2200" dirty="0"/>
          </a:p>
          <a:p>
            <a:pPr marL="0" indent="0">
              <a:spcBef>
                <a:spcPts val="0"/>
              </a:spcBef>
              <a:buNone/>
            </a:pPr>
            <a:r>
              <a:rPr lang="ja-JP" altLang="en-US" sz="2200" dirty="0"/>
              <a:t>　キャンパスの写真や工太郎のイラスト等があります。</a:t>
            </a:r>
            <a:endParaRPr lang="en-US" altLang="ja-JP" sz="2200" dirty="0"/>
          </a:p>
          <a:p>
            <a:pPr marL="0" indent="0">
              <a:spcBef>
                <a:spcPts val="0"/>
              </a:spcBef>
              <a:buNone/>
            </a:pPr>
            <a:r>
              <a:rPr lang="ja-JP" altLang="en-US" sz="2200" dirty="0"/>
              <a:t>　イラストについてはアスペクト比（縦横比）を変更</a:t>
            </a:r>
            <a:r>
              <a:rPr lang="ja-JP" altLang="en-US" sz="2200" dirty="0" smtClean="0"/>
              <a:t>しないよう</a:t>
            </a:r>
            <a:r>
              <a:rPr lang="ja-JP" altLang="en-US" sz="2200" dirty="0"/>
              <a:t>ご注意ください。</a:t>
            </a:r>
            <a:endParaRPr lang="en-US" altLang="ja-JP" sz="2200" dirty="0"/>
          </a:p>
          <a:p>
            <a:pPr marL="0" indent="0">
              <a:spcBef>
                <a:spcPts val="0"/>
              </a:spcBef>
              <a:buNone/>
            </a:pPr>
            <a:r>
              <a:rPr lang="ja-JP" altLang="en-US" sz="2400" dirty="0"/>
              <a:t>　　</a:t>
            </a:r>
            <a:r>
              <a:rPr lang="en-US" altLang="ja-JP" sz="2400" dirty="0">
                <a:hlinkClick r:id="rId2"/>
              </a:rPr>
              <a:t>https://webcommunity.jim.titech.ac.jp/modules/webphoto/</a:t>
            </a:r>
            <a:endParaRPr lang="en-US" altLang="ja-JP" sz="2400" dirty="0"/>
          </a:p>
          <a:p>
            <a:r>
              <a:rPr lang="ja-JP" altLang="en-US" dirty="0" smtClean="0"/>
              <a:t>シンボルマーク</a:t>
            </a:r>
            <a:endParaRPr lang="en-US" altLang="ja-JP" dirty="0"/>
          </a:p>
          <a:p>
            <a:pPr marL="0" indent="0">
              <a:spcBef>
                <a:spcPts val="0"/>
              </a:spcBef>
              <a:buNone/>
            </a:pPr>
            <a:r>
              <a:rPr lang="ja-JP" altLang="en-US" sz="2200" dirty="0"/>
              <a:t>　窓ツバメのシンボルマーク単体の他、</a:t>
            </a:r>
            <a:endParaRPr lang="en-US" altLang="ja-JP" sz="2200" dirty="0"/>
          </a:p>
          <a:p>
            <a:pPr marL="0" indent="0">
              <a:spcBef>
                <a:spcPts val="0"/>
              </a:spcBef>
              <a:buNone/>
            </a:pPr>
            <a:r>
              <a:rPr lang="ja-JP" altLang="en-US" sz="2200" dirty="0"/>
              <a:t>　東工大ロゴタイプとの組み合わせ画像があります。</a:t>
            </a:r>
            <a:endParaRPr lang="en-US" altLang="ja-JP" sz="2200" dirty="0"/>
          </a:p>
          <a:p>
            <a:pPr marL="0" indent="0">
              <a:spcBef>
                <a:spcPts val="0"/>
              </a:spcBef>
              <a:buNone/>
            </a:pPr>
            <a:r>
              <a:rPr lang="ja-JP" altLang="en-US" sz="2200" dirty="0"/>
              <a:t>　使用に際しては「東京工業大学</a:t>
            </a:r>
            <a:r>
              <a:rPr lang="ja-JP" altLang="en-US" sz="2200" dirty="0" smtClean="0"/>
              <a:t>ビジュアルアイデンティティマニュアル</a:t>
            </a:r>
            <a:r>
              <a:rPr lang="ja-JP" altLang="en-US" sz="2200" dirty="0"/>
              <a:t>」</a:t>
            </a:r>
            <a:r>
              <a:rPr lang="ja-JP" altLang="en-US" sz="2200" dirty="0" smtClean="0"/>
              <a:t>に</a:t>
            </a:r>
            <a:endParaRPr lang="en-US" altLang="ja-JP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ja-JP" altLang="en-US" sz="2200" dirty="0"/>
              <a:t>　</a:t>
            </a:r>
            <a:r>
              <a:rPr lang="ja-JP" altLang="en-US" sz="2200" dirty="0" smtClean="0"/>
              <a:t>沿った</a:t>
            </a:r>
            <a:r>
              <a:rPr lang="ja-JP" altLang="en-US" sz="2200" dirty="0"/>
              <a:t>使い方となるようご注意ください。</a:t>
            </a:r>
            <a:endParaRPr lang="en-US" altLang="ja-JP" sz="2200" dirty="0"/>
          </a:p>
          <a:p>
            <a:pPr marL="0" indent="0">
              <a:spcBef>
                <a:spcPts val="600"/>
              </a:spcBef>
              <a:buNone/>
            </a:pPr>
            <a:r>
              <a:rPr lang="ja-JP" altLang="en-US" sz="2400" dirty="0"/>
              <a:t>　　</a:t>
            </a:r>
            <a:r>
              <a:rPr lang="en-US" altLang="ja-JP" sz="2400" dirty="0">
                <a:hlinkClick r:id="rId3"/>
              </a:rPr>
              <a:t>https://www.titech.ac.jp/staff/rules/logo/seal.html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24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 txBox="1">
            <a:spLocks/>
          </p:cNvSpPr>
          <p:nvPr/>
        </p:nvSpPr>
        <p:spPr>
          <a:xfrm>
            <a:off x="1919537" y="2174898"/>
            <a:ext cx="8367101" cy="138899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ja-JP" altLang="en-US" sz="3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ＭＳ 明朝"/>
              </a:rPr>
              <a:t>タイトルタイトルタイトル</a:t>
            </a:r>
            <a:endParaRPr lang="en-US" altLang="ja-JP" sz="36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ＭＳ 明朝"/>
            </a:endParaRPr>
          </a:p>
          <a:p>
            <a:pPr algn="ctr">
              <a:lnSpc>
                <a:spcPct val="120000"/>
              </a:lnSpc>
            </a:pPr>
            <a:r>
              <a:rPr lang="ja-JP" altLang="en-US" sz="3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ＭＳ 明朝"/>
              </a:rPr>
              <a:t>タイトルタイトルタイトル</a:t>
            </a:r>
            <a:endParaRPr lang="en-US" altLang="ja-JP" sz="36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ＭＳ 明朝"/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1905363" y="3909153"/>
            <a:ext cx="83812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912449" y="5476643"/>
            <a:ext cx="8381275" cy="6401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200">
              <a:lnSpc>
                <a:spcPct val="130000"/>
              </a:lnSpc>
            </a:pPr>
            <a:r>
              <a:rPr lang="ja-JP" altLang="en-US" sz="3200" dirty="0">
                <a:ln w="12700">
                  <a:noFill/>
                  <a:prstDash val="solid"/>
                </a:ln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ＭＳ ゴシック"/>
              </a:rPr>
              <a:t>氏名氏名氏名</a:t>
            </a:r>
            <a:endParaRPr lang="en-US" altLang="ja-JP" sz="3200" dirty="0">
              <a:ln w="12700">
                <a:noFill/>
                <a:prstDash val="solid"/>
              </a:ln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ＭＳ ゴシック"/>
            </a:endParaRP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1905362" y="4415657"/>
            <a:ext cx="8381275" cy="355489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ＭＳ 明朝"/>
              </a:rPr>
              <a:t>開催日時、場所、サブタイトル等</a:t>
            </a:r>
            <a:endParaRPr lang="en-US" altLang="ja-JP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ＭＳ 明朝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5362" y="5099616"/>
            <a:ext cx="8381275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ja-JP" altLang="en-US" sz="2000" dirty="0">
                <a:ln w="12700">
                  <a:noFill/>
                  <a:prstDash val="solid"/>
                </a:ln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ＭＳ ゴシック"/>
              </a:rPr>
              <a:t>所属部署、役職等</a:t>
            </a:r>
            <a:endParaRPr lang="en-US" altLang="ja-JP" sz="2000" dirty="0">
              <a:ln w="12700">
                <a:noFill/>
                <a:prstDash val="solid"/>
              </a:ln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ＭＳ ゴシック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1384" y="386441"/>
            <a:ext cx="3057247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Verdana" panose="020B0604030504040204" pitchFamily="34" charset="0"/>
                <a:ea typeface="メイリオ" panose="020B0604030504040204" pitchFamily="50" charset="-128"/>
              </a:rPr>
              <a:t>表紙例</a:t>
            </a:r>
            <a:endParaRPr lang="en-US" altLang="ja-JP" sz="3200" dirty="0">
              <a:latin typeface="Verdana" panose="020B0604030504040204" pitchFamily="34" charset="0"/>
              <a:ea typeface="メイリオ" panose="020B0604030504040204" pitchFamily="50" charset="-128"/>
            </a:endParaRPr>
          </a:p>
          <a:p>
            <a:r>
              <a:rPr lang="ja-JP" altLang="en-US" sz="3200" dirty="0">
                <a:latin typeface="Verdana" panose="020B0604030504040204" pitchFamily="34" charset="0"/>
                <a:ea typeface="メイリオ" panose="020B0604030504040204" pitchFamily="50" charset="-128"/>
              </a:rPr>
              <a:t>（本館背景版）</a:t>
            </a:r>
          </a:p>
        </p:txBody>
      </p:sp>
    </p:spTree>
    <p:extLst>
      <p:ext uri="{BB962C8B-B14F-4D97-AF65-F5344CB8AC3E}">
        <p14:creationId xmlns:p14="http://schemas.microsoft.com/office/powerpoint/2010/main" val="344167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6" y="-27166"/>
            <a:ext cx="12197716" cy="4033362"/>
          </a:xfrm>
          <a:prstGeom prst="rect">
            <a:avLst/>
          </a:prstGeom>
        </p:spPr>
      </p:pic>
      <p:cxnSp>
        <p:nvCxnSpPr>
          <p:cNvPr id="5" name="直線コネクタ 4"/>
          <p:cNvCxnSpPr/>
          <p:nvPr/>
        </p:nvCxnSpPr>
        <p:spPr>
          <a:xfrm>
            <a:off x="335360" y="6141953"/>
            <a:ext cx="36004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タイトル 1"/>
          <p:cNvSpPr txBox="1">
            <a:spLocks/>
          </p:cNvSpPr>
          <p:nvPr/>
        </p:nvSpPr>
        <p:spPr>
          <a:xfrm>
            <a:off x="385682" y="6253827"/>
            <a:ext cx="4432463" cy="609398"/>
          </a:xfrm>
          <a:prstGeom prst="rect">
            <a:avLst/>
          </a:prstGeom>
          <a:noFill/>
          <a:effectLst/>
        </p:spPr>
        <p:txBody>
          <a:bodyPr lIns="0" tIns="0" rIns="0" bIns="0" anchor="ctr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>
              <a:lnSpc>
                <a:spcPct val="110000"/>
              </a:lnSpc>
              <a:defRPr/>
            </a:pPr>
            <a:r>
              <a:rPr lang="ja-JP" altLang="en-US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令和元年</a:t>
            </a:r>
            <a:r>
              <a:rPr lang="en-US" altLang="ja-JP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10</a:t>
            </a:r>
            <a:r>
              <a:rPr lang="ja-JP" altLang="en-US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月</a:t>
            </a:r>
            <a:r>
              <a:rPr lang="en-US" altLang="ja-JP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1</a:t>
            </a:r>
            <a:r>
              <a:rPr lang="ja-JP" altLang="en-US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日（火）</a:t>
            </a:r>
            <a:endParaRPr lang="en-US" altLang="ja-JP" sz="1800" dirty="0">
              <a:solidFill>
                <a:srgbClr val="203864"/>
              </a:solidFill>
              <a:latin typeface="Verdana" panose="020B0604030504040204" pitchFamily="34" charset="0"/>
              <a:ea typeface="メイリオ" panose="020B0604030504040204" pitchFamily="50" charset="-128"/>
              <a:cs typeface="Meiryo" charset="-128"/>
            </a:endParaRPr>
          </a:p>
          <a:p>
            <a:pPr>
              <a:lnSpc>
                <a:spcPct val="110000"/>
              </a:lnSpc>
              <a:defRPr/>
            </a:pPr>
            <a:r>
              <a:rPr lang="ja-JP" altLang="en-US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〇〇</a:t>
            </a:r>
            <a:r>
              <a:rPr lang="en-US" altLang="ja-JP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××</a:t>
            </a:r>
            <a:r>
              <a:rPr lang="ja-JP" altLang="en-US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講演会</a:t>
            </a:r>
            <a:endParaRPr lang="en-US" altLang="ja-JP" sz="1800" dirty="0">
              <a:solidFill>
                <a:srgbClr val="203864"/>
              </a:solidFill>
              <a:latin typeface="Verdana" panose="020B0604030504040204" pitchFamily="34" charset="0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528048" y="5492635"/>
            <a:ext cx="4483794" cy="1365365"/>
          </a:xfrm>
          <a:prstGeom prst="rect">
            <a:avLst/>
          </a:prstGeom>
          <a:noFill/>
        </p:spPr>
        <p:txBody>
          <a:bodyPr wrap="square" lIns="0" tIns="36000" rIns="0" bIns="36000" rtlCol="0" anchor="ctr" anchorCtr="0">
            <a:spAutoFit/>
          </a:bodyPr>
          <a:lstStyle/>
          <a:p>
            <a:pPr defTabSz="457200">
              <a:defRPr/>
            </a:pPr>
            <a:r>
              <a:rPr lang="ja-JP" altLang="en-US" sz="2400" dirty="0">
                <a:ln w="12700">
                  <a:noFill/>
                  <a:prstDash val="solid"/>
                </a:ln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東京工業大学</a:t>
            </a:r>
            <a:endParaRPr lang="en-US" altLang="ja-JP" sz="2400" dirty="0">
              <a:ln w="12700">
                <a:noFill/>
                <a:prstDash val="solid"/>
              </a:ln>
              <a:solidFill>
                <a:srgbClr val="203864"/>
              </a:solidFill>
              <a:latin typeface="Verdana" panose="020B0604030504040204" pitchFamily="34" charset="0"/>
              <a:ea typeface="メイリオ" panose="020B0604030504040204" pitchFamily="50" charset="-128"/>
              <a:cs typeface="Meiryo" charset="-128"/>
            </a:endParaRPr>
          </a:p>
          <a:p>
            <a:pPr defTabSz="457200">
              <a:defRPr/>
            </a:pPr>
            <a:r>
              <a:rPr lang="ja-JP" altLang="en-US" sz="2400" dirty="0">
                <a:ln w="12700">
                  <a:noFill/>
                  <a:prstDash val="solid"/>
                </a:ln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職 名　 </a:t>
            </a:r>
            <a:r>
              <a:rPr lang="ja-JP" altLang="en-US" sz="3600" dirty="0">
                <a:ln w="12700">
                  <a:noFill/>
                  <a:prstDash val="solid"/>
                </a:ln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氏名　氏名</a:t>
            </a:r>
            <a:r>
              <a:rPr lang="en-US" altLang="ja-JP" sz="2400" dirty="0" err="1">
                <a:ln w="12700">
                  <a:noFill/>
                  <a:prstDash val="solid"/>
                </a:ln>
                <a:solidFill>
                  <a:srgbClr val="996633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mailaddress</a:t>
            </a:r>
            <a:r>
              <a:rPr lang="en-US" altLang="ja-JP" sz="2400" dirty="0">
                <a:ln w="12700">
                  <a:noFill/>
                  <a:prstDash val="solid"/>
                </a:ln>
                <a:solidFill>
                  <a:srgbClr val="996633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@titech.ac.jp</a:t>
            </a:r>
          </a:p>
        </p:txBody>
      </p:sp>
      <p:sp>
        <p:nvSpPr>
          <p:cNvPr id="9" name="タイトル 1"/>
          <p:cNvSpPr txBox="1">
            <a:spLocks/>
          </p:cNvSpPr>
          <p:nvPr/>
        </p:nvSpPr>
        <p:spPr bwMode="auto">
          <a:xfrm>
            <a:off x="-168696" y="4223314"/>
            <a:ext cx="6696744" cy="110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6000" rIns="0" bIns="36000" anchor="ctr" anchorCtr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en-US" sz="36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タイトルタイトル</a:t>
            </a:r>
            <a:endParaRPr lang="en-US" altLang="ja-JP" sz="3600" dirty="0">
              <a:solidFill>
                <a:srgbClr val="203864"/>
              </a:solidFill>
              <a:latin typeface="Verdana" panose="020B0604030504040204" pitchFamily="34" charset="0"/>
              <a:ea typeface="メイリオ" panose="020B0604030504040204" pitchFamily="50" charset="-128"/>
              <a:cs typeface="Meiryo" charset="-128"/>
            </a:endParaRPr>
          </a:p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en-US" sz="20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Lucida Bright" pitchFamily="18" charset="0"/>
              </a:rPr>
              <a:t>～サブタイトルサブタイトルサブタイトル～</a:t>
            </a:r>
            <a:endParaRPr lang="en-US" altLang="ja-JP" sz="2000" dirty="0">
              <a:solidFill>
                <a:srgbClr val="203864"/>
              </a:solidFill>
              <a:latin typeface="Verdana" panose="020B0604030504040204" pitchFamily="34" charset="0"/>
              <a:ea typeface="メイリオ" panose="020B0604030504040204" pitchFamily="50" charset="-128"/>
              <a:cs typeface="Lucida Bright" pitchFamily="18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79376" y="188640"/>
            <a:ext cx="305724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Verdana" panose="020B0604030504040204" pitchFamily="34" charset="0"/>
                <a:ea typeface="メイリオ" panose="020B0604030504040204" pitchFamily="50" charset="-128"/>
              </a:rPr>
              <a:t>表紙例（桜版）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-5716" y="3902074"/>
            <a:ext cx="12197716" cy="117478"/>
          </a:xfrm>
          <a:prstGeom prst="rect">
            <a:avLst/>
          </a:prstGeom>
          <a:solidFill>
            <a:srgbClr val="987D1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ja-JP" altLang="en-US" dirty="0">
              <a:solidFill>
                <a:prstClr val="white"/>
              </a:solidFill>
              <a:latin typeface="+mn-ea"/>
            </a:endParaRPr>
          </a:p>
        </p:txBody>
      </p:sp>
      <p:pic>
        <p:nvPicPr>
          <p:cNvPr id="8" name="図 47" descr="flag_l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79025" y="3393367"/>
            <a:ext cx="137795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7255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857"/>
            <a:ext cx="12192000" cy="3956304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528048" y="5492635"/>
            <a:ext cx="4483794" cy="1365365"/>
          </a:xfrm>
          <a:prstGeom prst="rect">
            <a:avLst/>
          </a:prstGeom>
          <a:noFill/>
        </p:spPr>
        <p:txBody>
          <a:bodyPr wrap="square" lIns="0" tIns="36000" rIns="0" bIns="36000" rtlCol="0" anchor="ctr" anchorCtr="0">
            <a:spAutoFit/>
          </a:bodyPr>
          <a:lstStyle/>
          <a:p>
            <a:pPr defTabSz="457200">
              <a:defRPr/>
            </a:pPr>
            <a:r>
              <a:rPr lang="ja-JP" altLang="en-US" sz="2400" dirty="0">
                <a:ln w="12700">
                  <a:noFill/>
                  <a:prstDash val="solid"/>
                </a:ln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東京工業大学</a:t>
            </a:r>
            <a:endParaRPr lang="en-US" altLang="ja-JP" sz="2400" dirty="0">
              <a:ln w="12700">
                <a:noFill/>
                <a:prstDash val="solid"/>
              </a:ln>
              <a:solidFill>
                <a:srgbClr val="203864"/>
              </a:solidFill>
              <a:latin typeface="Verdana" panose="020B0604030504040204" pitchFamily="34" charset="0"/>
              <a:ea typeface="メイリオ" panose="020B0604030504040204" pitchFamily="50" charset="-128"/>
              <a:cs typeface="Meiryo" charset="-128"/>
            </a:endParaRPr>
          </a:p>
          <a:p>
            <a:pPr defTabSz="457200">
              <a:defRPr/>
            </a:pPr>
            <a:r>
              <a:rPr lang="ja-JP" altLang="en-US" sz="2400" dirty="0">
                <a:ln w="12700">
                  <a:noFill/>
                  <a:prstDash val="solid"/>
                </a:ln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職 名　 </a:t>
            </a:r>
            <a:r>
              <a:rPr lang="ja-JP" altLang="en-US" sz="3600" dirty="0">
                <a:ln w="12700">
                  <a:noFill/>
                  <a:prstDash val="solid"/>
                </a:ln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氏名　氏名</a:t>
            </a:r>
            <a:r>
              <a:rPr lang="en-US" altLang="ja-JP" sz="2400" dirty="0" err="1">
                <a:ln w="12700">
                  <a:noFill/>
                  <a:prstDash val="solid"/>
                </a:ln>
                <a:solidFill>
                  <a:srgbClr val="996633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mailaddress</a:t>
            </a:r>
            <a:r>
              <a:rPr lang="en-US" altLang="ja-JP" sz="2400" dirty="0">
                <a:ln w="12700">
                  <a:noFill/>
                  <a:prstDash val="solid"/>
                </a:ln>
                <a:solidFill>
                  <a:srgbClr val="996633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@titech.ac.jp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9336" y="116632"/>
            <a:ext cx="511256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Verdana" panose="020B0604030504040204" pitchFamily="34" charset="0"/>
                <a:ea typeface="メイリオ" panose="020B0604030504040204" pitchFamily="50" charset="-128"/>
              </a:rPr>
              <a:t>表紙例（ウッドデッキ版）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0" y="3902075"/>
            <a:ext cx="12192000" cy="142854"/>
          </a:xfrm>
          <a:prstGeom prst="rect">
            <a:avLst/>
          </a:prstGeom>
          <a:solidFill>
            <a:srgbClr val="987D1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ja-JP" altLang="en-US" dirty="0">
              <a:solidFill>
                <a:prstClr val="white"/>
              </a:solidFill>
              <a:latin typeface="+mn-ea"/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335360" y="6141953"/>
            <a:ext cx="36004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タイトル 1"/>
          <p:cNvSpPr txBox="1">
            <a:spLocks/>
          </p:cNvSpPr>
          <p:nvPr/>
        </p:nvSpPr>
        <p:spPr>
          <a:xfrm>
            <a:off x="385682" y="6253827"/>
            <a:ext cx="4432463" cy="609398"/>
          </a:xfrm>
          <a:prstGeom prst="rect">
            <a:avLst/>
          </a:prstGeom>
          <a:noFill/>
          <a:effectLst/>
        </p:spPr>
        <p:txBody>
          <a:bodyPr lIns="0" tIns="0" rIns="0" bIns="0" anchor="ctr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>
              <a:lnSpc>
                <a:spcPct val="110000"/>
              </a:lnSpc>
              <a:defRPr/>
            </a:pPr>
            <a:r>
              <a:rPr lang="ja-JP" altLang="en-US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令和元年</a:t>
            </a:r>
            <a:r>
              <a:rPr lang="en-US" altLang="ja-JP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10</a:t>
            </a:r>
            <a:r>
              <a:rPr lang="ja-JP" altLang="en-US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月</a:t>
            </a:r>
            <a:r>
              <a:rPr lang="en-US" altLang="ja-JP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1</a:t>
            </a:r>
            <a:r>
              <a:rPr lang="ja-JP" altLang="en-US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日（火）</a:t>
            </a:r>
            <a:endParaRPr lang="en-US" altLang="ja-JP" sz="1800" dirty="0">
              <a:solidFill>
                <a:srgbClr val="203864"/>
              </a:solidFill>
              <a:latin typeface="Verdana" panose="020B0604030504040204" pitchFamily="34" charset="0"/>
              <a:ea typeface="メイリオ" panose="020B0604030504040204" pitchFamily="50" charset="-128"/>
              <a:cs typeface="Meiryo" charset="-128"/>
            </a:endParaRPr>
          </a:p>
          <a:p>
            <a:pPr>
              <a:lnSpc>
                <a:spcPct val="110000"/>
              </a:lnSpc>
              <a:defRPr/>
            </a:pPr>
            <a:r>
              <a:rPr lang="ja-JP" altLang="en-US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〇〇</a:t>
            </a:r>
            <a:r>
              <a:rPr lang="en-US" altLang="ja-JP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××</a:t>
            </a:r>
            <a:r>
              <a:rPr lang="ja-JP" altLang="en-US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講演会</a:t>
            </a:r>
            <a:endParaRPr lang="en-US" altLang="ja-JP" sz="1800" dirty="0">
              <a:solidFill>
                <a:srgbClr val="203864"/>
              </a:solidFill>
              <a:latin typeface="Verdana" panose="020B0604030504040204" pitchFamily="34" charset="0"/>
              <a:ea typeface="メイリオ" panose="020B0604030504040204" pitchFamily="50" charset="-128"/>
            </a:endParaRPr>
          </a:p>
        </p:txBody>
      </p:sp>
      <p:sp>
        <p:nvSpPr>
          <p:cNvPr id="14" name="タイトル 1"/>
          <p:cNvSpPr txBox="1">
            <a:spLocks/>
          </p:cNvSpPr>
          <p:nvPr/>
        </p:nvSpPr>
        <p:spPr bwMode="auto">
          <a:xfrm>
            <a:off x="-168696" y="4223314"/>
            <a:ext cx="6696744" cy="110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6000" rIns="0" bIns="36000" anchor="ctr" anchorCtr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en-US" sz="36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タイトルタイトル</a:t>
            </a:r>
            <a:endParaRPr lang="en-US" altLang="ja-JP" sz="3600" dirty="0">
              <a:solidFill>
                <a:srgbClr val="203864"/>
              </a:solidFill>
              <a:latin typeface="Verdana" panose="020B0604030504040204" pitchFamily="34" charset="0"/>
              <a:ea typeface="メイリオ" panose="020B0604030504040204" pitchFamily="50" charset="-128"/>
              <a:cs typeface="Meiryo" charset="-128"/>
            </a:endParaRPr>
          </a:p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en-US" sz="20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Lucida Bright" pitchFamily="18" charset="0"/>
              </a:rPr>
              <a:t>～サブタイトルサブタイトルサブタイトル～</a:t>
            </a:r>
            <a:endParaRPr lang="en-US" altLang="ja-JP" sz="2000" dirty="0">
              <a:solidFill>
                <a:srgbClr val="203864"/>
              </a:solidFill>
              <a:latin typeface="Verdana" panose="020B0604030504040204" pitchFamily="34" charset="0"/>
              <a:ea typeface="メイリオ" panose="020B0604030504040204" pitchFamily="50" charset="-128"/>
              <a:cs typeface="Lucida Bright" pitchFamily="18" charset="0"/>
            </a:endParaRPr>
          </a:p>
        </p:txBody>
      </p:sp>
      <p:pic>
        <p:nvPicPr>
          <p:cNvPr id="15" name="図 47" descr="flag_l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79025" y="3393367"/>
            <a:ext cx="137795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8670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"/>
            <a:ext cx="12189279" cy="393989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01407" y="188640"/>
            <a:ext cx="34760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Verdana" panose="020B0604030504040204" pitchFamily="34" charset="0"/>
                <a:ea typeface="メイリオ" panose="020B0604030504040204" pitchFamily="50" charset="-128"/>
              </a:rPr>
              <a:t>表紙例（銀杏版）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0" y="3902075"/>
            <a:ext cx="12192000" cy="141718"/>
          </a:xfrm>
          <a:prstGeom prst="rect">
            <a:avLst/>
          </a:prstGeom>
          <a:solidFill>
            <a:srgbClr val="987D1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ja-JP" altLang="en-US" dirty="0">
              <a:solidFill>
                <a:prstClr val="white"/>
              </a:solidFill>
              <a:latin typeface="+mn-ea"/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335360" y="6141953"/>
            <a:ext cx="36004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タイトル 1"/>
          <p:cNvSpPr txBox="1">
            <a:spLocks/>
          </p:cNvSpPr>
          <p:nvPr/>
        </p:nvSpPr>
        <p:spPr>
          <a:xfrm>
            <a:off x="385682" y="6253827"/>
            <a:ext cx="4432463" cy="609398"/>
          </a:xfrm>
          <a:prstGeom prst="rect">
            <a:avLst/>
          </a:prstGeom>
          <a:noFill/>
          <a:effectLst/>
        </p:spPr>
        <p:txBody>
          <a:bodyPr lIns="0" tIns="0" rIns="0" bIns="0" anchor="ctr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>
              <a:lnSpc>
                <a:spcPct val="110000"/>
              </a:lnSpc>
              <a:defRPr/>
            </a:pPr>
            <a:r>
              <a:rPr lang="ja-JP" altLang="en-US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令和元年</a:t>
            </a:r>
            <a:r>
              <a:rPr lang="en-US" altLang="ja-JP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10</a:t>
            </a:r>
            <a:r>
              <a:rPr lang="ja-JP" altLang="en-US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月</a:t>
            </a:r>
            <a:r>
              <a:rPr lang="en-US" altLang="ja-JP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1</a:t>
            </a:r>
            <a:r>
              <a:rPr lang="ja-JP" altLang="en-US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日（火）</a:t>
            </a:r>
            <a:endParaRPr lang="en-US" altLang="ja-JP" sz="1800" dirty="0">
              <a:solidFill>
                <a:srgbClr val="203864"/>
              </a:solidFill>
              <a:latin typeface="Verdana" panose="020B0604030504040204" pitchFamily="34" charset="0"/>
              <a:ea typeface="メイリオ" panose="020B0604030504040204" pitchFamily="50" charset="-128"/>
              <a:cs typeface="Meiryo" charset="-128"/>
            </a:endParaRPr>
          </a:p>
          <a:p>
            <a:pPr>
              <a:lnSpc>
                <a:spcPct val="110000"/>
              </a:lnSpc>
              <a:defRPr/>
            </a:pPr>
            <a:r>
              <a:rPr lang="ja-JP" altLang="en-US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〇〇</a:t>
            </a:r>
            <a:r>
              <a:rPr lang="en-US" altLang="ja-JP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××</a:t>
            </a:r>
            <a:r>
              <a:rPr lang="ja-JP" altLang="en-US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講演会</a:t>
            </a:r>
            <a:endParaRPr lang="en-US" altLang="ja-JP" sz="1800" dirty="0">
              <a:solidFill>
                <a:srgbClr val="203864"/>
              </a:solidFill>
              <a:latin typeface="Verdana" panose="020B0604030504040204" pitchFamily="34" charset="0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528048" y="5486628"/>
            <a:ext cx="4483794" cy="1365365"/>
          </a:xfrm>
          <a:prstGeom prst="rect">
            <a:avLst/>
          </a:prstGeom>
          <a:noFill/>
        </p:spPr>
        <p:txBody>
          <a:bodyPr wrap="square" lIns="0" tIns="36000" rIns="0" bIns="36000" rtlCol="0" anchor="ctr" anchorCtr="0">
            <a:spAutoFit/>
          </a:bodyPr>
          <a:lstStyle/>
          <a:p>
            <a:pPr defTabSz="457200">
              <a:defRPr/>
            </a:pPr>
            <a:r>
              <a:rPr lang="ja-JP" altLang="en-US" sz="2400" dirty="0">
                <a:ln w="12700">
                  <a:noFill/>
                  <a:prstDash val="solid"/>
                </a:ln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東京工業大学</a:t>
            </a:r>
            <a:endParaRPr lang="en-US" altLang="ja-JP" sz="2400" dirty="0">
              <a:ln w="12700">
                <a:noFill/>
                <a:prstDash val="solid"/>
              </a:ln>
              <a:solidFill>
                <a:srgbClr val="203864"/>
              </a:solidFill>
              <a:latin typeface="Verdana" panose="020B0604030504040204" pitchFamily="34" charset="0"/>
              <a:ea typeface="メイリオ" panose="020B0604030504040204" pitchFamily="50" charset="-128"/>
              <a:cs typeface="Meiryo" charset="-128"/>
            </a:endParaRPr>
          </a:p>
          <a:p>
            <a:pPr defTabSz="457200">
              <a:defRPr/>
            </a:pPr>
            <a:r>
              <a:rPr lang="ja-JP" altLang="en-US" sz="2400" dirty="0">
                <a:ln w="12700">
                  <a:noFill/>
                  <a:prstDash val="solid"/>
                </a:ln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職 名　 </a:t>
            </a:r>
            <a:r>
              <a:rPr lang="ja-JP" altLang="en-US" sz="3600" dirty="0">
                <a:ln w="12700">
                  <a:noFill/>
                  <a:prstDash val="solid"/>
                </a:ln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氏名　氏名</a:t>
            </a:r>
            <a:r>
              <a:rPr lang="en-US" altLang="ja-JP" sz="2400" dirty="0" err="1">
                <a:ln w="12700">
                  <a:noFill/>
                  <a:prstDash val="solid"/>
                </a:ln>
                <a:solidFill>
                  <a:srgbClr val="996633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mailaddress</a:t>
            </a:r>
            <a:r>
              <a:rPr lang="en-US" altLang="ja-JP" sz="2400" dirty="0">
                <a:ln w="12700">
                  <a:noFill/>
                  <a:prstDash val="solid"/>
                </a:ln>
                <a:solidFill>
                  <a:srgbClr val="996633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@titech.ac.jp</a:t>
            </a:r>
          </a:p>
        </p:txBody>
      </p:sp>
      <p:sp>
        <p:nvSpPr>
          <p:cNvPr id="14" name="タイトル 1"/>
          <p:cNvSpPr txBox="1">
            <a:spLocks/>
          </p:cNvSpPr>
          <p:nvPr/>
        </p:nvSpPr>
        <p:spPr bwMode="auto">
          <a:xfrm>
            <a:off x="-168696" y="4223314"/>
            <a:ext cx="6696744" cy="110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6000" rIns="0" bIns="36000" anchor="ctr" anchorCtr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en-US" sz="36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タイトルタイトル</a:t>
            </a:r>
            <a:endParaRPr lang="en-US" altLang="ja-JP" sz="3600" dirty="0">
              <a:solidFill>
                <a:srgbClr val="203864"/>
              </a:solidFill>
              <a:latin typeface="Verdana" panose="020B0604030504040204" pitchFamily="34" charset="0"/>
              <a:ea typeface="メイリオ" panose="020B0604030504040204" pitchFamily="50" charset="-128"/>
              <a:cs typeface="Meiryo" charset="-128"/>
            </a:endParaRPr>
          </a:p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en-US" sz="20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Lucida Bright" pitchFamily="18" charset="0"/>
              </a:rPr>
              <a:t>～サブタイトルサブタイトルサブタイトル～</a:t>
            </a:r>
            <a:endParaRPr lang="en-US" altLang="ja-JP" sz="2000" dirty="0">
              <a:solidFill>
                <a:srgbClr val="203864"/>
              </a:solidFill>
              <a:latin typeface="Verdana" panose="020B0604030504040204" pitchFamily="34" charset="0"/>
              <a:ea typeface="メイリオ" panose="020B0604030504040204" pitchFamily="50" charset="-128"/>
              <a:cs typeface="Lucida Bright" pitchFamily="18" charset="0"/>
            </a:endParaRPr>
          </a:p>
        </p:txBody>
      </p:sp>
      <p:pic>
        <p:nvPicPr>
          <p:cNvPr id="15" name="図 47" descr="flag_l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79025" y="3393367"/>
            <a:ext cx="137795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3213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19404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767408" y="260648"/>
            <a:ext cx="387798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Verdana" panose="020B0604030504040204" pitchFamily="34" charset="0"/>
                <a:ea typeface="メイリオ" panose="020B0604030504040204" pitchFamily="50" charset="-128"/>
              </a:rPr>
              <a:t>表紙例（図書館版）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0" y="4077145"/>
            <a:ext cx="12192000" cy="146168"/>
          </a:xfrm>
          <a:prstGeom prst="rect">
            <a:avLst/>
          </a:prstGeom>
          <a:solidFill>
            <a:srgbClr val="987D1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ja-JP" altLang="en-US" dirty="0">
              <a:solidFill>
                <a:prstClr val="white"/>
              </a:solidFill>
              <a:latin typeface="+mn-ea"/>
            </a:endParaRPr>
          </a:p>
        </p:txBody>
      </p:sp>
      <p:cxnSp>
        <p:nvCxnSpPr>
          <p:cNvPr id="12" name="直線コネクタ 11"/>
          <p:cNvCxnSpPr/>
          <p:nvPr/>
        </p:nvCxnSpPr>
        <p:spPr>
          <a:xfrm>
            <a:off x="335360" y="6141953"/>
            <a:ext cx="36004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タイトル 1"/>
          <p:cNvSpPr txBox="1">
            <a:spLocks/>
          </p:cNvSpPr>
          <p:nvPr/>
        </p:nvSpPr>
        <p:spPr>
          <a:xfrm>
            <a:off x="385682" y="6253827"/>
            <a:ext cx="4432463" cy="609398"/>
          </a:xfrm>
          <a:prstGeom prst="rect">
            <a:avLst/>
          </a:prstGeom>
          <a:noFill/>
          <a:effectLst/>
        </p:spPr>
        <p:txBody>
          <a:bodyPr lIns="0" tIns="0" rIns="0" bIns="0" anchor="ctr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>
              <a:lnSpc>
                <a:spcPct val="110000"/>
              </a:lnSpc>
              <a:defRPr/>
            </a:pPr>
            <a:r>
              <a:rPr lang="ja-JP" altLang="en-US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令和元年</a:t>
            </a:r>
            <a:r>
              <a:rPr lang="en-US" altLang="ja-JP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10</a:t>
            </a:r>
            <a:r>
              <a:rPr lang="ja-JP" altLang="en-US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月</a:t>
            </a:r>
            <a:r>
              <a:rPr lang="en-US" altLang="ja-JP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1</a:t>
            </a:r>
            <a:r>
              <a:rPr lang="ja-JP" altLang="en-US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日（火）</a:t>
            </a:r>
            <a:endParaRPr lang="en-US" altLang="ja-JP" sz="1800" dirty="0">
              <a:solidFill>
                <a:srgbClr val="203864"/>
              </a:solidFill>
              <a:latin typeface="Verdana" panose="020B0604030504040204" pitchFamily="34" charset="0"/>
              <a:ea typeface="メイリオ" panose="020B0604030504040204" pitchFamily="50" charset="-128"/>
              <a:cs typeface="Meiryo" charset="-128"/>
            </a:endParaRPr>
          </a:p>
          <a:p>
            <a:pPr>
              <a:lnSpc>
                <a:spcPct val="110000"/>
              </a:lnSpc>
              <a:defRPr/>
            </a:pPr>
            <a:r>
              <a:rPr lang="ja-JP" altLang="en-US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〇〇</a:t>
            </a:r>
            <a:r>
              <a:rPr lang="en-US" altLang="ja-JP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××</a:t>
            </a:r>
            <a:r>
              <a:rPr lang="ja-JP" altLang="en-US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講演会</a:t>
            </a:r>
            <a:endParaRPr lang="en-US" altLang="ja-JP" sz="1800" dirty="0">
              <a:solidFill>
                <a:srgbClr val="203864"/>
              </a:solidFill>
              <a:latin typeface="Verdana" panose="020B0604030504040204" pitchFamily="34" charset="0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528048" y="5486628"/>
            <a:ext cx="4483794" cy="1365365"/>
          </a:xfrm>
          <a:prstGeom prst="rect">
            <a:avLst/>
          </a:prstGeom>
          <a:noFill/>
        </p:spPr>
        <p:txBody>
          <a:bodyPr wrap="square" lIns="0" tIns="36000" rIns="0" bIns="36000" rtlCol="0" anchor="ctr" anchorCtr="0">
            <a:spAutoFit/>
          </a:bodyPr>
          <a:lstStyle/>
          <a:p>
            <a:pPr defTabSz="457200">
              <a:defRPr/>
            </a:pPr>
            <a:r>
              <a:rPr lang="ja-JP" altLang="en-US" sz="2400" dirty="0">
                <a:ln w="12700">
                  <a:noFill/>
                  <a:prstDash val="solid"/>
                </a:ln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東京工業大学</a:t>
            </a:r>
            <a:endParaRPr lang="en-US" altLang="ja-JP" sz="2400" dirty="0">
              <a:ln w="12700">
                <a:noFill/>
                <a:prstDash val="solid"/>
              </a:ln>
              <a:solidFill>
                <a:srgbClr val="203864"/>
              </a:solidFill>
              <a:latin typeface="Verdana" panose="020B0604030504040204" pitchFamily="34" charset="0"/>
              <a:ea typeface="メイリオ" panose="020B0604030504040204" pitchFamily="50" charset="-128"/>
              <a:cs typeface="Meiryo" charset="-128"/>
            </a:endParaRPr>
          </a:p>
          <a:p>
            <a:pPr defTabSz="457200">
              <a:defRPr/>
            </a:pPr>
            <a:r>
              <a:rPr lang="ja-JP" altLang="en-US" sz="2400" dirty="0">
                <a:ln w="12700">
                  <a:noFill/>
                  <a:prstDash val="solid"/>
                </a:ln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職 名　 </a:t>
            </a:r>
            <a:r>
              <a:rPr lang="ja-JP" altLang="en-US" sz="3600" dirty="0">
                <a:ln w="12700">
                  <a:noFill/>
                  <a:prstDash val="solid"/>
                </a:ln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氏名　氏名</a:t>
            </a:r>
            <a:r>
              <a:rPr lang="en-US" altLang="ja-JP" sz="2400" dirty="0" err="1">
                <a:ln w="12700">
                  <a:noFill/>
                  <a:prstDash val="solid"/>
                </a:ln>
                <a:solidFill>
                  <a:srgbClr val="996633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mailaddress</a:t>
            </a:r>
            <a:r>
              <a:rPr lang="en-US" altLang="ja-JP" sz="2400" dirty="0">
                <a:ln w="12700">
                  <a:noFill/>
                  <a:prstDash val="solid"/>
                </a:ln>
                <a:solidFill>
                  <a:srgbClr val="996633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@titech.ac.jp</a:t>
            </a:r>
          </a:p>
        </p:txBody>
      </p:sp>
      <p:sp>
        <p:nvSpPr>
          <p:cNvPr id="15" name="タイトル 1"/>
          <p:cNvSpPr txBox="1">
            <a:spLocks/>
          </p:cNvSpPr>
          <p:nvPr/>
        </p:nvSpPr>
        <p:spPr bwMode="auto">
          <a:xfrm>
            <a:off x="-168696" y="4306122"/>
            <a:ext cx="6696744" cy="110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6000" rIns="0" bIns="36000" anchor="ctr" anchorCtr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en-US" sz="36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タイトルタイトル</a:t>
            </a:r>
            <a:endParaRPr lang="en-US" altLang="ja-JP" sz="3600" dirty="0">
              <a:solidFill>
                <a:srgbClr val="203864"/>
              </a:solidFill>
              <a:latin typeface="Verdana" panose="020B0604030504040204" pitchFamily="34" charset="0"/>
              <a:ea typeface="メイリオ" panose="020B0604030504040204" pitchFamily="50" charset="-128"/>
              <a:cs typeface="Meiryo" charset="-128"/>
            </a:endParaRPr>
          </a:p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en-US" sz="20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Lucida Bright" pitchFamily="18" charset="0"/>
              </a:rPr>
              <a:t>～サブタイトルサブタイトルサブタイトル～</a:t>
            </a:r>
            <a:endParaRPr lang="en-US" altLang="ja-JP" sz="2000" dirty="0">
              <a:solidFill>
                <a:srgbClr val="203864"/>
              </a:solidFill>
              <a:latin typeface="Verdana" panose="020B0604030504040204" pitchFamily="34" charset="0"/>
              <a:ea typeface="メイリオ" panose="020B0604030504040204" pitchFamily="50" charset="-128"/>
              <a:cs typeface="Lucida Bright" pitchFamily="18" charset="0"/>
            </a:endParaRPr>
          </a:p>
        </p:txBody>
      </p:sp>
      <p:pic>
        <p:nvPicPr>
          <p:cNvPr id="16" name="図 47" descr="flag_l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79025" y="3393367"/>
            <a:ext cx="137795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9625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0"/>
            <a:ext cx="12192000" cy="4187952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53957" y="260648"/>
            <a:ext cx="469872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Verdana" panose="020B0604030504040204" pitchFamily="34" charset="0"/>
                <a:ea typeface="メイリオ" panose="020B0604030504040204" pitchFamily="50" charset="-128"/>
              </a:rPr>
              <a:t>表紙例（すずかけ台版）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0" y="4135896"/>
            <a:ext cx="12191999" cy="109333"/>
          </a:xfrm>
          <a:prstGeom prst="rect">
            <a:avLst/>
          </a:prstGeom>
          <a:solidFill>
            <a:srgbClr val="987D1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ja-JP" altLang="en-US" dirty="0">
              <a:solidFill>
                <a:prstClr val="white"/>
              </a:solidFill>
              <a:latin typeface="+mn-ea"/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335360" y="6141953"/>
            <a:ext cx="36004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タイトル 1"/>
          <p:cNvSpPr txBox="1">
            <a:spLocks/>
          </p:cNvSpPr>
          <p:nvPr/>
        </p:nvSpPr>
        <p:spPr>
          <a:xfrm>
            <a:off x="385682" y="6253827"/>
            <a:ext cx="4432463" cy="609398"/>
          </a:xfrm>
          <a:prstGeom prst="rect">
            <a:avLst/>
          </a:prstGeom>
          <a:noFill/>
          <a:effectLst/>
        </p:spPr>
        <p:txBody>
          <a:bodyPr lIns="0" tIns="0" rIns="0" bIns="0" anchor="ctr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>
              <a:lnSpc>
                <a:spcPct val="110000"/>
              </a:lnSpc>
              <a:defRPr/>
            </a:pPr>
            <a:r>
              <a:rPr lang="ja-JP" altLang="en-US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令和元年</a:t>
            </a:r>
            <a:r>
              <a:rPr lang="en-US" altLang="ja-JP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10</a:t>
            </a:r>
            <a:r>
              <a:rPr lang="ja-JP" altLang="en-US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月</a:t>
            </a:r>
            <a:r>
              <a:rPr lang="en-US" altLang="ja-JP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1</a:t>
            </a:r>
            <a:r>
              <a:rPr lang="ja-JP" altLang="en-US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日（火）</a:t>
            </a:r>
            <a:endParaRPr lang="en-US" altLang="ja-JP" sz="1800" dirty="0">
              <a:solidFill>
                <a:srgbClr val="203864"/>
              </a:solidFill>
              <a:latin typeface="Verdana" panose="020B0604030504040204" pitchFamily="34" charset="0"/>
              <a:ea typeface="メイリオ" panose="020B0604030504040204" pitchFamily="50" charset="-128"/>
              <a:cs typeface="Meiryo" charset="-128"/>
            </a:endParaRPr>
          </a:p>
          <a:p>
            <a:pPr>
              <a:lnSpc>
                <a:spcPct val="110000"/>
              </a:lnSpc>
              <a:defRPr/>
            </a:pPr>
            <a:r>
              <a:rPr lang="ja-JP" altLang="en-US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〇〇</a:t>
            </a:r>
            <a:r>
              <a:rPr lang="en-US" altLang="ja-JP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××</a:t>
            </a:r>
            <a:r>
              <a:rPr lang="ja-JP" altLang="en-US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講演会</a:t>
            </a:r>
            <a:endParaRPr lang="en-US" altLang="ja-JP" sz="1800" dirty="0">
              <a:solidFill>
                <a:srgbClr val="203864"/>
              </a:solidFill>
              <a:latin typeface="Verdana" panose="020B0604030504040204" pitchFamily="34" charset="0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528048" y="5486628"/>
            <a:ext cx="4483794" cy="1365365"/>
          </a:xfrm>
          <a:prstGeom prst="rect">
            <a:avLst/>
          </a:prstGeom>
          <a:noFill/>
        </p:spPr>
        <p:txBody>
          <a:bodyPr wrap="square" lIns="0" tIns="36000" rIns="0" bIns="36000" rtlCol="0" anchor="ctr" anchorCtr="0">
            <a:spAutoFit/>
          </a:bodyPr>
          <a:lstStyle/>
          <a:p>
            <a:pPr defTabSz="457200">
              <a:defRPr/>
            </a:pPr>
            <a:r>
              <a:rPr lang="ja-JP" altLang="en-US" sz="2400" dirty="0">
                <a:ln w="12700">
                  <a:noFill/>
                  <a:prstDash val="solid"/>
                </a:ln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東京工業大学</a:t>
            </a:r>
            <a:endParaRPr lang="en-US" altLang="ja-JP" sz="2400" dirty="0">
              <a:ln w="12700">
                <a:noFill/>
                <a:prstDash val="solid"/>
              </a:ln>
              <a:solidFill>
                <a:srgbClr val="203864"/>
              </a:solidFill>
              <a:latin typeface="Verdana" panose="020B0604030504040204" pitchFamily="34" charset="0"/>
              <a:ea typeface="メイリオ" panose="020B0604030504040204" pitchFamily="50" charset="-128"/>
              <a:cs typeface="Meiryo" charset="-128"/>
            </a:endParaRPr>
          </a:p>
          <a:p>
            <a:pPr defTabSz="457200">
              <a:defRPr/>
            </a:pPr>
            <a:r>
              <a:rPr lang="ja-JP" altLang="en-US" sz="2400" dirty="0">
                <a:ln w="12700">
                  <a:noFill/>
                  <a:prstDash val="solid"/>
                </a:ln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職 名　 </a:t>
            </a:r>
            <a:r>
              <a:rPr lang="ja-JP" altLang="en-US" sz="3600" dirty="0">
                <a:ln w="12700">
                  <a:noFill/>
                  <a:prstDash val="solid"/>
                </a:ln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氏名　氏名</a:t>
            </a:r>
            <a:r>
              <a:rPr lang="en-US" altLang="ja-JP" sz="2400" dirty="0" err="1">
                <a:ln w="12700">
                  <a:noFill/>
                  <a:prstDash val="solid"/>
                </a:ln>
                <a:solidFill>
                  <a:srgbClr val="996633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mailaddress</a:t>
            </a:r>
            <a:r>
              <a:rPr lang="en-US" altLang="ja-JP" sz="2400" dirty="0">
                <a:ln w="12700">
                  <a:noFill/>
                  <a:prstDash val="solid"/>
                </a:ln>
                <a:solidFill>
                  <a:srgbClr val="996633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@titech.ac.jp</a:t>
            </a:r>
          </a:p>
        </p:txBody>
      </p:sp>
      <p:sp>
        <p:nvSpPr>
          <p:cNvPr id="14" name="タイトル 1"/>
          <p:cNvSpPr txBox="1">
            <a:spLocks/>
          </p:cNvSpPr>
          <p:nvPr/>
        </p:nvSpPr>
        <p:spPr bwMode="auto">
          <a:xfrm>
            <a:off x="-168696" y="4306122"/>
            <a:ext cx="6696744" cy="110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6000" rIns="0" bIns="36000" anchor="ctr" anchorCtr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en-US" sz="36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タイトルタイトル</a:t>
            </a:r>
            <a:endParaRPr lang="en-US" altLang="ja-JP" sz="3600" dirty="0">
              <a:solidFill>
                <a:srgbClr val="203864"/>
              </a:solidFill>
              <a:latin typeface="Verdana" panose="020B0604030504040204" pitchFamily="34" charset="0"/>
              <a:ea typeface="メイリオ" panose="020B0604030504040204" pitchFamily="50" charset="-128"/>
              <a:cs typeface="Meiryo" charset="-128"/>
            </a:endParaRPr>
          </a:p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en-US" sz="20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Lucida Bright" pitchFamily="18" charset="0"/>
              </a:rPr>
              <a:t>～サブタイトルサブタイトルサブタイトル～</a:t>
            </a:r>
            <a:endParaRPr lang="en-US" altLang="ja-JP" sz="2000" dirty="0">
              <a:solidFill>
                <a:srgbClr val="203864"/>
              </a:solidFill>
              <a:latin typeface="Verdana" panose="020B0604030504040204" pitchFamily="34" charset="0"/>
              <a:ea typeface="メイリオ" panose="020B0604030504040204" pitchFamily="50" charset="-128"/>
              <a:cs typeface="Lucida Bright" pitchFamily="18" charset="0"/>
            </a:endParaRPr>
          </a:p>
        </p:txBody>
      </p:sp>
      <p:pic>
        <p:nvPicPr>
          <p:cNvPr id="15" name="図 47" descr="flag_l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79025" y="3393367"/>
            <a:ext cx="137795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5405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90416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385682" y="116632"/>
            <a:ext cx="469872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Verdana" panose="020B0604030504040204" pitchFamily="34" charset="0"/>
                <a:ea typeface="メイリオ" panose="020B0604030504040204" pitchFamily="50" charset="-128"/>
              </a:rPr>
              <a:t>表紙例（すずかけ台版）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0" y="4077144"/>
            <a:ext cx="12192000" cy="143946"/>
          </a:xfrm>
          <a:prstGeom prst="rect">
            <a:avLst/>
          </a:prstGeom>
          <a:solidFill>
            <a:srgbClr val="987D1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ja-JP" altLang="en-US" dirty="0">
              <a:solidFill>
                <a:prstClr val="white"/>
              </a:solidFill>
              <a:latin typeface="+mn-ea"/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335360" y="6141953"/>
            <a:ext cx="36004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タイトル 1"/>
          <p:cNvSpPr txBox="1">
            <a:spLocks/>
          </p:cNvSpPr>
          <p:nvPr/>
        </p:nvSpPr>
        <p:spPr>
          <a:xfrm>
            <a:off x="385682" y="6253827"/>
            <a:ext cx="4432463" cy="609398"/>
          </a:xfrm>
          <a:prstGeom prst="rect">
            <a:avLst/>
          </a:prstGeom>
          <a:noFill/>
          <a:effectLst/>
        </p:spPr>
        <p:txBody>
          <a:bodyPr lIns="0" tIns="0" rIns="0" bIns="0" anchor="ctr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>
              <a:lnSpc>
                <a:spcPct val="110000"/>
              </a:lnSpc>
              <a:defRPr/>
            </a:pPr>
            <a:r>
              <a:rPr lang="ja-JP" altLang="en-US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令和元年</a:t>
            </a:r>
            <a:r>
              <a:rPr lang="en-US" altLang="ja-JP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10</a:t>
            </a:r>
            <a:r>
              <a:rPr lang="ja-JP" altLang="en-US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月</a:t>
            </a:r>
            <a:r>
              <a:rPr lang="en-US" altLang="ja-JP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1</a:t>
            </a:r>
            <a:r>
              <a:rPr lang="ja-JP" altLang="en-US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日（火）</a:t>
            </a:r>
            <a:endParaRPr lang="en-US" altLang="ja-JP" sz="1800" dirty="0">
              <a:solidFill>
                <a:srgbClr val="203864"/>
              </a:solidFill>
              <a:latin typeface="Verdana" panose="020B0604030504040204" pitchFamily="34" charset="0"/>
              <a:ea typeface="メイリオ" panose="020B0604030504040204" pitchFamily="50" charset="-128"/>
              <a:cs typeface="Meiryo" charset="-128"/>
            </a:endParaRPr>
          </a:p>
          <a:p>
            <a:pPr>
              <a:lnSpc>
                <a:spcPct val="110000"/>
              </a:lnSpc>
              <a:defRPr/>
            </a:pPr>
            <a:r>
              <a:rPr lang="ja-JP" altLang="en-US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〇〇</a:t>
            </a:r>
            <a:r>
              <a:rPr lang="en-US" altLang="ja-JP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××</a:t>
            </a:r>
            <a:r>
              <a:rPr lang="ja-JP" altLang="en-US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講演会</a:t>
            </a:r>
            <a:endParaRPr lang="en-US" altLang="ja-JP" sz="1800" dirty="0">
              <a:solidFill>
                <a:srgbClr val="203864"/>
              </a:solidFill>
              <a:latin typeface="Verdana" panose="020B0604030504040204" pitchFamily="34" charset="0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528048" y="5486628"/>
            <a:ext cx="4483794" cy="1365365"/>
          </a:xfrm>
          <a:prstGeom prst="rect">
            <a:avLst/>
          </a:prstGeom>
          <a:noFill/>
        </p:spPr>
        <p:txBody>
          <a:bodyPr wrap="square" lIns="0" tIns="36000" rIns="0" bIns="36000" rtlCol="0" anchor="ctr" anchorCtr="0">
            <a:spAutoFit/>
          </a:bodyPr>
          <a:lstStyle/>
          <a:p>
            <a:pPr defTabSz="457200">
              <a:defRPr/>
            </a:pPr>
            <a:r>
              <a:rPr lang="ja-JP" altLang="en-US" sz="2400" dirty="0">
                <a:ln w="12700">
                  <a:noFill/>
                  <a:prstDash val="solid"/>
                </a:ln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東京工業大学</a:t>
            </a:r>
            <a:endParaRPr lang="en-US" altLang="ja-JP" sz="2400" dirty="0">
              <a:ln w="12700">
                <a:noFill/>
                <a:prstDash val="solid"/>
              </a:ln>
              <a:solidFill>
                <a:srgbClr val="203864"/>
              </a:solidFill>
              <a:latin typeface="Verdana" panose="020B0604030504040204" pitchFamily="34" charset="0"/>
              <a:ea typeface="メイリオ" panose="020B0604030504040204" pitchFamily="50" charset="-128"/>
              <a:cs typeface="Meiryo" charset="-128"/>
            </a:endParaRPr>
          </a:p>
          <a:p>
            <a:pPr defTabSz="457200">
              <a:defRPr/>
            </a:pPr>
            <a:r>
              <a:rPr lang="ja-JP" altLang="en-US" sz="2400" dirty="0">
                <a:ln w="12700">
                  <a:noFill/>
                  <a:prstDash val="solid"/>
                </a:ln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職 名　 </a:t>
            </a:r>
            <a:r>
              <a:rPr lang="ja-JP" altLang="en-US" sz="3600" dirty="0">
                <a:ln w="12700">
                  <a:noFill/>
                  <a:prstDash val="solid"/>
                </a:ln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氏名　氏名</a:t>
            </a:r>
            <a:r>
              <a:rPr lang="en-US" altLang="ja-JP" sz="2400" dirty="0" err="1">
                <a:ln w="12700">
                  <a:noFill/>
                  <a:prstDash val="solid"/>
                </a:ln>
                <a:solidFill>
                  <a:srgbClr val="996633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mailaddress</a:t>
            </a:r>
            <a:r>
              <a:rPr lang="en-US" altLang="ja-JP" sz="2400" dirty="0">
                <a:ln w="12700">
                  <a:noFill/>
                  <a:prstDash val="solid"/>
                </a:ln>
                <a:solidFill>
                  <a:srgbClr val="996633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@titech.ac.jp</a:t>
            </a:r>
          </a:p>
        </p:txBody>
      </p:sp>
      <p:sp>
        <p:nvSpPr>
          <p:cNvPr id="15" name="タイトル 1"/>
          <p:cNvSpPr txBox="1">
            <a:spLocks/>
          </p:cNvSpPr>
          <p:nvPr/>
        </p:nvSpPr>
        <p:spPr bwMode="auto">
          <a:xfrm>
            <a:off x="-168696" y="4306122"/>
            <a:ext cx="6696744" cy="110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6000" rIns="0" bIns="36000" anchor="ctr" anchorCtr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en-US" sz="36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タイトルタイトル</a:t>
            </a:r>
            <a:endParaRPr lang="en-US" altLang="ja-JP" sz="3600" dirty="0">
              <a:solidFill>
                <a:srgbClr val="203864"/>
              </a:solidFill>
              <a:latin typeface="Verdana" panose="020B0604030504040204" pitchFamily="34" charset="0"/>
              <a:ea typeface="メイリオ" panose="020B0604030504040204" pitchFamily="50" charset="-128"/>
              <a:cs typeface="Meiryo" charset="-128"/>
            </a:endParaRPr>
          </a:p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en-US" sz="20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Lucida Bright" pitchFamily="18" charset="0"/>
              </a:rPr>
              <a:t>～サブタイトルサブタイトルサブタイトル～</a:t>
            </a:r>
            <a:endParaRPr lang="en-US" altLang="ja-JP" sz="2000" dirty="0">
              <a:solidFill>
                <a:srgbClr val="203864"/>
              </a:solidFill>
              <a:latin typeface="Verdana" panose="020B0604030504040204" pitchFamily="34" charset="0"/>
              <a:ea typeface="メイリオ" panose="020B0604030504040204" pitchFamily="50" charset="-128"/>
              <a:cs typeface="Lucida Bright" pitchFamily="18" charset="0"/>
            </a:endParaRPr>
          </a:p>
        </p:txBody>
      </p:sp>
      <p:pic>
        <p:nvPicPr>
          <p:cNvPr id="16" name="図 47" descr="flag_l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79025" y="3393367"/>
            <a:ext cx="137795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25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421042"/>
            <a:ext cx="9144000" cy="3436958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505200"/>
          </a:xfrm>
          <a:prstGeom prst="rect">
            <a:avLst/>
          </a:prstGeom>
        </p:spPr>
      </p:pic>
      <p:sp>
        <p:nvSpPr>
          <p:cNvPr id="49" name="正方形/長方形 48"/>
          <p:cNvSpPr/>
          <p:nvPr/>
        </p:nvSpPr>
        <p:spPr>
          <a:xfrm>
            <a:off x="0" y="3490432"/>
            <a:ext cx="12192000" cy="178576"/>
          </a:xfrm>
          <a:prstGeom prst="rect">
            <a:avLst/>
          </a:prstGeom>
          <a:solidFill>
            <a:srgbClr val="987D1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HGS明朝E" panose="02020900000000000000" pitchFamily="18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HGS明朝E" panose="02020900000000000000" pitchFamily="18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HGS明朝E" panose="02020900000000000000" pitchFamily="18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HGS明朝E" panose="02020900000000000000" pitchFamily="18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HGS明朝E" panose="02020900000000000000" pitchFamily="18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HGS明朝E" panose="02020900000000000000" pitchFamily="18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HGS明朝E" panose="02020900000000000000" pitchFamily="18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HGS明朝E" panose="02020900000000000000" pitchFamily="18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HGS明朝E" panose="02020900000000000000" pitchFamily="18" charset="-128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6390" name="タイトル 1"/>
          <p:cNvSpPr txBox="1">
            <a:spLocks/>
          </p:cNvSpPr>
          <p:nvPr/>
        </p:nvSpPr>
        <p:spPr bwMode="auto">
          <a:xfrm>
            <a:off x="687198" y="4040274"/>
            <a:ext cx="4645824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HGS明朝E" panose="02020900000000000000" pitchFamily="18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HGS明朝E" panose="02020900000000000000" pitchFamily="18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HGS明朝E" panose="02020900000000000000" pitchFamily="18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HGS明朝E" panose="02020900000000000000" pitchFamily="18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HGS明朝E" panose="02020900000000000000" pitchFamily="1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HGS明朝E" panose="02020900000000000000" pitchFamily="1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HGS明朝E" panose="02020900000000000000" pitchFamily="1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HGS明朝E" panose="02020900000000000000" pitchFamily="1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HGS明朝E" panose="02020900000000000000" pitchFamily="18" charset="-128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36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Title </a:t>
            </a:r>
            <a:r>
              <a:rPr lang="en-US" altLang="ja-JP" sz="3600" dirty="0" err="1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Title</a:t>
            </a:r>
            <a:r>
              <a:rPr lang="en-US" altLang="ja-JP" sz="36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3600" dirty="0" err="1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Title</a:t>
            </a:r>
            <a:r>
              <a:rPr lang="en-US" altLang="ja-JP" sz="36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3600" dirty="0" err="1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Title</a:t>
            </a:r>
            <a:endParaRPr lang="en-US" altLang="ja-JP" sz="3600" dirty="0">
              <a:solidFill>
                <a:srgbClr val="203864"/>
              </a:solidFill>
              <a:latin typeface="Verdana" panose="020B060403050404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en-US" sz="2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－</a:t>
            </a:r>
            <a:r>
              <a:rPr lang="en-US" altLang="ja-JP" sz="2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 Subtitle </a:t>
            </a:r>
            <a:r>
              <a:rPr lang="en-US" altLang="ja-JP" sz="2800" dirty="0" err="1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Subtitle</a:t>
            </a:r>
            <a:endParaRPr lang="en-US" altLang="ja-JP" sz="2800" dirty="0">
              <a:solidFill>
                <a:srgbClr val="203864"/>
              </a:solidFill>
              <a:latin typeface="Verdana" panose="020B060403050404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 bwMode="auto">
          <a:xfrm>
            <a:off x="5879976" y="5880644"/>
            <a:ext cx="6164444" cy="97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HGS明朝E" panose="02020900000000000000" pitchFamily="18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HGS明朝E" panose="02020900000000000000" pitchFamily="18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HGS明朝E" panose="02020900000000000000" pitchFamily="18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HGS明朝E" panose="02020900000000000000" pitchFamily="18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HGS明朝E" panose="02020900000000000000" pitchFamily="1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HGS明朝E" panose="02020900000000000000" pitchFamily="1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HGS明朝E" panose="02020900000000000000" pitchFamily="1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HGS明朝E" panose="02020900000000000000" pitchFamily="1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HGS明朝E" panose="02020900000000000000" pitchFamily="18" charset="-128"/>
              </a:defRPr>
            </a:lvl9pPr>
          </a:lstStyle>
          <a:p>
            <a:pPr algn="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2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Name </a:t>
            </a:r>
            <a:r>
              <a:rPr lang="en-US" altLang="ja-JP" sz="2800" dirty="0" err="1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Name</a:t>
            </a:r>
            <a:r>
              <a:rPr lang="en-US" altLang="ja-JP" sz="2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  </a:t>
            </a:r>
            <a:r>
              <a:rPr lang="ja-JP" altLang="en-US" sz="2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氏名 氏名</a:t>
            </a:r>
            <a:endParaRPr lang="en-US" altLang="ja-JP" sz="2800" dirty="0">
              <a:solidFill>
                <a:srgbClr val="203864"/>
              </a:solidFill>
              <a:latin typeface="Verdana" panose="020B0604030504040204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24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Position, Tokyo Institute of Technology</a:t>
            </a:r>
          </a:p>
        </p:txBody>
      </p:sp>
      <p:pic>
        <p:nvPicPr>
          <p:cNvPr id="8" name="図 47" descr="flag_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440" y="2924944"/>
            <a:ext cx="13779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687198" y="332656"/>
            <a:ext cx="387798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Verdana" panose="020B0604030504040204" pitchFamily="34" charset="0"/>
                <a:ea typeface="メイリオ" panose="020B0604030504040204" pitchFamily="50" charset="-128"/>
              </a:rPr>
              <a:t>表紙例（浮世絵版）</a:t>
            </a: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257086" y="6259291"/>
            <a:ext cx="4237683" cy="609398"/>
          </a:xfrm>
          <a:prstGeom prst="rect">
            <a:avLst/>
          </a:prstGeom>
          <a:noFill/>
          <a:effectLst/>
        </p:spPr>
        <p:txBody>
          <a:bodyPr wrap="square" lIns="0" tIns="0" rIns="0" bIns="0" anchor="ctr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>
              <a:lnSpc>
                <a:spcPct val="110000"/>
              </a:lnSpc>
              <a:defRPr/>
            </a:pPr>
            <a:r>
              <a:rPr lang="en-US" altLang="ja-JP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Meiryo" charset="-128"/>
              </a:rPr>
              <a:t>MM.DD.YYYY</a:t>
            </a:r>
          </a:p>
          <a:p>
            <a:pPr>
              <a:lnSpc>
                <a:spcPct val="110000"/>
              </a:lnSpc>
              <a:defRPr/>
            </a:pPr>
            <a:r>
              <a:rPr lang="en-US" altLang="ja-JP" sz="1800" dirty="0">
                <a:solidFill>
                  <a:srgbClr val="203864"/>
                </a:solidFill>
                <a:latin typeface="Verdana" panose="020B0604030504040204" pitchFamily="34" charset="0"/>
                <a:ea typeface="メイリオ" panose="020B0604030504040204" pitchFamily="50" charset="-128"/>
              </a:rPr>
              <a:t>International Conference on XXXX…</a:t>
            </a:r>
          </a:p>
        </p:txBody>
      </p:sp>
    </p:spTree>
    <p:extLst>
      <p:ext uri="{BB962C8B-B14F-4D97-AF65-F5344CB8AC3E}">
        <p14:creationId xmlns:p14="http://schemas.microsoft.com/office/powerpoint/2010/main" val="627624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Verdana"/>
        <a:ea typeface="メイリオ"/>
        <a:cs typeface=""/>
      </a:majorFont>
      <a:minorFont>
        <a:latin typeface="Verdana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>
            <a:latin typeface="ＭＳ Ｐゴシック" panose="020B0600070205080204" pitchFamily="50" charset="-128"/>
            <a:ea typeface="ＭＳ Ｐゴシック" panose="020B0600070205080204" pitchFamily="50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17224</TotalTime>
  <Words>388</Words>
  <Application>Microsoft Office PowerPoint</Application>
  <PresentationFormat>ワイド画面</PresentationFormat>
  <Paragraphs>128</Paragraphs>
  <Slides>14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9" baseType="lpstr">
      <vt:lpstr>A-OTF 黎ミン Pro M</vt:lpstr>
      <vt:lpstr>HGS明朝E</vt:lpstr>
      <vt:lpstr>ＭＳ Ｐゴシック</vt:lpstr>
      <vt:lpstr>ＭＳ ゴシック</vt:lpstr>
      <vt:lpstr>ＭＳ 明朝</vt:lpstr>
      <vt:lpstr>メイリオ</vt:lpstr>
      <vt:lpstr>メイリオ</vt:lpstr>
      <vt:lpstr>游ゴシック</vt:lpstr>
      <vt:lpstr>Arial</vt:lpstr>
      <vt:lpstr>Calibri</vt:lpstr>
      <vt:lpstr>Lucida Bright</vt:lpstr>
      <vt:lpstr>Times New Roman</vt:lpstr>
      <vt:lpstr>Verdana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フォント例・色見本</vt:lpstr>
      <vt:lpstr>フォントサイズ例</vt:lpstr>
      <vt:lpstr>使用例</vt:lpstr>
      <vt:lpstr>PowerPoint プレゼンテーション</vt:lpstr>
      <vt:lpstr>使用可能な画像リンク</vt:lpstr>
    </vt:vector>
  </TitlesOfParts>
  <Company>東京工業大学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Naoto Ohtake</dc:creator>
  <cp:lastModifiedBy>LV17-017Au</cp:lastModifiedBy>
  <cp:revision>1107</cp:revision>
  <cp:lastPrinted>2019-11-28T02:53:07Z</cp:lastPrinted>
  <dcterms:created xsi:type="dcterms:W3CDTF">2017-12-10T06:56:12Z</dcterms:created>
  <dcterms:modified xsi:type="dcterms:W3CDTF">2019-12-02T01:08:12Z</dcterms:modified>
</cp:coreProperties>
</file>