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9.jpe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 txBox="1"/>
          <p:nvPr/>
        </p:nvSpPr>
        <p:spPr>
          <a:xfrm>
            <a:off x="6867275" y="586255"/>
            <a:ext cx="5375083" cy="177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59999"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CAG - Clicknim</a:t>
            </a:r>
          </a:p>
          <a:p>
            <a:pPr defTabSz="359999">
              <a:defRPr sz="6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Action Game</a:t>
            </a:r>
          </a:p>
        </p:txBody>
      </p:sp>
      <p:sp>
        <p:nvSpPr>
          <p:cNvPr id="95" name="TextBox 7"/>
          <p:cNvSpPr txBox="1"/>
          <p:nvPr/>
        </p:nvSpPr>
        <p:spPr>
          <a:xfrm>
            <a:off x="6867275" y="5972333"/>
            <a:ext cx="3983718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Автор проекта</a:t>
            </a:r>
            <a:r>
              <a:t>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Винокуров Николай Александрович</a:t>
            </a:r>
          </a:p>
        </p:txBody>
      </p:sp>
      <p:sp>
        <p:nvSpPr>
          <p:cNvPr id="96" name="TextBox 8"/>
          <p:cNvSpPr txBox="1"/>
          <p:nvPr/>
        </p:nvSpPr>
        <p:spPr>
          <a:xfrm>
            <a:off x="6888052" y="2457433"/>
            <a:ext cx="155050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На </a:t>
            </a:r>
            <a:r>
              <a:t>Unity</a:t>
            </a:r>
          </a:p>
        </p:txBody>
      </p:sp>
      <p:pic>
        <p:nvPicPr>
          <p:cNvPr id="9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4657" y="0"/>
            <a:ext cx="685800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" grpId="2"/>
      <p:bldP build="whole" bldLvl="1" animBg="1" rev="0" advAuto="0" spid="95" grpId="4"/>
      <p:bldP build="whole" bldLvl="1" animBg="1" rev="0" advAuto="0" spid="96" grpId="3"/>
      <p:bldP build="whole" bldLvl="1" animBg="1" rev="0" advAuto="0" spid="9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"/>
          <p:cNvSpPr txBox="1"/>
          <p:nvPr/>
        </p:nvSpPr>
        <p:spPr>
          <a:xfrm>
            <a:off x="7341042" y="793816"/>
            <a:ext cx="3849849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Перспектива </a:t>
            </a:r>
            <a:r>
              <a:t>:</a:t>
            </a:r>
          </a:p>
        </p:txBody>
      </p:sp>
      <p:sp>
        <p:nvSpPr>
          <p:cNvPr id="139" name="TextBox 4"/>
          <p:cNvSpPr txBox="1"/>
          <p:nvPr/>
        </p:nvSpPr>
        <p:spPr>
          <a:xfrm>
            <a:off x="7105634" y="2746485"/>
            <a:ext cx="4320665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 algn="just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Пользовательское видео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Использование </a:t>
            </a:r>
            <a:r>
              <a:t>mp3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Конструктор уровней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Расширение настроек</a:t>
            </a:r>
          </a:p>
        </p:txBody>
      </p:sp>
      <p:pic>
        <p:nvPicPr>
          <p:cNvPr id="140" name="neiro2-300x241.jpeg" descr="neiro2-300x24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953" y="1723330"/>
            <a:ext cx="6368632" cy="5116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creative-neon-blockchain-concept-background-cryptography-learnability-of-artificial-intelligence-neural-networks-holographic-blocks-are-assembled-into-an-array-3d-illustration-3d-render_99433-7825.jpeg" descr="creative-neon-blockchain-concept-background-cryptography-learnability-of-artificial-intelligence-neural-networks-holographic-blocks-are-assembled-into-an-array-3d-illustration-3d-render_99433-782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5174714">
            <a:off x="6300192" y="4718893"/>
            <a:ext cx="7950201" cy="529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creative-neon-blockchain-concept-background-cryptography-learnability-of-artificial-intelligence-neural-networks-holographic-blocks-are-assembled-into-an-array-3d-illustration-3d-render_99433-7825.jpeg" descr="creative-neon-blockchain-concept-background-cryptography-learnability-of-artificial-intelligence-neural-networks-holographic-blocks-are-assembled-into-an-array-3d-illustration-3d-render_99433-782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79310" y="3472"/>
            <a:ext cx="11165448" cy="743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СПАСИБО ЗА ВНИМАНИЕ!"/>
          <p:cNvSpPr txBox="1"/>
          <p:nvPr/>
        </p:nvSpPr>
        <p:spPr>
          <a:xfrm>
            <a:off x="4311347" y="2906856"/>
            <a:ext cx="8057963" cy="73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1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4"/>
          <p:cNvSpPr txBox="1"/>
          <p:nvPr/>
        </p:nvSpPr>
        <p:spPr>
          <a:xfrm>
            <a:off x="8133078" y="2889840"/>
            <a:ext cx="3705484" cy="2478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Мобильность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Обновляемость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Бесплатность</a:t>
            </a:r>
          </a:p>
          <a:p>
            <a:pPr marL="285750" indent="-285750">
              <a:buSzPct val="100000"/>
              <a:buFont typeface="Arial"/>
              <a:buChar char="•"/>
              <a:defRPr sz="32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Досуг</a:t>
            </a:r>
          </a:p>
        </p:txBody>
      </p:sp>
      <p:pic>
        <p:nvPicPr>
          <p:cNvPr id="10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2788" y="3378558"/>
            <a:ext cx="1500810" cy="150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20211110165156-tuya_300x.jpeg" descr="20211110165156-tuya_300x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1" y="303410"/>
            <a:ext cx="5923906" cy="592390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3"/>
          <p:cNvSpPr txBox="1"/>
          <p:nvPr/>
        </p:nvSpPr>
        <p:spPr>
          <a:xfrm>
            <a:off x="5182316" y="419317"/>
            <a:ext cx="6655704" cy="133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359999"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Почему видеоигра?</a:t>
            </a:r>
          </a:p>
          <a:p>
            <a:pPr defTabSz="359999"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Её актуальность и</a:t>
            </a:r>
            <a:r>
              <a:t> </a:t>
            </a:r>
            <a:r>
              <a:t>функции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3"/>
          <p:cNvSpPr txBox="1"/>
          <p:nvPr/>
        </p:nvSpPr>
        <p:spPr>
          <a:xfrm>
            <a:off x="7987084" y="821679"/>
            <a:ext cx="1965961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Цель</a:t>
            </a:r>
            <a:r>
              <a:t>:</a:t>
            </a:r>
          </a:p>
        </p:txBody>
      </p:sp>
      <p:sp>
        <p:nvSpPr>
          <p:cNvPr id="105" name="TextBox 4"/>
          <p:cNvSpPr txBox="1"/>
          <p:nvPr/>
        </p:nvSpPr>
        <p:spPr>
          <a:xfrm>
            <a:off x="7720519" y="3236878"/>
            <a:ext cx="4261899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Разработать игру, которая будет поддерживаться на разных типах устройств</a:t>
            </a:r>
          </a:p>
        </p:txBody>
      </p:sp>
      <p:pic>
        <p:nvPicPr>
          <p:cNvPr id="106" name="b049262f25875bc9c6706f40ff83aac4.jpeg" descr="b049262f25875bc9c6706f40ff83aac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28" y="0"/>
            <a:ext cx="6858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b049262f25875bc9c6706f40ff83aac4.jpeg" descr="b049262f25875bc9c6706f40ff83aac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5063" y="2368835"/>
            <a:ext cx="2120331" cy="2120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3"/>
          <p:cNvSpPr txBox="1"/>
          <p:nvPr/>
        </p:nvSpPr>
        <p:spPr>
          <a:xfrm>
            <a:off x="7319523" y="793816"/>
            <a:ext cx="424924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Задачи проекта</a:t>
            </a:r>
            <a:r>
              <a:rPr sz="2800"/>
              <a:t>:</a:t>
            </a:r>
          </a:p>
        </p:txBody>
      </p:sp>
      <p:sp>
        <p:nvSpPr>
          <p:cNvPr id="110" name="TextBox 4"/>
          <p:cNvSpPr txBox="1"/>
          <p:nvPr/>
        </p:nvSpPr>
        <p:spPr>
          <a:xfrm>
            <a:off x="5731076" y="2906200"/>
            <a:ext cx="6517908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Удобный пользовательский интерфейс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Кроссплатформенность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Учёт слабых устройств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Сохранение данных</a:t>
            </a:r>
          </a:p>
        </p:txBody>
      </p:sp>
      <p:pic>
        <p:nvPicPr>
          <p:cNvPr id="111" name="e2fafb566c98bae385c8efa9e01fd519.jpeg" descr="e2fafb566c98bae385c8efa9e01fd51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22673" y="-179735"/>
            <a:ext cx="6858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 txBox="1"/>
          <p:nvPr/>
        </p:nvSpPr>
        <p:spPr>
          <a:xfrm>
            <a:off x="6334224" y="793816"/>
            <a:ext cx="5234541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Задачи</a:t>
            </a:r>
            <a:r>
              <a:rPr sz="2800"/>
              <a:t>:</a:t>
            </a:r>
          </a:p>
        </p:txBody>
      </p:sp>
      <p:sp>
        <p:nvSpPr>
          <p:cNvPr id="114" name="TextBox 4"/>
          <p:cNvSpPr txBox="1"/>
          <p:nvPr/>
        </p:nvSpPr>
        <p:spPr>
          <a:xfrm>
            <a:off x="6219924" y="2383020"/>
            <a:ext cx="7135181" cy="3467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Выбор языка программирования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Подбор среды разработки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Прототипирование проекта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Написание кода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Тестирование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pic>
        <p:nvPicPr>
          <p:cNvPr id="115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748" y="793817"/>
            <a:ext cx="5157537" cy="2578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748" y="3704604"/>
            <a:ext cx="5157537" cy="2571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depositphotos_8805272-stock-photo-neon-sign-letter-c.jpeg" descr="depositphotos_8805272-stock-photo-neon-sign-letter-c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678" y="3302595"/>
            <a:ext cx="3666828" cy="366682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Box 3"/>
          <p:cNvSpPr txBox="1"/>
          <p:nvPr/>
        </p:nvSpPr>
        <p:spPr>
          <a:xfrm>
            <a:off x="6334224" y="793816"/>
            <a:ext cx="5234541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Почему </a:t>
            </a:r>
            <a:r>
              <a:t>C# </a:t>
            </a:r>
            <a:r>
              <a:t>и </a:t>
            </a:r>
            <a:r>
              <a:t>Unity?</a:t>
            </a:r>
          </a:p>
        </p:txBody>
      </p:sp>
      <p:sp>
        <p:nvSpPr>
          <p:cNvPr id="120" name="TextBox 4"/>
          <p:cNvSpPr txBox="1"/>
          <p:nvPr/>
        </p:nvSpPr>
        <p:spPr>
          <a:xfrm>
            <a:off x="5940524" y="1960867"/>
            <a:ext cx="7135181" cy="5194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C#: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Статическая типизация и ООП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Сборщик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  <a:r>
              <a:t>мусора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Быстрее, чем его сверстник </a:t>
            </a:r>
            <a:r>
              <a:t>Java</a:t>
            </a:r>
          </a:p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Unity: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Работает с </a:t>
            </a:r>
            <a:r>
              <a:t>DirectX </a:t>
            </a:r>
            <a:r>
              <a:t>и </a:t>
            </a:r>
            <a:r>
              <a:t>OpenGL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Большая аудитория 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Бесплатный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pic>
        <p:nvPicPr>
          <p:cNvPr id="121" name="maxresdefaссult.jpeg" descr="maxresdefaссul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2401" y="317005"/>
            <a:ext cx="5926417" cy="3333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3d-rendering-of-an-abstract-bright-neon-frame-luminous-neon-line-of-a-rectangular-path_232104-2768.jpeg" descr="3d-rendering-of-an-abstract-bright-neon-frame-luminous-neon-line-of-a-rectangular-path_232104-276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2043" y="2277268"/>
            <a:ext cx="8470134" cy="47627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3"/>
          <p:cNvSpPr txBox="1"/>
          <p:nvPr/>
        </p:nvSpPr>
        <p:spPr>
          <a:xfrm>
            <a:off x="2844059" y="295772"/>
            <a:ext cx="7692413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Игра без кода - это не игра</a:t>
            </a:r>
          </a:p>
        </p:txBody>
      </p:sp>
      <p:pic>
        <p:nvPicPr>
          <p:cNvPr id="125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18" y="1158121"/>
            <a:ext cx="7692412" cy="432698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4"/>
          <p:cNvSpPr txBox="1"/>
          <p:nvPr/>
        </p:nvSpPr>
        <p:spPr>
          <a:xfrm>
            <a:off x="7858033" y="1143433"/>
            <a:ext cx="4262847" cy="476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Требуется</a:t>
            </a:r>
            <a:r>
              <a:t>: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“</a:t>
            </a:r>
            <a:r>
              <a:t>Чистый</a:t>
            </a:r>
            <a:r>
              <a:t>”</a:t>
            </a:r>
            <a:r>
              <a:t> код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Понимание ООП </a:t>
            </a:r>
          </a:p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  и его парадигмы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Принципы </a:t>
            </a:r>
            <a:r>
              <a:t>SOLID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Паттерны</a:t>
            </a:r>
          </a:p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Получим</a:t>
            </a:r>
            <a:r>
              <a:t>: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Масштабирование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Читабельность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Сокращение временных затрат на </a:t>
            </a:r>
            <a:r>
              <a:t>Debug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"/>
          <p:cNvSpPr txBox="1"/>
          <p:nvPr/>
        </p:nvSpPr>
        <p:spPr>
          <a:xfrm>
            <a:off x="7341042" y="793816"/>
            <a:ext cx="2930056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Трудности</a:t>
            </a:r>
            <a:r>
              <a:t>:</a:t>
            </a:r>
          </a:p>
        </p:txBody>
      </p:sp>
      <p:sp>
        <p:nvSpPr>
          <p:cNvPr id="129" name="TextBox 4"/>
          <p:cNvSpPr txBox="1"/>
          <p:nvPr/>
        </p:nvSpPr>
        <p:spPr>
          <a:xfrm>
            <a:off x="6738630" y="2558921"/>
            <a:ext cx="5703379" cy="174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Сохранение</a:t>
            </a:r>
            <a:r>
              <a:t> </a:t>
            </a:r>
            <a:r>
              <a:t>данных из-за</a:t>
            </a:r>
          </a:p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  разных устройств и </a:t>
            </a:r>
          </a:p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</a:t>
            </a:r>
            <a:r>
              <a:t> </a:t>
            </a:r>
            <a:r>
              <a:t> типов настроек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Render Video</a:t>
            </a:r>
          </a:p>
        </p:txBody>
      </p:sp>
      <p:pic>
        <p:nvPicPr>
          <p:cNvPr id="130" name="360_F_328806717_XJ9YQUTxwbPiI4Bs420ppYqz6ZzRvuoI.jpeg" descr="360_F_328806717_XJ9YQUTxwbPiI4Bs420ppYqz6ZzRvuo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912075"/>
            <a:ext cx="6711800" cy="503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3d-rendering-of-an-abstract-bright-neon-frame-luminous-neon-line-of-a-rectangular-path_232104-2768.jpeg" descr="3d-rendering-of-an-abstract-bright-neon-frame-luminous-neon-line-of-a-rectangular-path_232104-276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8033" y="465096"/>
            <a:ext cx="13968066" cy="785424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3"/>
          <p:cNvSpPr txBox="1"/>
          <p:nvPr/>
        </p:nvSpPr>
        <p:spPr>
          <a:xfrm>
            <a:off x="7341042" y="793816"/>
            <a:ext cx="3237138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Инновации:</a:t>
            </a:r>
          </a:p>
        </p:txBody>
      </p:sp>
      <p:sp>
        <p:nvSpPr>
          <p:cNvPr id="134" name="TextBox 4"/>
          <p:cNvSpPr txBox="1"/>
          <p:nvPr/>
        </p:nvSpPr>
        <p:spPr>
          <a:xfrm>
            <a:off x="7208530" y="2422755"/>
            <a:ext cx="4523642" cy="1308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Технологии от </a:t>
            </a:r>
            <a:r>
              <a:t>Clideo</a:t>
            </a:r>
          </a:p>
          <a:p>
            <a:pPr marL="457200" indent="-457200">
              <a:buSzPct val="100000"/>
              <a:buFont typeface="Arial"/>
              <a:buChar char="•"/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Постепенное внедрение в</a:t>
            </a:r>
          </a:p>
          <a:p>
            <a:pPr>
              <a:defRPr sz="28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     новые О</a:t>
            </a:r>
            <a:r>
              <a:t>S</a:t>
            </a:r>
            <a:r>
              <a:t> </a:t>
            </a:r>
          </a:p>
        </p:txBody>
      </p:sp>
      <p:pic>
        <p:nvPicPr>
          <p:cNvPr id="135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3375" y="695936"/>
            <a:ext cx="4400551" cy="139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617" y="3336957"/>
            <a:ext cx="6033053" cy="2669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