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7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60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0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9682688" y="5136872"/>
            <a:ext cx="9617344" cy="20961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133297" y="8161734"/>
            <a:ext cx="14716126" cy="34725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6337904" y="1079370"/>
            <a:ext cx="15964160" cy="119731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13"/>
          </p:nvPr>
        </p:nvSpPr>
        <p:spPr>
          <a:xfrm>
            <a:off x="5997510" y="1323200"/>
            <a:ext cx="13716001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6022779" y="9558194"/>
            <a:ext cx="13660699" cy="2000251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958573" y="11516475"/>
            <a:ext cx="13421611" cy="167696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  <a:lvl2pPr marL="0" indent="0" algn="ctr">
              <a:spcBef>
                <a:spcPts val="0"/>
              </a:spcBef>
              <a:buSzTx/>
              <a:buNone/>
              <a:defRPr sz="8000"/>
            </a:lvl2pPr>
            <a:lvl3pPr marL="0" indent="0" algn="ctr">
              <a:spcBef>
                <a:spcPts val="0"/>
              </a:spcBef>
              <a:buSzTx/>
              <a:buNone/>
              <a:defRPr sz="8000"/>
            </a:lvl3pPr>
            <a:lvl4pPr marL="0" indent="0" algn="ctr">
              <a:spcBef>
                <a:spcPts val="0"/>
              </a:spcBef>
              <a:buSzTx/>
              <a:buNone/>
              <a:defRPr sz="8000"/>
            </a:lvl4pPr>
            <a:lvl5pPr marL="0" indent="0" algn="ctr">
              <a:spcBef>
                <a:spcPts val="0"/>
              </a:spcBef>
              <a:buSzTx/>
              <a:buNone/>
              <a:defRPr sz="80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8524389" y="4121587"/>
            <a:ext cx="13596776" cy="4643438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767337" y="1080492"/>
            <a:ext cx="7500938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5659181" y="1080492"/>
            <a:ext cx="7500938" cy="5607844"/>
          </a:xfrm>
          <a:prstGeom prst="rect">
            <a:avLst/>
          </a:prstGeom>
        </p:spPr>
        <p:txBody>
          <a:bodyPr anchor="b"/>
          <a:lstStyle>
            <a:lvl1pPr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659181" y="6831210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82505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quarter" idx="13"/>
          </p:nvPr>
        </p:nvSpPr>
        <p:spPr>
          <a:xfrm>
            <a:off x="14264969" y="3532727"/>
            <a:ext cx="7500939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5659181" y="24660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156813" y="3532727"/>
            <a:ext cx="7500939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1pPr>
            <a:lvl2pPr marL="8082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2pPr>
            <a:lvl3pPr marL="11511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3pPr>
            <a:lvl4pPr marL="14940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4pPr>
            <a:lvl5pPr marL="18369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433276" y="1785937"/>
            <a:ext cx="15609095" cy="101441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4596725" y="7288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4596725" y="1377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6488568" y="1377156"/>
            <a:ext cx="7500939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5769766" y="384833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Resumido"/>
          <p:cNvSpPr txBox="1">
            <a:spLocks noGrp="1"/>
          </p:cNvSpPr>
          <p:nvPr>
            <p:ph type="ctrTitle"/>
          </p:nvPr>
        </p:nvSpPr>
        <p:spPr>
          <a:xfrm>
            <a:off x="8480508" y="5109226"/>
            <a:ext cx="13459309" cy="2096175"/>
          </a:xfrm>
          <a:prstGeom prst="rect">
            <a:avLst/>
          </a:prstGeom>
        </p:spPr>
        <p:txBody>
          <a:bodyPr/>
          <a:lstStyle/>
          <a:p>
            <a:r>
              <a:rPr lang="pt-BR" dirty="0" err="1"/>
              <a:t>Serverless</a:t>
            </a:r>
            <a:endParaRPr dirty="0"/>
          </a:p>
        </p:txBody>
      </p:sp>
      <p:sp>
        <p:nvSpPr>
          <p:cNvPr id="120" name="Subtítulo detalhado"/>
          <p:cNvSpPr txBox="1">
            <a:spLocks noGrp="1"/>
          </p:cNvSpPr>
          <p:nvPr>
            <p:ph type="subTitle" sz="quarter" idx="1"/>
          </p:nvPr>
        </p:nvSpPr>
        <p:spPr>
          <a:xfrm>
            <a:off x="7852099" y="8161734"/>
            <a:ext cx="14716126" cy="3472533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rPr lang="pt-BR" b="1" dirty="0"/>
              <a:t>Consumindo </a:t>
            </a:r>
            <a:r>
              <a:rPr lang="pt-BR" b="1" dirty="0" err="1"/>
              <a:t>Api</a:t>
            </a:r>
            <a:r>
              <a:rPr lang="pt-BR" b="1" dirty="0"/>
              <a:t> </a:t>
            </a:r>
            <a:r>
              <a:rPr lang="pt-BR" b="1" dirty="0" err="1"/>
              <a:t>Serverless</a:t>
            </a:r>
            <a:r>
              <a:rPr lang="pt-BR" b="1" dirty="0"/>
              <a:t> com </a:t>
            </a:r>
            <a:r>
              <a:rPr lang="pt-BR" b="1" dirty="0" err="1"/>
              <a:t>Flutter</a:t>
            </a:r>
            <a:r>
              <a:rPr lang="pt-BR" b="1" dirty="0"/>
              <a:t>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530352"/>
            <a:ext cx="15609095" cy="2862930"/>
          </a:xfrm>
          <a:prstGeom prst="rect">
            <a:avLst/>
          </a:prstGeom>
        </p:spPr>
        <p:txBody>
          <a:bodyPr>
            <a:noAutofit/>
          </a:bodyPr>
          <a:lstStyle/>
          <a:p>
            <a:br>
              <a:rPr lang="pt-BR" sz="8000" b="1" dirty="0"/>
            </a:br>
            <a:r>
              <a:rPr lang="pt-BR" sz="8000" b="1" dirty="0"/>
              <a:t>Quais as vantagens da Arquitetura </a:t>
            </a:r>
            <a:r>
              <a:rPr lang="pt-BR" sz="8000" b="1" dirty="0" err="1"/>
              <a:t>Serverless</a:t>
            </a:r>
            <a:r>
              <a:rPr lang="pt-BR" sz="8000" b="1" dirty="0"/>
              <a:t>?</a:t>
            </a:r>
            <a:br>
              <a:rPr lang="pt-BR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>
            <a:normAutofit fontScale="70000" lnSpcReduction="20000"/>
          </a:bodyPr>
          <a:lstStyle/>
          <a:p>
            <a:pPr algn="just"/>
            <a:endParaRPr lang="pt-BR" b="1" i="1" dirty="0"/>
          </a:p>
          <a:p>
            <a:pPr algn="just"/>
            <a:r>
              <a:rPr lang="en" sz="7000" b="1" dirty="0"/>
              <a:t>Paga somente pelo que usa.</a:t>
            </a:r>
          </a:p>
          <a:p>
            <a:pPr algn="just"/>
            <a:r>
              <a:rPr lang="en" sz="7000" b="1" dirty="0"/>
              <a:t>Cada função pode ser criada em uma linguagem diferente.</a:t>
            </a:r>
          </a:p>
          <a:p>
            <a:pPr algn="just"/>
            <a:r>
              <a:rPr lang="en" sz="7000" b="1" dirty="0"/>
              <a:t>Muitos eventos pré-configurados na Cloud ajudam a criar arquiteturas orientadas a eventos.</a:t>
            </a:r>
          </a:p>
          <a:p>
            <a:pPr algn="just"/>
            <a:r>
              <a:rPr lang="pt-BR" sz="7000" b="1" dirty="0"/>
              <a:t>Não existe mais servidor.</a:t>
            </a:r>
          </a:p>
          <a:p>
            <a:pPr algn="just"/>
            <a:r>
              <a:rPr lang="en" sz="7000" b="1" dirty="0"/>
              <a:t>Auto-escalável por natureza.</a:t>
            </a:r>
            <a:endParaRPr lang="pt-BR" sz="7000" b="1" dirty="0"/>
          </a:p>
          <a:p>
            <a:pPr algn="just"/>
            <a:endParaRPr lang="pt-BR" b="1" dirty="0"/>
          </a:p>
          <a:p>
            <a:pPr algn="just"/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46972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pt-BR" sz="9600" b="1" dirty="0"/>
            </a:br>
            <a:r>
              <a:rPr lang="pt-BR" sz="9600" b="1" dirty="0"/>
              <a:t>Quais as desvantagens da Arquitetura </a:t>
            </a:r>
            <a:r>
              <a:rPr lang="pt-BR" sz="9600" b="1" dirty="0" err="1"/>
              <a:t>Serverless</a:t>
            </a:r>
            <a:r>
              <a:rPr lang="pt-BR" sz="9600" b="1" dirty="0"/>
              <a:t>?</a:t>
            </a:r>
            <a:br>
              <a:rPr lang="pt-BR" sz="9600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6000" b="1" dirty="0"/>
              <a:t>Tempo de execução.</a:t>
            </a:r>
          </a:p>
          <a:p>
            <a:pPr algn="just"/>
            <a:r>
              <a:rPr lang="en" sz="6000" b="1" dirty="0"/>
              <a:t>Vendor Lock-In.</a:t>
            </a:r>
            <a:endParaRPr lang="pt-BR" sz="6000" b="1" dirty="0"/>
          </a:p>
          <a:p>
            <a:pPr algn="just"/>
            <a:r>
              <a:rPr lang="en" sz="6000" b="1" dirty="0"/>
              <a:t>Difícil de debugar</a:t>
            </a:r>
            <a:r>
              <a:rPr lang="pt-BR" sz="6000" b="1" dirty="0"/>
              <a:t>.</a:t>
            </a:r>
          </a:p>
          <a:p>
            <a:pPr algn="just"/>
            <a:r>
              <a:rPr lang="pt-BR" sz="6000" b="1" dirty="0"/>
              <a:t>Dependência de fornecedor.</a:t>
            </a:r>
          </a:p>
          <a:p>
            <a:pPr algn="just"/>
            <a:r>
              <a:rPr lang="pt-BR" sz="6000" b="1" dirty="0"/>
              <a:t>É necessário configuração extra para controlar (parcialmente) o ambiente de execução (Lambda </a:t>
            </a:r>
            <a:r>
              <a:rPr lang="pt-BR" sz="6000" b="1" dirty="0" err="1"/>
              <a:t>layers</a:t>
            </a:r>
            <a:r>
              <a:rPr lang="pt-BR" sz="60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42873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B747F-86CD-40A5-8669-2BC5F36685F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659181" y="3532727"/>
            <a:ext cx="17658019" cy="8840392"/>
          </a:xfrm>
        </p:spPr>
        <p:txBody>
          <a:bodyPr numCol="2"/>
          <a:lstStyle/>
          <a:p>
            <a:r>
              <a:rPr lang="pt-BR" sz="5000" b="1" dirty="0">
                <a:solidFill>
                  <a:schemeClr val="bg1"/>
                </a:solidFill>
              </a:rPr>
              <a:t>AWS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Google Cloud 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Azure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IBM Cloud </a:t>
            </a:r>
          </a:p>
          <a:p>
            <a:r>
              <a:rPr lang="pt-BR" sz="5000" b="1" dirty="0" err="1">
                <a:solidFill>
                  <a:schemeClr val="bg1"/>
                </a:solidFill>
              </a:rPr>
              <a:t>Kubernetes</a:t>
            </a:r>
            <a:r>
              <a:rPr lang="pt-BR" sz="5000" b="1" dirty="0">
                <a:solidFill>
                  <a:schemeClr val="bg1"/>
                </a:solidFill>
              </a:rPr>
              <a:t> </a:t>
            </a:r>
          </a:p>
          <a:p>
            <a:endParaRPr lang="pt-BR" sz="5000" b="1" dirty="0">
              <a:solidFill>
                <a:schemeClr val="bg1"/>
              </a:solidFill>
            </a:endParaRPr>
          </a:p>
          <a:p>
            <a:pPr hangingPunct="1"/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NodeJS</a:t>
            </a:r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.Net</a:t>
            </a:r>
            <a:r>
              <a:rPr lang="pt-BR" sz="4000" b="1" dirty="0">
                <a:solidFill>
                  <a:schemeClr val="bg1"/>
                </a:solidFill>
              </a:rPr>
              <a:t> Core</a:t>
            </a: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Python</a:t>
            </a: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Ruby</a:t>
            </a: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GoLang</a:t>
            </a:r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Java</a:t>
            </a:r>
            <a:endParaRPr lang="pt-BR" dirty="0"/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9E854AF7-573D-42C6-AD94-678BFB2A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  <a:t>Suporte para diversos mundos</a:t>
            </a:r>
            <a:b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80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2075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sz="8900" b="1" dirty="0" err="1"/>
              <a:t>Serverless</a:t>
            </a:r>
            <a:r>
              <a:rPr lang="pt-BR" sz="8900" b="1" dirty="0"/>
              <a:t> Framework</a:t>
            </a:r>
            <a:br>
              <a:rPr lang="pt-BR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2798064"/>
            <a:ext cx="15609095" cy="9685640"/>
          </a:xfrm>
        </p:spPr>
        <p:txBody>
          <a:bodyPr anchor="t">
            <a:normAutofit/>
          </a:bodyPr>
          <a:lstStyle/>
          <a:p>
            <a:pPr algn="just"/>
            <a:r>
              <a:rPr lang="pt-BR" sz="4400" dirty="0"/>
              <a:t>Um framework web e open-</a:t>
            </a:r>
            <a:r>
              <a:rPr lang="pt-BR" sz="4400" dirty="0" err="1"/>
              <a:t>source</a:t>
            </a:r>
            <a:r>
              <a:rPr lang="pt-BR" sz="4400" dirty="0"/>
              <a:t>, escrito em Node.js. Quando foi desenvolvido, o </a:t>
            </a:r>
            <a:r>
              <a:rPr lang="pt-BR" sz="4400" dirty="0" err="1"/>
              <a:t>Serverless</a:t>
            </a:r>
            <a:r>
              <a:rPr lang="pt-BR" sz="4400" dirty="0"/>
              <a:t> Framework era destinado exclusivamente para a criação de aplicações para o AWS Lambda, a plataforma da </a:t>
            </a:r>
            <a:r>
              <a:rPr lang="pt-BR" sz="4400" dirty="0" err="1"/>
              <a:t>Amazon</a:t>
            </a:r>
            <a:r>
              <a:rPr lang="pt-BR" sz="4400" dirty="0"/>
              <a:t>. Posteriormente, foi compatibilizado com outros fornecedores de cloud, como a Microsoft Azure, IBM </a:t>
            </a:r>
            <a:r>
              <a:rPr lang="pt-BR" sz="4400" dirty="0" err="1"/>
              <a:t>BlueMix</a:t>
            </a:r>
            <a:r>
              <a:rPr lang="pt-BR" sz="4400" dirty="0"/>
              <a:t>, Google Cloud, Oracle Cloud, entre outros.</a:t>
            </a:r>
          </a:p>
          <a:p>
            <a:pPr algn="just"/>
            <a:r>
              <a:rPr lang="pt-BR" sz="4400" dirty="0"/>
              <a:t>Utilizando o </a:t>
            </a:r>
            <a:r>
              <a:rPr lang="pt-BR" sz="4400" dirty="0" err="1"/>
              <a:t>Serverless</a:t>
            </a:r>
            <a:r>
              <a:rPr lang="pt-BR" sz="4400" dirty="0"/>
              <a:t> Framework, </a:t>
            </a:r>
            <a:r>
              <a:rPr lang="pt-BR" sz="4400" b="1" dirty="0"/>
              <a:t>seu código deve respeitar a interface da fornecedora cloud</a:t>
            </a:r>
            <a:r>
              <a:rPr lang="pt-BR" sz="4400" dirty="0"/>
              <a:t> que você optou por utilizar. Sendo assim, é muito mais difícil adaptar um software criado para rodar em cloud tradicional utilizando o </a:t>
            </a:r>
            <a:r>
              <a:rPr lang="pt-BR" sz="4400" dirty="0" err="1"/>
              <a:t>Serverless</a:t>
            </a:r>
            <a:r>
              <a:rPr lang="pt-BR" sz="4400" dirty="0"/>
              <a:t> Framework.</a:t>
            </a:r>
          </a:p>
        </p:txBody>
      </p:sp>
      <p:pic>
        <p:nvPicPr>
          <p:cNvPr id="4" name="Google Shape;339;p21">
            <a:extLst>
              <a:ext uri="{FF2B5EF4-FFF2-40B4-BE49-F238E27FC236}">
                <a16:creationId xmlns:a16="http://schemas.microsoft.com/office/drawing/2014/main" id="{691B7C77-E90E-451A-AF6F-D4F8703542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38976" y="750428"/>
            <a:ext cx="1794145" cy="1243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21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749808"/>
            <a:ext cx="15609095" cy="210312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Como utilizar?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2DA9C-A842-46BF-8EE6-E2DAFD47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58" y="2466115"/>
            <a:ext cx="14492910" cy="102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749808"/>
            <a:ext cx="15609095" cy="210312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Estrutura básica</a:t>
            </a:r>
          </a:p>
        </p:txBody>
      </p:sp>
      <p:pic>
        <p:nvPicPr>
          <p:cNvPr id="4" name="Google Shape;201;p25">
            <a:extLst>
              <a:ext uri="{FF2B5EF4-FFF2-40B4-BE49-F238E27FC236}">
                <a16:creationId xmlns:a16="http://schemas.microsoft.com/office/drawing/2014/main" id="{1BB13A76-1A54-4086-BF06-55B11AA17E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33" y="2706624"/>
            <a:ext cx="9250790" cy="857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2;p25">
            <a:extLst>
              <a:ext uri="{FF2B5EF4-FFF2-40B4-BE49-F238E27FC236}">
                <a16:creationId xmlns:a16="http://schemas.microsoft.com/office/drawing/2014/main" id="{7ABD03D4-025D-4108-A29E-0B77F4200F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574" y="2852928"/>
            <a:ext cx="13520249" cy="8156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290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6CDC4-F6A8-434E-AAFE-19CB4A4D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52" y="2359152"/>
            <a:ext cx="8997696" cy="89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15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rigado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7000"/>
            </a:lvl1pPr>
          </a:lstStyle>
          <a:p>
            <a:r>
              <a:t>Obrigado!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bre o Palestran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Sobre</a:t>
            </a:r>
            <a:r>
              <a:rPr dirty="0"/>
              <a:t> o </a:t>
            </a:r>
            <a:r>
              <a:rPr dirty="0" err="1"/>
              <a:t>Palestrante</a:t>
            </a:r>
            <a:endParaRPr dirty="0"/>
          </a:p>
        </p:txBody>
      </p:sp>
      <p:sp>
        <p:nvSpPr>
          <p:cNvPr id="123" name="Nome…"/>
          <p:cNvSpPr txBox="1">
            <a:spLocks noGrp="1"/>
          </p:cNvSpPr>
          <p:nvPr>
            <p:ph type="body" idx="1"/>
          </p:nvPr>
        </p:nvSpPr>
        <p:spPr>
          <a:xfrm>
            <a:off x="4645152" y="2926080"/>
            <a:ext cx="17209008" cy="955762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611187" indent="-611187"/>
            <a:r>
              <a:rPr lang="pt-BR" dirty="0"/>
              <a:t>André Luiz de Oliveira, 33 anos</a:t>
            </a:r>
            <a:endParaRPr dirty="0"/>
          </a:p>
          <a:p>
            <a:pPr marL="611187" indent="-611187"/>
            <a:r>
              <a:rPr lang="pt-BR" dirty="0"/>
              <a:t>Analista de Sistemas no Grupo </a:t>
            </a:r>
            <a:r>
              <a:rPr lang="pt-BR" dirty="0" err="1"/>
              <a:t>Tecnospeed</a:t>
            </a:r>
            <a:endParaRPr lang="pt-BR" dirty="0"/>
          </a:p>
          <a:p>
            <a:pPr marL="611187" indent="-611187"/>
            <a:r>
              <a:rPr lang="pt-BR" dirty="0"/>
              <a:t>Professor na Universidade Cidade Verde</a:t>
            </a:r>
            <a:endParaRPr dirty="0"/>
          </a:p>
          <a:p>
            <a:pPr marL="611187" indent="-611187"/>
            <a:r>
              <a:rPr lang="pt-BR" dirty="0"/>
              <a:t>Formado em Análise de Desenvolvimento de Sistemas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Pós Graduado em </a:t>
            </a:r>
            <a:r>
              <a:rPr lang="pt-BR" dirty="0" err="1"/>
              <a:t>WebMobile</a:t>
            </a:r>
            <a:r>
              <a:rPr lang="pt-BR" dirty="0"/>
              <a:t>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Pós Graduando em Data Science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Atualmente trabalho com Java, </a:t>
            </a:r>
            <a:r>
              <a:rPr lang="pt-BR" dirty="0" err="1"/>
              <a:t>AngularJS</a:t>
            </a:r>
            <a:r>
              <a:rPr lang="pt-BR" dirty="0"/>
              <a:t>, AWS, </a:t>
            </a:r>
            <a:r>
              <a:rPr lang="pt-BR" dirty="0" err="1"/>
              <a:t>Devops</a:t>
            </a:r>
            <a:r>
              <a:rPr lang="pt-BR" dirty="0"/>
              <a:t>, Delphi</a:t>
            </a:r>
            <a:endParaRPr dirty="0"/>
          </a:p>
          <a:p>
            <a:pPr marL="611187" indent="-611187"/>
            <a:r>
              <a:rPr lang="pt-BR" dirty="0"/>
              <a:t>https://github.com/FactorySolution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23677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Serverless</a:t>
            </a: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2852928"/>
            <a:ext cx="15609095" cy="9630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Arquitetura </a:t>
            </a:r>
            <a:r>
              <a:rPr lang="pt-BR" sz="6000" dirty="0" err="1"/>
              <a:t>Serverless</a:t>
            </a:r>
            <a:r>
              <a:rPr lang="pt-BR" sz="6000" dirty="0"/>
              <a:t>, ou “computação sem servidores”, é uma arquitetura de computação </a:t>
            </a:r>
            <a:r>
              <a:rPr lang="pt-BR" sz="6000" b="1" dirty="0"/>
              <a:t>orientada a eventos</a:t>
            </a:r>
            <a:r>
              <a:rPr lang="pt-BR" sz="6000" dirty="0"/>
              <a:t>. </a:t>
            </a:r>
          </a:p>
          <a:p>
            <a:pPr marL="0" indent="0" algn="just">
              <a:buNone/>
            </a:pPr>
            <a:r>
              <a:rPr lang="pt-BR" sz="6000" dirty="0"/>
              <a:t>Sua principal proposta é permitir que as empresas de software criem e mantenham seus aplicativos web sem se preocupar com a infraestrutura em que esses aplicativos estão rodando.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AD50F17-2382-4C75-838C-6C9FCE72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58" y="1232296"/>
            <a:ext cx="15609095" cy="1508189"/>
          </a:xfrm>
        </p:spPr>
        <p:txBody>
          <a:bodyPr anchor="t">
            <a:normAutofit fontScale="90000"/>
          </a:bodyPr>
          <a:lstStyle/>
          <a:p>
            <a:r>
              <a:rPr lang="pt-BR" sz="8300" b="1" dirty="0"/>
              <a:t>Antes da Arquitetura </a:t>
            </a:r>
            <a:r>
              <a:rPr lang="pt-BR" sz="8300" b="1" dirty="0" err="1"/>
              <a:t>Serverless</a:t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4E6FF80-733B-427E-B963-38EDB1C50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Para compreender o conceito da Arquitetura </a:t>
            </a:r>
            <a:r>
              <a:rPr lang="pt-BR" dirty="0" err="1"/>
              <a:t>Serverless</a:t>
            </a:r>
            <a:r>
              <a:rPr lang="pt-BR" dirty="0"/>
              <a:t>, é necessário compreender como surgiu a demanda por ela. Para isso, vamos analisar os paradigmas que precederam a Arquitetura </a:t>
            </a:r>
            <a:r>
              <a:rPr lang="pt-BR" dirty="0" err="1"/>
              <a:t>Serverless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8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1232296"/>
            <a:ext cx="15609095" cy="145604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r>
              <a:rPr lang="pt-BR" b="1" dirty="0"/>
              <a:t>Infraestrutura </a:t>
            </a:r>
            <a:r>
              <a:rPr lang="pt-BR" b="1" dirty="0" err="1"/>
              <a:t>In-house</a:t>
            </a:r>
            <a:br>
              <a:rPr lang="pt-BR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529584"/>
            <a:ext cx="15609095" cy="895412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No início das aplicações web, era comum utilizar um hardware contendo um sistema operacional e a aplicação. </a:t>
            </a:r>
          </a:p>
          <a:p>
            <a:pPr algn="just"/>
            <a:r>
              <a:rPr lang="pt-BR" dirty="0"/>
              <a:t>Alguns chamam essa abordagem de “</a:t>
            </a:r>
            <a:r>
              <a:rPr lang="pt-BR" b="1" dirty="0"/>
              <a:t>infraestrutura </a:t>
            </a:r>
            <a:r>
              <a:rPr lang="pt-BR" b="1" dirty="0" err="1"/>
              <a:t>in-house</a:t>
            </a:r>
            <a:r>
              <a:rPr lang="pt-BR" dirty="0"/>
              <a:t>“. Em muitos casos, esse hardware era hospedado em um data center, e a software </a:t>
            </a:r>
            <a:r>
              <a:rPr lang="pt-BR" dirty="0" err="1"/>
              <a:t>house</a:t>
            </a:r>
            <a:r>
              <a:rPr lang="pt-BR" dirty="0"/>
              <a:t> pagava pelo espaço e infra que utilizava.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796126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1042416"/>
            <a:ext cx="15609095" cy="1609344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r>
              <a:rPr lang="pt-BR" sz="8000" b="1" dirty="0"/>
              <a:t>Computação Cloud Tradicional</a:t>
            </a:r>
            <a:br>
              <a:rPr lang="pt-BR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 anchor="t">
            <a:normAutofit/>
          </a:bodyPr>
          <a:lstStyle/>
          <a:p>
            <a:pPr algn="just"/>
            <a:r>
              <a:rPr lang="pt-BR" dirty="0"/>
              <a:t>Com o ganho de performance em virtualização de máquinas, começamos a trabalhar com a </a:t>
            </a:r>
            <a:r>
              <a:rPr lang="pt-BR" b="1" dirty="0"/>
              <a:t>computação cloud</a:t>
            </a:r>
            <a:r>
              <a:rPr lang="pt-BR" dirty="0"/>
              <a:t>. Na computação cloud tradicional, nossas aplicações ficam em máquinas virtuais onde era possível aumentar (upgrade) ou diminuir (</a:t>
            </a:r>
            <a:r>
              <a:rPr lang="pt-BR" dirty="0" err="1"/>
              <a:t>downgrade</a:t>
            </a:r>
            <a:r>
              <a:rPr lang="pt-BR" dirty="0"/>
              <a:t>) o poder de processamento.</a:t>
            </a:r>
          </a:p>
          <a:p>
            <a:pPr algn="just"/>
            <a:r>
              <a:rPr lang="pt-BR" dirty="0"/>
              <a:t>Atualmente, a maiorias das aplicações online estão em máquinas virtuais.</a:t>
            </a:r>
          </a:p>
          <a:p>
            <a:pPr marL="0" indent="0" algn="just">
              <a:buNone/>
            </a:pP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03587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1232296"/>
            <a:ext cx="15609095" cy="1602344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r>
              <a:rPr lang="en-US" sz="8000" b="1" dirty="0"/>
              <a:t>Backend as a Service (BaaS)</a:t>
            </a:r>
            <a:br>
              <a:rPr lang="en-US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163824"/>
            <a:ext cx="15609095" cy="9319880"/>
          </a:xfrm>
        </p:spPr>
        <p:txBody>
          <a:bodyPr anchor="t">
            <a:normAutofit/>
          </a:bodyPr>
          <a:lstStyle/>
          <a:p>
            <a:pPr algn="just"/>
            <a:r>
              <a:rPr lang="pt-BR" dirty="0" err="1"/>
              <a:t>Backend</a:t>
            </a:r>
            <a:r>
              <a:rPr lang="pt-BR" dirty="0"/>
              <a:t> as a Service, ou apenas </a:t>
            </a:r>
            <a:r>
              <a:rPr lang="pt-BR" dirty="0" err="1"/>
              <a:t>BaaS</a:t>
            </a:r>
            <a:r>
              <a:rPr lang="pt-BR" dirty="0"/>
              <a:t>, caracteriza-se por um pacote de soluções </a:t>
            </a:r>
            <a:r>
              <a:rPr lang="pt-BR" dirty="0" err="1"/>
              <a:t>hosteadas</a:t>
            </a:r>
            <a:r>
              <a:rPr lang="pt-BR" dirty="0"/>
              <a:t> na nuvem, com um propósito final que dispõe APIs ou </a:t>
            </a:r>
            <a:r>
              <a:rPr lang="pt-BR" dirty="0" err="1"/>
              <a:t>SDKs</a:t>
            </a:r>
            <a:r>
              <a:rPr lang="pt-BR" dirty="0"/>
              <a:t> para estes serviços  serem utilizados por outras aplicações.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as a Service é um middleware para a sua aplicação. Ele fornece APIs para suas aplicações, web e mobile, prontas para serem integradas online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95195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8000" b="1" dirty="0" err="1"/>
              <a:t>Function</a:t>
            </a:r>
            <a:r>
              <a:rPr lang="pt-BR" sz="8000" b="1" dirty="0"/>
              <a:t> as a Service (</a:t>
            </a:r>
            <a:r>
              <a:rPr lang="pt-BR" sz="8000" b="1" dirty="0" err="1"/>
              <a:t>FaaS</a:t>
            </a:r>
            <a:r>
              <a:rPr lang="pt-BR" sz="8000" b="1" dirty="0"/>
              <a:t>)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3351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err="1"/>
              <a:t>Function</a:t>
            </a:r>
            <a:r>
              <a:rPr lang="pt-BR" dirty="0"/>
              <a:t> as a Service (</a:t>
            </a:r>
            <a:r>
              <a:rPr lang="pt-BR" dirty="0" err="1"/>
              <a:t>FaaS</a:t>
            </a:r>
            <a:r>
              <a:rPr lang="pt-BR" dirty="0"/>
              <a:t>) é um serviço de computação em nuvem que busca abstrair a questão de servidor e máquinas onde rodam os nossos programas.</a:t>
            </a:r>
          </a:p>
          <a:p>
            <a:pPr algn="just"/>
            <a:r>
              <a:rPr lang="pt-BR" dirty="0"/>
              <a:t>Ela deriva da filosofia </a:t>
            </a:r>
            <a:r>
              <a:rPr lang="pt-BR" dirty="0" err="1"/>
              <a:t>Servless</a:t>
            </a:r>
            <a:r>
              <a:rPr lang="pt-BR" dirty="0"/>
              <a:t>, que delega ao provedor de computação em nuvem (Cloud </a:t>
            </a:r>
            <a:r>
              <a:rPr lang="pt-BR" dirty="0" err="1"/>
              <a:t>Provider</a:t>
            </a:r>
            <a:r>
              <a:rPr lang="pt-BR" dirty="0"/>
              <a:t>) provisionar uma plataforma que permita ao cliente: desenvolver, rodar e gerenciar aplicações.</a:t>
            </a:r>
          </a:p>
          <a:p>
            <a:pPr algn="just"/>
            <a:r>
              <a:rPr lang="pt-BR" dirty="0"/>
              <a:t>Nestes moldes, reduz-se a complexidade de uma pessoa ter que montar e manter a infraestrutura, atual padrão de todo mercado corporativo. Montando uma aplicação com este padrão, implementamos a teoria </a:t>
            </a:r>
            <a:r>
              <a:rPr lang="pt-BR" dirty="0" err="1"/>
              <a:t>Servless</a:t>
            </a:r>
            <a:r>
              <a:rPr lang="pt-BR" dirty="0"/>
              <a:t> e criamos uma arquitetura nativa de micros serviços</a:t>
            </a:r>
          </a:p>
        </p:txBody>
      </p:sp>
    </p:spTree>
    <p:extLst>
      <p:ext uri="{BB962C8B-B14F-4D97-AF65-F5344CB8AC3E}">
        <p14:creationId xmlns:p14="http://schemas.microsoft.com/office/powerpoint/2010/main" val="3858948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30FE65-8D50-4560-BE1C-94E106F9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3524970"/>
            <a:ext cx="18253829" cy="68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7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506</Words>
  <Application>Microsoft Office PowerPoint</Application>
  <PresentationFormat>Personalizar</PresentationFormat>
  <Paragraphs>62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Helvetica Light</vt:lpstr>
      <vt:lpstr>Helvetica Neue</vt:lpstr>
      <vt:lpstr>Helvetica Neue Light</vt:lpstr>
      <vt:lpstr>Helvetica Neue Medium</vt:lpstr>
      <vt:lpstr>Helvetica Neue Thin</vt:lpstr>
      <vt:lpstr>Varela Round</vt:lpstr>
      <vt:lpstr>White</vt:lpstr>
      <vt:lpstr>Serverless</vt:lpstr>
      <vt:lpstr>Sobre o Palestrante</vt:lpstr>
      <vt:lpstr>O que é Serverless</vt:lpstr>
      <vt:lpstr>Antes da Arquitetura Serverless </vt:lpstr>
      <vt:lpstr>Infraestrutura In-house </vt:lpstr>
      <vt:lpstr>Computação Cloud Tradicional </vt:lpstr>
      <vt:lpstr>Backend as a Service (BaaS) </vt:lpstr>
      <vt:lpstr>Function as a Service (FaaS)</vt:lpstr>
      <vt:lpstr>Apresentação do PowerPoint</vt:lpstr>
      <vt:lpstr> Quais as vantagens da Arquitetura Serverless? </vt:lpstr>
      <vt:lpstr> Quais as desvantagens da Arquitetura Serverless? </vt:lpstr>
      <vt:lpstr> Suporte para diversos mundos </vt:lpstr>
      <vt:lpstr> Serverless Framework </vt:lpstr>
      <vt:lpstr>Como utilizar?</vt:lpstr>
      <vt:lpstr>Estrutura básica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cp:lastModifiedBy>Andre</cp:lastModifiedBy>
  <cp:revision>31</cp:revision>
  <dcterms:modified xsi:type="dcterms:W3CDTF">2019-08-31T17:21:58Z</dcterms:modified>
</cp:coreProperties>
</file>