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jNMCC/uQN0dig+N7eaebioE8ig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6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9753be4f9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59753be4f9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f42b930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ff42b930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5247a460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b5247a460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f42b9301b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ff42b9301b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9753be4f9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59753be4f9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93f00b92a_3_8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593f00b92a_3_8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593f00b92a_3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1593f00b92a_3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3f00b92a_3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593f00b92a_3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593f00b92a_3_4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1593f00b92a_3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 factspan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cloud data engineering and strategic analytics -</a:t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Need to change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 factspan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cloud data engineering and strategic analytics -</a:t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93f00b92a_3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593f00b92a_3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0a2aa0eb9_0_9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50a2aa0eb9_0_9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g150a2aa0eb9_0_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g150a2aa0eb9_0_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g150a2aa0eb9_0_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 Slide">
  <p:cSld name="1_Table of Contents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2"/>
          <p:cNvSpPr txBox="1"/>
          <p:nvPr>
            <p:ph idx="1" type="body"/>
          </p:nvPr>
        </p:nvSpPr>
        <p:spPr>
          <a:xfrm>
            <a:off x="609600" y="228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Charts no vertical line">
  <p:cSld name="Multiple Charts no vertical lin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47"/>
          <p:cNvCxnSpPr/>
          <p:nvPr/>
        </p:nvCxnSpPr>
        <p:spPr>
          <a:xfrm>
            <a:off x="350838" y="430213"/>
            <a:ext cx="11436350" cy="0"/>
          </a:xfrm>
          <a:prstGeom prst="straightConnector1">
            <a:avLst/>
          </a:prstGeom>
          <a:noFill/>
          <a:ln cap="flat" cmpd="sng" w="12700">
            <a:solidFill>
              <a:srgbClr val="007D5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Documents and Settings\rb4\Desktop\Brand Refresh files\aci_horiz_grn_blk_rgb2.JPG" id="162" name="Google Shape;16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51900" y="5794375"/>
            <a:ext cx="2847975" cy="8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7"/>
          <p:cNvSpPr txBox="1"/>
          <p:nvPr>
            <p:ph idx="1" type="body"/>
          </p:nvPr>
        </p:nvSpPr>
        <p:spPr>
          <a:xfrm>
            <a:off x="372937" y="1198067"/>
            <a:ext cx="11413874" cy="4618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5787" lvl="0" marL="457200" algn="l">
              <a:lnSpc>
                <a:spcPct val="90000"/>
              </a:lnSpc>
              <a:spcBef>
                <a:spcPts val="1688"/>
              </a:spcBef>
              <a:spcAft>
                <a:spcPts val="0"/>
              </a:spcAft>
              <a:buClr>
                <a:srgbClr val="000000"/>
              </a:buClr>
              <a:buSzPts val="1688"/>
              <a:buChar char="•"/>
              <a:defRPr b="0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787" lvl="1" marL="9144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Arial"/>
              <a:buChar char="–"/>
              <a:defRPr b="0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788" lvl="2" marL="1371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1688"/>
              <a:buChar char="•"/>
              <a:defRPr b="0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Arial"/>
              <a:buChar char="–"/>
              <a:defRPr b="0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1688"/>
              <a:buChar char="•"/>
              <a:defRPr b="0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7"/>
          <p:cNvSpPr txBox="1"/>
          <p:nvPr>
            <p:ph type="title"/>
          </p:nvPr>
        </p:nvSpPr>
        <p:spPr>
          <a:xfrm>
            <a:off x="372938" y="531495"/>
            <a:ext cx="11413872" cy="666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 Slide">
  <p:cSld name="1_Table of Contents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609600" y="228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154" y="0"/>
            <a:ext cx="121870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" y="788"/>
            <a:ext cx="12187236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172" name="Google Shape;172;p1"/>
          <p:cNvSpPr txBox="1"/>
          <p:nvPr>
            <p:ph type="ctrTitle"/>
          </p:nvPr>
        </p:nvSpPr>
        <p:spPr>
          <a:xfrm>
            <a:off x="957899" y="3597076"/>
            <a:ext cx="10618493" cy="138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b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Help Desk</a:t>
            </a:r>
            <a:endParaRPr sz="20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856416" y="5126441"/>
            <a:ext cx="177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14th Dec</a:t>
            </a:r>
            <a:r>
              <a:rPr b="0" i="0" lang="en-US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2903827" y="1273022"/>
            <a:ext cx="4354490" cy="1219800"/>
            <a:chOff x="4351627" y="511022"/>
            <a:chExt cx="4354490" cy="1219800"/>
          </a:xfrm>
        </p:grpSpPr>
        <p:pic>
          <p:nvPicPr>
            <p:cNvPr descr="logo02" id="175" name="Google Shape;17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0903" y="1027164"/>
              <a:ext cx="3625214" cy="7035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1"/>
            <p:cNvCxnSpPr/>
            <p:nvPr/>
          </p:nvCxnSpPr>
          <p:spPr>
            <a:xfrm>
              <a:off x="4351627" y="511022"/>
              <a:ext cx="0" cy="1219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77" name="Google Shape;17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320" y="1273020"/>
            <a:ext cx="1219800" cy="1219800"/>
          </a:xfrm>
          <a:prstGeom prst="rect">
            <a:avLst/>
          </a:prstGeom>
          <a:noFill/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374" name="Google Shape;374;g159753be4f9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6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375" name="Google Shape;375;g159753be4f9_3_1"/>
          <p:cNvSpPr txBox="1"/>
          <p:nvPr>
            <p:ph type="ctrTitle"/>
          </p:nvPr>
        </p:nvSpPr>
        <p:spPr>
          <a:xfrm>
            <a:off x="702260" y="794883"/>
            <a:ext cx="106185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Management Solution - Workflow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f42b9301b_0_0"/>
          <p:cNvSpPr txBox="1"/>
          <p:nvPr/>
        </p:nvSpPr>
        <p:spPr>
          <a:xfrm>
            <a:off x="225823" y="191625"/>
            <a:ext cx="42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lang="en-US"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Access Level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pic>
        <p:nvPicPr>
          <p:cNvPr id="381" name="Google Shape;381;gff42b930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31175"/>
            <a:ext cx="8667827" cy="41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ff42b9301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4752175"/>
            <a:ext cx="8422344" cy="19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5247a460a_0_61"/>
          <p:cNvSpPr txBox="1"/>
          <p:nvPr/>
        </p:nvSpPr>
        <p:spPr>
          <a:xfrm>
            <a:off x="73423" y="572625"/>
            <a:ext cx="42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lang="en-US"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Admin</a:t>
            </a:r>
            <a:r>
              <a:rPr b="1" i="0" lang="en-US" sz="2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- Workflow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388" name="Google Shape;388;g1b5247a460a_0_61"/>
          <p:cNvSpPr/>
          <p:nvPr/>
        </p:nvSpPr>
        <p:spPr>
          <a:xfrm>
            <a:off x="100275" y="20012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b5247a460a_0_61"/>
          <p:cNvSpPr/>
          <p:nvPr/>
        </p:nvSpPr>
        <p:spPr>
          <a:xfrm>
            <a:off x="1725285" y="20012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Admin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Dashboard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b5247a460a_0_61"/>
          <p:cNvSpPr/>
          <p:nvPr/>
        </p:nvSpPr>
        <p:spPr>
          <a:xfrm>
            <a:off x="3582578" y="20012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All Tickets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g1b5247a460a_0_61"/>
          <p:cNvCxnSpPr>
            <a:stCxn id="388" idx="3"/>
            <a:endCxn id="389" idx="1"/>
          </p:cNvCxnSpPr>
          <p:nvPr/>
        </p:nvCxnSpPr>
        <p:spPr>
          <a:xfrm>
            <a:off x="1407675" y="2290025"/>
            <a:ext cx="317700" cy="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g1b5247a460a_0_61"/>
          <p:cNvCxnSpPr>
            <a:stCxn id="389" idx="3"/>
            <a:endCxn id="390" idx="1"/>
          </p:cNvCxnSpPr>
          <p:nvPr/>
        </p:nvCxnSpPr>
        <p:spPr>
          <a:xfrm>
            <a:off x="3032685" y="2290025"/>
            <a:ext cx="5499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3" name="Google Shape;393;g1b5247a460a_0_61"/>
          <p:cNvSpPr/>
          <p:nvPr/>
        </p:nvSpPr>
        <p:spPr>
          <a:xfrm>
            <a:off x="10581341" y="197722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Projected timelines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b5247a460a_0_61"/>
          <p:cNvCxnSpPr/>
          <p:nvPr/>
        </p:nvCxnSpPr>
        <p:spPr>
          <a:xfrm>
            <a:off x="10071641" y="2213225"/>
            <a:ext cx="509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g1b5247a460a_0_61"/>
          <p:cNvSpPr/>
          <p:nvPr/>
        </p:nvSpPr>
        <p:spPr>
          <a:xfrm>
            <a:off x="5411375" y="1989250"/>
            <a:ext cx="13077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Subject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b5247a460a_0_61"/>
          <p:cNvSpPr/>
          <p:nvPr/>
        </p:nvSpPr>
        <p:spPr>
          <a:xfrm>
            <a:off x="6967676" y="1989250"/>
            <a:ext cx="13077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HR/Finance or Technical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b5247a460a_0_61"/>
          <p:cNvSpPr/>
          <p:nvPr/>
        </p:nvSpPr>
        <p:spPr>
          <a:xfrm>
            <a:off x="8809016" y="1989250"/>
            <a:ext cx="13077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Assignment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g1b5247a460a_0_61"/>
          <p:cNvCxnSpPr>
            <a:stCxn id="395" idx="3"/>
            <a:endCxn id="396" idx="1"/>
          </p:cNvCxnSpPr>
          <p:nvPr/>
        </p:nvCxnSpPr>
        <p:spPr>
          <a:xfrm>
            <a:off x="6719075" y="2278000"/>
            <a:ext cx="2487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g1b5247a460a_0_61"/>
          <p:cNvCxnSpPr>
            <a:stCxn id="396" idx="3"/>
            <a:endCxn id="397" idx="1"/>
          </p:cNvCxnSpPr>
          <p:nvPr/>
        </p:nvCxnSpPr>
        <p:spPr>
          <a:xfrm>
            <a:off x="8275376" y="2278000"/>
            <a:ext cx="5337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g1b5247a460a_0_61"/>
          <p:cNvCxnSpPr/>
          <p:nvPr/>
        </p:nvCxnSpPr>
        <p:spPr>
          <a:xfrm>
            <a:off x="4861485" y="2290025"/>
            <a:ext cx="5499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1" name="Google Shape;401;g1b5247a460a_0_61"/>
          <p:cNvSpPr/>
          <p:nvPr/>
        </p:nvSpPr>
        <p:spPr>
          <a:xfrm>
            <a:off x="10564716" y="258682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of </a:t>
            </a:r>
            <a:r>
              <a:rPr lang="en-US" sz="1200"/>
              <a:t>tickets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b5247a460a_0_61"/>
          <p:cNvSpPr/>
          <p:nvPr/>
        </p:nvSpPr>
        <p:spPr>
          <a:xfrm>
            <a:off x="8781649" y="361552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and approvals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b5247a460a_0_61"/>
          <p:cNvSpPr/>
          <p:nvPr/>
        </p:nvSpPr>
        <p:spPr>
          <a:xfrm>
            <a:off x="10398309" y="361552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1b5247a460a_0_61"/>
          <p:cNvCxnSpPr>
            <a:endCxn id="401" idx="1"/>
          </p:cNvCxnSpPr>
          <p:nvPr/>
        </p:nvCxnSpPr>
        <p:spPr>
          <a:xfrm>
            <a:off x="10136016" y="2874975"/>
            <a:ext cx="428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5" name="Google Shape;405;g1b5247a460a_0_61"/>
          <p:cNvCxnSpPr>
            <a:stCxn id="401" idx="3"/>
            <a:endCxn id="402" idx="1"/>
          </p:cNvCxnSpPr>
          <p:nvPr/>
        </p:nvCxnSpPr>
        <p:spPr>
          <a:xfrm flipH="1">
            <a:off x="8781516" y="2875575"/>
            <a:ext cx="3090600" cy="1028700"/>
          </a:xfrm>
          <a:prstGeom prst="bentConnector5">
            <a:avLst>
              <a:gd fmla="val -7705" name="adj1"/>
              <a:gd fmla="val 50000" name="adj2"/>
              <a:gd fmla="val 107701" name="adj3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6" name="Google Shape;406;g1b5247a460a_0_61"/>
          <p:cNvCxnSpPr>
            <a:endCxn id="401" idx="1"/>
          </p:cNvCxnSpPr>
          <p:nvPr/>
        </p:nvCxnSpPr>
        <p:spPr>
          <a:xfrm flipH="1" rot="-5400000">
            <a:off x="10019466" y="2330325"/>
            <a:ext cx="661800" cy="4287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g1b5247a460a_0_61"/>
          <p:cNvCxnSpPr>
            <a:stCxn id="402" idx="3"/>
            <a:endCxn id="403" idx="1"/>
          </p:cNvCxnSpPr>
          <p:nvPr/>
        </p:nvCxnSpPr>
        <p:spPr>
          <a:xfrm>
            <a:off x="10089049" y="3904275"/>
            <a:ext cx="3093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8" name="Google Shape;408;g1b5247a460a_0_61"/>
          <p:cNvCxnSpPr/>
          <p:nvPr/>
        </p:nvCxnSpPr>
        <p:spPr>
          <a:xfrm flipH="1" rot="-5400000">
            <a:off x="10019466" y="2330325"/>
            <a:ext cx="661800" cy="4287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f42b9301b_0_47"/>
          <p:cNvSpPr txBox="1"/>
          <p:nvPr/>
        </p:nvSpPr>
        <p:spPr>
          <a:xfrm>
            <a:off x="149623" y="572625"/>
            <a:ext cx="420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lang="en-US" sz="2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Support Team</a:t>
            </a:r>
            <a:r>
              <a:rPr b="1" i="0" lang="en-US" sz="2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- Workflow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414" name="Google Shape;414;gff42b9301b_0_47"/>
          <p:cNvSpPr/>
          <p:nvPr/>
        </p:nvSpPr>
        <p:spPr>
          <a:xfrm>
            <a:off x="100275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ff42b9301b_0_47"/>
          <p:cNvSpPr/>
          <p:nvPr/>
        </p:nvSpPr>
        <p:spPr>
          <a:xfrm>
            <a:off x="1725285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Support Team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Dashboard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ff42b9301b_0_47"/>
          <p:cNvSpPr/>
          <p:nvPr/>
        </p:nvSpPr>
        <p:spPr>
          <a:xfrm>
            <a:off x="3582578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 </a:t>
            </a:r>
            <a:r>
              <a:rPr lang="en-US" sz="1200"/>
              <a:t>Tickets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ff42b9301b_0_47"/>
          <p:cNvSpPr/>
          <p:nvPr/>
        </p:nvSpPr>
        <p:spPr>
          <a:xfrm>
            <a:off x="5399741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of </a:t>
            </a:r>
            <a:r>
              <a:rPr lang="en-US" sz="1200"/>
              <a:t>Tickets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ff42b9301b_0_47"/>
          <p:cNvSpPr/>
          <p:nvPr/>
        </p:nvSpPr>
        <p:spPr>
          <a:xfrm>
            <a:off x="5399741" y="289162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Projected timelines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gff42b9301b_0_47"/>
          <p:cNvCxnSpPr>
            <a:stCxn id="414" idx="3"/>
            <a:endCxn id="415" idx="1"/>
          </p:cNvCxnSpPr>
          <p:nvPr/>
        </p:nvCxnSpPr>
        <p:spPr>
          <a:xfrm>
            <a:off x="1407675" y="2518625"/>
            <a:ext cx="317700" cy="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gff42b9301b_0_47"/>
          <p:cNvCxnSpPr>
            <a:stCxn id="415" idx="3"/>
            <a:endCxn id="416" idx="1"/>
          </p:cNvCxnSpPr>
          <p:nvPr/>
        </p:nvCxnSpPr>
        <p:spPr>
          <a:xfrm>
            <a:off x="3032685" y="2518625"/>
            <a:ext cx="5499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gff42b9301b_0_47"/>
          <p:cNvCxnSpPr>
            <a:stCxn id="416" idx="3"/>
            <a:endCxn id="417" idx="1"/>
          </p:cNvCxnSpPr>
          <p:nvPr/>
        </p:nvCxnSpPr>
        <p:spPr>
          <a:xfrm>
            <a:off x="4889978" y="2518625"/>
            <a:ext cx="5097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2" name="Google Shape;422;gff42b9301b_0_47"/>
          <p:cNvCxnSpPr>
            <a:stCxn id="416" idx="3"/>
            <a:endCxn id="418" idx="1"/>
          </p:cNvCxnSpPr>
          <p:nvPr/>
        </p:nvCxnSpPr>
        <p:spPr>
          <a:xfrm>
            <a:off x="4889978" y="2518625"/>
            <a:ext cx="509700" cy="6618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3" name="Google Shape;423;gff42b9301b_0_47"/>
          <p:cNvCxnSpPr>
            <a:stCxn id="417" idx="3"/>
            <a:endCxn id="424" idx="1"/>
          </p:cNvCxnSpPr>
          <p:nvPr/>
        </p:nvCxnSpPr>
        <p:spPr>
          <a:xfrm>
            <a:off x="6707141" y="2518625"/>
            <a:ext cx="425400" cy="6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5" name="Google Shape;425;gff42b9301b_0_47"/>
          <p:cNvCxnSpPr>
            <a:stCxn id="418" idx="3"/>
            <a:endCxn id="424" idx="1"/>
          </p:cNvCxnSpPr>
          <p:nvPr/>
        </p:nvCxnSpPr>
        <p:spPr>
          <a:xfrm flipH="1" rot="10800000">
            <a:off x="6707141" y="2518875"/>
            <a:ext cx="425400" cy="6615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4" name="Google Shape;424;gff42b9301b_0_47"/>
          <p:cNvSpPr/>
          <p:nvPr/>
        </p:nvSpPr>
        <p:spPr>
          <a:xfrm>
            <a:off x="7132466" y="22301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Resolve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/>
              <a:t>or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ff42b9301b_0_47"/>
          <p:cNvSpPr/>
          <p:nvPr/>
        </p:nvSpPr>
        <p:spPr>
          <a:xfrm>
            <a:off x="8941391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&amp; Approvals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ff42b9301b_0_47"/>
          <p:cNvSpPr/>
          <p:nvPr/>
        </p:nvSpPr>
        <p:spPr>
          <a:xfrm>
            <a:off x="10674116" y="2229875"/>
            <a:ext cx="1307400" cy="5775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gff42b9301b_0_47"/>
          <p:cNvCxnSpPr/>
          <p:nvPr/>
        </p:nvCxnSpPr>
        <p:spPr>
          <a:xfrm>
            <a:off x="8471378" y="2518625"/>
            <a:ext cx="5097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9" name="Google Shape;429;gff42b9301b_0_47"/>
          <p:cNvCxnSpPr/>
          <p:nvPr/>
        </p:nvCxnSpPr>
        <p:spPr>
          <a:xfrm>
            <a:off x="10223978" y="2518625"/>
            <a:ext cx="5097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C55A1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434" name="Google Shape;434;g159753be4f9_2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6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435" name="Google Shape;435;g159753be4f9_2_13"/>
          <p:cNvSpPr txBox="1"/>
          <p:nvPr>
            <p:ph type="ctrTitle"/>
          </p:nvPr>
        </p:nvSpPr>
        <p:spPr>
          <a:xfrm>
            <a:off x="702260" y="794883"/>
            <a:ext cx="106185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Technical Architecture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/>
          <p:nvPr/>
        </p:nvSpPr>
        <p:spPr>
          <a:xfrm>
            <a:off x="73425" y="344030"/>
            <a:ext cx="59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Technical Architecture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92650" y="991475"/>
            <a:ext cx="948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Features of the Architecture: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 be deployed on On-premise or Cloud easily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 be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integrated with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Oauth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authentication &amp; multi factor authentication</a:t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Modular and microservice based architecture - rapid fixes without downtime</a:t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web server Icon - Free PNG &amp; SVG 2092691 - Noun Project" id="442" name="Google Shape;442;p5"/>
          <p:cNvPicPr preferRelativeResize="0"/>
          <p:nvPr/>
        </p:nvPicPr>
        <p:blipFill rotWithShape="1">
          <a:blip r:embed="rId3">
            <a:alphaModFix/>
          </a:blip>
          <a:srcRect b="0" l="10649" r="13171" t="9649"/>
          <a:stretch/>
        </p:blipFill>
        <p:spPr>
          <a:xfrm>
            <a:off x="5072364" y="4019580"/>
            <a:ext cx="1183404" cy="140358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"/>
          <p:cNvSpPr/>
          <p:nvPr/>
        </p:nvSpPr>
        <p:spPr>
          <a:xfrm>
            <a:off x="4417850" y="4535564"/>
            <a:ext cx="434100" cy="18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5173724" y="5428909"/>
            <a:ext cx="10026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er Icon | Line Iconset | IconsMind" id="445" name="Google Shape;4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8232" y="4070361"/>
            <a:ext cx="1183404" cy="118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"/>
          <p:cNvSpPr txBox="1"/>
          <p:nvPr/>
        </p:nvSpPr>
        <p:spPr>
          <a:xfrm>
            <a:off x="6532195" y="5428909"/>
            <a:ext cx="14355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Application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base Icon | IconBros" id="447" name="Google Shape;4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7196" y="4049795"/>
            <a:ext cx="1160930" cy="116093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"/>
          <p:cNvSpPr txBox="1"/>
          <p:nvPr/>
        </p:nvSpPr>
        <p:spPr>
          <a:xfrm>
            <a:off x="8046754" y="5428909"/>
            <a:ext cx="14355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Database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Vector Icons free download in SVG, PNG Format" id="449" name="Google Shape;4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5688" y="4454272"/>
            <a:ext cx="375995" cy="37599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"/>
          <p:cNvSpPr txBox="1"/>
          <p:nvPr/>
        </p:nvSpPr>
        <p:spPr>
          <a:xfrm>
            <a:off x="1228280" y="4768027"/>
            <a:ext cx="59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mart Phone with solid fill" id="451" name="Google Shape;45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2134" y="385332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452" name="Google Shape;45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2134" y="4890262"/>
            <a:ext cx="603185" cy="603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"/>
          <p:cNvCxnSpPr>
            <a:stCxn id="451" idx="1"/>
            <a:endCxn id="449" idx="3"/>
          </p:cNvCxnSpPr>
          <p:nvPr/>
        </p:nvCxnSpPr>
        <p:spPr>
          <a:xfrm flipH="1">
            <a:off x="1701734" y="4158121"/>
            <a:ext cx="440400" cy="4842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454" name="Google Shape;454;p5"/>
          <p:cNvPicPr preferRelativeResize="0"/>
          <p:nvPr/>
        </p:nvPicPr>
        <p:blipFill rotWithShape="1">
          <a:blip r:embed="rId9">
            <a:alphaModFix/>
          </a:blip>
          <a:srcRect b="29223" l="5610" r="5610" t="28968"/>
          <a:stretch/>
        </p:blipFill>
        <p:spPr>
          <a:xfrm>
            <a:off x="2838762" y="4371330"/>
            <a:ext cx="997974" cy="469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5"/>
          <p:cNvCxnSpPr/>
          <p:nvPr/>
        </p:nvCxnSpPr>
        <p:spPr>
          <a:xfrm>
            <a:off x="2791774" y="4271125"/>
            <a:ext cx="1183500" cy="0"/>
          </a:xfrm>
          <a:prstGeom prst="straightConnector1">
            <a:avLst/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5"/>
          <p:cNvCxnSpPr>
            <a:stCxn id="452" idx="1"/>
            <a:endCxn id="449" idx="3"/>
          </p:cNvCxnSpPr>
          <p:nvPr/>
        </p:nvCxnSpPr>
        <p:spPr>
          <a:xfrm rot="10800000">
            <a:off x="1701734" y="4642255"/>
            <a:ext cx="440400" cy="549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57" name="Google Shape;457;p5"/>
          <p:cNvSpPr txBox="1"/>
          <p:nvPr/>
        </p:nvSpPr>
        <p:spPr>
          <a:xfrm>
            <a:off x="3024977" y="4100389"/>
            <a:ext cx="7779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5"/>
          <p:cNvCxnSpPr/>
          <p:nvPr/>
        </p:nvCxnSpPr>
        <p:spPr>
          <a:xfrm rot="10800000">
            <a:off x="2791674" y="4968925"/>
            <a:ext cx="1183500" cy="0"/>
          </a:xfrm>
          <a:prstGeom prst="straightConnector1">
            <a:avLst/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" name="Google Shape;459;p5"/>
          <p:cNvSpPr txBox="1"/>
          <p:nvPr/>
        </p:nvSpPr>
        <p:spPr>
          <a:xfrm>
            <a:off x="3010595" y="4794828"/>
            <a:ext cx="9024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"/>
          <p:cNvSpPr/>
          <p:nvPr/>
        </p:nvSpPr>
        <p:spPr>
          <a:xfrm>
            <a:off x="4008929" y="4158120"/>
            <a:ext cx="155400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"/>
          <p:cNvSpPr txBox="1"/>
          <p:nvPr/>
        </p:nvSpPr>
        <p:spPr>
          <a:xfrm>
            <a:off x="1754770" y="5428909"/>
            <a:ext cx="14355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Client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FTP | YepCode Docs" id="462" name="Google Shape;462;p5"/>
          <p:cNvPicPr preferRelativeResize="0"/>
          <p:nvPr/>
        </p:nvPicPr>
        <p:blipFill rotWithShape="1">
          <a:blip r:embed="rId10">
            <a:alphaModFix/>
          </a:blip>
          <a:srcRect b="14078" l="22636" r="26913" t="6061"/>
          <a:stretch/>
        </p:blipFill>
        <p:spPr>
          <a:xfrm>
            <a:off x="6720022" y="2756723"/>
            <a:ext cx="945372" cy="841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 with solid fill" id="463" name="Google Shape;46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7082592" y="3598492"/>
            <a:ext cx="334680" cy="3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"/>
          <p:cNvSpPr/>
          <p:nvPr/>
        </p:nvSpPr>
        <p:spPr>
          <a:xfrm>
            <a:off x="6235059" y="4535564"/>
            <a:ext cx="434100" cy="18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"/>
          <p:cNvSpPr/>
          <p:nvPr/>
        </p:nvSpPr>
        <p:spPr>
          <a:xfrm>
            <a:off x="7674962" y="4535564"/>
            <a:ext cx="434100" cy="18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5"/>
          <p:cNvCxnSpPr/>
          <p:nvPr/>
        </p:nvCxnSpPr>
        <p:spPr>
          <a:xfrm>
            <a:off x="1327475" y="5875425"/>
            <a:ext cx="8867400" cy="0"/>
          </a:xfrm>
          <a:prstGeom prst="straightConnector1">
            <a:avLst/>
          </a:prstGeom>
          <a:noFill/>
          <a:ln cap="flat" cmpd="sng" w="19050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471" name="Google Shape;471;g1593f00b92a_3_8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6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472" name="Google Shape;472;g1593f00b92a_3_860"/>
          <p:cNvSpPr txBox="1"/>
          <p:nvPr>
            <p:ph type="ctrTitle"/>
          </p:nvPr>
        </p:nvSpPr>
        <p:spPr>
          <a:xfrm>
            <a:off x="702260" y="794883"/>
            <a:ext cx="106185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Implementation 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/>
          <p:nvPr/>
        </p:nvSpPr>
        <p:spPr>
          <a:xfrm>
            <a:off x="871117" y="2346681"/>
            <a:ext cx="10174463" cy="200182"/>
          </a:xfrm>
          <a:prstGeom prst="roundRect">
            <a:avLst>
              <a:gd fmla="val 50000" name="adj"/>
            </a:avLst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9" name="Google Shape;479;p4"/>
          <p:cNvSpPr/>
          <p:nvPr/>
        </p:nvSpPr>
        <p:spPr>
          <a:xfrm>
            <a:off x="5048893" y="562334"/>
            <a:ext cx="1818912" cy="1818911"/>
          </a:xfrm>
          <a:custGeom>
            <a:rect b="b" l="l" r="r" t="t"/>
            <a:pathLst>
              <a:path extrusionOk="0" h="5569" w="5569">
                <a:moveTo>
                  <a:pt x="5568" y="2784"/>
                </a:moveTo>
                <a:lnTo>
                  <a:pt x="5568" y="2784"/>
                </a:lnTo>
                <a:cubicBezTo>
                  <a:pt x="5568" y="1246"/>
                  <a:pt x="4321" y="0"/>
                  <a:pt x="2785" y="0"/>
                </a:cubicBezTo>
                <a:lnTo>
                  <a:pt x="2785" y="0"/>
                </a:lnTo>
                <a:cubicBezTo>
                  <a:pt x="1247" y="0"/>
                  <a:pt x="0" y="1246"/>
                  <a:pt x="0" y="2784"/>
                </a:cubicBezTo>
                <a:lnTo>
                  <a:pt x="0" y="2784"/>
                </a:lnTo>
                <a:cubicBezTo>
                  <a:pt x="0" y="4321"/>
                  <a:pt x="1247" y="5568"/>
                  <a:pt x="2785" y="5568"/>
                </a:cubicBezTo>
                <a:lnTo>
                  <a:pt x="2785" y="5568"/>
                </a:lnTo>
                <a:cubicBezTo>
                  <a:pt x="4321" y="5568"/>
                  <a:pt x="5568" y="4321"/>
                  <a:pt x="5568" y="2784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0" name="Google Shape;480;p4"/>
          <p:cNvSpPr/>
          <p:nvPr/>
        </p:nvSpPr>
        <p:spPr>
          <a:xfrm>
            <a:off x="4982646" y="496087"/>
            <a:ext cx="1951406" cy="1951405"/>
          </a:xfrm>
          <a:custGeom>
            <a:rect b="b" l="l" r="r" t="t"/>
            <a:pathLst>
              <a:path extrusionOk="0" h="5973" w="5973">
                <a:moveTo>
                  <a:pt x="2987" y="404"/>
                </a:moveTo>
                <a:lnTo>
                  <a:pt x="2987" y="404"/>
                </a:lnTo>
                <a:cubicBezTo>
                  <a:pt x="1562" y="404"/>
                  <a:pt x="404" y="1562"/>
                  <a:pt x="404" y="2986"/>
                </a:cubicBezTo>
                <a:lnTo>
                  <a:pt x="404" y="2986"/>
                </a:lnTo>
                <a:cubicBezTo>
                  <a:pt x="404" y="4410"/>
                  <a:pt x="1562" y="5567"/>
                  <a:pt x="2987" y="5567"/>
                </a:cubicBezTo>
                <a:lnTo>
                  <a:pt x="2987" y="5567"/>
                </a:lnTo>
                <a:cubicBezTo>
                  <a:pt x="4409" y="5567"/>
                  <a:pt x="5568" y="4410"/>
                  <a:pt x="5568" y="2986"/>
                </a:cubicBezTo>
                <a:lnTo>
                  <a:pt x="5568" y="2986"/>
                </a:lnTo>
                <a:cubicBezTo>
                  <a:pt x="5568" y="1562"/>
                  <a:pt x="4409" y="404"/>
                  <a:pt x="2987" y="404"/>
                </a:cubicBezTo>
                <a:close/>
                <a:moveTo>
                  <a:pt x="2987" y="5972"/>
                </a:moveTo>
                <a:lnTo>
                  <a:pt x="2987" y="5972"/>
                </a:lnTo>
                <a:cubicBezTo>
                  <a:pt x="1340" y="5972"/>
                  <a:pt x="0" y="4632"/>
                  <a:pt x="0" y="2986"/>
                </a:cubicBezTo>
                <a:lnTo>
                  <a:pt x="0" y="2986"/>
                </a:lnTo>
                <a:cubicBezTo>
                  <a:pt x="0" y="1340"/>
                  <a:pt x="1340" y="0"/>
                  <a:pt x="2987" y="0"/>
                </a:cubicBezTo>
                <a:lnTo>
                  <a:pt x="2987" y="0"/>
                </a:lnTo>
                <a:cubicBezTo>
                  <a:pt x="4632" y="0"/>
                  <a:pt x="5972" y="1340"/>
                  <a:pt x="5972" y="2986"/>
                </a:cubicBezTo>
                <a:lnTo>
                  <a:pt x="5972" y="2986"/>
                </a:lnTo>
                <a:cubicBezTo>
                  <a:pt x="5972" y="4632"/>
                  <a:pt x="4632" y="5972"/>
                  <a:pt x="2987" y="5972"/>
                </a:cubicBezTo>
                <a:close/>
              </a:path>
            </a:pathLst>
          </a:custGeom>
          <a:solidFill>
            <a:srgbClr val="28384D"/>
          </a:solidFill>
          <a:ln cap="flat" cmpd="sng" w="9525">
            <a:solidFill>
              <a:srgbClr val="28384D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1" name="Google Shape;481;p4"/>
          <p:cNvSpPr/>
          <p:nvPr/>
        </p:nvSpPr>
        <p:spPr>
          <a:xfrm>
            <a:off x="3037059" y="851805"/>
            <a:ext cx="1536641" cy="1535201"/>
          </a:xfrm>
          <a:custGeom>
            <a:rect b="b" l="l" r="r" t="t"/>
            <a:pathLst>
              <a:path extrusionOk="0" h="4702" w="4703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BE5108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2" name="Google Shape;482;p4"/>
          <p:cNvSpPr/>
          <p:nvPr/>
        </p:nvSpPr>
        <p:spPr>
          <a:xfrm>
            <a:off x="2970812" y="785558"/>
            <a:ext cx="1667695" cy="1667695"/>
          </a:xfrm>
          <a:custGeom>
            <a:rect b="b" l="l" r="r" t="t"/>
            <a:pathLst>
              <a:path extrusionOk="0" h="5106" w="5108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rgbClr val="BE5108"/>
          </a:solidFill>
          <a:ln cap="flat" cmpd="sng" w="9525">
            <a:solidFill>
              <a:srgbClr val="BE5108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7344437" y="851805"/>
            <a:ext cx="1535201" cy="1535201"/>
          </a:xfrm>
          <a:custGeom>
            <a:rect b="b" l="l" r="r" t="t"/>
            <a:pathLst>
              <a:path extrusionOk="0" h="4702" w="4702">
                <a:moveTo>
                  <a:pt x="4701" y="2351"/>
                </a:moveTo>
                <a:lnTo>
                  <a:pt x="4701" y="2351"/>
                </a:lnTo>
                <a:cubicBezTo>
                  <a:pt x="4701" y="1053"/>
                  <a:pt x="3649" y="0"/>
                  <a:pt x="2350" y="0"/>
                </a:cubicBezTo>
                <a:lnTo>
                  <a:pt x="2350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0" y="4701"/>
                </a:cubicBezTo>
                <a:lnTo>
                  <a:pt x="2350" y="4701"/>
                </a:lnTo>
                <a:cubicBezTo>
                  <a:pt x="3649" y="4701"/>
                  <a:pt x="4701" y="3649"/>
                  <a:pt x="4701" y="2351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BE5108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4"/>
          <p:cNvSpPr/>
          <p:nvPr/>
        </p:nvSpPr>
        <p:spPr>
          <a:xfrm>
            <a:off x="7278190" y="785558"/>
            <a:ext cx="1667695" cy="1667695"/>
          </a:xfrm>
          <a:custGeom>
            <a:rect b="b" l="l" r="r" t="t"/>
            <a:pathLst>
              <a:path extrusionOk="0" h="5106" w="5106">
                <a:moveTo>
                  <a:pt x="2552" y="404"/>
                </a:moveTo>
                <a:lnTo>
                  <a:pt x="2552" y="404"/>
                </a:lnTo>
                <a:cubicBezTo>
                  <a:pt x="1368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8" y="4701"/>
                  <a:pt x="2552" y="4701"/>
                </a:cubicBezTo>
                <a:lnTo>
                  <a:pt x="2552" y="4701"/>
                </a:lnTo>
                <a:cubicBezTo>
                  <a:pt x="3738" y="4701"/>
                  <a:pt x="4701" y="3737"/>
                  <a:pt x="4701" y="2553"/>
                </a:cubicBezTo>
                <a:lnTo>
                  <a:pt x="4701" y="2553"/>
                </a:lnTo>
                <a:cubicBezTo>
                  <a:pt x="4701" y="1368"/>
                  <a:pt x="3738" y="404"/>
                  <a:pt x="2552" y="404"/>
                </a:cubicBezTo>
                <a:close/>
                <a:moveTo>
                  <a:pt x="2552" y="5105"/>
                </a:moveTo>
                <a:lnTo>
                  <a:pt x="2552" y="5105"/>
                </a:lnTo>
                <a:cubicBezTo>
                  <a:pt x="1145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5" y="0"/>
                  <a:pt x="2552" y="0"/>
                </a:cubicBezTo>
                <a:lnTo>
                  <a:pt x="2552" y="0"/>
                </a:lnTo>
                <a:cubicBezTo>
                  <a:pt x="3960" y="0"/>
                  <a:pt x="5105" y="1145"/>
                  <a:pt x="5105" y="2553"/>
                </a:cubicBezTo>
                <a:lnTo>
                  <a:pt x="5105" y="2553"/>
                </a:lnTo>
                <a:cubicBezTo>
                  <a:pt x="5105" y="3960"/>
                  <a:pt x="3960" y="5105"/>
                  <a:pt x="2552" y="5105"/>
                </a:cubicBezTo>
                <a:close/>
              </a:path>
            </a:pathLst>
          </a:custGeom>
          <a:solidFill>
            <a:srgbClr val="BE5108"/>
          </a:solidFill>
          <a:ln cap="flat" cmpd="sng" w="9525">
            <a:solidFill>
              <a:srgbClr val="BE51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4"/>
          <p:cNvSpPr/>
          <p:nvPr/>
        </p:nvSpPr>
        <p:spPr>
          <a:xfrm>
            <a:off x="1163682" y="990261"/>
            <a:ext cx="1403788" cy="1402472"/>
          </a:xfrm>
          <a:custGeom>
            <a:rect b="b" l="l" r="r" t="t"/>
            <a:pathLst>
              <a:path extrusionOk="0" h="4702" w="4703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BE5108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6" name="Google Shape;486;p4"/>
          <p:cNvSpPr/>
          <p:nvPr/>
        </p:nvSpPr>
        <p:spPr>
          <a:xfrm>
            <a:off x="1103163" y="929742"/>
            <a:ext cx="1523511" cy="1523511"/>
          </a:xfrm>
          <a:custGeom>
            <a:rect b="b" l="l" r="r" t="t"/>
            <a:pathLst>
              <a:path extrusionOk="0" h="5106" w="5108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rgbClr val="BE5108"/>
          </a:solidFill>
          <a:ln cap="flat" cmpd="sng" w="9525">
            <a:solidFill>
              <a:srgbClr val="BE51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7" name="Google Shape;487;p4"/>
          <p:cNvSpPr/>
          <p:nvPr/>
        </p:nvSpPr>
        <p:spPr>
          <a:xfrm>
            <a:off x="9350542" y="990261"/>
            <a:ext cx="1403788" cy="1402472"/>
          </a:xfrm>
          <a:custGeom>
            <a:rect b="b" l="l" r="r" t="t"/>
            <a:pathLst>
              <a:path extrusionOk="0" h="4702" w="4703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BE5108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8" name="Google Shape;488;p4"/>
          <p:cNvSpPr/>
          <p:nvPr/>
        </p:nvSpPr>
        <p:spPr>
          <a:xfrm>
            <a:off x="9290023" y="929742"/>
            <a:ext cx="1523511" cy="1523511"/>
          </a:xfrm>
          <a:custGeom>
            <a:rect b="b" l="l" r="r" t="t"/>
            <a:pathLst>
              <a:path extrusionOk="0" h="5106" w="5108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rgbClr val="BE5108"/>
          </a:solidFill>
          <a:ln cap="flat" cmpd="sng" w="9525">
            <a:solidFill>
              <a:srgbClr val="BE51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t/>
            </a:r>
            <a:endParaRPr b="0" i="0" sz="3266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9" name="Google Shape;489;p4"/>
          <p:cNvSpPr txBox="1"/>
          <p:nvPr/>
        </p:nvSpPr>
        <p:spPr>
          <a:xfrm>
            <a:off x="1123372" y="2611044"/>
            <a:ext cx="1483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Assessment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"/>
          <p:cNvSpPr txBox="1"/>
          <p:nvPr/>
        </p:nvSpPr>
        <p:spPr>
          <a:xfrm>
            <a:off x="871117" y="3014913"/>
            <a:ext cx="19410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Analysis of existing tools &amp;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Aligning requirements with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existing ticket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Listing Customizations and Enhancements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 txBox="1"/>
          <p:nvPr/>
        </p:nvSpPr>
        <p:spPr>
          <a:xfrm>
            <a:off x="3041042" y="2611044"/>
            <a:ext cx="17411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 txBox="1"/>
          <p:nvPr/>
        </p:nvSpPr>
        <p:spPr>
          <a:xfrm>
            <a:off x="5214395" y="2611044"/>
            <a:ext cx="14879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 txBox="1"/>
          <p:nvPr/>
        </p:nvSpPr>
        <p:spPr>
          <a:xfrm>
            <a:off x="7347673" y="2611044"/>
            <a:ext cx="13147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"/>
          <p:cNvSpPr txBox="1"/>
          <p:nvPr/>
        </p:nvSpPr>
        <p:spPr>
          <a:xfrm>
            <a:off x="9472133" y="2611044"/>
            <a:ext cx="11592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Adoption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"/>
          <p:cNvSpPr txBox="1"/>
          <p:nvPr/>
        </p:nvSpPr>
        <p:spPr>
          <a:xfrm>
            <a:off x="70748" y="85925"/>
            <a:ext cx="432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Implementation Plan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icon-assessment@2x - CultureSync" id="496" name="Google Shape;4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282" y="1423462"/>
            <a:ext cx="602384" cy="602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ize Icon - Free PNG &amp; SVG 2397501 - Noun Project" id="497" name="Google Shape;4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4214" y="1369431"/>
            <a:ext cx="519881" cy="519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loyment Icons - Free SVG &amp; PNG Deployment Images - Noun Project" id="498" name="Google Shape;4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4110" y="1097156"/>
            <a:ext cx="738199" cy="73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aluation - Free files and folders icons" id="499" name="Google Shape;49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15392" y="1375326"/>
            <a:ext cx="530941" cy="530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act - Free business and finance icons" id="500" name="Google Shape;50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94462" y="1478991"/>
            <a:ext cx="471948" cy="47194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"/>
          <p:cNvSpPr txBox="1"/>
          <p:nvPr/>
        </p:nvSpPr>
        <p:spPr>
          <a:xfrm>
            <a:off x="2970812" y="2988075"/>
            <a:ext cx="1941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Customizing software to as per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Adding additional features needed to align application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equirements</a:t>
            </a:r>
            <a:r>
              <a:rPr lang="en-US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/>
          <p:cNvSpPr txBox="1"/>
          <p:nvPr/>
        </p:nvSpPr>
        <p:spPr>
          <a:xfrm>
            <a:off x="5048893" y="3013140"/>
            <a:ext cx="194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Deploy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Help Desk - Ticket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Configure security, workflows</a:t>
            </a:r>
            <a:r>
              <a:rPr lang="en-US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Configure alerts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"/>
          <p:cNvSpPr txBox="1"/>
          <p:nvPr/>
        </p:nvSpPr>
        <p:spPr>
          <a:xfrm>
            <a:off x="7126974" y="2920282"/>
            <a:ext cx="1941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Access setup for all users for evaluation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"/>
          <p:cNvSpPr txBox="1"/>
          <p:nvPr/>
        </p:nvSpPr>
        <p:spPr>
          <a:xfrm>
            <a:off x="9221188" y="2920282"/>
            <a:ext cx="1941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 users on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Help Desk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Access setup for all required users</a:t>
            </a:r>
            <a:r>
              <a:rPr lang="en-US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593f00b92a_3_523"/>
          <p:cNvSpPr txBox="1"/>
          <p:nvPr/>
        </p:nvSpPr>
        <p:spPr>
          <a:xfrm>
            <a:off x="73425" y="267822"/>
            <a:ext cx="534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Securit</a:t>
            </a:r>
            <a:r>
              <a:rPr b="1" lang="en-US" sz="2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510" name="Google Shape;510;g1593f00b92a_3_523"/>
          <p:cNvSpPr txBox="1"/>
          <p:nvPr/>
        </p:nvSpPr>
        <p:spPr>
          <a:xfrm>
            <a:off x="322425" y="1103850"/>
            <a:ext cx="10782600" cy="4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Security Features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&gt;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Security needs a multi-pronged approach to ensure no data or information is accessible to the wrong user 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&gt;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Infrastructure &amp; Application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Secure infrastructure - Physical security, Network Security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Multi-factor authentication at every level - Admins, users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Encrypted data - Storage and transmission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Limited provision to download the data from either the database or the reports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access to download PII information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&gt;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Role based accesses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Roles and access controls defined for each module, 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type,  admin centers, configuration modules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Processes defined for adding and modifying users and accesses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Masked data to be default option unless specifically required for decision making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515" name="Google Shape;515;g1593f00b92a_3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6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516" name="Google Shape;516;g1593f00b92a_3_415"/>
          <p:cNvSpPr txBox="1"/>
          <p:nvPr>
            <p:ph type="ctrTitle"/>
          </p:nvPr>
        </p:nvSpPr>
        <p:spPr>
          <a:xfrm>
            <a:off x="702260" y="794883"/>
            <a:ext cx="106185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Future Scope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381000" y="350222"/>
            <a:ext cx="401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0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761349" y="1468044"/>
            <a:ext cx="9850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6850" lvl="1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•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Solution Capabilities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196850" lvl="1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•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AI Based Recommendation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Workflow</a:t>
            </a:r>
            <a:endParaRPr b="1" sz="18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Admin - Workflow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Support Team - Workflow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196850" lvl="1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Technical Architecture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Implementation 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68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•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Security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1968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latin typeface="Poppins"/>
                <a:ea typeface="Poppins"/>
                <a:cs typeface="Poppins"/>
                <a:sym typeface="Poppins"/>
              </a:rPr>
              <a:t>Future Scope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1968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Q&amp;A </a:t>
            </a:r>
            <a:endParaRPr b="1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9195" y="1877160"/>
            <a:ext cx="29591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93f00b92a_3_448"/>
          <p:cNvSpPr txBox="1"/>
          <p:nvPr/>
        </p:nvSpPr>
        <p:spPr>
          <a:xfrm>
            <a:off x="302037" y="344030"/>
            <a:ext cx="327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Future </a:t>
            </a:r>
            <a:r>
              <a:rPr b="1" lang="en-US" sz="2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sp>
        <p:nvSpPr>
          <p:cNvPr id="522" name="Google Shape;522;g1593f00b92a_3_448"/>
          <p:cNvSpPr/>
          <p:nvPr/>
        </p:nvSpPr>
        <p:spPr>
          <a:xfrm>
            <a:off x="211025" y="1614525"/>
            <a:ext cx="2689500" cy="29718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55A11"/>
                </a:solidFill>
                <a:latin typeface="Poppins"/>
                <a:ea typeface="Poppins"/>
                <a:cs typeface="Poppins"/>
                <a:sym typeface="Poppins"/>
              </a:rPr>
              <a:t>AI Features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Training Models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Embedding Chat 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593f00b92a_3_448"/>
          <p:cNvSpPr/>
          <p:nvPr/>
        </p:nvSpPr>
        <p:spPr>
          <a:xfrm>
            <a:off x="3106625" y="1556250"/>
            <a:ext cx="2689500" cy="30300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55A11"/>
                </a:solidFill>
                <a:latin typeface="Poppins"/>
                <a:ea typeface="Poppins"/>
                <a:cs typeface="Poppins"/>
                <a:sym typeface="Poppins"/>
              </a:rPr>
              <a:t>Self Service Features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Alert Message Customization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Custom Sub workflows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593f00b92a_3_448"/>
          <p:cNvSpPr/>
          <p:nvPr/>
        </p:nvSpPr>
        <p:spPr>
          <a:xfrm>
            <a:off x="6230825" y="1556275"/>
            <a:ext cx="2689500" cy="30300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55A11"/>
                </a:solidFill>
                <a:latin typeface="Poppins"/>
                <a:ea typeface="Poppins"/>
                <a:cs typeface="Poppins"/>
                <a:sym typeface="Poppins"/>
              </a:rPr>
              <a:t>Reports 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Detailed report of each user.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Detailed report of all tickets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593f00b92a_3_448"/>
          <p:cNvSpPr/>
          <p:nvPr/>
        </p:nvSpPr>
        <p:spPr>
          <a:xfrm>
            <a:off x="9202625" y="1556250"/>
            <a:ext cx="2689500" cy="30300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55A11"/>
                </a:solidFill>
                <a:latin typeface="Poppins"/>
                <a:ea typeface="Poppins"/>
                <a:cs typeface="Poppins"/>
                <a:sym typeface="Poppins"/>
              </a:rPr>
              <a:t>Security &amp; Availability 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Multi Factor Authentication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Data Backups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593f00b92a_3_448"/>
          <p:cNvSpPr/>
          <p:nvPr/>
        </p:nvSpPr>
        <p:spPr>
          <a:xfrm>
            <a:off x="107925" y="1533850"/>
            <a:ext cx="417000" cy="492600"/>
          </a:xfrm>
          <a:prstGeom prst="roundRect">
            <a:avLst>
              <a:gd fmla="val 16667" name="adj"/>
            </a:avLst>
          </a:prstGeom>
          <a:solidFill>
            <a:srgbClr val="EB792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527" name="Google Shape;527;g1593f00b92a_3_448"/>
          <p:cNvSpPr/>
          <p:nvPr/>
        </p:nvSpPr>
        <p:spPr>
          <a:xfrm>
            <a:off x="9099525" y="1533850"/>
            <a:ext cx="417000" cy="492600"/>
          </a:xfrm>
          <a:prstGeom prst="roundRect">
            <a:avLst>
              <a:gd fmla="val 16667" name="adj"/>
            </a:avLst>
          </a:prstGeom>
          <a:solidFill>
            <a:srgbClr val="EB792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528" name="Google Shape;528;g1593f00b92a_3_448"/>
          <p:cNvSpPr/>
          <p:nvPr/>
        </p:nvSpPr>
        <p:spPr>
          <a:xfrm>
            <a:off x="6051525" y="1533850"/>
            <a:ext cx="417000" cy="492600"/>
          </a:xfrm>
          <a:prstGeom prst="roundRect">
            <a:avLst>
              <a:gd fmla="val 16667" name="adj"/>
            </a:avLst>
          </a:prstGeom>
          <a:solidFill>
            <a:srgbClr val="EB792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529" name="Google Shape;529;g1593f00b92a_3_448"/>
          <p:cNvSpPr/>
          <p:nvPr/>
        </p:nvSpPr>
        <p:spPr>
          <a:xfrm>
            <a:off x="3003525" y="1533850"/>
            <a:ext cx="417000" cy="492600"/>
          </a:xfrm>
          <a:prstGeom prst="roundRect">
            <a:avLst>
              <a:gd fmla="val 16667" name="adj"/>
            </a:avLst>
          </a:prstGeom>
          <a:solidFill>
            <a:srgbClr val="EB792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534" name="Google Shape;5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7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535" name="Google Shape;535;p49"/>
          <p:cNvSpPr txBox="1"/>
          <p:nvPr>
            <p:ph type="ctrTitle"/>
          </p:nvPr>
        </p:nvSpPr>
        <p:spPr>
          <a:xfrm>
            <a:off x="771085" y="2476196"/>
            <a:ext cx="10618493" cy="138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Q&amp;A</a:t>
            </a:r>
            <a:endParaRPr b="1" sz="44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7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190" name="Google Shape;190;p12"/>
          <p:cNvSpPr txBox="1"/>
          <p:nvPr>
            <p:ph type="ctrTitle"/>
          </p:nvPr>
        </p:nvSpPr>
        <p:spPr>
          <a:xfrm>
            <a:off x="702260" y="794883"/>
            <a:ext cx="10618493" cy="138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425111" y="331659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7958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425111" y="183644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02"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257" y="6194439"/>
            <a:ext cx="1412875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>
            <p:ph idx="4294967295" type="ctrTitle"/>
          </p:nvPr>
        </p:nvSpPr>
        <p:spPr>
          <a:xfrm>
            <a:off x="127837" y="434242"/>
            <a:ext cx="1110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understanding of </a:t>
            </a:r>
            <a:r>
              <a:rPr b="1" i="0" lang="en-US" sz="2800" u="none" cap="none" strike="noStrike">
                <a:solidFill>
                  <a:srgbClr val="FB7F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Scope</a:t>
            </a:r>
            <a:endParaRPr b="1" i="0" sz="2800" u="none" cap="none" strike="noStrike">
              <a:solidFill>
                <a:srgbClr val="FB7F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127825" y="1086600"/>
            <a:ext cx="11866200" cy="9915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>
                <a:solidFill>
                  <a:schemeClr val="dk1"/>
                </a:solidFill>
              </a:rPr>
              <a:t>Help Desk is a tool which will be used to provide a user friendly interface to the employees to raise and track there issues.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1042217" y="2349910"/>
            <a:ext cx="2871000" cy="36282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rgbClr val="F7CA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 Management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 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Alerts, Notifications, Reminders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Monitoring and Optimization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7951837" y="2320962"/>
            <a:ext cx="2871000" cy="36282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Ticket 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Ticket creation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Ticket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User conversation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814425" y="2255700"/>
            <a:ext cx="642000" cy="431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7699575" y="2219650"/>
            <a:ext cx="642000" cy="431700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425111" y="331659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7958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425111" y="183644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Alpha Team</a:t>
            </a:r>
            <a:r>
              <a:rPr b="1" i="0" lang="en-US" sz="28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’s vision for </a:t>
            </a:r>
            <a:r>
              <a:rPr b="1" lang="en-US" sz="2800">
                <a:solidFill>
                  <a:srgbClr val="FB7F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Help Desk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02"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257" y="6194439"/>
            <a:ext cx="1412875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>
            <a:off x="1593400" y="1368700"/>
            <a:ext cx="3603300" cy="2249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3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AC5B23"/>
                </a:solidFill>
              </a:rPr>
              <a:t>E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nhanced </a:t>
            </a: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AC5B23"/>
                </a:solidFill>
              </a:rPr>
              <a:t>Ticket </a:t>
            </a: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management 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capabilities</a:t>
            </a:r>
            <a:endParaRPr b="0" i="0" sz="1500" u="none" cap="none" strike="noStrike">
              <a:solidFill>
                <a:srgbClr val="AC5B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4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Seamless integration through </a:t>
            </a: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API layer</a:t>
            </a:r>
            <a:endParaRPr b="1" i="0" sz="1500" u="none" cap="none" strike="noStrike">
              <a:solidFill>
                <a:srgbClr val="AC5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2270091" y="999357"/>
            <a:ext cx="238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Simplify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208886" y="1109966"/>
            <a:ext cx="460800" cy="438300"/>
          </a:xfrm>
          <a:prstGeom prst="flowChartConnector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1" i="0" lang="en-US" sz="1867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6801125" y="1453625"/>
            <a:ext cx="3868500" cy="2164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38" lvl="0" marL="3809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Agile, efficient, lean 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optimized </a:t>
            </a:r>
            <a:r>
              <a:rPr lang="en-US" sz="1500">
                <a:solidFill>
                  <a:srgbClr val="AC5B23"/>
                </a:solidFill>
              </a:rPr>
              <a:t>ticket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 management </a:t>
            </a:r>
            <a:r>
              <a:rPr lang="en-US" sz="1500">
                <a:solidFill>
                  <a:srgbClr val="AC5B23"/>
                </a:solidFill>
              </a:rPr>
              <a:t>tool.</a:t>
            </a:r>
            <a:endParaRPr b="1" i="0" sz="1300" u="none" cap="none" strike="noStrike">
              <a:solidFill>
                <a:srgbClr val="AC5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454584" y="1084294"/>
            <a:ext cx="238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Optimize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6393377" y="1194903"/>
            <a:ext cx="460800" cy="438300"/>
          </a:xfrm>
          <a:prstGeom prst="flowChartConnector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1" i="0" lang="en-US" sz="1867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67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4270450" y="4270901"/>
            <a:ext cx="3603300" cy="196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Leverage </a:t>
            </a:r>
            <a:r>
              <a:rPr b="1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Artificial Intelligence 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capability to drive optimal </a:t>
            </a:r>
            <a:r>
              <a:rPr lang="en-US" sz="1500">
                <a:solidFill>
                  <a:srgbClr val="AC5B23"/>
                </a:solidFill>
              </a:rPr>
              <a:t>ticket 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assignments.</a:t>
            </a:r>
            <a:endParaRPr b="0" i="0" sz="1500" u="none" cap="none" strike="noStrike">
              <a:solidFill>
                <a:srgbClr val="AC5B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AC5B23"/>
                </a:solidFill>
              </a:rPr>
              <a:t>Ticket </a:t>
            </a:r>
            <a:r>
              <a:rPr b="0" i="0" lang="en-US" sz="1500" u="none" cap="none" strike="noStrike">
                <a:solidFill>
                  <a:srgbClr val="AC5B23"/>
                </a:solidFill>
                <a:latin typeface="Arial"/>
                <a:ea typeface="Arial"/>
                <a:cs typeface="Arial"/>
                <a:sym typeface="Arial"/>
              </a:rPr>
              <a:t>severity recommendation</a:t>
            </a:r>
            <a:endParaRPr b="0" i="0" sz="1500" u="none" cap="none" strike="noStrike">
              <a:solidFill>
                <a:srgbClr val="AC5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4481267" y="3901557"/>
            <a:ext cx="307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Intelligent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3991560" y="4012166"/>
            <a:ext cx="460800" cy="438300"/>
          </a:xfrm>
          <a:prstGeom prst="flowChartConnector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1" i="0" lang="en-US" sz="1867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67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"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-6350"/>
            <a:ext cx="12187237" cy="685641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000"/>
              </a:srgbClr>
            </a:outerShdw>
          </a:effectLst>
        </p:spPr>
      </p:pic>
      <p:sp>
        <p:nvSpPr>
          <p:cNvPr id="227" name="Google Shape;227;p28"/>
          <p:cNvSpPr txBox="1"/>
          <p:nvPr>
            <p:ph type="ctrTitle"/>
          </p:nvPr>
        </p:nvSpPr>
        <p:spPr>
          <a:xfrm>
            <a:off x="702260" y="794883"/>
            <a:ext cx="10618493" cy="138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Management -  Demonstration</a:t>
            </a:r>
            <a:endParaRPr b="1" sz="36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425111" y="331659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7958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25111" y="183644"/>
            <a:ext cx="114128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 </a:t>
            </a:r>
            <a:r>
              <a:rPr b="1" i="0" lang="en-US" sz="2800" u="none" cap="none" strike="noStrike">
                <a:solidFill>
                  <a:srgbClr val="FB7F3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Construct</a:t>
            </a:r>
            <a:endParaRPr b="0" i="0" sz="1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561225" y="1428874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lang="en-US" sz="1333">
                <a:solidFill>
                  <a:schemeClr val="lt1"/>
                </a:solidFill>
              </a:rPr>
              <a:t>Ticket </a:t>
            </a:r>
            <a:r>
              <a:rPr b="0" i="0" lang="en-US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2468644" y="1428874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4376063" y="1428874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Administration</a:t>
            </a:r>
            <a:endParaRPr sz="1333">
              <a:solidFill>
                <a:schemeClr val="lt1"/>
              </a:solidFill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6279863" y="1428939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Hosting</a:t>
            </a:r>
            <a:endParaRPr b="0" i="0" sz="1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8212694" y="1428951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Exception Identification</a:t>
            </a:r>
            <a:endParaRPr b="0" i="0" sz="1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0145513" y="1428951"/>
            <a:ext cx="1741800" cy="47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FB7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Workforce Management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41" name="Google Shape;241;p17"/>
          <p:cNvCxnSpPr/>
          <p:nvPr/>
        </p:nvCxnSpPr>
        <p:spPr>
          <a:xfrm>
            <a:off x="633797" y="2370675"/>
            <a:ext cx="11272761" cy="0"/>
          </a:xfrm>
          <a:prstGeom prst="straightConnector1">
            <a:avLst/>
          </a:prstGeom>
          <a:noFill/>
          <a:ln cap="flat" cmpd="sng" w="12700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7"/>
          <p:cNvSpPr txBox="1"/>
          <p:nvPr/>
        </p:nvSpPr>
        <p:spPr>
          <a:xfrm>
            <a:off x="576875" y="2538325"/>
            <a:ext cx="113304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Help Desk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a customizable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management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system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with user management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workflow management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Configuration &amp; Administration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Workflow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Monitoring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Application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will be enabled with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features facilitating the support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admin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take intelligent decisions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 for ticket assignment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monitoring 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Assignment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Issue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Identification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Progress &amp; Forecasting Model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Application can be deployed on On Prem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ise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or Cloud platform 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328899" y="331650"/>
            <a:ext cx="404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Solution Capabilities</a:t>
            </a:r>
            <a:endParaRPr b="1" i="0" sz="2500" u="none" cap="none" strike="noStrike">
              <a:solidFill>
                <a:srgbClr val="000000"/>
              </a:solidFill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111042" y="1638386"/>
            <a:ext cx="1918500" cy="4929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04F6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1111042" y="1638386"/>
            <a:ext cx="1918500" cy="72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1457148" y="1025276"/>
            <a:ext cx="1226100" cy="1226100"/>
          </a:xfrm>
          <a:prstGeom prst="ellipse">
            <a:avLst/>
          </a:prstGeom>
          <a:solidFill>
            <a:srgbClr val="F4B081"/>
          </a:solidFill>
          <a:ln cap="flat" cmpd="sng" w="635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1124326" y="2388249"/>
            <a:ext cx="18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User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5077606" y="1652758"/>
            <a:ext cx="1918500" cy="4915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04F6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5077606" y="1652759"/>
            <a:ext cx="1918500" cy="72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5423712" y="1039649"/>
            <a:ext cx="1226100" cy="1226100"/>
          </a:xfrm>
          <a:prstGeom prst="ellipse">
            <a:avLst/>
          </a:prstGeom>
          <a:solidFill>
            <a:srgbClr val="F4B081"/>
          </a:solidFill>
          <a:ln cap="flat" cmpd="sng" w="635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486921" y="2385842"/>
            <a:ext cx="11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Workflows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082742" y="1638386"/>
            <a:ext cx="1918500" cy="4929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04F6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3082742" y="1638386"/>
            <a:ext cx="1918500" cy="72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3428848" y="1025276"/>
            <a:ext cx="1226100" cy="1226100"/>
          </a:xfrm>
          <a:prstGeom prst="ellipse">
            <a:avLst/>
          </a:prstGeom>
          <a:solidFill>
            <a:srgbClr val="F4B081"/>
          </a:solidFill>
          <a:ln cap="flat" cmpd="sng" w="635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2847825" y="2385850"/>
            <a:ext cx="2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Ticket </a:t>
            </a:r>
            <a:r>
              <a:rPr b="1" i="0" lang="en-US" sz="1400" u="none" cap="none" strike="noStrike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9066175" y="1652758"/>
            <a:ext cx="1918500" cy="4881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04F6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9066175" y="1652759"/>
            <a:ext cx="1918500" cy="72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9412281" y="1039649"/>
            <a:ext cx="1226100" cy="1226100"/>
          </a:xfrm>
          <a:prstGeom prst="ellipse">
            <a:avLst/>
          </a:prstGeom>
          <a:solidFill>
            <a:srgbClr val="F4B081"/>
          </a:solidFill>
          <a:ln cap="flat" cmpd="sng" w="635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9151061" y="2399996"/>
            <a:ext cx="184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Quality &amp;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7041571" y="1656215"/>
            <a:ext cx="1918500" cy="4915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04F6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7068796" y="1637317"/>
            <a:ext cx="1918500" cy="72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7414902" y="1024207"/>
            <a:ext cx="1226100" cy="1226100"/>
          </a:xfrm>
          <a:prstGeom prst="ellipse">
            <a:avLst/>
          </a:prstGeom>
          <a:solidFill>
            <a:srgbClr val="F4B081"/>
          </a:solidFill>
          <a:ln cap="flat" cmpd="sng" w="635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7371850" y="2385841"/>
            <a:ext cx="12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4B081"/>
                </a:solidFill>
                <a:latin typeface="Poppins"/>
                <a:ea typeface="Poppins"/>
                <a:cs typeface="Poppins"/>
                <a:sym typeface="Poppins"/>
              </a:rPr>
              <a:t>AI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0"/>
          <p:cNvGrpSpPr/>
          <p:nvPr/>
        </p:nvGrpSpPr>
        <p:grpSpPr>
          <a:xfrm>
            <a:off x="1206120" y="2755275"/>
            <a:ext cx="1728828" cy="223266"/>
            <a:chOff x="291720" y="3276381"/>
            <a:chExt cx="1728828" cy="223266"/>
          </a:xfrm>
        </p:grpSpPr>
        <p:sp>
          <p:nvSpPr>
            <p:cNvPr id="269" name="Google Shape;269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User Request 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1720" y="3319647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1211726" y="3160580"/>
            <a:ext cx="1728828" cy="223272"/>
            <a:chOff x="291720" y="3047781"/>
            <a:chExt cx="1728828" cy="223272"/>
          </a:xfrm>
        </p:grpSpPr>
        <p:sp>
          <p:nvSpPr>
            <p:cNvPr id="272" name="Google Shape;272;p30"/>
            <p:cNvSpPr txBox="1"/>
            <p:nvPr/>
          </p:nvSpPr>
          <p:spPr>
            <a:xfrm>
              <a:off x="542748" y="30477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Multi Factor Auth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91720" y="30910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0"/>
          <p:cNvSpPr txBox="1"/>
          <p:nvPr/>
        </p:nvSpPr>
        <p:spPr>
          <a:xfrm>
            <a:off x="1456932" y="3458061"/>
            <a:ext cx="147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Role Based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30"/>
          <p:cNvGrpSpPr/>
          <p:nvPr/>
        </p:nvGrpSpPr>
        <p:grpSpPr>
          <a:xfrm>
            <a:off x="1215691" y="3730549"/>
            <a:ext cx="1738082" cy="384900"/>
            <a:chOff x="282466" y="2133381"/>
            <a:chExt cx="1738082" cy="384900"/>
          </a:xfrm>
        </p:grpSpPr>
        <p:sp>
          <p:nvSpPr>
            <p:cNvPr id="276" name="Google Shape;276;p30"/>
            <p:cNvSpPr txBox="1"/>
            <p:nvPr/>
          </p:nvSpPr>
          <p:spPr>
            <a:xfrm>
              <a:off x="542748" y="2133381"/>
              <a:ext cx="147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HR System Integration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282466" y="2262680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quest Icon - Free PNG &amp; SVG 3378089 - Noun Project" id="278" name="Google Shape;2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059" y="1262898"/>
            <a:ext cx="659067" cy="659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>
            <a:off x="3140619" y="3311296"/>
            <a:ext cx="1728828" cy="856200"/>
            <a:chOff x="291720" y="1447581"/>
            <a:chExt cx="1728828" cy="8562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542748" y="1447581"/>
              <a:ext cx="1477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Recommendation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lang="en-US" sz="11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upporting member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Potential Subject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291720" y="1500685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30"/>
          <p:cNvGrpSpPr/>
          <p:nvPr/>
        </p:nvGrpSpPr>
        <p:grpSpPr>
          <a:xfrm>
            <a:off x="3138076" y="4323828"/>
            <a:ext cx="1728828" cy="223272"/>
            <a:chOff x="291720" y="1371381"/>
            <a:chExt cx="1728828" cy="223272"/>
          </a:xfrm>
        </p:grpSpPr>
        <p:sp>
          <p:nvSpPr>
            <p:cNvPr id="283" name="Google Shape;283;p30"/>
            <p:cNvSpPr txBox="1"/>
            <p:nvPr/>
          </p:nvSpPr>
          <p:spPr>
            <a:xfrm>
              <a:off x="542748" y="1371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Tracking, Alerts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91720" y="1414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30"/>
          <p:cNvGrpSpPr/>
          <p:nvPr/>
        </p:nvGrpSpPr>
        <p:grpSpPr>
          <a:xfrm>
            <a:off x="3138076" y="2704763"/>
            <a:ext cx="1728828" cy="438300"/>
            <a:chOff x="291720" y="3276381"/>
            <a:chExt cx="1728828" cy="438300"/>
          </a:xfrm>
        </p:grpSpPr>
        <p:sp>
          <p:nvSpPr>
            <p:cNvPr id="286" name="Google Shape;286;p30"/>
            <p:cNvSpPr txBox="1"/>
            <p:nvPr/>
          </p:nvSpPr>
          <p:spPr>
            <a:xfrm>
              <a:off x="542748" y="3276381"/>
              <a:ext cx="14778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Integration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APIs, RDBMS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291720" y="3339317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0"/>
          <p:cNvGrpSpPr/>
          <p:nvPr/>
        </p:nvGrpSpPr>
        <p:grpSpPr>
          <a:xfrm>
            <a:off x="5129266" y="2719752"/>
            <a:ext cx="1728828" cy="884400"/>
            <a:chOff x="291720" y="3276381"/>
            <a:chExt cx="1728828" cy="884400"/>
          </a:xfrm>
        </p:grpSpPr>
        <p:sp>
          <p:nvSpPr>
            <p:cNvPr id="289" name="Google Shape;289;p30"/>
            <p:cNvSpPr txBox="1"/>
            <p:nvPr/>
          </p:nvSpPr>
          <p:spPr>
            <a:xfrm>
              <a:off x="542748" y="3276381"/>
              <a:ext cx="14778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Customizable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Approvals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15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Alerts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291720" y="3319647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Workflow - Free marketing icons"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6144" y="1320949"/>
            <a:ext cx="624287" cy="62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30"/>
          <p:cNvGrpSpPr/>
          <p:nvPr/>
        </p:nvGrpSpPr>
        <p:grpSpPr>
          <a:xfrm>
            <a:off x="5129266" y="3693047"/>
            <a:ext cx="1728828" cy="484800"/>
            <a:chOff x="291720" y="3276381"/>
            <a:chExt cx="1728828" cy="484800"/>
          </a:xfrm>
        </p:grpSpPr>
        <p:sp>
          <p:nvSpPr>
            <p:cNvPr id="293" name="Google Shape;293;p30"/>
            <p:cNvSpPr txBox="1"/>
            <p:nvPr/>
          </p:nvSpPr>
          <p:spPr>
            <a:xfrm>
              <a:off x="542748" y="3276381"/>
              <a:ext cx="14778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Progress &amp; </a:t>
              </a:r>
              <a:r>
                <a:rPr lang="en-US" sz="11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Monitoring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91720" y="3319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7150173" y="2708595"/>
            <a:ext cx="1728828" cy="384900"/>
            <a:chOff x="291720" y="3276381"/>
            <a:chExt cx="1728828" cy="384900"/>
          </a:xfrm>
        </p:grpSpPr>
        <p:sp>
          <p:nvSpPr>
            <p:cNvPr id="296" name="Google Shape;296;p30"/>
            <p:cNvSpPr txBox="1"/>
            <p:nvPr/>
          </p:nvSpPr>
          <p:spPr>
            <a:xfrm>
              <a:off x="542748" y="3276381"/>
              <a:ext cx="147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Potential Subject Identification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91720" y="3339317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7150173" y="3278458"/>
            <a:ext cx="1728828" cy="384900"/>
            <a:chOff x="291720" y="3276381"/>
            <a:chExt cx="1728828" cy="384900"/>
          </a:xfrm>
        </p:grpSpPr>
        <p:sp>
          <p:nvSpPr>
            <p:cNvPr id="299" name="Google Shape;299;p30"/>
            <p:cNvSpPr txBox="1"/>
            <p:nvPr/>
          </p:nvSpPr>
          <p:spPr>
            <a:xfrm>
              <a:off x="542748" y="3276381"/>
              <a:ext cx="147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11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Support Team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Assignment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291720" y="3329485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7150173" y="3777530"/>
            <a:ext cx="1728828" cy="233104"/>
            <a:chOff x="291720" y="3276381"/>
            <a:chExt cx="1728828" cy="233104"/>
          </a:xfrm>
        </p:grpSpPr>
        <p:sp>
          <p:nvSpPr>
            <p:cNvPr id="302" name="Google Shape;302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Progress %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91720" y="3329485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0"/>
          <p:cNvGrpSpPr/>
          <p:nvPr/>
        </p:nvGrpSpPr>
        <p:grpSpPr>
          <a:xfrm>
            <a:off x="9159336" y="2776536"/>
            <a:ext cx="1728828" cy="223272"/>
            <a:chOff x="291720" y="3276381"/>
            <a:chExt cx="1728828" cy="223272"/>
          </a:xfrm>
        </p:grpSpPr>
        <p:sp>
          <p:nvSpPr>
            <p:cNvPr id="305" name="Google Shape;305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Multi-factor Auth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1720" y="3319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9159336" y="3116476"/>
            <a:ext cx="1728828" cy="223272"/>
            <a:chOff x="291720" y="3276381"/>
            <a:chExt cx="1728828" cy="223272"/>
          </a:xfrm>
        </p:grpSpPr>
        <p:sp>
          <p:nvSpPr>
            <p:cNvPr id="308" name="Google Shape;308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Password Policies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91720" y="3319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9159336" y="3455011"/>
            <a:ext cx="1728828" cy="223272"/>
            <a:chOff x="291720" y="3276381"/>
            <a:chExt cx="1728828" cy="223272"/>
          </a:xfrm>
        </p:grpSpPr>
        <p:sp>
          <p:nvSpPr>
            <p:cNvPr id="311" name="Google Shape;311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Role based 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91720" y="3319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9159336" y="3786773"/>
            <a:ext cx="1728828" cy="223272"/>
            <a:chOff x="291720" y="3276381"/>
            <a:chExt cx="1728828" cy="223272"/>
          </a:xfrm>
        </p:grpSpPr>
        <p:sp>
          <p:nvSpPr>
            <p:cNvPr id="314" name="Google Shape;314;p30"/>
            <p:cNvSpPr txBox="1"/>
            <p:nvPr/>
          </p:nvSpPr>
          <p:spPr>
            <a:xfrm>
              <a:off x="542748" y="3276381"/>
              <a:ext cx="1477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spAutoFit/>
            </a:bodyPr>
            <a:lstStyle/>
            <a:p>
              <a:pPr indent="0" lvl="0" marL="0" marR="0" rtl="0" algn="l">
                <a:lnSpc>
                  <a:spcPct val="15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HTTPS enabled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91720" y="331965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i, artificial, intelligence, chip Icon in Artificial Intelligence" id="316" name="Google Shape;31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8431" y="1261842"/>
            <a:ext cx="703791" cy="70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lity - Free security icons" id="317" name="Google Shape;31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4973" y="1320563"/>
            <a:ext cx="591419" cy="591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Management Icon - Free PNG &amp; SVG 1034785 - Noun Project" id="318" name="Google Shape;31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6233" y="1286298"/>
            <a:ext cx="713071" cy="713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quest Icon - Free PNG &amp; SVG 3378089 - Noun Project" id="319" name="Google Shape;31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1059" y="1262728"/>
            <a:ext cx="659067" cy="659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flow - Free marketing icons" id="320" name="Google Shape;320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6144" y="1320779"/>
            <a:ext cx="624287" cy="624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, artificial, intelligence, chip Icon in Artificial Intelligence" id="321" name="Google Shape;321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78431" y="1261672"/>
            <a:ext cx="703791" cy="70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Management Icon - Free PNG &amp; SVG 1034785 - Noun Project" id="322" name="Google Shape;322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56233" y="1286128"/>
            <a:ext cx="713071" cy="71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/>
          <p:nvPr/>
        </p:nvSpPr>
        <p:spPr>
          <a:xfrm>
            <a:off x="1215691" y="352299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93f00b92a_3_175"/>
          <p:cNvSpPr txBox="1"/>
          <p:nvPr/>
        </p:nvSpPr>
        <p:spPr>
          <a:xfrm>
            <a:off x="171525" y="325925"/>
            <a:ext cx="1091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i="0" lang="en-US" sz="2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Intelligent Solution - AI based recommendations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329" name="Google Shape;329;g1593f00b92a_3_175"/>
          <p:cNvSpPr/>
          <p:nvPr/>
        </p:nvSpPr>
        <p:spPr>
          <a:xfrm>
            <a:off x="171537" y="3636605"/>
            <a:ext cx="11848800" cy="19254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593f00b92a_3_175"/>
          <p:cNvSpPr txBox="1"/>
          <p:nvPr/>
        </p:nvSpPr>
        <p:spPr>
          <a:xfrm>
            <a:off x="288950" y="3756625"/>
            <a:ext cx="53580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Progress &amp; Forecasting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Outcome - Provides an estimate of the timelines to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Ticket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History, Type,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support team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Track Record.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Provides Progress %, New Baseline, Forecasting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Benefit - Helps is setting the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employees 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expectations and progress tracking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g1593f00b92a_3_175"/>
          <p:cNvGrpSpPr/>
          <p:nvPr/>
        </p:nvGrpSpPr>
        <p:grpSpPr>
          <a:xfrm>
            <a:off x="5679155" y="3930886"/>
            <a:ext cx="1267368" cy="282267"/>
            <a:chOff x="4782114" y="989865"/>
            <a:chExt cx="596100" cy="282267"/>
          </a:xfrm>
        </p:grpSpPr>
        <p:sp>
          <p:nvSpPr>
            <p:cNvPr id="332" name="Google Shape;332;g1593f00b92a_3_175"/>
            <p:cNvSpPr/>
            <p:nvPr/>
          </p:nvSpPr>
          <p:spPr>
            <a:xfrm>
              <a:off x="4811611" y="1046832"/>
              <a:ext cx="5370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593f00b92a_3_175"/>
            <p:cNvSpPr txBox="1"/>
            <p:nvPr/>
          </p:nvSpPr>
          <p:spPr>
            <a:xfrm>
              <a:off x="4782114" y="989865"/>
              <a:ext cx="596100" cy="23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Poppins"/>
                <a:buNone/>
              </a:pPr>
              <a:r>
                <a:rPr lang="en-US"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Assigned Tickets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g1593f00b92a_3_175"/>
          <p:cNvGrpSpPr/>
          <p:nvPr/>
        </p:nvGrpSpPr>
        <p:grpSpPr>
          <a:xfrm>
            <a:off x="5679153" y="4540744"/>
            <a:ext cx="1267368" cy="289550"/>
            <a:chOff x="4782114" y="-636398"/>
            <a:chExt cx="596100" cy="490016"/>
          </a:xfrm>
        </p:grpSpPr>
        <p:sp>
          <p:nvSpPr>
            <p:cNvPr id="335" name="Google Shape;335;g1593f00b92a_3_175"/>
            <p:cNvSpPr/>
            <p:nvPr/>
          </p:nvSpPr>
          <p:spPr>
            <a:xfrm>
              <a:off x="4811611" y="-371682"/>
              <a:ext cx="5370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593f00b92a_3_175"/>
            <p:cNvSpPr txBox="1"/>
            <p:nvPr/>
          </p:nvSpPr>
          <p:spPr>
            <a:xfrm>
              <a:off x="4782114" y="-636398"/>
              <a:ext cx="596100" cy="3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Poppins"/>
                <a:buNone/>
              </a:pPr>
              <a:r>
                <a:rPr lang="en-US"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Support Team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g1593f00b92a_3_175"/>
          <p:cNvGrpSpPr/>
          <p:nvPr/>
        </p:nvGrpSpPr>
        <p:grpSpPr>
          <a:xfrm>
            <a:off x="5687711" y="5001205"/>
            <a:ext cx="1267368" cy="282267"/>
            <a:chOff x="4782114" y="989865"/>
            <a:chExt cx="596100" cy="282267"/>
          </a:xfrm>
        </p:grpSpPr>
        <p:sp>
          <p:nvSpPr>
            <p:cNvPr id="338" name="Google Shape;338;g1593f00b92a_3_175"/>
            <p:cNvSpPr/>
            <p:nvPr/>
          </p:nvSpPr>
          <p:spPr>
            <a:xfrm>
              <a:off x="4811611" y="1046832"/>
              <a:ext cx="5370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593f00b92a_3_175"/>
            <p:cNvSpPr txBox="1"/>
            <p:nvPr/>
          </p:nvSpPr>
          <p:spPr>
            <a:xfrm>
              <a:off x="4782114" y="989865"/>
              <a:ext cx="596100" cy="23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Poppins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History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g1593f00b92a_3_175"/>
          <p:cNvSpPr/>
          <p:nvPr/>
        </p:nvSpPr>
        <p:spPr>
          <a:xfrm>
            <a:off x="7560266" y="4550557"/>
            <a:ext cx="1677600" cy="289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93f00b92a_3_175"/>
          <p:cNvSpPr txBox="1"/>
          <p:nvPr/>
        </p:nvSpPr>
        <p:spPr>
          <a:xfrm>
            <a:off x="7553455" y="4540136"/>
            <a:ext cx="1684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Forecasting Engine</a:t>
            </a:r>
            <a:endParaRPr b="0" i="0" sz="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2" name="Google Shape;342;g1593f00b92a_3_175"/>
          <p:cNvCxnSpPr>
            <a:stCxn id="333" idx="3"/>
            <a:endCxn id="341" idx="1"/>
          </p:cNvCxnSpPr>
          <p:nvPr/>
        </p:nvCxnSpPr>
        <p:spPr>
          <a:xfrm>
            <a:off x="6946523" y="4046236"/>
            <a:ext cx="606900" cy="6093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g1593f00b92a_3_175"/>
          <p:cNvCxnSpPr>
            <a:stCxn id="339" idx="3"/>
            <a:endCxn id="341" idx="1"/>
          </p:cNvCxnSpPr>
          <p:nvPr/>
        </p:nvCxnSpPr>
        <p:spPr>
          <a:xfrm flipH="1" rot="10800000">
            <a:off x="6955079" y="4655455"/>
            <a:ext cx="598500" cy="461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g1593f00b92a_3_175"/>
          <p:cNvCxnSpPr>
            <a:stCxn id="336" idx="3"/>
            <a:endCxn id="341" idx="1"/>
          </p:cNvCxnSpPr>
          <p:nvPr/>
        </p:nvCxnSpPr>
        <p:spPr>
          <a:xfrm flipH="1" rot="10800000">
            <a:off x="6946521" y="4655547"/>
            <a:ext cx="606900" cy="600"/>
          </a:xfrm>
          <a:prstGeom prst="straightConnector1">
            <a:avLst/>
          </a:prstGeom>
          <a:noFill/>
          <a:ln cap="flat" cmpd="sng" w="1905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g1593f00b92a_3_175"/>
          <p:cNvSpPr/>
          <p:nvPr/>
        </p:nvSpPr>
        <p:spPr>
          <a:xfrm>
            <a:off x="10006658" y="4475968"/>
            <a:ext cx="277200" cy="27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593f00b92a_3_175"/>
          <p:cNvSpPr txBox="1"/>
          <p:nvPr/>
        </p:nvSpPr>
        <p:spPr>
          <a:xfrm>
            <a:off x="9304366" y="4828698"/>
            <a:ext cx="178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Progress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Expected Closure Duration</a:t>
            </a:r>
            <a:endParaRPr b="0" i="0" sz="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7" name="Google Shape;347;g1593f00b92a_3_175"/>
          <p:cNvCxnSpPr>
            <a:stCxn id="341" idx="3"/>
            <a:endCxn id="345" idx="2"/>
          </p:cNvCxnSpPr>
          <p:nvPr/>
        </p:nvCxnSpPr>
        <p:spPr>
          <a:xfrm flipH="1" rot="10800000">
            <a:off x="9237955" y="4614986"/>
            <a:ext cx="768600" cy="40500"/>
          </a:xfrm>
          <a:prstGeom prst="straightConnector1">
            <a:avLst/>
          </a:prstGeom>
          <a:noFill/>
          <a:ln cap="flat" cmpd="sng" w="19050">
            <a:solidFill>
              <a:srgbClr val="C55A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1593f00b92a_3_175"/>
          <p:cNvSpPr/>
          <p:nvPr/>
        </p:nvSpPr>
        <p:spPr>
          <a:xfrm>
            <a:off x="171537" y="1098080"/>
            <a:ext cx="11848800" cy="19254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593f00b92a_3_175"/>
          <p:cNvSpPr txBox="1"/>
          <p:nvPr/>
        </p:nvSpPr>
        <p:spPr>
          <a:xfrm>
            <a:off x="275515" y="1322380"/>
            <a:ext cx="48153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Potential Subject Identification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Outcome - Identify whether a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ticket is related to HR, Finance or Technical issue</a:t>
            </a: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&gt;"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Benefit - Eliminates the need to check every </a:t>
            </a:r>
            <a:r>
              <a:rPr lang="en-U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ticket manually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g1593f00b92a_3_175"/>
          <p:cNvSpPr/>
          <p:nvPr/>
        </p:nvSpPr>
        <p:spPr>
          <a:xfrm>
            <a:off x="6798266" y="1842428"/>
            <a:ext cx="1677600" cy="289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g1593f00b92a_3_175"/>
          <p:cNvGrpSpPr/>
          <p:nvPr/>
        </p:nvGrpSpPr>
        <p:grpSpPr>
          <a:xfrm>
            <a:off x="4917155" y="1487452"/>
            <a:ext cx="5118492" cy="1200186"/>
            <a:chOff x="5679155" y="689357"/>
            <a:chExt cx="5118492" cy="1200186"/>
          </a:xfrm>
        </p:grpSpPr>
        <p:grpSp>
          <p:nvGrpSpPr>
            <p:cNvPr id="352" name="Google Shape;352;g1593f00b92a_3_175"/>
            <p:cNvGrpSpPr/>
            <p:nvPr/>
          </p:nvGrpSpPr>
          <p:grpSpPr>
            <a:xfrm>
              <a:off x="5687711" y="1607276"/>
              <a:ext cx="1267368" cy="282267"/>
              <a:chOff x="4782114" y="989865"/>
              <a:chExt cx="596100" cy="282267"/>
            </a:xfrm>
          </p:grpSpPr>
          <p:sp>
            <p:nvSpPr>
              <p:cNvPr id="353" name="Google Shape;353;g1593f00b92a_3_175"/>
              <p:cNvSpPr/>
              <p:nvPr/>
            </p:nvSpPr>
            <p:spPr>
              <a:xfrm>
                <a:off x="4811611" y="1046832"/>
                <a:ext cx="537000" cy="2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1593f00b92a_3_175"/>
              <p:cNvSpPr txBox="1"/>
              <p:nvPr/>
            </p:nvSpPr>
            <p:spPr>
              <a:xfrm>
                <a:off x="4782114" y="989865"/>
                <a:ext cx="596100" cy="23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</a:pPr>
                <a:r>
                  <a:rPr b="0" i="0" lang="en-US" sz="900" u="none" cap="none" strike="noStrik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Processing Rules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g1593f00b92a_3_175"/>
            <p:cNvGrpSpPr/>
            <p:nvPr/>
          </p:nvGrpSpPr>
          <p:grpSpPr>
            <a:xfrm>
              <a:off x="5679155" y="689357"/>
              <a:ext cx="1267368" cy="282267"/>
              <a:chOff x="4782114" y="989865"/>
              <a:chExt cx="596100" cy="282267"/>
            </a:xfrm>
          </p:grpSpPr>
          <p:sp>
            <p:nvSpPr>
              <p:cNvPr id="356" name="Google Shape;356;g1593f00b92a_3_175"/>
              <p:cNvSpPr/>
              <p:nvPr/>
            </p:nvSpPr>
            <p:spPr>
              <a:xfrm>
                <a:off x="4811611" y="1046832"/>
                <a:ext cx="537000" cy="2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1593f00b92a_3_175"/>
              <p:cNvSpPr txBox="1"/>
              <p:nvPr/>
            </p:nvSpPr>
            <p:spPr>
              <a:xfrm>
                <a:off x="4782114" y="989865"/>
                <a:ext cx="596100" cy="23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b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Tickets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g1593f00b92a_3_175"/>
            <p:cNvSpPr txBox="1"/>
            <p:nvPr/>
          </p:nvSpPr>
          <p:spPr>
            <a:xfrm>
              <a:off x="7553455" y="1070007"/>
              <a:ext cx="1684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Poppins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Classification Model</a:t>
              </a:r>
              <a:endParaRPr b="0" i="0" sz="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59" name="Google Shape;359;g1593f00b92a_3_175"/>
            <p:cNvCxnSpPr>
              <a:stCxn id="357" idx="3"/>
              <a:endCxn id="358" idx="1"/>
            </p:cNvCxnSpPr>
            <p:nvPr/>
          </p:nvCxnSpPr>
          <p:spPr>
            <a:xfrm>
              <a:off x="6946523" y="804707"/>
              <a:ext cx="606900" cy="380700"/>
            </a:xfrm>
            <a:prstGeom prst="bentConnector3">
              <a:avLst>
                <a:gd fmla="val 50003" name="adj1"/>
              </a:avLst>
            </a:prstGeom>
            <a:noFill/>
            <a:ln cap="flat" cmpd="sng" w="19050">
              <a:solidFill>
                <a:srgbClr val="C55A1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0" name="Google Shape;360;g1593f00b92a_3_175"/>
            <p:cNvCxnSpPr>
              <a:stCxn id="354" idx="3"/>
              <a:endCxn id="358" idx="1"/>
            </p:cNvCxnSpPr>
            <p:nvPr/>
          </p:nvCxnSpPr>
          <p:spPr>
            <a:xfrm flipH="1" rot="10800000">
              <a:off x="6955079" y="1185326"/>
              <a:ext cx="598500" cy="537300"/>
            </a:xfrm>
            <a:prstGeom prst="bentConnector3">
              <a:avLst>
                <a:gd fmla="val 49990" name="adj1"/>
              </a:avLst>
            </a:prstGeom>
            <a:noFill/>
            <a:ln cap="flat" cmpd="sng" w="19050">
              <a:solidFill>
                <a:srgbClr val="C55A1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1" name="Google Shape;361;g1593f00b92a_3_175"/>
            <p:cNvSpPr/>
            <p:nvPr/>
          </p:nvSpPr>
          <p:spPr>
            <a:xfrm>
              <a:off x="10006658" y="1053965"/>
              <a:ext cx="277200" cy="27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593f00b92a_3_175"/>
            <p:cNvSpPr txBox="1"/>
            <p:nvPr/>
          </p:nvSpPr>
          <p:spPr>
            <a:xfrm>
              <a:off x="9521747" y="1360217"/>
              <a:ext cx="1275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Poppins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Potential Subject</a:t>
              </a:r>
              <a:endParaRPr b="0" i="0" sz="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3" name="Google Shape;363;g1593f00b92a_3_175"/>
            <p:cNvCxnSpPr>
              <a:stCxn id="358" idx="3"/>
              <a:endCxn id="361" idx="2"/>
            </p:cNvCxnSpPr>
            <p:nvPr/>
          </p:nvCxnSpPr>
          <p:spPr>
            <a:xfrm>
              <a:off x="9237955" y="1185357"/>
              <a:ext cx="768600" cy="7800"/>
            </a:xfrm>
            <a:prstGeom prst="straightConnector1">
              <a:avLst/>
            </a:prstGeom>
            <a:noFill/>
            <a:ln cap="flat" cmpd="sng" w="19050">
              <a:solidFill>
                <a:srgbClr val="C55A1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64" name="Google Shape;364;g1593f00b92a_3_175"/>
          <p:cNvCxnSpPr/>
          <p:nvPr/>
        </p:nvCxnSpPr>
        <p:spPr>
          <a:xfrm flipH="1" rot="10800000">
            <a:off x="9839125" y="1480025"/>
            <a:ext cx="551400" cy="5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g1593f00b92a_3_175"/>
          <p:cNvSpPr txBox="1"/>
          <p:nvPr/>
        </p:nvSpPr>
        <p:spPr>
          <a:xfrm>
            <a:off x="10412111" y="1338571"/>
            <a:ext cx="1267500" cy="2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lang="en-US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HR 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g1593f00b92a_3_175"/>
          <p:cNvCxnSpPr/>
          <p:nvPr/>
        </p:nvCxnSpPr>
        <p:spPr>
          <a:xfrm>
            <a:off x="9830150" y="2017925"/>
            <a:ext cx="726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g1593f00b92a_3_175"/>
          <p:cNvSpPr txBox="1"/>
          <p:nvPr/>
        </p:nvSpPr>
        <p:spPr>
          <a:xfrm>
            <a:off x="10412111" y="1871971"/>
            <a:ext cx="1267500" cy="2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lang="en-US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Finance </a:t>
            </a:r>
            <a:r>
              <a:rPr lang="en-US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g1593f00b92a_3_175"/>
          <p:cNvCxnSpPr/>
          <p:nvPr/>
        </p:nvCxnSpPr>
        <p:spPr>
          <a:xfrm>
            <a:off x="9525375" y="2017925"/>
            <a:ext cx="1196700" cy="63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g1593f00b92a_3_175"/>
          <p:cNvSpPr txBox="1"/>
          <p:nvPr/>
        </p:nvSpPr>
        <p:spPr>
          <a:xfrm>
            <a:off x="10412111" y="2481571"/>
            <a:ext cx="1267500" cy="2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lang="en-US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Technical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2022-03-01T15:17:08Z</dcterms:created>
  <dc:creator>Rama Mohan Reddy</dc:creator>
</cp:coreProperties>
</file>