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21384000" cx="30276000"/>
  <p:notesSz cx="6858000" cy="9144000"/>
  <p:embeddedFontLst>
    <p:embeddedFont>
      <p:font typeface="Merriweather"/>
      <p:regular r:id="rId10"/>
      <p:bold r:id="rId11"/>
      <p:italic r:id="rId12"/>
      <p:boldItalic r:id="rId13"/>
    </p:embeddedFont>
    <p:embeddedFont>
      <p:font typeface="Comforta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35">
          <p15:clr>
            <a:srgbClr val="A4A3A4"/>
          </p15:clr>
        </p15:guide>
        <p15:guide id="2" pos="9536">
          <p15:clr>
            <a:srgbClr val="A4A3A4"/>
          </p15:clr>
        </p15:guide>
        <p15:guide id="3" pos="4768">
          <p15:clr>
            <a:srgbClr val="9AA0A6"/>
          </p15:clr>
        </p15:guide>
        <p15:guide id="4" pos="14305">
          <p15:clr>
            <a:srgbClr val="9AA0A6"/>
          </p15:clr>
        </p15:guide>
        <p15:guide id="5" pos="340">
          <p15:clr>
            <a:srgbClr val="9AA0A6"/>
          </p15:clr>
        </p15:guide>
        <p15:guide id="6" pos="18731">
          <p15:clr>
            <a:srgbClr val="9AA0A6"/>
          </p15:clr>
        </p15:guide>
        <p15:guide id="7" orient="horz" pos="13130">
          <p15:clr>
            <a:srgbClr val="9AA0A6"/>
          </p15:clr>
        </p15:guide>
        <p15:guide id="8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35" orient="horz"/>
        <p:guide pos="9536"/>
        <p:guide pos="4768"/>
        <p:guide pos="14305"/>
        <p:guide pos="340"/>
        <p:guide pos="18731"/>
        <p:guide pos="13130" orient="horz"/>
        <p:guide pos="3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bold.fntdata"/><Relationship Id="rId10" Type="http://schemas.openxmlformats.org/officeDocument/2006/relationships/font" Target="fonts/Merriweather-regular.fntdata"/><Relationship Id="rId13" Type="http://schemas.openxmlformats.org/officeDocument/2006/relationships/font" Target="fonts/Merriweather-boldItalic.fntdata"/><Relationship Id="rId12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bold.fntdata"/><Relationship Id="rId14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1896" y="685800"/>
            <a:ext cx="485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BvVSPlbbDQHqrmRFP2SdwE0kQ5-FVgnKnenhX3XRB40/edit#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001896" y="685800"/>
            <a:ext cx="485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Docs: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https://docs.google.com/document/d/1BvVSPlbbDQHqrmRFP2SdwE0kQ5-FVgnKnenhX3XRB40/edit#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d5b30e5a_0_514:notes"/>
          <p:cNvSpPr/>
          <p:nvPr>
            <p:ph idx="2" type="sldImg"/>
          </p:nvPr>
        </p:nvSpPr>
        <p:spPr>
          <a:xfrm>
            <a:off x="1001896" y="685800"/>
            <a:ext cx="485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5d5b30e5a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5d5b30e5a_0_537:notes"/>
          <p:cNvSpPr/>
          <p:nvPr>
            <p:ph idx="2" type="sldImg"/>
          </p:nvPr>
        </p:nvSpPr>
        <p:spPr>
          <a:xfrm>
            <a:off x="1001896" y="685800"/>
            <a:ext cx="485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5d5b30e5a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4b64a880c_1_0:notes"/>
          <p:cNvSpPr/>
          <p:nvPr>
            <p:ph idx="2" type="sldImg"/>
          </p:nvPr>
        </p:nvSpPr>
        <p:spPr>
          <a:xfrm>
            <a:off x="1001896" y="685800"/>
            <a:ext cx="485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4b64a88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2074" y="3095556"/>
            <a:ext cx="28211700" cy="8533800"/>
          </a:xfrm>
          <a:prstGeom prst="rect">
            <a:avLst/>
          </a:prstGeom>
        </p:spPr>
        <p:txBody>
          <a:bodyPr anchorCtr="0" anchor="b" bIns="321925" lIns="321925" spcFirstLastPara="1" rIns="321925" wrap="square" tIns="3219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32046" y="11782819"/>
            <a:ext cx="28211700" cy="32952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032046" y="4598693"/>
            <a:ext cx="28211700" cy="8163300"/>
          </a:xfrm>
          <a:prstGeom prst="rect">
            <a:avLst/>
          </a:prstGeom>
        </p:spPr>
        <p:txBody>
          <a:bodyPr anchorCtr="0" anchor="b" bIns="321925" lIns="321925" spcFirstLastPara="1" rIns="321925" wrap="square" tIns="3219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032046" y="13105313"/>
            <a:ext cx="28211700" cy="54081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>
            <a:lvl1pPr indent="-628650" lvl="0" marL="457200" rtl="0" algn="ctr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 rtl="0" algn="ctr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 rtl="0" algn="ctr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 rtl="0" algn="ctr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 rtl="0" algn="ctr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 rtl="0" algn="ctr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 rtl="0" algn="ctr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 rtl="0" algn="ctr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 rtl="0" algn="ctr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032046" y="8942117"/>
            <a:ext cx="28211700" cy="34998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032046" y="1850183"/>
            <a:ext cx="28211700" cy="23811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032046" y="4791392"/>
            <a:ext cx="28211700" cy="142038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>
            <a:lvl1pPr indent="-628650" lvl="0" marL="457200" rtl="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032046" y="1850183"/>
            <a:ext cx="28211700" cy="23811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032046" y="4791392"/>
            <a:ext cx="13243500" cy="142038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>
            <a:lvl1pPr indent="-539750" lvl="0" marL="457200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indent="-495300" lvl="1" marL="914400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6000191" y="4791392"/>
            <a:ext cx="13243500" cy="142038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>
            <a:lvl1pPr indent="-539750" lvl="0" marL="457200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indent="-495300" lvl="1" marL="914400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2046" y="1850183"/>
            <a:ext cx="28211700" cy="23811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032046" y="2309896"/>
            <a:ext cx="9297300" cy="3141600"/>
          </a:xfrm>
          <a:prstGeom prst="rect">
            <a:avLst/>
          </a:prstGeom>
        </p:spPr>
        <p:txBody>
          <a:bodyPr anchorCtr="0" anchor="b" bIns="321925" lIns="321925" spcFirstLastPara="1" rIns="321925" wrap="square" tIns="3219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032046" y="5777235"/>
            <a:ext cx="9297300" cy="132183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>
            <a:lvl1pPr indent="-495300" lvl="0" marL="457200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indent="-495300" lvl="1" marL="914400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623229" y="1871490"/>
            <a:ext cx="21084000" cy="17007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1pPr>
            <a:lvl2pPr lvl="1" rt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2pPr>
            <a:lvl3pPr lvl="2" rt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3pPr>
            <a:lvl4pPr lvl="3" rt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4pPr>
            <a:lvl5pPr lvl="4" rt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5pPr>
            <a:lvl6pPr lvl="5" rt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6pPr>
            <a:lvl7pPr lvl="6" rt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7pPr>
            <a:lvl8pPr lvl="7" rt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8pPr>
            <a:lvl9pPr lvl="8" rt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5138000" y="-520"/>
            <a:ext cx="15138000" cy="2138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21925" lIns="321925" spcFirstLastPara="1" rIns="321925" wrap="square" tIns="321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879077" y="5126901"/>
            <a:ext cx="13393500" cy="6162600"/>
          </a:xfrm>
          <a:prstGeom prst="rect">
            <a:avLst/>
          </a:prstGeom>
        </p:spPr>
        <p:txBody>
          <a:bodyPr anchorCtr="0" anchor="b" bIns="321925" lIns="321925" spcFirstLastPara="1" rIns="321925" wrap="square" tIns="3219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879077" y="11653729"/>
            <a:ext cx="13393500" cy="51351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6354801" y="3010328"/>
            <a:ext cx="12704100" cy="153624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indent="-628650" lvl="0" marL="457200" rtl="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032046" y="17588532"/>
            <a:ext cx="19862100" cy="25158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2046" y="1850183"/>
            <a:ext cx="282117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25" lIns="321925" spcFirstLastPara="1" rIns="321925" wrap="square" tIns="3219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2046" y="4791392"/>
            <a:ext cx="28211700" cy="142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25" lIns="321925" spcFirstLastPara="1" rIns="321925" wrap="square" tIns="321925">
            <a:normAutofit/>
          </a:bodyPr>
          <a:lstStyle>
            <a:lvl1pPr indent="-6286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●"/>
              <a:defRPr sz="6300">
                <a:solidFill>
                  <a:schemeClr val="dk2"/>
                </a:solidFill>
              </a:defRPr>
            </a:lvl1pPr>
            <a:lvl2pPr indent="-5397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2pPr>
            <a:lvl3pPr indent="-5397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3pPr>
            <a:lvl4pPr indent="-5397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4pPr>
            <a:lvl5pPr indent="-539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5pPr>
            <a:lvl6pPr indent="-539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6pPr>
            <a:lvl7pPr indent="-539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7pPr>
            <a:lvl8pPr indent="-539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8pPr>
            <a:lvl9pPr indent="-539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 algn="r">
              <a:buNone/>
              <a:defRPr sz="3500">
                <a:solidFill>
                  <a:schemeClr val="dk2"/>
                </a:solidFill>
              </a:defRPr>
            </a:lvl1pPr>
            <a:lvl2pPr lvl="1" rtl="0" algn="r">
              <a:buNone/>
              <a:defRPr sz="3500">
                <a:solidFill>
                  <a:schemeClr val="dk2"/>
                </a:solidFill>
              </a:defRPr>
            </a:lvl2pPr>
            <a:lvl3pPr lvl="2" rtl="0" algn="r">
              <a:buNone/>
              <a:defRPr sz="3500">
                <a:solidFill>
                  <a:schemeClr val="dk2"/>
                </a:solidFill>
              </a:defRPr>
            </a:lvl3pPr>
            <a:lvl4pPr lvl="3" rtl="0" algn="r">
              <a:buNone/>
              <a:defRPr sz="3500">
                <a:solidFill>
                  <a:schemeClr val="dk2"/>
                </a:solidFill>
              </a:defRPr>
            </a:lvl4pPr>
            <a:lvl5pPr lvl="4" rtl="0" algn="r">
              <a:buNone/>
              <a:defRPr sz="3500">
                <a:solidFill>
                  <a:schemeClr val="dk2"/>
                </a:solidFill>
              </a:defRPr>
            </a:lvl5pPr>
            <a:lvl6pPr lvl="5" rtl="0" algn="r">
              <a:buNone/>
              <a:defRPr sz="3500">
                <a:solidFill>
                  <a:schemeClr val="dk2"/>
                </a:solidFill>
              </a:defRPr>
            </a:lvl6pPr>
            <a:lvl7pPr lvl="6" rtl="0" algn="r">
              <a:buNone/>
              <a:defRPr sz="3500">
                <a:solidFill>
                  <a:schemeClr val="dk2"/>
                </a:solidFill>
              </a:defRPr>
            </a:lvl7pPr>
            <a:lvl8pPr lvl="7" rtl="0" algn="r">
              <a:buNone/>
              <a:defRPr sz="3500">
                <a:solidFill>
                  <a:schemeClr val="dk2"/>
                </a:solidFill>
              </a:defRPr>
            </a:lvl8pPr>
            <a:lvl9pPr lvl="8" rtl="0" algn="r">
              <a:buNone/>
              <a:defRPr sz="3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10" Type="http://schemas.openxmlformats.org/officeDocument/2006/relationships/image" Target="../media/image8.png"/><Relationship Id="rId9" Type="http://schemas.openxmlformats.org/officeDocument/2006/relationships/hyperlink" Target="https://coolors.co/palette/f5debc-f4c8a6-eca77f-dee7b1-ccda87-c4d473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hyperlink" Target="https://coolors.co/6b4b3e-c49e85-ffd6af-f8f4f9-bea7e5" TargetMode="External"/><Relationship Id="rId8" Type="http://schemas.openxmlformats.org/officeDocument/2006/relationships/hyperlink" Target="https://coolors.co/palette/ccd5ae-e9edc9-fefae0-faedcd-d4a37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AE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56900" y="3471675"/>
            <a:ext cx="6516000" cy="923400"/>
          </a:xfrm>
          <a:prstGeom prst="roundRect">
            <a:avLst>
              <a:gd fmla="val 16667" name="adj"/>
            </a:avLst>
          </a:prstGeom>
          <a:solidFill>
            <a:srgbClr val="C4D4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Introducción</a:t>
            </a:r>
            <a:endParaRPr sz="3700"/>
          </a:p>
        </p:txBody>
      </p:sp>
      <p:sp>
        <p:nvSpPr>
          <p:cNvPr id="55" name="Google Shape;55;p13"/>
          <p:cNvSpPr/>
          <p:nvPr/>
        </p:nvSpPr>
        <p:spPr>
          <a:xfrm>
            <a:off x="-499075" y="-101700"/>
            <a:ext cx="31116600" cy="3130800"/>
          </a:xfrm>
          <a:prstGeom prst="rect">
            <a:avLst/>
          </a:prstGeom>
          <a:solidFill>
            <a:srgbClr val="C4D4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8889600" y="562750"/>
            <a:ext cx="12496800" cy="1756500"/>
          </a:xfrm>
          <a:prstGeom prst="rect">
            <a:avLst/>
          </a:prstGeom>
        </p:spPr>
        <p:txBody>
          <a:bodyPr anchorCtr="0" anchor="b" bIns="321925" lIns="321925" spcFirstLastPara="1" rIns="321925" wrap="square" tIns="321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8500"/>
              <a:t>Manifiesto de Testing</a:t>
            </a:r>
            <a:endParaRPr sz="8500"/>
          </a:p>
        </p:txBody>
      </p:sp>
      <p:sp>
        <p:nvSpPr>
          <p:cNvPr id="57" name="Google Shape;57;p13"/>
          <p:cNvSpPr txBox="1"/>
          <p:nvPr/>
        </p:nvSpPr>
        <p:spPr>
          <a:xfrm>
            <a:off x="9997273" y="434956"/>
            <a:ext cx="763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Testing Ágil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3208900" y="18096475"/>
            <a:ext cx="6363300" cy="2325000"/>
          </a:xfrm>
          <a:prstGeom prst="roundRect">
            <a:avLst>
              <a:gd fmla="val 16667" name="adj"/>
            </a:avLst>
          </a:prstGeom>
          <a:solidFill>
            <a:srgbClr val="C4D4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4218850" y="18096475"/>
            <a:ext cx="4343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Referencias</a:t>
            </a:r>
            <a:endParaRPr sz="3700"/>
          </a:p>
        </p:txBody>
      </p:sp>
      <p:sp>
        <p:nvSpPr>
          <p:cNvPr id="60" name="Google Shape;60;p13"/>
          <p:cNvSpPr txBox="1"/>
          <p:nvPr/>
        </p:nvSpPr>
        <p:spPr>
          <a:xfrm>
            <a:off x="751576" y="4504150"/>
            <a:ext cx="651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A continuación, se explica la visión general del testing Ágil desde el propio Manifiesto Ágil y comparándolo con la visión tradicional. El enfoque de un equipo como unidad es central para la actitud hacia la calidad y el testing.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2955100" y="5237675"/>
            <a:ext cx="6679800" cy="1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 relaciona con los valores de, énfasis en individuos e i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3208900" y="18856550"/>
            <a:ext cx="6363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-"/>
            </a:pP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Agile Testing: A Practical Guide For Testers And Agile Teams” -  </a:t>
            </a: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Crispin Lisa &amp; Gregory Janet 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666700" y="1865525"/>
            <a:ext cx="2494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600">
                <a:solidFill>
                  <a:schemeClr val="dk1"/>
                </a:solidFill>
              </a:rPr>
              <a:t>Paz Fessia Facundo, Demasi Pablo Sebastián, Valle Matías, Caminos Julieta</a:t>
            </a:r>
            <a:endParaRPr sz="5600">
              <a:solidFill>
                <a:schemeClr val="dk1"/>
              </a:solidFill>
            </a:endParaRPr>
          </a:p>
        </p:txBody>
      </p:sp>
      <p:grpSp>
        <p:nvGrpSpPr>
          <p:cNvPr id="64" name="Google Shape;64;p13"/>
          <p:cNvGrpSpPr/>
          <p:nvPr/>
        </p:nvGrpSpPr>
        <p:grpSpPr>
          <a:xfrm>
            <a:off x="616200" y="14438"/>
            <a:ext cx="5062500" cy="2733525"/>
            <a:chOff x="1119825" y="16984675"/>
            <a:chExt cx="5062500" cy="2733525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1119825" y="16984675"/>
              <a:ext cx="1228800" cy="2733525"/>
              <a:chOff x="909600" y="16411575"/>
              <a:chExt cx="1228800" cy="2733525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939900" y="17678250"/>
                <a:ext cx="1168200" cy="2019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1409700" y="17030700"/>
                <a:ext cx="228600" cy="14859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909600" y="17907000"/>
                <a:ext cx="1228800" cy="1238100"/>
              </a:xfrm>
              <a:prstGeom prst="blockArc">
                <a:avLst>
                  <a:gd fmla="val 10800000" name="adj1"/>
                  <a:gd fmla="val 89984" name="adj2"/>
                  <a:gd fmla="val 20150" name="adj3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 rot="10800000">
                <a:off x="909600" y="16411575"/>
                <a:ext cx="1228800" cy="1238100"/>
              </a:xfrm>
              <a:prstGeom prst="blockArc">
                <a:avLst>
                  <a:gd fmla="val 10800000" name="adj1"/>
                  <a:gd fmla="val 89984" name="adj2"/>
                  <a:gd fmla="val 20150" name="adj3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13"/>
            <p:cNvGrpSpPr/>
            <p:nvPr/>
          </p:nvGrpSpPr>
          <p:grpSpPr>
            <a:xfrm>
              <a:off x="2493525" y="17592600"/>
              <a:ext cx="1066800" cy="1095375"/>
              <a:chOff x="2493525" y="17592600"/>
              <a:chExt cx="1066800" cy="1095375"/>
            </a:xfrm>
          </p:grpSpPr>
          <p:sp>
            <p:nvSpPr>
              <p:cNvPr id="71" name="Google Shape;71;p13"/>
              <p:cNvSpPr/>
              <p:nvPr/>
            </p:nvSpPr>
            <p:spPr>
              <a:xfrm rot="10800000">
                <a:off x="2493525" y="17821275"/>
                <a:ext cx="1066800" cy="866700"/>
              </a:xfrm>
              <a:prstGeom prst="blockArc">
                <a:avLst>
                  <a:gd fmla="val 10800000" name="adj1"/>
                  <a:gd fmla="val 82480" name="adj2"/>
                  <a:gd fmla="val 31245" name="adj3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493525" y="17592600"/>
                <a:ext cx="273300" cy="6669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3287025" y="17592600"/>
                <a:ext cx="273300" cy="6669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" name="Google Shape;74;p13"/>
            <p:cNvGrpSpPr/>
            <p:nvPr/>
          </p:nvGrpSpPr>
          <p:grpSpPr>
            <a:xfrm>
              <a:off x="3686175" y="17592600"/>
              <a:ext cx="1038300" cy="1071600"/>
              <a:chOff x="3686175" y="17592600"/>
              <a:chExt cx="1038300" cy="1071600"/>
            </a:xfrm>
          </p:grpSpPr>
          <p:sp>
            <p:nvSpPr>
              <p:cNvPr id="75" name="Google Shape;75;p13"/>
              <p:cNvSpPr/>
              <p:nvPr/>
            </p:nvSpPr>
            <p:spPr>
              <a:xfrm>
                <a:off x="3686175" y="17592600"/>
                <a:ext cx="1038300" cy="200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 rot="5401183">
                <a:off x="3767150" y="18092700"/>
                <a:ext cx="871500" cy="2715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13"/>
            <p:cNvGrpSpPr/>
            <p:nvPr/>
          </p:nvGrpSpPr>
          <p:grpSpPr>
            <a:xfrm>
              <a:off x="4798500" y="17594050"/>
              <a:ext cx="1179600" cy="1071600"/>
              <a:chOff x="4798500" y="17594050"/>
              <a:chExt cx="1179600" cy="1071600"/>
            </a:xfrm>
          </p:grpSpPr>
          <p:sp>
            <p:nvSpPr>
              <p:cNvPr id="78" name="Google Shape;78;p13"/>
              <p:cNvSpPr/>
              <p:nvPr/>
            </p:nvSpPr>
            <p:spPr>
              <a:xfrm>
                <a:off x="4850314" y="17594050"/>
                <a:ext cx="251250" cy="1071600"/>
              </a:xfrm>
              <a:prstGeom prst="flowChartProcess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5677925" y="17594050"/>
                <a:ext cx="251400" cy="1071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 rot="-3235757">
                <a:off x="5125894" y="17594431"/>
                <a:ext cx="524811" cy="1076575"/>
              </a:xfrm>
              <a:prstGeom prst="parallelogram">
                <a:avLst>
                  <a:gd fmla="val 55085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3"/>
            <p:cNvSpPr txBox="1"/>
            <p:nvPr/>
          </p:nvSpPr>
          <p:spPr>
            <a:xfrm>
              <a:off x="2348625" y="18687975"/>
              <a:ext cx="3833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/>
                <a:t>FACULTAD REGIONAL CÓRDOBA</a:t>
              </a:r>
              <a:endParaRPr b="1" sz="1600"/>
            </a:p>
          </p:txBody>
        </p:sp>
      </p:grpSp>
      <p:sp>
        <p:nvSpPr>
          <p:cNvPr id="82" name="Google Shape;82;p13"/>
          <p:cNvSpPr/>
          <p:nvPr/>
        </p:nvSpPr>
        <p:spPr>
          <a:xfrm>
            <a:off x="22963500" y="3556175"/>
            <a:ext cx="6516000" cy="1385400"/>
          </a:xfrm>
          <a:prstGeom prst="roundRect">
            <a:avLst>
              <a:gd fmla="val 16667" name="adj"/>
            </a:avLst>
          </a:prstGeom>
          <a:solidFill>
            <a:srgbClr val="C4D4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Relación con los principios Ágiles</a:t>
            </a:r>
            <a:endParaRPr sz="3700"/>
          </a:p>
        </p:txBody>
      </p:sp>
      <p:sp>
        <p:nvSpPr>
          <p:cNvPr id="83" name="Google Shape;83;p13"/>
          <p:cNvSpPr/>
          <p:nvPr/>
        </p:nvSpPr>
        <p:spPr>
          <a:xfrm>
            <a:off x="761100" y="7478350"/>
            <a:ext cx="6516000" cy="7499700"/>
          </a:xfrm>
          <a:prstGeom prst="verticalScroll">
            <a:avLst>
              <a:gd fmla="val 12500" name="adj"/>
            </a:avLst>
          </a:prstGeom>
          <a:solidFill>
            <a:srgbClr val="C4D4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700">
                <a:solidFill>
                  <a:schemeClr val="dk1"/>
                </a:solidFill>
              </a:rPr>
              <a:t>Manifiesto Ágil</a:t>
            </a:r>
            <a:endParaRPr sz="3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chemeClr val="dk1"/>
              </a:solidFill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Individuos e interacciones sobre procesos y herramientas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Software funcionando sobre documentación extensiva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Colaboración con el cliente sobre negociación contractual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Respuesta ante el cambio sobre seguir un plan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8390476" y="3403775"/>
            <a:ext cx="13506900" cy="1756500"/>
          </a:xfrm>
          <a:prstGeom prst="ribbon2">
            <a:avLst>
              <a:gd fmla="val 16667" name="adj1"/>
              <a:gd fmla="val 50000" name="adj2"/>
            </a:avLst>
          </a:prstGeom>
          <a:gradFill>
            <a:gsLst>
              <a:gs pos="0">
                <a:srgbClr val="FFC002"/>
              </a:gs>
              <a:gs pos="80000">
                <a:srgbClr val="BC8E03"/>
              </a:gs>
              <a:gs pos="100000">
                <a:srgbClr val="795B0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Testing durante el proyecto sobre testing al final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399850" y="6639053"/>
            <a:ext cx="13506900" cy="1756500"/>
          </a:xfrm>
          <a:prstGeom prst="ribbon2">
            <a:avLst>
              <a:gd fmla="val 16667" name="adj1"/>
              <a:gd fmla="val 50000" name="adj2"/>
            </a:avLst>
          </a:prstGeom>
          <a:gradFill>
            <a:gsLst>
              <a:gs pos="0">
                <a:srgbClr val="FFC002"/>
              </a:gs>
              <a:gs pos="80000">
                <a:srgbClr val="BC8E03"/>
              </a:gs>
              <a:gs pos="100000">
                <a:srgbClr val="795B0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Prevenir bugs </a:t>
            </a:r>
            <a:endParaRPr sz="3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sobre encontrarlos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8388980" y="9846275"/>
            <a:ext cx="13506900" cy="1756500"/>
          </a:xfrm>
          <a:prstGeom prst="ribbon2">
            <a:avLst>
              <a:gd fmla="val 16667" name="adj1"/>
              <a:gd fmla="val 50000" name="adj2"/>
            </a:avLst>
          </a:prstGeom>
          <a:gradFill>
            <a:gsLst>
              <a:gs pos="0">
                <a:srgbClr val="FFC002"/>
              </a:gs>
              <a:gs pos="80000">
                <a:srgbClr val="BC8E03"/>
              </a:gs>
              <a:gs pos="100000">
                <a:srgbClr val="795B0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Comprender testing sobre validar la funcionalidad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8376604" y="12991325"/>
            <a:ext cx="13506900" cy="1756500"/>
          </a:xfrm>
          <a:prstGeom prst="ribbon2">
            <a:avLst>
              <a:gd fmla="val 16667" name="adj1"/>
              <a:gd fmla="val 50000" name="adj2"/>
            </a:avLst>
          </a:prstGeom>
          <a:gradFill>
            <a:gsLst>
              <a:gs pos="0">
                <a:srgbClr val="FFC002"/>
              </a:gs>
              <a:gs pos="80000">
                <a:srgbClr val="BC8E03"/>
              </a:gs>
              <a:gs pos="100000">
                <a:srgbClr val="795B0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Construir el mejor sistema sobre romper el sistema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8403604" y="16806960"/>
            <a:ext cx="13506900" cy="2049600"/>
          </a:xfrm>
          <a:prstGeom prst="ribbon2">
            <a:avLst>
              <a:gd fmla="val 16667" name="adj1"/>
              <a:gd fmla="val 50000" name="adj2"/>
            </a:avLst>
          </a:prstGeom>
          <a:gradFill>
            <a:gsLst>
              <a:gs pos="0">
                <a:srgbClr val="FFC002"/>
              </a:gs>
              <a:gs pos="80000">
                <a:srgbClr val="BC8E03"/>
              </a:gs>
              <a:gs pos="100000">
                <a:srgbClr val="795B0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Responsabilidad colectiva para la calidad sobre responsabilidad individual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23192100" y="636575"/>
            <a:ext cx="6516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Ingeniería en Sistemas de Información</a:t>
            </a:r>
            <a:endParaRPr sz="2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Cátedra de Ingeniería de Software</a:t>
            </a:r>
            <a:endParaRPr sz="2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Curso: 4K4 - 2022 - Grupo 3</a:t>
            </a:r>
            <a:endParaRPr sz="2600"/>
          </a:p>
        </p:txBody>
      </p:sp>
      <p:sp>
        <p:nvSpPr>
          <p:cNvPr id="90" name="Google Shape;90;p13"/>
          <p:cNvSpPr txBox="1"/>
          <p:nvPr/>
        </p:nvSpPr>
        <p:spPr>
          <a:xfrm>
            <a:off x="8360550" y="5237675"/>
            <a:ext cx="13506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Los testers no esperan a que les llegue el trabajo sino que tratan de ayudar a lo largo de todo el ciclo de desarrollo. Y si no hay testing la historia de usuario no cumple la definición de “hecho”.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390626" y="8590475"/>
            <a:ext cx="13506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Siendo que el equipo es multifuncional, se aportan una gran variedad de puntos de vistas para el testing lo que aporta mejores tests y mejor cobertura.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8403604" y="19189248"/>
            <a:ext cx="13506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Proveer calidad en el desarrollo del producto, no solo es responsabilidad de quien lo valida, sino que es una responsabilidad compartida entre todas las partes involucradas.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8404654" y="11867075"/>
            <a:ext cx="13506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Los testers tienen un pie en ambos mundos, entendiendo el punto de vista del cliente, como también la complejidad técnica de la implementación.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403600" y="15149600"/>
            <a:ext cx="1350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8376598" y="14945151"/>
            <a:ext cx="13506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Tradicionalmente los Testers se han centrado en buscar la forma de romper el sistema, enfocándose en el Testing Negativo. Sin embargo, un tester se debe enfocar en el objetivo principal: crear un producto que aporte valor y cumpla su función como se espera.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22966200" y="8439075"/>
            <a:ext cx="6516000" cy="754200"/>
          </a:xfrm>
          <a:prstGeom prst="roundRect">
            <a:avLst>
              <a:gd fmla="val 16667" name="adj"/>
            </a:avLst>
          </a:prstGeom>
          <a:solidFill>
            <a:srgbClr val="C4D4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Conclusiones</a:t>
            </a:r>
            <a:endParaRPr sz="3700"/>
          </a:p>
        </p:txBody>
      </p:sp>
      <p:sp>
        <p:nvSpPr>
          <p:cNvPr id="97" name="Google Shape;97;p13"/>
          <p:cNvSpPr txBox="1"/>
          <p:nvPr/>
        </p:nvSpPr>
        <p:spPr>
          <a:xfrm>
            <a:off x="23037000" y="9307140"/>
            <a:ext cx="6679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erriweather"/>
              <a:buChar char="●"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El testing ágil busca reformular los conceptos del testing tradicional.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erriweather"/>
              <a:buChar char="●"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Las pruebas se hacen en conjunto con el desarrollo.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erriweather"/>
              <a:buChar char="●"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Se intenta automatizar lo máximo posible.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erriweather"/>
              <a:buChar char="●"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El rol del tester puede ser cubierto por el PO o desarrolladores. Es decir, el rol lo llena quién se necesite que lo llene.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 b="7617" l="6289" r="8942" t="8207"/>
          <a:stretch/>
        </p:blipFill>
        <p:spPr>
          <a:xfrm>
            <a:off x="24520525" y="13880700"/>
            <a:ext cx="3548950" cy="35242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3"/>
          <p:cNvGrpSpPr/>
          <p:nvPr/>
        </p:nvGrpSpPr>
        <p:grpSpPr>
          <a:xfrm>
            <a:off x="952125" y="15518650"/>
            <a:ext cx="6324975" cy="4829625"/>
            <a:chOff x="952125" y="15518650"/>
            <a:chExt cx="6324975" cy="4829625"/>
          </a:xfrm>
        </p:grpSpPr>
        <p:sp>
          <p:nvSpPr>
            <p:cNvPr id="100" name="Google Shape;100;p13"/>
            <p:cNvSpPr/>
            <p:nvPr/>
          </p:nvSpPr>
          <p:spPr>
            <a:xfrm>
              <a:off x="952125" y="15518650"/>
              <a:ext cx="3421200" cy="3365700"/>
            </a:xfrm>
            <a:prstGeom prst="ellipse">
              <a:avLst/>
            </a:prstGeom>
            <a:solidFill>
              <a:srgbClr val="F4C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0"/>
                <a:t>Programador</a:t>
              </a:r>
              <a:endParaRPr sz="3000"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855900" y="15518655"/>
              <a:ext cx="3421200" cy="3365700"/>
            </a:xfrm>
            <a:prstGeom prst="ellipse">
              <a:avLst/>
            </a:prstGeom>
            <a:solidFill>
              <a:srgbClr val="ECA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200"/>
                <a:t>Experto en dominio</a:t>
              </a:r>
              <a:endParaRPr sz="3200"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659650" y="17762275"/>
              <a:ext cx="2639700" cy="2586000"/>
            </a:xfrm>
            <a:prstGeom prst="ellipse">
              <a:avLst/>
            </a:prstGeom>
            <a:solidFill>
              <a:srgbClr val="F5DE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700"/>
                <a:t>Tester</a:t>
              </a:r>
              <a:endParaRPr sz="37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5" y="0"/>
            <a:ext cx="10934700" cy="23811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general</a:t>
            </a:r>
            <a:endParaRPr/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876" y="3416852"/>
            <a:ext cx="13613550" cy="926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25575" y="10951200"/>
            <a:ext cx="14808026" cy="973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76426" y="5498100"/>
            <a:ext cx="9915525" cy="51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12684749"/>
            <a:ext cx="13249923" cy="78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67825" y="476100"/>
            <a:ext cx="6408300" cy="46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911825" cy="84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89000" y="0"/>
            <a:ext cx="10287000" cy="1314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496300"/>
            <a:ext cx="12911825" cy="566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3513" y="15517825"/>
            <a:ext cx="7924800" cy="160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5"/>
          <p:cNvGrpSpPr/>
          <p:nvPr/>
        </p:nvGrpSpPr>
        <p:grpSpPr>
          <a:xfrm>
            <a:off x="1119825" y="16984675"/>
            <a:ext cx="5062500" cy="2733525"/>
            <a:chOff x="1119825" y="16984675"/>
            <a:chExt cx="5062500" cy="2733525"/>
          </a:xfrm>
        </p:grpSpPr>
        <p:grpSp>
          <p:nvGrpSpPr>
            <p:cNvPr id="122" name="Google Shape;122;p15"/>
            <p:cNvGrpSpPr/>
            <p:nvPr/>
          </p:nvGrpSpPr>
          <p:grpSpPr>
            <a:xfrm>
              <a:off x="1119825" y="16984675"/>
              <a:ext cx="1228800" cy="2733525"/>
              <a:chOff x="909600" y="16411575"/>
              <a:chExt cx="1228800" cy="2733525"/>
            </a:xfrm>
          </p:grpSpPr>
          <p:sp>
            <p:nvSpPr>
              <p:cNvPr id="123" name="Google Shape;123;p15"/>
              <p:cNvSpPr/>
              <p:nvPr/>
            </p:nvSpPr>
            <p:spPr>
              <a:xfrm>
                <a:off x="939900" y="17678250"/>
                <a:ext cx="1168200" cy="2019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1409700" y="17030700"/>
                <a:ext cx="228600" cy="14859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909600" y="17907000"/>
                <a:ext cx="1228800" cy="1238100"/>
              </a:xfrm>
              <a:prstGeom prst="blockArc">
                <a:avLst>
                  <a:gd fmla="val 10800000" name="adj1"/>
                  <a:gd fmla="val 89984" name="adj2"/>
                  <a:gd fmla="val 20150" name="adj3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 rot="10800000">
                <a:off x="909600" y="16411575"/>
                <a:ext cx="1228800" cy="1238100"/>
              </a:xfrm>
              <a:prstGeom prst="blockArc">
                <a:avLst>
                  <a:gd fmla="val 10800000" name="adj1"/>
                  <a:gd fmla="val 89984" name="adj2"/>
                  <a:gd fmla="val 20150" name="adj3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15"/>
            <p:cNvGrpSpPr/>
            <p:nvPr/>
          </p:nvGrpSpPr>
          <p:grpSpPr>
            <a:xfrm>
              <a:off x="2493525" y="17592600"/>
              <a:ext cx="1066800" cy="1095375"/>
              <a:chOff x="2493525" y="17592600"/>
              <a:chExt cx="1066800" cy="1095375"/>
            </a:xfrm>
          </p:grpSpPr>
          <p:sp>
            <p:nvSpPr>
              <p:cNvPr id="128" name="Google Shape;128;p15"/>
              <p:cNvSpPr/>
              <p:nvPr/>
            </p:nvSpPr>
            <p:spPr>
              <a:xfrm rot="10800000">
                <a:off x="2493525" y="17821275"/>
                <a:ext cx="1066800" cy="866700"/>
              </a:xfrm>
              <a:prstGeom prst="blockArc">
                <a:avLst>
                  <a:gd fmla="val 10800000" name="adj1"/>
                  <a:gd fmla="val 82480" name="adj2"/>
                  <a:gd fmla="val 31245" name="adj3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493525" y="17592600"/>
                <a:ext cx="273300" cy="6669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3287025" y="17592600"/>
                <a:ext cx="273300" cy="6669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15"/>
            <p:cNvGrpSpPr/>
            <p:nvPr/>
          </p:nvGrpSpPr>
          <p:grpSpPr>
            <a:xfrm>
              <a:off x="3686175" y="17592600"/>
              <a:ext cx="1038300" cy="1071600"/>
              <a:chOff x="3686175" y="17592600"/>
              <a:chExt cx="1038300" cy="1071600"/>
            </a:xfrm>
          </p:grpSpPr>
          <p:sp>
            <p:nvSpPr>
              <p:cNvPr id="132" name="Google Shape;132;p15"/>
              <p:cNvSpPr/>
              <p:nvPr/>
            </p:nvSpPr>
            <p:spPr>
              <a:xfrm>
                <a:off x="3686175" y="17592600"/>
                <a:ext cx="1038300" cy="200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 rot="5401183">
                <a:off x="3767150" y="18092700"/>
                <a:ext cx="871500" cy="2715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" name="Google Shape;134;p15"/>
            <p:cNvGrpSpPr/>
            <p:nvPr/>
          </p:nvGrpSpPr>
          <p:grpSpPr>
            <a:xfrm>
              <a:off x="4798500" y="17594050"/>
              <a:ext cx="1179600" cy="1071600"/>
              <a:chOff x="4798500" y="17594050"/>
              <a:chExt cx="1179600" cy="1071600"/>
            </a:xfrm>
          </p:grpSpPr>
          <p:sp>
            <p:nvSpPr>
              <p:cNvPr id="135" name="Google Shape;135;p15"/>
              <p:cNvSpPr/>
              <p:nvPr/>
            </p:nvSpPr>
            <p:spPr>
              <a:xfrm>
                <a:off x="4850314" y="17594050"/>
                <a:ext cx="251250" cy="1071600"/>
              </a:xfrm>
              <a:prstGeom prst="flowChartProcess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5677925" y="17594050"/>
                <a:ext cx="251400" cy="1071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 rot="-3235757">
                <a:off x="5125894" y="17594431"/>
                <a:ext cx="524811" cy="1076575"/>
              </a:xfrm>
              <a:prstGeom prst="parallelogram">
                <a:avLst>
                  <a:gd fmla="val 55085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8" name="Google Shape;138;p15"/>
            <p:cNvSpPr txBox="1"/>
            <p:nvPr/>
          </p:nvSpPr>
          <p:spPr>
            <a:xfrm>
              <a:off x="2348625" y="18687975"/>
              <a:ext cx="3833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/>
                <a:t>FACULTAD REGIONAL CÓRDOBA</a:t>
              </a:r>
              <a:endParaRPr b="1" sz="1600"/>
            </a:p>
          </p:txBody>
        </p:sp>
      </p:grpSp>
      <p:sp>
        <p:nvSpPr>
          <p:cNvPr id="139" name="Google Shape;139;p15"/>
          <p:cNvSpPr txBox="1"/>
          <p:nvPr/>
        </p:nvSpPr>
        <p:spPr>
          <a:xfrm>
            <a:off x="16978950" y="13605475"/>
            <a:ext cx="11347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Paletas de Colores: 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s" sz="3200" u="sng">
                <a:solidFill>
                  <a:schemeClr val="hlink"/>
                </a:solidFill>
                <a:hlinkClick r:id="rId7"/>
              </a:rPr>
              <a:t>https://coolors.co/6b4b3e-c49e85-ffd6af-f8f4f9-bea7e5</a:t>
            </a:r>
            <a:r>
              <a:rPr lang="es" sz="3200"/>
              <a:t> 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s" sz="3200" u="sng">
                <a:solidFill>
                  <a:schemeClr val="hlink"/>
                </a:solidFill>
                <a:hlinkClick r:id="rId8"/>
              </a:rPr>
              <a:t>https://coolors.co/palette/ccd5ae-e9edc9-fefae0-faedcd-d4a373</a:t>
            </a:r>
            <a:r>
              <a:rPr lang="es" sz="3200"/>
              <a:t> 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s" sz="3200" u="sng">
                <a:solidFill>
                  <a:schemeClr val="hlink"/>
                </a:solidFill>
                <a:hlinkClick r:id="rId9"/>
              </a:rPr>
              <a:t>https://coolors.co/palette/f5debc-f4c8a6-eca77f-dee7b1-ccda87-c4d473</a:t>
            </a:r>
            <a:r>
              <a:rPr lang="es" sz="3200"/>
              <a:t> </a:t>
            </a:r>
            <a:endParaRPr sz="3200"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609527" y="17703625"/>
            <a:ext cx="5480050" cy="349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1032046" y="1850183"/>
            <a:ext cx="28211700" cy="23811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1032046" y="4791392"/>
            <a:ext cx="28211700" cy="142038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/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3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Individuos e interacciones</a:t>
            </a: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sobre procesos y herramientas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3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Software funcionando</a:t>
            </a: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sobre documentación extensiva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3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Colaboración con el cliente</a:t>
            </a: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sobre negociación contractual</a:t>
            </a:r>
            <a:endParaRPr sz="3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3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Respuesta ante el cambio</a:t>
            </a: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sobre seguir un plan</a:t>
            </a:r>
            <a:endParaRPr sz="3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Tesing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3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Testing durante el proyecto por sobre testing al final</a:t>
            </a:r>
            <a:endParaRPr sz="3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3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Prevenir bugs</a:t>
            </a: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sobre encontrarlos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3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Construir el mejor sistema </a:t>
            </a: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sobre romper el sistema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3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Responsabilidad colectiva para la calidad </a:t>
            </a: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sobre responsabilidad individual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t/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4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21323050" y="6772425"/>
            <a:ext cx="7291800" cy="6556500"/>
          </a:xfrm>
          <a:prstGeom prst="verticalScroll">
            <a:avLst>
              <a:gd fmla="val 12500" name="adj"/>
            </a:avLst>
          </a:prstGeom>
          <a:solidFill>
            <a:srgbClr val="D4A3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chemeClr val="dk1"/>
                </a:solidFill>
              </a:rPr>
              <a:t>Manifiesto Ágil</a:t>
            </a:r>
            <a:endParaRPr sz="3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Individuos e interacciones sobre procesos y herramientas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Software funcionando sobre documentación extensiva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Colaboración con el cliente sobre negociación contractual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Respuesta ante el cambio sobre seguir un plan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