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21384000" cx="30276000"/>
  <p:notesSz cx="6858000" cy="9144000"/>
  <p:embeddedFontLst>
    <p:embeddedFont>
      <p:font typeface="Merriweather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A4A3A4"/>
          </p15:clr>
        </p15:guide>
        <p15:guide id="2" pos="9536">
          <p15:clr>
            <a:srgbClr val="A4A3A4"/>
          </p15:clr>
        </p15:guide>
        <p15:guide id="3" pos="4768">
          <p15:clr>
            <a:srgbClr val="9AA0A6"/>
          </p15:clr>
        </p15:guide>
        <p15:guide id="4" pos="14305">
          <p15:clr>
            <a:srgbClr val="9AA0A6"/>
          </p15:clr>
        </p15:guide>
        <p15:guide id="5" pos="340">
          <p15:clr>
            <a:srgbClr val="9AA0A6"/>
          </p15:clr>
        </p15:guide>
        <p15:guide id="6" pos="18731">
          <p15:clr>
            <a:srgbClr val="9AA0A6"/>
          </p15:clr>
        </p15:guide>
        <p15:guide id="7" orient="horz" pos="13130">
          <p15:clr>
            <a:srgbClr val="9AA0A6"/>
          </p15:clr>
        </p15:guide>
        <p15:guide id="8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 pos="9536"/>
        <p:guide pos="4768"/>
        <p:guide pos="14305"/>
        <p:guide pos="340"/>
        <p:guide pos="18731"/>
        <p:guide pos="13130" orient="horz"/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BvVSPlbbDQHqrmRFP2SdwE0kQ5-FVgnKnenhX3XRB40/edit#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https://docs.google.com/document/d/1BvVSPlbbDQHqrmRFP2SdwE0kQ5-FVgnKnenhX3XRB40/edit#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187825c5_0_0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18782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d5b30e5a_0_514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d5b30e5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d5b30e5a_0_537:notes"/>
          <p:cNvSpPr/>
          <p:nvPr>
            <p:ph idx="2" type="sldImg"/>
          </p:nvPr>
        </p:nvSpPr>
        <p:spPr>
          <a:xfrm>
            <a:off x="1001896" y="685800"/>
            <a:ext cx="485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d5b30e5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2074" y="3095556"/>
            <a:ext cx="28211700" cy="85338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2046" y="11782819"/>
            <a:ext cx="28211700" cy="32952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2046" y="4598693"/>
            <a:ext cx="28211700" cy="81633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2046" y="13105313"/>
            <a:ext cx="28211700" cy="5408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 algn="ctr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 algn="ctr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 algn="ctr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2046" y="8942117"/>
            <a:ext cx="28211700" cy="34998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2046" y="4791392"/>
            <a:ext cx="282117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2046" y="4791392"/>
            <a:ext cx="132435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539750" lvl="0" marL="4572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000191" y="4791392"/>
            <a:ext cx="13243500" cy="142038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539750" lvl="0" marL="4572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2046" y="2309896"/>
            <a:ext cx="9297300" cy="31416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2046" y="5777235"/>
            <a:ext cx="9297300" cy="132183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495300" lvl="0" marL="4572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3229" y="1871490"/>
            <a:ext cx="21084000" cy="170073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rt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520"/>
            <a:ext cx="15138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25" lIns="321925" spcFirstLastPara="1" rIns="321925" wrap="square" tIns="32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9077" y="5126901"/>
            <a:ext cx="13393500" cy="61626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9077" y="11653729"/>
            <a:ext cx="13393500" cy="5135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54801" y="3010328"/>
            <a:ext cx="12704100" cy="153624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indent="-628650" lvl="0" marL="457200" rtl="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2046" y="17588532"/>
            <a:ext cx="19862100" cy="25158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2046" y="1850183"/>
            <a:ext cx="282117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2046" y="4791392"/>
            <a:ext cx="28211700" cy="14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25" lIns="321925" spcFirstLastPara="1" rIns="321925" wrap="square" tIns="321925">
            <a:normAutofit/>
          </a:bodyPr>
          <a:lstStyle>
            <a:lvl1pPr indent="-628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52508" y="19387232"/>
            <a:ext cx="18165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25" lIns="321925" spcFirstLastPara="1" rIns="321925" wrap="square" tIns="321925">
            <a:normAutofit/>
          </a:bodyPr>
          <a:lstStyle>
            <a:lvl1pPr lvl="0" rtl="0" algn="r">
              <a:buNone/>
              <a:defRPr sz="3500">
                <a:solidFill>
                  <a:schemeClr val="dk2"/>
                </a:solidFill>
              </a:defRPr>
            </a:lvl1pPr>
            <a:lvl2pPr lvl="1" rtl="0" algn="r">
              <a:buNone/>
              <a:defRPr sz="3500">
                <a:solidFill>
                  <a:schemeClr val="dk2"/>
                </a:solidFill>
              </a:defRPr>
            </a:lvl2pPr>
            <a:lvl3pPr lvl="2" rtl="0" algn="r">
              <a:buNone/>
              <a:defRPr sz="3500">
                <a:solidFill>
                  <a:schemeClr val="dk2"/>
                </a:solidFill>
              </a:defRPr>
            </a:lvl3pPr>
            <a:lvl4pPr lvl="3" rtl="0" algn="r">
              <a:buNone/>
              <a:defRPr sz="3500">
                <a:solidFill>
                  <a:schemeClr val="dk2"/>
                </a:solidFill>
              </a:defRPr>
            </a:lvl4pPr>
            <a:lvl5pPr lvl="4" rtl="0" algn="r">
              <a:buNone/>
              <a:defRPr sz="3500">
                <a:solidFill>
                  <a:schemeClr val="dk2"/>
                </a:solidFill>
              </a:defRPr>
            </a:lvl5pPr>
            <a:lvl6pPr lvl="5" rtl="0" algn="r">
              <a:buNone/>
              <a:defRPr sz="3500">
                <a:solidFill>
                  <a:schemeClr val="dk2"/>
                </a:solidFill>
              </a:defRPr>
            </a:lvl6pPr>
            <a:lvl7pPr lvl="6" rtl="0" algn="r">
              <a:buNone/>
              <a:defRPr sz="3500">
                <a:solidFill>
                  <a:schemeClr val="dk2"/>
                </a:solidFill>
              </a:defRPr>
            </a:lvl7pPr>
            <a:lvl8pPr lvl="7" rtl="0" algn="r">
              <a:buNone/>
              <a:defRPr sz="3500">
                <a:solidFill>
                  <a:schemeClr val="dk2"/>
                </a:solidFill>
              </a:defRPr>
            </a:lvl8pPr>
            <a:lvl9pPr lvl="8" rtl="0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estingmanifesto.com/" TargetMode="External"/><Relationship Id="rId4" Type="http://schemas.openxmlformats.org/officeDocument/2006/relationships/hyperlink" Target="https://agilemanifesto.org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hyperlink" Target="https://coolors.co/palette/f5debc-f4c8a6-eca77f-dee7b1-ccda87-c4d473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hyperlink" Target="https://coolors.co/6b4b3e-c49e85-ffd6af-f8f4f9-bea7e5" TargetMode="External"/><Relationship Id="rId8" Type="http://schemas.openxmlformats.org/officeDocument/2006/relationships/hyperlink" Target="https://coolors.co/palette/ccd5ae-e9edc9-fefae0-faedcd-d4a3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AE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6900" y="3471675"/>
            <a:ext cx="6516000" cy="9234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Introducción</a:t>
            </a:r>
            <a:endParaRPr sz="3700"/>
          </a:p>
        </p:txBody>
      </p:sp>
      <p:sp>
        <p:nvSpPr>
          <p:cNvPr id="55" name="Google Shape;55;p13"/>
          <p:cNvSpPr/>
          <p:nvPr/>
        </p:nvSpPr>
        <p:spPr>
          <a:xfrm>
            <a:off x="-499075" y="-101700"/>
            <a:ext cx="31116600" cy="3130800"/>
          </a:xfrm>
          <a:prstGeom prst="rect">
            <a:avLst/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8889600" y="562750"/>
            <a:ext cx="12496800" cy="17565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8500"/>
              <a:t>Manifiesto de Testing</a:t>
            </a:r>
            <a:endParaRPr sz="8500"/>
          </a:p>
        </p:txBody>
      </p:sp>
      <p:sp>
        <p:nvSpPr>
          <p:cNvPr id="57" name="Google Shape;57;p13"/>
          <p:cNvSpPr txBox="1"/>
          <p:nvPr/>
        </p:nvSpPr>
        <p:spPr>
          <a:xfrm>
            <a:off x="9997273" y="434956"/>
            <a:ext cx="763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Testing Ágil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195250" y="13956900"/>
            <a:ext cx="6363300" cy="9234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700">
                <a:solidFill>
                  <a:schemeClr val="dk1"/>
                </a:solidFill>
              </a:rPr>
              <a:t>Referencias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51576" y="4504150"/>
            <a:ext cx="651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A continuación, se explica la visión general del testing Ágil desde el propio Manifiesto Ágil y comparándolo con la visión tradicional. El enfoque de un equipo como unidad es central para la actitud hacia la calidad y el testing.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955100" y="5237675"/>
            <a:ext cx="66798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Las mejores arquitecturas, diseños y requerimientos emergen de equipos autoorganizados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mejor métrica de progreso es la cantidad de software funcionando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Técnicos y no técnicos trabajando juntos TODO el proyecto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195250" y="14909675"/>
            <a:ext cx="6363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-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Agile Testing: A Practical Guide For Testers And Agile Teams” -  </a:t>
            </a: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Crispin Lisa &amp; Gregory Janet 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-"/>
            </a:pPr>
            <a:r>
              <a:rPr lang="es" sz="2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https://testingmanifesto.com/</a:t>
            </a: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-"/>
            </a:pPr>
            <a:r>
              <a:rPr lang="es" sz="26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https://agilemanifesto.org/</a:t>
            </a: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666700" y="1865525"/>
            <a:ext cx="2494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>
                <a:solidFill>
                  <a:schemeClr val="dk1"/>
                </a:solidFill>
              </a:rPr>
              <a:t>Paz Fessia Facundo, Demasi Pablo Sebastián, Valle Matías, Caminos Julieta</a:t>
            </a:r>
            <a:endParaRPr sz="5600">
              <a:solidFill>
                <a:schemeClr val="dk1"/>
              </a:solidFill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616200" y="14438"/>
            <a:ext cx="5062500" cy="2733525"/>
            <a:chOff x="1119825" y="16984675"/>
            <a:chExt cx="5062500" cy="2733525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1119825" y="16984675"/>
              <a:ext cx="1228800" cy="2733525"/>
              <a:chOff x="909600" y="16411575"/>
              <a:chExt cx="1228800" cy="2733525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939900" y="17678250"/>
                <a:ext cx="1168200" cy="201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409700" y="17030700"/>
                <a:ext cx="228600" cy="1485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909600" y="17907000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10800000">
                <a:off x="909600" y="16411575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3"/>
            <p:cNvGrpSpPr/>
            <p:nvPr/>
          </p:nvGrpSpPr>
          <p:grpSpPr>
            <a:xfrm>
              <a:off x="2493525" y="17592600"/>
              <a:ext cx="1066800" cy="1095375"/>
              <a:chOff x="2493525" y="17592600"/>
              <a:chExt cx="1066800" cy="1095375"/>
            </a:xfrm>
          </p:grpSpPr>
          <p:sp>
            <p:nvSpPr>
              <p:cNvPr id="70" name="Google Shape;70;p13"/>
              <p:cNvSpPr/>
              <p:nvPr/>
            </p:nvSpPr>
            <p:spPr>
              <a:xfrm rot="10800000">
                <a:off x="2493525" y="17821275"/>
                <a:ext cx="1066800" cy="866700"/>
              </a:xfrm>
              <a:prstGeom prst="blockArc">
                <a:avLst>
                  <a:gd fmla="val 10800000" name="adj1"/>
                  <a:gd fmla="val 82480" name="adj2"/>
                  <a:gd fmla="val 31245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4935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32870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3686175" y="17592600"/>
              <a:ext cx="1038300" cy="1071600"/>
              <a:chOff x="3686175" y="17592600"/>
              <a:chExt cx="1038300" cy="1071600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3686175" y="17592600"/>
                <a:ext cx="1038300" cy="200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 rot="5401183">
                <a:off x="3767150" y="18092700"/>
                <a:ext cx="871500" cy="2715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13"/>
            <p:cNvGrpSpPr/>
            <p:nvPr/>
          </p:nvGrpSpPr>
          <p:grpSpPr>
            <a:xfrm>
              <a:off x="4798500" y="17594050"/>
              <a:ext cx="1179600" cy="1071600"/>
              <a:chOff x="4798500" y="17594050"/>
              <a:chExt cx="1179600" cy="1071600"/>
            </a:xfrm>
          </p:grpSpPr>
          <p:sp>
            <p:nvSpPr>
              <p:cNvPr id="77" name="Google Shape;77;p13"/>
              <p:cNvSpPr/>
              <p:nvPr/>
            </p:nvSpPr>
            <p:spPr>
              <a:xfrm>
                <a:off x="4850314" y="17594050"/>
                <a:ext cx="251250" cy="1071600"/>
              </a:xfrm>
              <a:prstGeom prst="flowChartProcess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677925" y="17594050"/>
                <a:ext cx="251400" cy="1071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 rot="-3235757">
                <a:off x="5125894" y="17594431"/>
                <a:ext cx="524811" cy="1076575"/>
              </a:xfrm>
              <a:prstGeom prst="parallelogram">
                <a:avLst>
                  <a:gd fmla="val 55085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13"/>
            <p:cNvSpPr txBox="1"/>
            <p:nvPr/>
          </p:nvSpPr>
          <p:spPr>
            <a:xfrm>
              <a:off x="2348625" y="18687975"/>
              <a:ext cx="383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/>
                <a:t>FACULTAD REGIONAL CÓRDOBA</a:t>
              </a:r>
              <a:endParaRPr b="1" sz="1600"/>
            </a:p>
          </p:txBody>
        </p:sp>
      </p:grpSp>
      <p:sp>
        <p:nvSpPr>
          <p:cNvPr id="81" name="Google Shape;81;p13"/>
          <p:cNvSpPr/>
          <p:nvPr/>
        </p:nvSpPr>
        <p:spPr>
          <a:xfrm>
            <a:off x="22963500" y="3556175"/>
            <a:ext cx="6516000" cy="13854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Relación con los principios Ágiles</a:t>
            </a:r>
            <a:endParaRPr sz="3700"/>
          </a:p>
        </p:txBody>
      </p:sp>
      <p:sp>
        <p:nvSpPr>
          <p:cNvPr id="82" name="Google Shape;82;p13"/>
          <p:cNvSpPr/>
          <p:nvPr/>
        </p:nvSpPr>
        <p:spPr>
          <a:xfrm>
            <a:off x="762900" y="7478350"/>
            <a:ext cx="6679800" cy="7499700"/>
          </a:xfrm>
          <a:prstGeom prst="verticalScroll">
            <a:avLst>
              <a:gd fmla="val 12500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700">
                <a:solidFill>
                  <a:schemeClr val="dk1"/>
                </a:solidFill>
              </a:rPr>
              <a:t>Manifiesto Ágil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Individuos e interacciones sobre procesos y  herramientas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funcionando sobre documentación extensiva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Colaboración con el cliente sobre negociación contractual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rriweather"/>
              <a:buChar char="●"/>
            </a:pPr>
            <a:r>
              <a:rPr lang="es" sz="2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Respuesta ante el cambio sobre seguir un plan</a:t>
            </a: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390476" y="340377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 durante el proyecto sobre testing al final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8399850" y="6639053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Prevenir bugs </a:t>
            </a:r>
            <a:endParaRPr sz="3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sobre encontrarlos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388980" y="984627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Comprender testing sobre validar la funcionalidad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376604" y="12991325"/>
            <a:ext cx="13506900" cy="17565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Construir el mejor sistema sobre romper el sistema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03604" y="16806960"/>
            <a:ext cx="13506900" cy="2049600"/>
          </a:xfrm>
          <a:prstGeom prst="ribbon2">
            <a:avLst>
              <a:gd fmla="val 16667" name="adj1"/>
              <a:gd fmla="val 50000" name="adj2"/>
            </a:avLst>
          </a:prstGeom>
          <a:gradFill>
            <a:gsLst>
              <a:gs pos="0">
                <a:srgbClr val="FFC002"/>
              </a:gs>
              <a:gs pos="80000">
                <a:srgbClr val="BC8E03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Responsabilidad colectiva para la calidad sobre responsabilidad individual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3192100" y="636575"/>
            <a:ext cx="6516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Ingeniería en Sistemas de Información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Cátedra de Ingeniería de Software</a:t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Curso: 4K4 - 2022 - Grupo 3</a:t>
            </a:r>
            <a:endParaRPr sz="2600"/>
          </a:p>
        </p:txBody>
      </p:sp>
      <p:sp>
        <p:nvSpPr>
          <p:cNvPr id="89" name="Google Shape;89;p13"/>
          <p:cNvSpPr txBox="1"/>
          <p:nvPr/>
        </p:nvSpPr>
        <p:spPr>
          <a:xfrm>
            <a:off x="8360550" y="5237675"/>
            <a:ext cx="1350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Los testers no esperan a que les llegue el trabajo sino que tratan de ayudar a lo largo de todo el ciclo de desarrollo. Y si no hay testing la historia de usuario no cumple la definición de “hecho”.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90626" y="8590475"/>
            <a:ext cx="1350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Siendo que el equipo es multifuncional, se aportan una gran variedad de puntos de vistas para el testing lo que aporta mejores tests y mejor cobertura.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403604" y="19189248"/>
            <a:ext cx="1350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Proveer calidad en el desarrollo del producto, no solo es responsabilidad de quien lo valida, sino que es una responsabilidad compartida entre todas las partes involucradas.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404654" y="11867075"/>
            <a:ext cx="1350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Los testers tienen un pie en ambos mundos, entendiendo el punto de vista del cliente, como también la complejidad técnica de la implementación.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403600" y="15149600"/>
            <a:ext cx="135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376598" y="14945151"/>
            <a:ext cx="1350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Tradicionalmente los Testers se han centrado en buscar la forma de romper el sistema, enfocándose en el Testing Negativo. Sin embargo, un tester se debe enfocar en el objetivo principal: crear un producto que aporte valor y cumpla su función como se espera.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966200" y="8896275"/>
            <a:ext cx="6516000" cy="754200"/>
          </a:xfrm>
          <a:prstGeom prst="roundRect">
            <a:avLst>
              <a:gd fmla="val 16667" name="adj"/>
            </a:avLst>
          </a:prstGeom>
          <a:solidFill>
            <a:srgbClr val="C4D47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Conclusiones</a:t>
            </a:r>
            <a:endParaRPr sz="3700"/>
          </a:p>
        </p:txBody>
      </p:sp>
      <p:sp>
        <p:nvSpPr>
          <p:cNvPr id="96" name="Google Shape;96;p13"/>
          <p:cNvSpPr txBox="1"/>
          <p:nvPr/>
        </p:nvSpPr>
        <p:spPr>
          <a:xfrm>
            <a:off x="23037000" y="9688140"/>
            <a:ext cx="6679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El testing ágil busca reformular los conceptos del testing tradicional.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Las pruebas se hacen en conjunto con el desarrollo.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Se intenta automatizar lo máximo posible.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Char char="●"/>
            </a:pPr>
            <a:r>
              <a:rPr lang="es" sz="2600">
                <a:latin typeface="Merriweather"/>
                <a:ea typeface="Merriweather"/>
                <a:cs typeface="Merriweather"/>
                <a:sym typeface="Merriweather"/>
              </a:rPr>
              <a:t>El rol del tester puede ser cubierto por el PO o desarrolladores. Es decir, el rol lo llena quién se necesite que lo llene.</a:t>
            </a:r>
            <a:endParaRPr sz="2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952125" y="15518650"/>
            <a:ext cx="6324975" cy="4843250"/>
            <a:chOff x="952125" y="15518650"/>
            <a:chExt cx="6324975" cy="4843250"/>
          </a:xfrm>
        </p:grpSpPr>
        <p:sp>
          <p:nvSpPr>
            <p:cNvPr id="98" name="Google Shape;98;p13"/>
            <p:cNvSpPr/>
            <p:nvPr/>
          </p:nvSpPr>
          <p:spPr>
            <a:xfrm>
              <a:off x="952125" y="15518650"/>
              <a:ext cx="3421200" cy="3365700"/>
            </a:xfrm>
            <a:prstGeom prst="ellipse">
              <a:avLst/>
            </a:prstGeom>
            <a:solidFill>
              <a:srgbClr val="F4C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/>
                <a:t>Programador</a:t>
              </a:r>
              <a:endParaRPr sz="300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55900" y="15518655"/>
              <a:ext cx="3421200" cy="3365700"/>
            </a:xfrm>
            <a:prstGeom prst="ellipse">
              <a:avLst/>
            </a:prstGeom>
            <a:solidFill>
              <a:srgbClr val="ECA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200"/>
                <a:t>Experto en dominio</a:t>
              </a:r>
              <a:endParaRPr sz="32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782950" y="17775900"/>
              <a:ext cx="2639700" cy="2586000"/>
            </a:xfrm>
            <a:prstGeom prst="ellipse">
              <a:avLst/>
            </a:prstGeom>
            <a:solidFill>
              <a:srgbClr val="F5D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700"/>
                <a:t>Tester</a:t>
              </a:r>
              <a:endParaRPr sz="37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855900" y="15518655"/>
              <a:ext cx="3421200" cy="33657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952125" y="15518650"/>
              <a:ext cx="3421200" cy="33657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782950" y="17775900"/>
              <a:ext cx="2639700" cy="2586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700"/>
            </a:p>
          </p:txBody>
        </p:sp>
      </p:grpSp>
      <p:pic>
        <p:nvPicPr>
          <p:cNvPr id="104" name="Google Shape;10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7675" y="17166000"/>
            <a:ext cx="3484850" cy="3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032074" y="3095556"/>
            <a:ext cx="28211700" cy="8533800"/>
          </a:xfrm>
          <a:prstGeom prst="rect">
            <a:avLst/>
          </a:prstGeom>
        </p:spPr>
        <p:txBody>
          <a:bodyPr anchorCtr="0" anchor="b" bIns="321925" lIns="321925" spcFirstLastPara="1" rIns="321925" wrap="square" tIns="321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sigue es Material de Apoyo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" y="0"/>
            <a:ext cx="10934700" cy="2381100"/>
          </a:xfrm>
          <a:prstGeom prst="rect">
            <a:avLst/>
          </a:prstGeom>
        </p:spPr>
        <p:txBody>
          <a:bodyPr anchorCtr="0" anchor="t" bIns="321925" lIns="321925" spcFirstLastPara="1" rIns="321925" wrap="square" tIns="321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general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650"/>
            <a:ext cx="14604151" cy="994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4150" y="11079892"/>
            <a:ext cx="15671850" cy="1030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0476" y="5586600"/>
            <a:ext cx="9915525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758925"/>
            <a:ext cx="14604149" cy="865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16969" y="0"/>
            <a:ext cx="7659031" cy="55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911825" cy="84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1122" y="0"/>
            <a:ext cx="10287000" cy="131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496300"/>
            <a:ext cx="12911825" cy="566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00" y="14389788"/>
            <a:ext cx="7924800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6"/>
          <p:cNvGrpSpPr/>
          <p:nvPr/>
        </p:nvGrpSpPr>
        <p:grpSpPr>
          <a:xfrm>
            <a:off x="540000" y="16222425"/>
            <a:ext cx="5062500" cy="2733525"/>
            <a:chOff x="1119825" y="16984675"/>
            <a:chExt cx="5062500" cy="2733525"/>
          </a:xfrm>
        </p:grpSpPr>
        <p:grpSp>
          <p:nvGrpSpPr>
            <p:cNvPr id="129" name="Google Shape;129;p16"/>
            <p:cNvGrpSpPr/>
            <p:nvPr/>
          </p:nvGrpSpPr>
          <p:grpSpPr>
            <a:xfrm>
              <a:off x="1119825" y="16984675"/>
              <a:ext cx="1228800" cy="2733525"/>
              <a:chOff x="909600" y="16411575"/>
              <a:chExt cx="1228800" cy="2733525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939900" y="17678250"/>
                <a:ext cx="1168200" cy="201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1409700" y="17030700"/>
                <a:ext cx="228600" cy="1485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909600" y="17907000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 rot="10800000">
                <a:off x="909600" y="16411575"/>
                <a:ext cx="1228800" cy="1238100"/>
              </a:xfrm>
              <a:prstGeom prst="blockArc">
                <a:avLst>
                  <a:gd fmla="val 10800000" name="adj1"/>
                  <a:gd fmla="val 89984" name="adj2"/>
                  <a:gd fmla="val 20150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16"/>
            <p:cNvGrpSpPr/>
            <p:nvPr/>
          </p:nvGrpSpPr>
          <p:grpSpPr>
            <a:xfrm>
              <a:off x="2493525" y="17592600"/>
              <a:ext cx="1066800" cy="1095375"/>
              <a:chOff x="2493525" y="17592600"/>
              <a:chExt cx="1066800" cy="1095375"/>
            </a:xfrm>
          </p:grpSpPr>
          <p:sp>
            <p:nvSpPr>
              <p:cNvPr id="135" name="Google Shape;135;p16"/>
              <p:cNvSpPr/>
              <p:nvPr/>
            </p:nvSpPr>
            <p:spPr>
              <a:xfrm rot="10800000">
                <a:off x="2493525" y="17821275"/>
                <a:ext cx="1066800" cy="866700"/>
              </a:xfrm>
              <a:prstGeom prst="blockArc">
                <a:avLst>
                  <a:gd fmla="val 10800000" name="adj1"/>
                  <a:gd fmla="val 82480" name="adj2"/>
                  <a:gd fmla="val 31245" name="adj3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4935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3287025" y="17592600"/>
                <a:ext cx="273300" cy="6669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6"/>
            <p:cNvGrpSpPr/>
            <p:nvPr/>
          </p:nvGrpSpPr>
          <p:grpSpPr>
            <a:xfrm>
              <a:off x="3686175" y="17592600"/>
              <a:ext cx="1038300" cy="1071600"/>
              <a:chOff x="3686175" y="17592600"/>
              <a:chExt cx="1038300" cy="107160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3686175" y="17592600"/>
                <a:ext cx="1038300" cy="2001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 rot="5401183">
                <a:off x="3767150" y="18092700"/>
                <a:ext cx="871500" cy="2715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4798500" y="17594050"/>
              <a:ext cx="1179600" cy="1071600"/>
              <a:chOff x="4798500" y="17594050"/>
              <a:chExt cx="1179600" cy="10716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4850314" y="17594050"/>
                <a:ext cx="251250" cy="1071600"/>
              </a:xfrm>
              <a:prstGeom prst="flowChartProcess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677925" y="17594050"/>
                <a:ext cx="251400" cy="10716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3235757">
                <a:off x="5125894" y="17594431"/>
                <a:ext cx="524811" cy="1076575"/>
              </a:xfrm>
              <a:prstGeom prst="parallelogram">
                <a:avLst>
                  <a:gd fmla="val 55085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6"/>
            <p:cNvSpPr txBox="1"/>
            <p:nvPr/>
          </p:nvSpPr>
          <p:spPr>
            <a:xfrm>
              <a:off x="2348625" y="18687975"/>
              <a:ext cx="3833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/>
                <a:t>FACULTAD REGIONAL CÓRDOBA</a:t>
              </a:r>
              <a:endParaRPr b="1" sz="1600"/>
            </a:p>
          </p:txBody>
        </p:sp>
      </p:grpSp>
      <p:sp>
        <p:nvSpPr>
          <p:cNvPr id="146" name="Google Shape;146;p16"/>
          <p:cNvSpPr txBox="1"/>
          <p:nvPr/>
        </p:nvSpPr>
        <p:spPr>
          <a:xfrm>
            <a:off x="9566850" y="14767650"/>
            <a:ext cx="17248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Paletas de Colores: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7"/>
              </a:rPr>
              <a:t>https://coolors.co/6b4b3e-c49e85-ffd6af-f8f4f9-bea7e5</a:t>
            </a:r>
            <a:r>
              <a:rPr lang="es" sz="3200"/>
              <a:t>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8"/>
              </a:rPr>
              <a:t>https://coolors.co/palette/ccd5ae-e9edc9-fefae0-faedcd-d4a373</a:t>
            </a:r>
            <a:r>
              <a:rPr lang="es" sz="3200"/>
              <a:t>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" sz="3200" u="sng">
                <a:solidFill>
                  <a:schemeClr val="hlink"/>
                </a:solidFill>
                <a:hlinkClick r:id="rId9"/>
              </a:rPr>
              <a:t>https://coolors.co/palette/f5debc-f4c8a6-eca77f-dee7b1-ccda87-c4d473</a:t>
            </a:r>
            <a:r>
              <a:rPr lang="es" sz="3200"/>
              <a:t> </a:t>
            </a:r>
            <a:endParaRPr sz="32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188125" y="0"/>
            <a:ext cx="7087874" cy="452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