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7.xml" ContentType="application/vnd.openxmlformats-officedocument.theme+xml"/>
  <Override PartName="/ppt/theme/theme6.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02" r:id="rId1"/>
    <p:sldMasterId id="2147485089" r:id="rId2"/>
    <p:sldMasterId id="2147485146" r:id="rId3"/>
    <p:sldMasterId id="2147485158" r:id="rId4"/>
    <p:sldMasterId id="2147485185" r:id="rId5"/>
  </p:sldMasterIdLst>
  <p:notesMasterIdLst>
    <p:notesMasterId r:id="rId19"/>
  </p:notesMasterIdLst>
  <p:handoutMasterIdLst>
    <p:handoutMasterId r:id="rId20"/>
  </p:handoutMasterIdLst>
  <p:sldIdLst>
    <p:sldId id="768" r:id="rId6"/>
    <p:sldId id="2237" r:id="rId7"/>
    <p:sldId id="2733" r:id="rId8"/>
    <p:sldId id="2732" r:id="rId9"/>
    <p:sldId id="2734" r:id="rId10"/>
    <p:sldId id="2218" r:id="rId11"/>
    <p:sldId id="2211" r:id="rId12"/>
    <p:sldId id="2730" r:id="rId13"/>
    <p:sldId id="2588" r:id="rId14"/>
    <p:sldId id="2598" r:id="rId15"/>
    <p:sldId id="2731" r:id="rId16"/>
    <p:sldId id="2233" r:id="rId17"/>
    <p:sldId id="2238"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io Carreira" initials="DC" lastIdx="6" clrIdx="0">
    <p:extLst>
      <p:ext uri="{19B8F6BF-5375-455C-9EA6-DF929625EA0E}">
        <p15:presenceInfo xmlns:p15="http://schemas.microsoft.com/office/powerpoint/2012/main" userId="d1eac1788486add3" providerId="Windows Live"/>
      </p:ext>
    </p:extLst>
  </p:cmAuthor>
  <p:cmAuthor id="2" name="Dário Fernandes de Morais Carreira" initials="DFdMC" lastIdx="1" clrIdx="1">
    <p:extLst>
      <p:ext uri="{19B8F6BF-5375-455C-9EA6-DF929625EA0E}">
        <p15:presenceInfo xmlns:p15="http://schemas.microsoft.com/office/powerpoint/2012/main" userId="Dário Fernandes de Morais Carrei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29F"/>
    <a:srgbClr val="CCECFF"/>
    <a:srgbClr val="FF0000"/>
    <a:srgbClr val="68C66C"/>
    <a:srgbClr val="050309"/>
    <a:srgbClr val="FBFED6"/>
    <a:srgbClr val="2C67B7"/>
    <a:srgbClr val="EEEBF7"/>
    <a:srgbClr val="DBD5EE"/>
    <a:srgbClr val="8C7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37" autoAdjust="0"/>
  </p:normalViewPr>
  <p:slideViewPr>
    <p:cSldViewPr>
      <p:cViewPr varScale="1">
        <p:scale>
          <a:sx n="85" d="100"/>
          <a:sy n="85" d="100"/>
        </p:scale>
        <p:origin x="1334" y="67"/>
      </p:cViewPr>
      <p:guideLst>
        <p:guide orient="horz" pos="2296"/>
        <p:guide pos="2880"/>
      </p:guideLst>
    </p:cSldViewPr>
  </p:slideViewPr>
  <p:outlineViewPr>
    <p:cViewPr>
      <p:scale>
        <a:sx n="33" d="100"/>
        <a:sy n="33" d="100"/>
      </p:scale>
      <p:origin x="0" y="-72618"/>
    </p:cViewPr>
  </p:outlineViewPr>
  <p:notesTextViewPr>
    <p:cViewPr>
      <p:scale>
        <a:sx n="100" d="100"/>
        <a:sy n="100" d="100"/>
      </p:scale>
      <p:origin x="0" y="0"/>
    </p:cViewPr>
  </p:notesTextViewPr>
  <p:sorterViewPr>
    <p:cViewPr varScale="1">
      <p:scale>
        <a:sx n="1" d="1"/>
        <a:sy n="1" d="1"/>
      </p:scale>
      <p:origin x="0" y="-365"/>
    </p:cViewPr>
  </p:sorterViewPr>
  <p:notesViewPr>
    <p:cSldViewPr>
      <p:cViewPr>
        <p:scale>
          <a:sx n="100" d="100"/>
          <a:sy n="100" d="100"/>
        </p:scale>
        <p:origin x="1806" y="-23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‹nº›</a:t>
            </a:fld>
            <a:endParaRPr lang="en-US"/>
          </a:p>
        </p:txBody>
      </p:sp>
    </p:spTree>
    <p:extLst>
      <p:ext uri="{BB962C8B-B14F-4D97-AF65-F5344CB8AC3E}">
        <p14:creationId xmlns:p14="http://schemas.microsoft.com/office/powerpoint/2010/main" val="1464373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‹nº›</a:t>
            </a:fld>
            <a:endParaRPr lang="en-AU"/>
          </a:p>
        </p:txBody>
      </p:sp>
    </p:spTree>
    <p:extLst>
      <p:ext uri="{BB962C8B-B14F-4D97-AF65-F5344CB8AC3E}">
        <p14:creationId xmlns:p14="http://schemas.microsoft.com/office/powerpoint/2010/main" val="1511852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5178E-8A68-41BB-90EB-E21B469BFCF0}"/>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3841028E-9125-478D-ADA9-3173ED6101F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C077C517-8ED9-413B-8217-670D679B46B8}"/>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5" name="Marcador de Posição do Rodapé 4">
            <a:extLst>
              <a:ext uri="{FF2B5EF4-FFF2-40B4-BE49-F238E27FC236}">
                <a16:creationId xmlns:a16="http://schemas.microsoft.com/office/drawing/2014/main" id="{53BC2AE1-06D8-4A65-8AD8-23AD75480F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FC4A4F3-947A-4BCF-A449-995677F72F24}"/>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93454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E373B-F43B-4C9B-B423-99D1A7098080}"/>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68FA20C-6B80-4B17-9937-F8A380FF51D3}"/>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39595A6-1A27-4F42-BCA7-84285480996A}"/>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5" name="Marcador de Posição do Rodapé 4">
            <a:extLst>
              <a:ext uri="{FF2B5EF4-FFF2-40B4-BE49-F238E27FC236}">
                <a16:creationId xmlns:a16="http://schemas.microsoft.com/office/drawing/2014/main" id="{2C9DE19B-98F9-427B-A6DD-8DF33FA96B9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3A98CC6-8BAB-4696-8680-5B0D6DF28EE7}"/>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15554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E9D3BC-F868-45EB-BADF-9CD625C7A0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26C9646-8A94-4497-81D3-87D546D0768D}"/>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7710F52-A087-4CF1-8189-F53F4B38A7F9}"/>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5" name="Marcador de Posição do Rodapé 4">
            <a:extLst>
              <a:ext uri="{FF2B5EF4-FFF2-40B4-BE49-F238E27FC236}">
                <a16:creationId xmlns:a16="http://schemas.microsoft.com/office/drawing/2014/main" id="{BA9CC910-517A-4211-8B9C-225FC8E3219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C3F4734-8A7A-4421-A229-B8BA24D1EF07}"/>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365716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26/04/2023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15874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26/04/2023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57427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26/04/2023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18502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26/04/2023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11087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PT"/>
              <a:t>Clique para editar o estilo</a:t>
            </a:r>
          </a:p>
        </p:txBody>
      </p:sp>
      <p:sp>
        <p:nvSpPr>
          <p:cNvPr id="3" name="Marcador de Posição do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94327A1F-BA85-4173-96C5-C07243DE12AF}" type="datetimeFigureOut">
              <a:rPr lang="pt-PT" smtClean="0"/>
              <a:t>26/04/2023</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699104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94327A1F-BA85-4173-96C5-C07243DE12AF}" type="datetimeFigureOut">
              <a:rPr lang="pt-PT" smtClean="0"/>
              <a:t>26/04/2023</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84316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94327A1F-BA85-4173-96C5-C07243DE12AF}" type="datetimeFigureOut">
              <a:rPr lang="pt-PT" smtClean="0"/>
              <a:t>26/04/2023</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989862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26/04/2023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76257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CEB75-B8D6-4FF8-A686-92A50F83B712}"/>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2C6CC1F-BC88-4E8D-BC41-EEA8F1EFA18E}"/>
              </a:ext>
            </a:extLst>
          </p:cNvPr>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5B9D6AF-9337-4F2A-A4A2-E1BE5A87B2EC}"/>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5" name="Marcador de Posição do Rodapé 4">
            <a:extLst>
              <a:ext uri="{FF2B5EF4-FFF2-40B4-BE49-F238E27FC236}">
                <a16:creationId xmlns:a16="http://schemas.microsoft.com/office/drawing/2014/main" id="{C750D3AC-F4F9-467E-A36F-076856E49C7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7294AB9-79E1-44CD-AE10-216E97B4E4F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934534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26/04/2023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46708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26/04/2023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284136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26/04/2023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4044808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165442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442832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2987679C-2F59-6E45-8FA5-FAD21CEBEBFE}"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481497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2987679C-2F59-6E45-8FA5-FAD21CEBEBFE}"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6806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2987679C-2F59-6E45-8FA5-FAD21CEBEBFE}"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283967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2987679C-2F59-6E45-8FA5-FAD21CEBEBFE}"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769823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7679C-2F59-6E45-8FA5-FAD21CEBEBFE}"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82880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E30EE-9F3D-4682-B325-DA5E65E025F9}"/>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53C4CA8-092C-478E-B8CF-32C1ED4A6C9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0C6197FF-1970-4482-A030-38EF3547C8F9}"/>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5" name="Marcador de Posição do Rodapé 4">
            <a:extLst>
              <a:ext uri="{FF2B5EF4-FFF2-40B4-BE49-F238E27FC236}">
                <a16:creationId xmlns:a16="http://schemas.microsoft.com/office/drawing/2014/main" id="{E0581F00-57D2-4F77-AC5E-00C51D1EA0D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55EA3ED-92A3-4BD9-AC8F-B267F8179D21}"/>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6125100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2987679C-2F59-6E45-8FA5-FAD21CEBEBFE}"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76837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2987679C-2F59-6E45-8FA5-FAD21CEBEBFE}"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884958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873055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635582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462E-B50E-4EDB-B99B-9AB5C074830D}"/>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88B2EDFA-49F6-4B8A-AA57-EE5FF76976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89243191-EEF0-4844-8256-EB4C0C3AFC48}"/>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C20EE62F-3C49-466E-9564-13D094543D0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3EE4B736-58F6-4487-AE52-1FFBC771069F}"/>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344679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F0E13-4315-451D-9E30-009143472C74}"/>
              </a:ext>
            </a:extLst>
          </p:cNvPr>
          <p:cNvSpPr>
            <a:spLocks noGrp="1"/>
          </p:cNvSpPr>
          <p:nvPr>
            <p:ph type="title"/>
          </p:nvPr>
        </p:nvSpPr>
        <p:spPr>
          <a:xfrm>
            <a:off x="0" y="18255"/>
            <a:ext cx="9144000" cy="1106489"/>
          </a:xfrm>
        </p:spPr>
        <p:txBody>
          <a:bodyPr>
            <a:normAutofit/>
          </a:bodyPr>
          <a:lstStyle>
            <a:lvl1pPr>
              <a:defRPr sz="3200">
                <a:latin typeface="Candara" panose="020E0502030303020204" pitchFamily="34" charset="0"/>
              </a:defRPr>
            </a:lvl1pPr>
          </a:lstStyle>
          <a:p>
            <a:r>
              <a:rPr lang="pt-PT" dirty="0"/>
              <a:t>Clique para editar o estilo de título do Modelo Global</a:t>
            </a:r>
            <a:endParaRPr lang="en-US" dirty="0"/>
          </a:p>
        </p:txBody>
      </p:sp>
      <p:sp>
        <p:nvSpPr>
          <p:cNvPr id="3" name="Marcador de Posição de Conteúdo 2">
            <a:extLst>
              <a:ext uri="{FF2B5EF4-FFF2-40B4-BE49-F238E27FC236}">
                <a16:creationId xmlns:a16="http://schemas.microsoft.com/office/drawing/2014/main" id="{6648881E-439D-4C91-A317-F794B640BF1F}"/>
              </a:ext>
            </a:extLst>
          </p:cNvPr>
          <p:cNvSpPr>
            <a:spLocks noGrp="1"/>
          </p:cNvSpPr>
          <p:nvPr>
            <p:ph idx="1"/>
          </p:nvPr>
        </p:nvSpPr>
        <p:spPr>
          <a:xfrm>
            <a:off x="628650" y="1484621"/>
            <a:ext cx="7886700" cy="4351338"/>
          </a:xfrm>
        </p:spPr>
        <p:txBody>
          <a:bodyPr/>
          <a:lstStyle>
            <a:lvl1pPr marL="355600" indent="-355600">
              <a:buFont typeface="Wingdings" panose="05000000000000000000" pitchFamily="2" charset="2"/>
              <a:buChar char="Ø"/>
              <a:defRPr sz="2400"/>
            </a:lvl1pPr>
            <a:lvl2pPr marL="685800" indent="-330200">
              <a:buClr>
                <a:srgbClr val="7030A0"/>
              </a:buClr>
              <a:buFont typeface="Wingdings" panose="05000000000000000000" pitchFamily="2" charset="2"/>
              <a:buChar char="ü"/>
              <a:defRPr>
                <a:solidFill>
                  <a:srgbClr val="7030A0"/>
                </a:solidFill>
              </a:defRPr>
            </a:lvl2pPr>
            <a:lvl3pPr marL="982663" indent="-258763">
              <a:buFont typeface="Wingdings" panose="05000000000000000000" pitchFamily="2" charset="2"/>
              <a:buChar char="§"/>
              <a:defRPr/>
            </a:lvl3pPr>
            <a:lvl4pPr marL="1255713" indent="-273050">
              <a:defRPr>
                <a:solidFill>
                  <a:srgbClr val="7030A0"/>
                </a:solidFill>
              </a:defRPr>
            </a:lvl4p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Marcador de Posição da Data 3">
            <a:extLst>
              <a:ext uri="{FF2B5EF4-FFF2-40B4-BE49-F238E27FC236}">
                <a16:creationId xmlns:a16="http://schemas.microsoft.com/office/drawing/2014/main" id="{55398EA6-4E99-4C7F-BAF6-4A79BE4023EB}"/>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021BD3CF-E2D7-456F-A5F0-A67021855FB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F4F21BB-0CD2-411C-9C79-8F6AE271F13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99130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A669E-8054-45FA-A3EC-4C55D332D93C}"/>
              </a:ext>
            </a:extLst>
          </p:cNvPr>
          <p:cNvSpPr>
            <a:spLocks noGrp="1"/>
          </p:cNvSpPr>
          <p:nvPr>
            <p:ph type="title"/>
          </p:nvPr>
        </p:nvSpPr>
        <p:spPr>
          <a:xfrm>
            <a:off x="623888" y="1709738"/>
            <a:ext cx="7886700" cy="2852737"/>
          </a:xfrm>
          <a:ln>
            <a:solidFill>
              <a:schemeClr val="accent1">
                <a:lumMod val="75000"/>
              </a:schemeClr>
            </a:solidFill>
          </a:ln>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DA382970-1BCC-48A0-B7BC-A15653E312B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341B05E6-53C6-4D1B-9730-0164B62CFE22}"/>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5B32286E-B760-41C4-83BA-A9F6B1D79AA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E402C4C-7214-4300-A806-78955125542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616296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ED791-5A47-43A6-8EB8-12A2E1B370B4}"/>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E30A42AE-AAB4-4F4B-9EFB-62683474C9F7}"/>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C7A14CE-CA2A-475F-B51B-6A80AF1E447B}"/>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A5D908AA-D384-4DCB-9CD8-68AE16117AEA}"/>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6" name="Marcador de Posição do Rodapé 5">
            <a:extLst>
              <a:ext uri="{FF2B5EF4-FFF2-40B4-BE49-F238E27FC236}">
                <a16:creationId xmlns:a16="http://schemas.microsoft.com/office/drawing/2014/main" id="{282A157D-033F-46EA-98A7-3210666DA838}"/>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BFEDD37B-F3EC-44C8-9833-DA6CFC68B8A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42700915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80E13-5DFB-4A75-8DD4-A8215A0A503D}"/>
              </a:ext>
            </a:extLst>
          </p:cNvPr>
          <p:cNvSpPr>
            <a:spLocks noGrp="1"/>
          </p:cNvSpPr>
          <p:nvPr>
            <p:ph type="title"/>
          </p:nvPr>
        </p:nvSpPr>
        <p:spPr>
          <a:xfrm>
            <a:off x="630238" y="365125"/>
            <a:ext cx="78867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3263BF27-94F1-4DFC-9537-BC4A013A1F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050F7E17-7515-45F5-BD9E-AC92264C8AED}"/>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C2D7705-46EC-440D-A33D-7C11FBD45F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2CB0EA1A-7021-41DD-9FC8-AC8FC264F5CD}"/>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EE69DB7-C35E-4ED2-9BE3-4885DE7F3294}"/>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8" name="Marcador de Posição do Rodapé 7">
            <a:extLst>
              <a:ext uri="{FF2B5EF4-FFF2-40B4-BE49-F238E27FC236}">
                <a16:creationId xmlns:a16="http://schemas.microsoft.com/office/drawing/2014/main" id="{8A097C45-3A6D-41F2-89DD-3D84885CE9A2}"/>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80145E04-42E2-4C41-8C38-B83F75155CBB}"/>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988743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A2C6D-C096-4556-A472-79B3F0522A55}"/>
              </a:ext>
            </a:extLst>
          </p:cNvPr>
          <p:cNvSpPr>
            <a:spLocks noGrp="1"/>
          </p:cNvSpPr>
          <p:nvPr>
            <p:ph type="title"/>
          </p:nvPr>
        </p:nvSpPr>
        <p:spPr>
          <a:xfrm>
            <a:off x="395536" y="-387424"/>
            <a:ext cx="7886700" cy="1325563"/>
          </a:xfrm>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A05D9541-1480-4065-ADA8-796D27489A9A}"/>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4" name="Marcador de Posição do Rodapé 3">
            <a:extLst>
              <a:ext uri="{FF2B5EF4-FFF2-40B4-BE49-F238E27FC236}">
                <a16:creationId xmlns:a16="http://schemas.microsoft.com/office/drawing/2014/main" id="{F2D53F41-F3F3-4FED-9D45-A8241AFA254D}"/>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4778CFB9-FEA7-4AB0-9404-81BB8C82B67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61278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EB587-47A7-4F33-915F-F34CCA13F167}"/>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85698B9-36E4-40BA-B1DA-C0D30F4816B3}"/>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D03A11C2-E5F9-4A1E-9625-4112BDC71EA9}"/>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53E9EABF-1514-44AD-943A-4FE0F0A2F61E}"/>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6" name="Marcador de Posição do Rodapé 5">
            <a:extLst>
              <a:ext uri="{FF2B5EF4-FFF2-40B4-BE49-F238E27FC236}">
                <a16:creationId xmlns:a16="http://schemas.microsoft.com/office/drawing/2014/main" id="{ACBC1F67-FF33-4347-924D-939DACDEC7F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63592F1-4757-49C4-97BE-44DDF70164E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603604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5FEFE7A-638C-49B9-A79A-DCC24595C9BD}"/>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3" name="Marcador de Posição do Rodapé 2">
            <a:extLst>
              <a:ext uri="{FF2B5EF4-FFF2-40B4-BE49-F238E27FC236}">
                <a16:creationId xmlns:a16="http://schemas.microsoft.com/office/drawing/2014/main" id="{7C502520-ACFA-49F7-B3B6-5875BC0131D5}"/>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C29A81C-C9FC-4651-A76F-110DA2B91482}"/>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379680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E7056-0743-4CC2-A2D6-030AD58F9766}"/>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79FF562-0D88-4CD6-B0B0-75E91E9056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E8C4DDE4-F5D0-4727-BBF6-27E80FA67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350C3065-FFF9-47C9-98AE-8A5AF714B985}"/>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6" name="Marcador de Posição do Rodapé 5">
            <a:extLst>
              <a:ext uri="{FF2B5EF4-FFF2-40B4-BE49-F238E27FC236}">
                <a16:creationId xmlns:a16="http://schemas.microsoft.com/office/drawing/2014/main" id="{961014D8-89D2-43DD-A275-591E72D855D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2E668E7-2D46-4DBF-BED1-941A1C2EAF5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332232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ED547-377A-4220-8EAE-DFFC406D7C77}"/>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5D172836-D7F4-43DF-BFDB-378DC51382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5C21D41F-37C8-44C6-81B4-0EE8456EA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A5EC669B-829A-4B55-AE64-20729C9145A8}"/>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6" name="Marcador de Posição do Rodapé 5">
            <a:extLst>
              <a:ext uri="{FF2B5EF4-FFF2-40B4-BE49-F238E27FC236}">
                <a16:creationId xmlns:a16="http://schemas.microsoft.com/office/drawing/2014/main" id="{279009F3-C12E-4E62-AA9A-6B836C7EBE7A}"/>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9261EAB-2473-48E2-8642-89A752562A7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196491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2FD12-4833-4E90-A6C8-D33F7192F8B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EBC7AA09-4552-4EE2-84D2-76B0A900B324}"/>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31FF64F-1A03-40C6-9F15-503EF9AA9E9D}"/>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3B1F8B8C-B15E-4BC2-86A9-0C0E1028F166}"/>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B283FE2-C153-4279-8B00-D4C70F5C5A8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9437931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FF5CFB-0D8B-40E5-A89A-A378000D05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7C8969DE-F267-4857-B423-85162B5EFE33}"/>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FD3ED7C-3A63-4869-A557-16AF6DA88B02}"/>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6856AF14-11F5-42D5-9E79-59C9B25140D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5410750-2167-42C1-8518-A8DB5366576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4846184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462E-B50E-4EDB-B99B-9AB5C074830D}"/>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88B2EDFA-49F6-4B8A-AA57-EE5FF76976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89243191-EEF0-4844-8256-EB4C0C3AFC48}"/>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C20EE62F-3C49-466E-9564-13D094543D0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3EE4B736-58F6-4487-AE52-1FFBC771069F}"/>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690825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F0E13-4315-451D-9E30-009143472C74}"/>
              </a:ext>
            </a:extLst>
          </p:cNvPr>
          <p:cNvSpPr>
            <a:spLocks noGrp="1"/>
          </p:cNvSpPr>
          <p:nvPr>
            <p:ph type="title"/>
          </p:nvPr>
        </p:nvSpPr>
        <p:spPr>
          <a:xfrm>
            <a:off x="0" y="18255"/>
            <a:ext cx="9144000" cy="746449"/>
          </a:xfrm>
        </p:spPr>
        <p:txBody>
          <a:bodyPr>
            <a:normAutofit/>
          </a:bodyPr>
          <a:lstStyle>
            <a:lvl1pPr>
              <a:defRPr sz="3200">
                <a:latin typeface="Candara" panose="020E0502030303020204" pitchFamily="34" charset="0"/>
              </a:defRPr>
            </a:lvl1pPr>
          </a:lstStyle>
          <a:p>
            <a:r>
              <a:rPr lang="pt-PT" dirty="0"/>
              <a:t>Clique para editar o estilo de título do Modelo Global</a:t>
            </a:r>
            <a:endParaRPr lang="en-US" dirty="0"/>
          </a:p>
        </p:txBody>
      </p:sp>
      <p:sp>
        <p:nvSpPr>
          <p:cNvPr id="3" name="Marcador de Posição de Conteúdo 2">
            <a:extLst>
              <a:ext uri="{FF2B5EF4-FFF2-40B4-BE49-F238E27FC236}">
                <a16:creationId xmlns:a16="http://schemas.microsoft.com/office/drawing/2014/main" id="{6648881E-439D-4C91-A317-F794B640BF1F}"/>
              </a:ext>
            </a:extLst>
          </p:cNvPr>
          <p:cNvSpPr>
            <a:spLocks noGrp="1"/>
          </p:cNvSpPr>
          <p:nvPr>
            <p:ph idx="1"/>
          </p:nvPr>
        </p:nvSpPr>
        <p:spPr>
          <a:xfrm>
            <a:off x="628650" y="1484621"/>
            <a:ext cx="7886700" cy="4351338"/>
          </a:xfrm>
        </p:spPr>
        <p:txBody>
          <a:bodyPr/>
          <a:lstStyle>
            <a:lvl1pPr marL="355600" indent="-355600">
              <a:buFont typeface="Wingdings" panose="05000000000000000000" pitchFamily="2" charset="2"/>
              <a:buChar char="Ø"/>
              <a:defRPr sz="2400"/>
            </a:lvl1pPr>
            <a:lvl2pPr marL="685800" indent="-330200">
              <a:buClr>
                <a:srgbClr val="7030A0"/>
              </a:buClr>
              <a:buFont typeface="Wingdings" panose="05000000000000000000" pitchFamily="2" charset="2"/>
              <a:buChar char="ü"/>
              <a:defRPr>
                <a:solidFill>
                  <a:srgbClr val="7030A0"/>
                </a:solidFill>
              </a:defRPr>
            </a:lvl2pPr>
            <a:lvl3pPr marL="982663" indent="-258763">
              <a:buFont typeface="Wingdings" panose="05000000000000000000" pitchFamily="2" charset="2"/>
              <a:buChar char="§"/>
              <a:defRPr/>
            </a:lvl3pPr>
            <a:lvl4pPr marL="1255713" indent="-273050">
              <a:defRPr>
                <a:solidFill>
                  <a:srgbClr val="7030A0"/>
                </a:solidFill>
              </a:defRPr>
            </a:lvl4p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Marcador de Posição da Data 3">
            <a:extLst>
              <a:ext uri="{FF2B5EF4-FFF2-40B4-BE49-F238E27FC236}">
                <a16:creationId xmlns:a16="http://schemas.microsoft.com/office/drawing/2014/main" id="{55398EA6-4E99-4C7F-BAF6-4A79BE4023EB}"/>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021BD3CF-E2D7-456F-A5F0-A67021855FB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F4F21BB-0CD2-411C-9C79-8F6AE271F13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3564628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A669E-8054-45FA-A3EC-4C55D332D93C}"/>
              </a:ext>
            </a:extLst>
          </p:cNvPr>
          <p:cNvSpPr>
            <a:spLocks noGrp="1"/>
          </p:cNvSpPr>
          <p:nvPr>
            <p:ph type="title"/>
          </p:nvPr>
        </p:nvSpPr>
        <p:spPr>
          <a:xfrm>
            <a:off x="623888" y="1709738"/>
            <a:ext cx="7886700" cy="2852737"/>
          </a:xfrm>
          <a:ln>
            <a:solidFill>
              <a:schemeClr val="accent1">
                <a:lumMod val="75000"/>
              </a:schemeClr>
            </a:solidFill>
          </a:ln>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DA382970-1BCC-48A0-B7BC-A15653E312B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341B05E6-53C6-4D1B-9730-0164B62CFE22}"/>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5B32286E-B760-41C4-83BA-A9F6B1D79AA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E402C4C-7214-4300-A806-78955125542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634402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ED791-5A47-43A6-8EB8-12A2E1B370B4}"/>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E30A42AE-AAB4-4F4B-9EFB-62683474C9F7}"/>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C7A14CE-CA2A-475F-B51B-6A80AF1E447B}"/>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A5D908AA-D384-4DCB-9CD8-68AE16117AEA}"/>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6" name="Marcador de Posição do Rodapé 5">
            <a:extLst>
              <a:ext uri="{FF2B5EF4-FFF2-40B4-BE49-F238E27FC236}">
                <a16:creationId xmlns:a16="http://schemas.microsoft.com/office/drawing/2014/main" id="{282A157D-033F-46EA-98A7-3210666DA838}"/>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BFEDD37B-F3EC-44C8-9833-DA6CFC68B8A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616391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80E13-5DFB-4A75-8DD4-A8215A0A503D}"/>
              </a:ext>
            </a:extLst>
          </p:cNvPr>
          <p:cNvSpPr>
            <a:spLocks noGrp="1"/>
          </p:cNvSpPr>
          <p:nvPr>
            <p:ph type="title"/>
          </p:nvPr>
        </p:nvSpPr>
        <p:spPr>
          <a:xfrm>
            <a:off x="630238" y="365125"/>
            <a:ext cx="78867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3263BF27-94F1-4DFC-9537-BC4A013A1F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050F7E17-7515-45F5-BD9E-AC92264C8AED}"/>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C2D7705-46EC-440D-A33D-7C11FBD45F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2CB0EA1A-7021-41DD-9FC8-AC8FC264F5CD}"/>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EE69DB7-C35E-4ED2-9BE3-4885DE7F3294}"/>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8" name="Marcador de Posição do Rodapé 7">
            <a:extLst>
              <a:ext uri="{FF2B5EF4-FFF2-40B4-BE49-F238E27FC236}">
                <a16:creationId xmlns:a16="http://schemas.microsoft.com/office/drawing/2014/main" id="{8A097C45-3A6D-41F2-89DD-3D84885CE9A2}"/>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80145E04-42E2-4C41-8C38-B83F75155CBB}"/>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01701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2308C-9A89-403A-9D3F-DC2E619C4140}"/>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CB1E5A9-2BCF-4BE6-A0B1-EF8CF26829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14340BC7-4D2C-40A7-99E0-8DDBEF65306F}"/>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84736F1-EED6-40E3-B631-C240FA36216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F1DDC86B-B66E-42F4-B622-9ED4C631FC05}"/>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7E06316-BBE2-4759-8C44-1C6EEB7EE813}"/>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8" name="Marcador de Posição do Rodapé 7">
            <a:extLst>
              <a:ext uri="{FF2B5EF4-FFF2-40B4-BE49-F238E27FC236}">
                <a16:creationId xmlns:a16="http://schemas.microsoft.com/office/drawing/2014/main" id="{299770D5-9C87-4FE9-8209-4E3D234F6CB9}"/>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E8DB92E7-1DB8-42AC-9BAF-ACE104AE7FE4}"/>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6153861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A2C6D-C096-4556-A472-79B3F0522A55}"/>
              </a:ext>
            </a:extLst>
          </p:cNvPr>
          <p:cNvSpPr>
            <a:spLocks noGrp="1"/>
          </p:cNvSpPr>
          <p:nvPr>
            <p:ph type="title"/>
          </p:nvPr>
        </p:nvSpPr>
        <p:spPr>
          <a:xfrm>
            <a:off x="395536" y="-387424"/>
            <a:ext cx="7886700" cy="1325563"/>
          </a:xfrm>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A05D9541-1480-4065-ADA8-796D27489A9A}"/>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4" name="Marcador de Posição do Rodapé 3">
            <a:extLst>
              <a:ext uri="{FF2B5EF4-FFF2-40B4-BE49-F238E27FC236}">
                <a16:creationId xmlns:a16="http://schemas.microsoft.com/office/drawing/2014/main" id="{F2D53F41-F3F3-4FED-9D45-A8241AFA254D}"/>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4778CFB9-FEA7-4AB0-9404-81BB8C82B67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0035618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5FEFE7A-638C-49B9-A79A-DCC24595C9BD}"/>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3" name="Marcador de Posição do Rodapé 2">
            <a:extLst>
              <a:ext uri="{FF2B5EF4-FFF2-40B4-BE49-F238E27FC236}">
                <a16:creationId xmlns:a16="http://schemas.microsoft.com/office/drawing/2014/main" id="{7C502520-ACFA-49F7-B3B6-5875BC0131D5}"/>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C29A81C-C9FC-4651-A76F-110DA2B91482}"/>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8775097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E7056-0743-4CC2-A2D6-030AD58F9766}"/>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79FF562-0D88-4CD6-B0B0-75E91E9056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E8C4DDE4-F5D0-4727-BBF6-27E80FA67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350C3065-FFF9-47C9-98AE-8A5AF714B985}"/>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6" name="Marcador de Posição do Rodapé 5">
            <a:extLst>
              <a:ext uri="{FF2B5EF4-FFF2-40B4-BE49-F238E27FC236}">
                <a16:creationId xmlns:a16="http://schemas.microsoft.com/office/drawing/2014/main" id="{961014D8-89D2-43DD-A275-591E72D855D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2E668E7-2D46-4DBF-BED1-941A1C2EAF5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8696105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ED547-377A-4220-8EAE-DFFC406D7C77}"/>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5D172836-D7F4-43DF-BFDB-378DC51382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5C21D41F-37C8-44C6-81B4-0EE8456EA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A5EC669B-829A-4B55-AE64-20729C9145A8}"/>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6" name="Marcador de Posição do Rodapé 5">
            <a:extLst>
              <a:ext uri="{FF2B5EF4-FFF2-40B4-BE49-F238E27FC236}">
                <a16:creationId xmlns:a16="http://schemas.microsoft.com/office/drawing/2014/main" id="{279009F3-C12E-4E62-AA9A-6B836C7EBE7A}"/>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9261EAB-2473-48E2-8642-89A752562A7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6315762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2FD12-4833-4E90-A6C8-D33F7192F8B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EBC7AA09-4552-4EE2-84D2-76B0A900B324}"/>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31FF64F-1A03-40C6-9F15-503EF9AA9E9D}"/>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3B1F8B8C-B15E-4BC2-86A9-0C0E1028F166}"/>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B283FE2-C153-4279-8B00-D4C70F5C5A8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403326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FF5CFB-0D8B-40E5-A89A-A378000D05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7C8969DE-F267-4857-B423-85162B5EFE33}"/>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FD3ED7C-3A63-4869-A557-16AF6DA88B02}"/>
              </a:ext>
            </a:extLst>
          </p:cNvPr>
          <p:cNvSpPr>
            <a:spLocks noGrp="1"/>
          </p:cNvSpPr>
          <p:nvPr>
            <p:ph type="dt" sz="half" idx="10"/>
          </p:nvPr>
        </p:nvSpPr>
        <p:spPr/>
        <p:txBody>
          <a:body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6856AF14-11F5-42D5-9E79-59C9B25140D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5410750-2167-42C1-8518-A8DB5366576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7766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D68C-92B3-40DA-A848-1860BDD343C7}"/>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ED357238-2C9E-4B68-80FB-D78AAC88CFA5}"/>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4" name="Marcador de Posição do Rodapé 3">
            <a:extLst>
              <a:ext uri="{FF2B5EF4-FFF2-40B4-BE49-F238E27FC236}">
                <a16:creationId xmlns:a16="http://schemas.microsoft.com/office/drawing/2014/main" id="{7640FE60-0E8D-4BF3-A4FE-9241B9F041A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66326F64-3D15-4B63-9C45-FB8694A193D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0521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31A15221-3F54-40A8-89B7-311A652A015D}"/>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3" name="Marcador de Posição do Rodapé 2">
            <a:extLst>
              <a:ext uri="{FF2B5EF4-FFF2-40B4-BE49-F238E27FC236}">
                <a16:creationId xmlns:a16="http://schemas.microsoft.com/office/drawing/2014/main" id="{4E5B6CCA-40B3-4CF6-A060-3D920FF97A30}"/>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E56173E1-793E-4B45-BD63-B9DE50C2653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93341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AE248-9501-4BC9-89E4-BA49F772A91B}"/>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B07ED9A-151F-4B5D-B7CA-218BC4DFA6D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A95E3AE-B939-4383-8E3E-6CFFD338DB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C137ADD9-061C-487E-9A07-4A95AD266B62}"/>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6" name="Marcador de Posição do Rodapé 5">
            <a:extLst>
              <a:ext uri="{FF2B5EF4-FFF2-40B4-BE49-F238E27FC236}">
                <a16:creationId xmlns:a16="http://schemas.microsoft.com/office/drawing/2014/main" id="{601AEB87-76C0-4863-81B0-45AC3519D0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56579CD-C9A9-42A3-8C19-BE2E9F1D1A2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29885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92699-DAF6-46A2-8877-0DC1FA4041A1}"/>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91A992B-D37F-4D13-A712-76AEDBADA0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CE4605A3-063D-40C7-AA19-977EA23A94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B13DA3E9-D4DC-4D51-AD68-EFE6431819BF}"/>
              </a:ext>
            </a:extLst>
          </p:cNvPr>
          <p:cNvSpPr>
            <a:spLocks noGrp="1"/>
          </p:cNvSpPr>
          <p:nvPr>
            <p:ph type="dt" sz="half" idx="10"/>
          </p:nvPr>
        </p:nvSpPr>
        <p:spPr/>
        <p:txBody>
          <a:bodyPr/>
          <a:lstStyle/>
          <a:p>
            <a:fld id="{C56A7FEF-8B9F-430C-8643-D57C1493F3A4}" type="datetimeFigureOut">
              <a:rPr lang="pt-PT" smtClean="0"/>
              <a:t>26/04/2023</a:t>
            </a:fld>
            <a:endParaRPr lang="pt-PT"/>
          </a:p>
        </p:txBody>
      </p:sp>
      <p:sp>
        <p:nvSpPr>
          <p:cNvPr id="6" name="Marcador de Posição do Rodapé 5">
            <a:extLst>
              <a:ext uri="{FF2B5EF4-FFF2-40B4-BE49-F238E27FC236}">
                <a16:creationId xmlns:a16="http://schemas.microsoft.com/office/drawing/2014/main" id="{AABA0C17-8CA8-4102-BDCA-07B4DE2C311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7E9FE24-4A96-4F3F-B186-F40DF14BDF6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8317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60DD3428-73EF-4B39-9706-EF6A1053563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F954BF1-35AB-4D69-8BE0-5294B0B2569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2B493C91-66C3-40D7-ABF7-B11BF1AC966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7FEF-8B9F-430C-8643-D57C1493F3A4}" type="datetimeFigureOut">
              <a:rPr lang="pt-PT" smtClean="0"/>
              <a:t>26/04/2023</a:t>
            </a:fld>
            <a:endParaRPr lang="pt-PT"/>
          </a:p>
        </p:txBody>
      </p:sp>
      <p:sp>
        <p:nvSpPr>
          <p:cNvPr id="5" name="Marcador de Posição do Rodapé 4">
            <a:extLst>
              <a:ext uri="{FF2B5EF4-FFF2-40B4-BE49-F238E27FC236}">
                <a16:creationId xmlns:a16="http://schemas.microsoft.com/office/drawing/2014/main" id="{27C363F3-A4E8-429E-9791-97E49483E28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28522FCA-07FF-438D-98AA-2A5B537A5DC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2A523-F2A4-4F70-A965-F59CEDFEE41E}" type="slidenum">
              <a:rPr lang="pt-PT" smtClean="0"/>
              <a:t>‹nº›</a:t>
            </a:fld>
            <a:endParaRPr lang="pt-PT"/>
          </a:p>
        </p:txBody>
      </p:sp>
    </p:spTree>
    <p:extLst>
      <p:ext uri="{BB962C8B-B14F-4D97-AF65-F5344CB8AC3E}">
        <p14:creationId xmlns:p14="http://schemas.microsoft.com/office/powerpoint/2010/main" val="1415294438"/>
      </p:ext>
    </p:extLst>
  </p:cSld>
  <p:clrMap bg1="lt1" tx1="dk1" bg2="lt2" tx2="dk2" accent1="accent1" accent2="accent2" accent3="accent3" accent4="accent4" accent5="accent5" accent6="accent6" hlink="hlink" folHlink="folHlink"/>
  <p:sldLayoutIdLst>
    <p:sldLayoutId id="2147485103" r:id="rId1"/>
    <p:sldLayoutId id="2147485104" r:id="rId2"/>
    <p:sldLayoutId id="2147485105" r:id="rId3"/>
    <p:sldLayoutId id="2147485106" r:id="rId4"/>
    <p:sldLayoutId id="2147485107" r:id="rId5"/>
    <p:sldLayoutId id="2147485108" r:id="rId6"/>
    <p:sldLayoutId id="2147485109" r:id="rId7"/>
    <p:sldLayoutId id="2147485110" r:id="rId8"/>
    <p:sldLayoutId id="2147485111" r:id="rId9"/>
    <p:sldLayoutId id="2147485112" r:id="rId10"/>
    <p:sldLayoutId id="21474851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27A1F-BA85-4173-96C5-C07243DE12AF}" type="datetimeFigureOut">
              <a:rPr lang="pt-PT" smtClean="0"/>
              <a:t>26/04/2023</a:t>
            </a:fld>
            <a:endParaRPr lang="pt-PT"/>
          </a:p>
        </p:txBody>
      </p:sp>
      <p:sp>
        <p:nvSpPr>
          <p:cNvPr id="5" name="Marcador de Posição do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CF14D-CA7C-4F5C-9837-0361E8E4F4B7}" type="slidenum">
              <a:rPr lang="pt-PT" smtClean="0"/>
              <a:t>‹nº›</a:t>
            </a:fld>
            <a:endParaRPr lang="pt-PT"/>
          </a:p>
        </p:txBody>
      </p:sp>
    </p:spTree>
    <p:extLst>
      <p:ext uri="{BB962C8B-B14F-4D97-AF65-F5344CB8AC3E}">
        <p14:creationId xmlns:p14="http://schemas.microsoft.com/office/powerpoint/2010/main" val="2557546560"/>
      </p:ext>
    </p:extLst>
  </p:cSld>
  <p:clrMap bg1="lt1" tx1="dk1" bg2="lt2" tx2="dk2" accent1="accent1" accent2="accent2" accent3="accent3" accent4="accent4" accent5="accent5" accent6="accent6" hlink="hlink" folHlink="folHlink"/>
  <p:sldLayoutIdLst>
    <p:sldLayoutId id="2147485090" r:id="rId1"/>
    <p:sldLayoutId id="2147485091" r:id="rId2"/>
    <p:sldLayoutId id="2147485092" r:id="rId3"/>
    <p:sldLayoutId id="2147485093" r:id="rId4"/>
    <p:sldLayoutId id="2147485094" r:id="rId5"/>
    <p:sldLayoutId id="2147485095" r:id="rId6"/>
    <p:sldLayoutId id="2147485096" r:id="rId7"/>
    <p:sldLayoutId id="2147485097" r:id="rId8"/>
    <p:sldLayoutId id="2147485098" r:id="rId9"/>
    <p:sldLayoutId id="2147485099" r:id="rId10"/>
    <p:sldLayoutId id="21474851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7679C-2F59-6E45-8FA5-FAD21CEBEBFE}" type="datetimeFigureOut">
              <a:rPr lang="en-US" smtClean="0"/>
              <a:t>4/26/2023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2231-0FE8-084E-9FAD-E8FD879B4578}" type="slidenum">
              <a:rPr lang="en-US" smtClean="0"/>
              <a:t>‹nº›</a:t>
            </a:fld>
            <a:endParaRPr lang="en-US"/>
          </a:p>
        </p:txBody>
      </p:sp>
    </p:spTree>
    <p:extLst>
      <p:ext uri="{BB962C8B-B14F-4D97-AF65-F5344CB8AC3E}">
        <p14:creationId xmlns:p14="http://schemas.microsoft.com/office/powerpoint/2010/main" val="3295251673"/>
      </p:ext>
    </p:extLst>
  </p:cSld>
  <p:clrMap bg1="lt1" tx1="dk1" bg2="lt2" tx2="dk2" accent1="accent1" accent2="accent2" accent3="accent3" accent4="accent4" accent5="accent5" accent6="accent6" hlink="hlink" folHlink="folHlink"/>
  <p:sldLayoutIdLst>
    <p:sldLayoutId id="2147485147" r:id="rId1"/>
    <p:sldLayoutId id="2147485148" r:id="rId2"/>
    <p:sldLayoutId id="2147485149" r:id="rId3"/>
    <p:sldLayoutId id="2147485150" r:id="rId4"/>
    <p:sldLayoutId id="2147485151" r:id="rId5"/>
    <p:sldLayoutId id="2147485152" r:id="rId6"/>
    <p:sldLayoutId id="2147485153" r:id="rId7"/>
    <p:sldLayoutId id="2147485154" r:id="rId8"/>
    <p:sldLayoutId id="2147485155" r:id="rId9"/>
    <p:sldLayoutId id="2147485156" r:id="rId10"/>
    <p:sldLayoutId id="214748515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B977D6-1E56-499E-8AEA-D3DC51BAF0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dirty="0"/>
              <a:t>Clique para editar o estilo de título do Modelo Global</a:t>
            </a:r>
            <a:endParaRPr lang="en-US" dirty="0"/>
          </a:p>
        </p:txBody>
      </p:sp>
      <p:sp>
        <p:nvSpPr>
          <p:cNvPr id="3" name="Marcador de Posição do Texto 2">
            <a:extLst>
              <a:ext uri="{FF2B5EF4-FFF2-40B4-BE49-F238E27FC236}">
                <a16:creationId xmlns:a16="http://schemas.microsoft.com/office/drawing/2014/main" id="{62398426-22F8-4BD6-A83B-8A8C3ACFEC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BEAF4CDA-C3F2-4556-B262-DD0A385075C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B277DF46-3D39-4245-9A19-A31875D5DEF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B75D7923-7576-4667-80AC-FD1ABED0364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493D2-158B-4DAD-98A8-571258816198}" type="slidenum">
              <a:rPr lang="en-US" smtClean="0"/>
              <a:t>‹nº›</a:t>
            </a:fld>
            <a:endParaRPr lang="en-US"/>
          </a:p>
        </p:txBody>
      </p:sp>
      <p:cxnSp>
        <p:nvCxnSpPr>
          <p:cNvPr id="7" name="Conexão reta 6">
            <a:extLst>
              <a:ext uri="{FF2B5EF4-FFF2-40B4-BE49-F238E27FC236}">
                <a16:creationId xmlns:a16="http://schemas.microsoft.com/office/drawing/2014/main" id="{429B3419-3C21-4667-95B6-DCCAE81BD315}"/>
              </a:ext>
            </a:extLst>
          </p:cNvPr>
          <p:cNvCxnSpPr/>
          <p:nvPr userDrawn="1"/>
        </p:nvCxnSpPr>
        <p:spPr>
          <a:xfrm>
            <a:off x="107504" y="1052736"/>
            <a:ext cx="2777430" cy="0"/>
          </a:xfrm>
          <a:prstGeom prst="line">
            <a:avLst/>
          </a:prstGeom>
          <a:ln w="127000" cmpd="tri">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277457"/>
      </p:ext>
    </p:extLst>
  </p:cSld>
  <p:clrMap bg1="lt1" tx1="dk1" bg2="lt2" tx2="dk2" accent1="accent1" accent2="accent2" accent3="accent3" accent4="accent4" accent5="accent5" accent6="accent6" hlink="hlink" folHlink="folHlink"/>
  <p:sldLayoutIdLst>
    <p:sldLayoutId id="2147485159" r:id="rId1"/>
    <p:sldLayoutId id="2147485160" r:id="rId2"/>
    <p:sldLayoutId id="2147485161" r:id="rId3"/>
    <p:sldLayoutId id="2147485162" r:id="rId4"/>
    <p:sldLayoutId id="2147485163" r:id="rId5"/>
    <p:sldLayoutId id="2147485164" r:id="rId6"/>
    <p:sldLayoutId id="2147485165" r:id="rId7"/>
    <p:sldLayoutId id="2147485166" r:id="rId8"/>
    <p:sldLayoutId id="2147485167" r:id="rId9"/>
    <p:sldLayoutId id="2147485168" r:id="rId10"/>
    <p:sldLayoutId id="21474851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B977D6-1E56-499E-8AEA-D3DC51BAF0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dirty="0"/>
              <a:t>Clique para editar o estilo de título do Modelo Global</a:t>
            </a:r>
            <a:endParaRPr lang="en-US" dirty="0"/>
          </a:p>
        </p:txBody>
      </p:sp>
      <p:sp>
        <p:nvSpPr>
          <p:cNvPr id="3" name="Marcador de Posição do Texto 2">
            <a:extLst>
              <a:ext uri="{FF2B5EF4-FFF2-40B4-BE49-F238E27FC236}">
                <a16:creationId xmlns:a16="http://schemas.microsoft.com/office/drawing/2014/main" id="{62398426-22F8-4BD6-A83B-8A8C3ACFEC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BEAF4CDA-C3F2-4556-B262-DD0A385075C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F308-AEC1-40FE-82C1-7DCBD5B1B076}" type="datetimeFigureOut">
              <a:rPr lang="en-US" smtClean="0"/>
              <a:t>4/26/2023</a:t>
            </a:fld>
            <a:endParaRPr lang="en-US"/>
          </a:p>
        </p:txBody>
      </p:sp>
      <p:sp>
        <p:nvSpPr>
          <p:cNvPr id="5" name="Marcador de Posição do Rodapé 4">
            <a:extLst>
              <a:ext uri="{FF2B5EF4-FFF2-40B4-BE49-F238E27FC236}">
                <a16:creationId xmlns:a16="http://schemas.microsoft.com/office/drawing/2014/main" id="{B277DF46-3D39-4245-9A19-A31875D5DEF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B75D7923-7576-4667-80AC-FD1ABED0364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493D2-158B-4DAD-98A8-571258816198}" type="slidenum">
              <a:rPr lang="en-US" smtClean="0"/>
              <a:t>‹nº›</a:t>
            </a:fld>
            <a:endParaRPr lang="en-US"/>
          </a:p>
        </p:txBody>
      </p:sp>
      <p:cxnSp>
        <p:nvCxnSpPr>
          <p:cNvPr id="7" name="Conexão reta 6">
            <a:extLst>
              <a:ext uri="{FF2B5EF4-FFF2-40B4-BE49-F238E27FC236}">
                <a16:creationId xmlns:a16="http://schemas.microsoft.com/office/drawing/2014/main" id="{429B3419-3C21-4667-95B6-DCCAE81BD315}"/>
              </a:ext>
            </a:extLst>
          </p:cNvPr>
          <p:cNvCxnSpPr/>
          <p:nvPr userDrawn="1"/>
        </p:nvCxnSpPr>
        <p:spPr>
          <a:xfrm>
            <a:off x="107504" y="1052736"/>
            <a:ext cx="2777430" cy="0"/>
          </a:xfrm>
          <a:prstGeom prst="line">
            <a:avLst/>
          </a:prstGeom>
          <a:ln w="127000" cmpd="tri">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684672"/>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uca-bravo-217276-unsplas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7596"/>
            <a:ext cx="9144000" cy="6096000"/>
          </a:xfrm>
          <a:prstGeom prst="rect">
            <a:avLst/>
          </a:prstGeom>
        </p:spPr>
      </p:pic>
      <p:sp>
        <p:nvSpPr>
          <p:cNvPr id="9" name="Rectangle 8"/>
          <p:cNvSpPr/>
          <p:nvPr/>
        </p:nvSpPr>
        <p:spPr>
          <a:xfrm>
            <a:off x="0" y="6392333"/>
            <a:ext cx="9144000" cy="465667"/>
          </a:xfrm>
          <a:prstGeom prst="rect">
            <a:avLst/>
          </a:prstGeom>
          <a:solidFill>
            <a:srgbClr val="CCE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50000"/>
                  <a:lumOff val="50000"/>
                </a:prstClr>
              </a:solidFill>
              <a:effectLst/>
              <a:uLnTx/>
              <a:uFillTx/>
              <a:latin typeface="Calibri"/>
              <a:ea typeface="+mn-ea"/>
              <a:cs typeface="+mn-cs"/>
            </a:endParaRPr>
          </a:p>
        </p:txBody>
      </p:sp>
      <p:sp>
        <p:nvSpPr>
          <p:cNvPr id="11" name="TextBox 10"/>
          <p:cNvSpPr txBox="1"/>
          <p:nvPr/>
        </p:nvSpPr>
        <p:spPr>
          <a:xfrm>
            <a:off x="5287439" y="5833661"/>
            <a:ext cx="3901935" cy="58477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Dario Fernandes Morais Carreira, </a:t>
            </a:r>
            <a:r>
              <a:rPr kumimoji="0" lang="pt-PT" sz="1600" b="0" i="0" u="none" strike="noStrike" kern="1200" cap="none" spc="0" normalizeH="0" baseline="0" noProof="0" dirty="0" err="1">
                <a:ln>
                  <a:noFill/>
                </a:ln>
                <a:solidFill>
                  <a:srgbClr val="FFFFFF"/>
                </a:solidFill>
                <a:effectLst/>
                <a:uLnTx/>
                <a:uFillTx/>
                <a:latin typeface="Candara" panose="020E0502030303020204" pitchFamily="34" charset="0"/>
                <a:ea typeface="+mn-ea"/>
                <a:cs typeface="Georgia"/>
              </a:rPr>
              <a:t>M.Sc</a:t>
            </a: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pt-PT" sz="1600" b="0" i="0" u="none" strike="noStrike" kern="1200" cap="none" spc="0" normalizeH="0" baseline="0" noProof="0">
                <a:ln>
                  <a:noFill/>
                </a:ln>
                <a:solidFill>
                  <a:srgbClr val="FFFFFF"/>
                </a:solidFill>
                <a:effectLst/>
                <a:uLnTx/>
                <a:uFillTx/>
                <a:latin typeface="Candara" panose="020E0502030303020204" pitchFamily="34" charset="0"/>
                <a:ea typeface="+mn-ea"/>
                <a:cs typeface="Georgia"/>
              </a:rPr>
              <a:t>dariocarreira@umaia.</a:t>
            </a: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pt</a:t>
            </a:r>
          </a:p>
        </p:txBody>
      </p:sp>
      <p:sp>
        <p:nvSpPr>
          <p:cNvPr id="12" name="TextBox 11"/>
          <p:cNvSpPr txBox="1"/>
          <p:nvPr/>
        </p:nvSpPr>
        <p:spPr>
          <a:xfrm>
            <a:off x="6910121" y="6509133"/>
            <a:ext cx="2233879"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1400" b="0" i="0" u="none" strike="noStrike" kern="0" cap="none" spc="0" normalizeH="0" baseline="0" noProof="0" dirty="0">
                <a:ln>
                  <a:noFill/>
                </a:ln>
                <a:solidFill>
                  <a:srgbClr val="C00000"/>
                </a:solidFill>
                <a:effectLst/>
                <a:uLnTx/>
                <a:uFillTx/>
                <a:latin typeface="Georgia"/>
                <a:ea typeface="+mn-ea"/>
                <a:cs typeface="Georgia"/>
              </a:rPr>
              <a:t>IPMAIA, 26Abr23</a:t>
            </a:r>
            <a:endParaRPr kumimoji="0" lang="en-US" sz="1400" b="0" i="0" u="none" strike="noStrike" kern="0" cap="none" spc="0" normalizeH="0" baseline="0" noProof="0" dirty="0">
              <a:ln>
                <a:noFill/>
              </a:ln>
              <a:solidFill>
                <a:srgbClr val="C00000"/>
              </a:solidFill>
              <a:effectLst/>
              <a:uLnTx/>
              <a:uFillTx/>
              <a:latin typeface="Georgia"/>
              <a:ea typeface="+mn-ea"/>
              <a:cs typeface="Georgia"/>
            </a:endParaRPr>
          </a:p>
        </p:txBody>
      </p:sp>
      <p:sp>
        <p:nvSpPr>
          <p:cNvPr id="3" name="CaixaDeTexto 2">
            <a:extLst>
              <a:ext uri="{FF2B5EF4-FFF2-40B4-BE49-F238E27FC236}">
                <a16:creationId xmlns:a16="http://schemas.microsoft.com/office/drawing/2014/main" id="{11C42051-A160-4049-926D-D7BF1E7CD1ED}"/>
              </a:ext>
            </a:extLst>
          </p:cNvPr>
          <p:cNvSpPr txBox="1"/>
          <p:nvPr/>
        </p:nvSpPr>
        <p:spPr>
          <a:xfrm>
            <a:off x="132736" y="41090"/>
            <a:ext cx="7179060" cy="89255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PT" sz="2800" b="1" i="0" u="none" strike="noStrike" kern="1200" cap="none" spc="0" normalizeH="0" baseline="0" noProof="0" dirty="0">
                <a:ln>
                  <a:noFill/>
                </a:ln>
                <a:solidFill>
                  <a:prstClr val="black">
                    <a:lumMod val="95000"/>
                    <a:lumOff val="5000"/>
                  </a:prstClr>
                </a:solidFill>
                <a:effectLst/>
                <a:uLnTx/>
                <a:uFillTx/>
                <a:latin typeface="Candara" panose="020E0502030303020204" pitchFamily="34" charset="0"/>
                <a:ea typeface="+mn-ea"/>
                <a:cs typeface="+mn-cs"/>
              </a:rPr>
              <a:t>Licenciatura TIWM</a:t>
            </a:r>
            <a:r>
              <a:rPr kumimoji="0" lang="en-US" sz="2800" b="1" i="0" u="none" strike="noStrike" kern="1200" cap="none" spc="0" normalizeH="0" baseline="0" noProof="0" dirty="0">
                <a:ln>
                  <a:noFill/>
                </a:ln>
                <a:solidFill>
                  <a:prstClr val="black">
                    <a:lumMod val="95000"/>
                    <a:lumOff val="5000"/>
                  </a:prstClr>
                </a:solidFill>
                <a:effectLst/>
                <a:uLnTx/>
                <a:uFillTx/>
                <a:latin typeface="Candara" panose="020E0502030303020204" pitchFamily="34" charset="0"/>
                <a:ea typeface="+mn-ea"/>
                <a:cs typeface="+mn-cs"/>
              </a:rPr>
              <a:t>  2021-22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PT"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Computação Segura</a:t>
            </a:r>
            <a:endParaRPr kumimoji="0" lang="en-US" sz="24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pic>
        <p:nvPicPr>
          <p:cNvPr id="7" name="Imagem 6">
            <a:extLst>
              <a:ext uri="{FF2B5EF4-FFF2-40B4-BE49-F238E27FC236}">
                <a16:creationId xmlns:a16="http://schemas.microsoft.com/office/drawing/2014/main" id="{0AD6E2D1-64E6-43F2-B6D4-D6546ECA401C}"/>
              </a:ext>
            </a:extLst>
          </p:cNvPr>
          <p:cNvPicPr>
            <a:picLocks noChangeAspect="1"/>
          </p:cNvPicPr>
          <p:nvPr/>
        </p:nvPicPr>
        <p:blipFill>
          <a:blip r:embed="rId3"/>
          <a:stretch>
            <a:fillRect/>
          </a:stretch>
        </p:blipFill>
        <p:spPr>
          <a:xfrm>
            <a:off x="7557798" y="98490"/>
            <a:ext cx="1453466" cy="586601"/>
          </a:xfrm>
          <a:prstGeom prst="rect">
            <a:avLst/>
          </a:prstGeom>
        </p:spPr>
      </p:pic>
      <p:sp>
        <p:nvSpPr>
          <p:cNvPr id="6" name="Subtítulo 5">
            <a:extLst>
              <a:ext uri="{FF2B5EF4-FFF2-40B4-BE49-F238E27FC236}">
                <a16:creationId xmlns:a16="http://schemas.microsoft.com/office/drawing/2014/main" id="{4912A8E3-C9AF-47EC-8769-BDE1262A7D41}"/>
              </a:ext>
            </a:extLst>
          </p:cNvPr>
          <p:cNvSpPr>
            <a:spLocks noGrp="1"/>
          </p:cNvSpPr>
          <p:nvPr>
            <p:ph type="subTitle" idx="1"/>
          </p:nvPr>
        </p:nvSpPr>
        <p:spPr>
          <a:xfrm>
            <a:off x="-55500" y="4929475"/>
            <a:ext cx="9144000" cy="1137587"/>
          </a:xfrm>
        </p:spPr>
        <p:txBody>
          <a:bodyPr>
            <a:normAutofit/>
          </a:bodyPr>
          <a:lstStyle/>
          <a:p>
            <a:r>
              <a:rPr lang="pt-PT" sz="2400" dirty="0">
                <a:solidFill>
                  <a:srgbClr val="FFFF00"/>
                </a:solidFill>
                <a:latin typeface="Candara" panose="020E0502030303020204" pitchFamily="34" charset="0"/>
              </a:rPr>
              <a:t>Análise de Risco quantitativo em </a:t>
            </a:r>
            <a:r>
              <a:rPr lang="pt-PT" sz="2400" dirty="0" err="1">
                <a:solidFill>
                  <a:srgbClr val="FFFF00"/>
                </a:solidFill>
                <a:latin typeface="Candara" panose="020E0502030303020204" pitchFamily="34" charset="0"/>
              </a:rPr>
              <a:t>Cibersegurança</a:t>
            </a:r>
            <a:br>
              <a:rPr lang="pt-PT" sz="2400" dirty="0">
                <a:solidFill>
                  <a:srgbClr val="FFFF00"/>
                </a:solidFill>
                <a:latin typeface="Candara" panose="020E0502030303020204" pitchFamily="34" charset="0"/>
              </a:rPr>
            </a:br>
            <a:r>
              <a:rPr lang="pt-PT" sz="2000" kern="0" dirty="0">
                <a:solidFill>
                  <a:schemeClr val="bg1"/>
                </a:solidFill>
                <a:latin typeface="Candara" panose="020E0502030303020204" pitchFamily="34" charset="0"/>
                <a:cs typeface="Georgia"/>
              </a:rPr>
              <a:t>Simulação de Monte Carlo e Decomposição do Risco para obter risco residual</a:t>
            </a:r>
            <a:endParaRPr lang="en-US" sz="2000" dirty="0">
              <a:solidFill>
                <a:schemeClr val="bg1"/>
              </a:solidFill>
            </a:endParaRPr>
          </a:p>
        </p:txBody>
      </p:sp>
      <p:sp>
        <p:nvSpPr>
          <p:cNvPr id="8" name="Título 7">
            <a:extLst>
              <a:ext uri="{FF2B5EF4-FFF2-40B4-BE49-F238E27FC236}">
                <a16:creationId xmlns:a16="http://schemas.microsoft.com/office/drawing/2014/main" id="{FAADA762-F11A-462D-91E7-20BFD62DE7D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23946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17141-0830-1135-09EE-0EB445D5F5C0}"/>
              </a:ext>
            </a:extLst>
          </p:cNvPr>
          <p:cNvSpPr>
            <a:spLocks noGrp="1"/>
          </p:cNvSpPr>
          <p:nvPr>
            <p:ph type="title"/>
          </p:nvPr>
        </p:nvSpPr>
        <p:spPr/>
        <p:txBody>
          <a:bodyPr>
            <a:normAutofit fontScale="90000"/>
          </a:bodyPr>
          <a:lstStyle/>
          <a:p>
            <a:r>
              <a:rPr lang="pt-PT" sz="2800" dirty="0"/>
              <a:t>Decomposição do risco em </a:t>
            </a:r>
            <a:r>
              <a:rPr lang="pt-PT" sz="2800" dirty="0" err="1"/>
              <a:t>cibersegurança</a:t>
            </a:r>
            <a:br>
              <a:rPr lang="pt-PT" sz="2800" dirty="0"/>
            </a:br>
            <a:r>
              <a:rPr lang="pt-PT" sz="2400" dirty="0"/>
              <a:t>Exemplo: diminuindo a probabilidade do evento …para obter risco residual </a:t>
            </a:r>
          </a:p>
        </p:txBody>
      </p:sp>
      <p:sp>
        <p:nvSpPr>
          <p:cNvPr id="3" name="Marcador de Posição de Conteúdo 2">
            <a:extLst>
              <a:ext uri="{FF2B5EF4-FFF2-40B4-BE49-F238E27FC236}">
                <a16:creationId xmlns:a16="http://schemas.microsoft.com/office/drawing/2014/main" id="{92C4E751-1D39-3037-D233-DBDB4B78C0EF}"/>
              </a:ext>
            </a:extLst>
          </p:cNvPr>
          <p:cNvSpPr>
            <a:spLocks noGrp="1"/>
          </p:cNvSpPr>
          <p:nvPr>
            <p:ph idx="1"/>
          </p:nvPr>
        </p:nvSpPr>
        <p:spPr>
          <a:xfrm>
            <a:off x="-64314" y="4632179"/>
            <a:ext cx="9316834" cy="1106489"/>
          </a:xfrm>
        </p:spPr>
        <p:txBody>
          <a:bodyPr>
            <a:normAutofit/>
          </a:bodyPr>
          <a:lstStyle/>
          <a:p>
            <a:r>
              <a:rPr lang="pt-PT" sz="2000" dirty="0">
                <a:latin typeface="Candara" panose="020E0502030303020204" pitchFamily="34" charset="0"/>
              </a:rPr>
              <a:t>Veja-se como essa pequena quantidade de decomposição adicional poderia parecer se a adicionássemos à folha Excel do exercício anterior (</a:t>
            </a:r>
            <a:r>
              <a:rPr lang="pt-PT" sz="2000" dirty="0" err="1">
                <a:latin typeface="Candara" panose="020E0502030303020204" pitchFamily="34" charset="0"/>
              </a:rPr>
              <a:t>ex</a:t>
            </a:r>
            <a:r>
              <a:rPr lang="pt-PT" sz="2000" dirty="0">
                <a:latin typeface="Candara" panose="020E0502030303020204" pitchFamily="34" charset="0"/>
              </a:rPr>
              <a:t>: </a:t>
            </a:r>
            <a:r>
              <a:rPr lang="pt-PT" sz="2000" i="1" dirty="0">
                <a:latin typeface="Candara" panose="020E0502030303020204" pitchFamily="34" charset="0"/>
              </a:rPr>
              <a:t>Cyber e Monte Carlo c mitigação Alunos Aula 19Abr.xlsx)</a:t>
            </a:r>
            <a:r>
              <a:rPr lang="pt-PT" sz="2000" dirty="0">
                <a:latin typeface="Candara" panose="020E0502030303020204" pitchFamily="34" charset="0"/>
              </a:rPr>
              <a:t> </a:t>
            </a:r>
          </a:p>
          <a:p>
            <a:endParaRPr lang="pt-PT" dirty="0"/>
          </a:p>
        </p:txBody>
      </p:sp>
      <p:graphicFrame>
        <p:nvGraphicFramePr>
          <p:cNvPr id="5" name="Tabela 4">
            <a:extLst>
              <a:ext uri="{FF2B5EF4-FFF2-40B4-BE49-F238E27FC236}">
                <a16:creationId xmlns:a16="http://schemas.microsoft.com/office/drawing/2014/main" id="{68B582D0-D1C5-861F-E70A-A4E61CA418E6}"/>
              </a:ext>
            </a:extLst>
          </p:cNvPr>
          <p:cNvGraphicFramePr>
            <a:graphicFrameLocks noGrp="1"/>
          </p:cNvGraphicFramePr>
          <p:nvPr>
            <p:extLst>
              <p:ext uri="{D42A27DB-BD31-4B8C-83A1-F6EECF244321}">
                <p14:modId xmlns:p14="http://schemas.microsoft.com/office/powerpoint/2010/main" val="4130995737"/>
              </p:ext>
            </p:extLst>
          </p:nvPr>
        </p:nvGraphicFramePr>
        <p:xfrm>
          <a:off x="0" y="1124744"/>
          <a:ext cx="9036496" cy="3507435"/>
        </p:xfrm>
        <a:graphic>
          <a:graphicData uri="http://schemas.openxmlformats.org/drawingml/2006/table">
            <a:tbl>
              <a:tblPr/>
              <a:tblGrid>
                <a:gridCol w="529353">
                  <a:extLst>
                    <a:ext uri="{9D8B030D-6E8A-4147-A177-3AD203B41FA5}">
                      <a16:colId xmlns:a16="http://schemas.microsoft.com/office/drawing/2014/main" val="1212129461"/>
                    </a:ext>
                  </a:extLst>
                </a:gridCol>
                <a:gridCol w="946303">
                  <a:extLst>
                    <a:ext uri="{9D8B030D-6E8A-4147-A177-3AD203B41FA5}">
                      <a16:colId xmlns:a16="http://schemas.microsoft.com/office/drawing/2014/main" val="2322857604"/>
                    </a:ext>
                  </a:extLst>
                </a:gridCol>
                <a:gridCol w="683229">
                  <a:extLst>
                    <a:ext uri="{9D8B030D-6E8A-4147-A177-3AD203B41FA5}">
                      <a16:colId xmlns:a16="http://schemas.microsoft.com/office/drawing/2014/main" val="3636390582"/>
                    </a:ext>
                  </a:extLst>
                </a:gridCol>
                <a:gridCol w="756931">
                  <a:extLst>
                    <a:ext uri="{9D8B030D-6E8A-4147-A177-3AD203B41FA5}">
                      <a16:colId xmlns:a16="http://schemas.microsoft.com/office/drawing/2014/main" val="2264551940"/>
                    </a:ext>
                  </a:extLst>
                </a:gridCol>
                <a:gridCol w="837325">
                  <a:extLst>
                    <a:ext uri="{9D8B030D-6E8A-4147-A177-3AD203B41FA5}">
                      <a16:colId xmlns:a16="http://schemas.microsoft.com/office/drawing/2014/main" val="3651605193"/>
                    </a:ext>
                  </a:extLst>
                </a:gridCol>
                <a:gridCol w="746851">
                  <a:extLst>
                    <a:ext uri="{9D8B030D-6E8A-4147-A177-3AD203B41FA5}">
                      <a16:colId xmlns:a16="http://schemas.microsoft.com/office/drawing/2014/main" val="1266766460"/>
                    </a:ext>
                  </a:extLst>
                </a:gridCol>
                <a:gridCol w="720080">
                  <a:extLst>
                    <a:ext uri="{9D8B030D-6E8A-4147-A177-3AD203B41FA5}">
                      <a16:colId xmlns:a16="http://schemas.microsoft.com/office/drawing/2014/main" val="1289991777"/>
                    </a:ext>
                  </a:extLst>
                </a:gridCol>
                <a:gridCol w="734466">
                  <a:extLst>
                    <a:ext uri="{9D8B030D-6E8A-4147-A177-3AD203B41FA5}">
                      <a16:colId xmlns:a16="http://schemas.microsoft.com/office/drawing/2014/main" val="68957015"/>
                    </a:ext>
                  </a:extLst>
                </a:gridCol>
                <a:gridCol w="796666">
                  <a:extLst>
                    <a:ext uri="{9D8B030D-6E8A-4147-A177-3AD203B41FA5}">
                      <a16:colId xmlns:a16="http://schemas.microsoft.com/office/drawing/2014/main" val="2113468695"/>
                    </a:ext>
                  </a:extLst>
                </a:gridCol>
                <a:gridCol w="740696">
                  <a:extLst>
                    <a:ext uri="{9D8B030D-6E8A-4147-A177-3AD203B41FA5}">
                      <a16:colId xmlns:a16="http://schemas.microsoft.com/office/drawing/2014/main" val="3356837981"/>
                    </a:ext>
                  </a:extLst>
                </a:gridCol>
                <a:gridCol w="814766">
                  <a:extLst>
                    <a:ext uri="{9D8B030D-6E8A-4147-A177-3AD203B41FA5}">
                      <a16:colId xmlns:a16="http://schemas.microsoft.com/office/drawing/2014/main" val="3832865485"/>
                    </a:ext>
                  </a:extLst>
                </a:gridCol>
                <a:gridCol w="729830">
                  <a:extLst>
                    <a:ext uri="{9D8B030D-6E8A-4147-A177-3AD203B41FA5}">
                      <a16:colId xmlns:a16="http://schemas.microsoft.com/office/drawing/2014/main" val="3343572512"/>
                    </a:ext>
                  </a:extLst>
                </a:gridCol>
              </a:tblGrid>
              <a:tr h="350408">
                <a:tc gridSpan="11">
                  <a:txBody>
                    <a:bodyPr/>
                    <a:lstStyle/>
                    <a:p>
                      <a:pPr algn="ctr" fontAlgn="b"/>
                      <a:r>
                        <a:rPr lang="pt-PT" sz="2000" b="1" i="0" u="none" strike="noStrike" dirty="0">
                          <a:effectLst/>
                          <a:latin typeface="Candara" panose="020E0502030303020204" pitchFamily="34" charset="0"/>
                        </a:rPr>
                        <a:t>Exemplo de </a:t>
                      </a:r>
                      <a:r>
                        <a:rPr lang="pt-PT" sz="2000" b="1" i="0" u="none" strike="noStrike" dirty="0" err="1">
                          <a:effectLst/>
                          <a:latin typeface="Candara" panose="020E0502030303020204" pitchFamily="34" charset="0"/>
                        </a:rPr>
                        <a:t>ciberincidentes</a:t>
                      </a:r>
                      <a:endParaRPr lang="pt-PT" sz="2000" b="1" i="0" u="none" strike="noStrike" dirty="0">
                        <a:effectLst/>
                        <a:latin typeface="Candara" panose="020E0502030303020204" pitchFamily="34" charset="0"/>
                      </a:endParaRPr>
                    </a:p>
                  </a:txBody>
                  <a:tcPr marL="5281" marR="5281" marT="5281"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a:txBody>
                    <a:bodyPr/>
                    <a:lstStyle/>
                    <a:p>
                      <a:pPr algn="ctr" fontAlgn="b"/>
                      <a:endParaRPr lang="pt-PT" sz="700" b="1" i="0" u="none" strike="noStrike">
                        <a:effectLst/>
                        <a:latin typeface="Arial" panose="020B0604020202020204" pitchFamily="34" charset="0"/>
                      </a:endParaRPr>
                    </a:p>
                  </a:txBody>
                  <a:tcPr marL="5281" marR="5281" marT="5281"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3834025"/>
                  </a:ext>
                </a:extLst>
              </a:tr>
              <a:tr h="485179">
                <a:tc rowSpan="2">
                  <a:txBody>
                    <a:bodyPr/>
                    <a:lstStyle/>
                    <a:p>
                      <a:pPr algn="ctr" fontAlgn="ctr"/>
                      <a:r>
                        <a:rPr lang="pt-PT" sz="1000" b="1" i="0" u="none" strike="noStrike" dirty="0">
                          <a:effectLst/>
                          <a:latin typeface="Candara" panose="020E0502030303020204" pitchFamily="34" charset="0"/>
                        </a:rPr>
                        <a:t>Cenário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dirty="0">
                          <a:effectLst/>
                          <a:latin typeface="Candara" panose="020E0502030303020204" pitchFamily="34" charset="0"/>
                        </a:rPr>
                        <a:t>Nome evento de Risco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0" i="0" u="none" strike="noStrike" dirty="0" err="1">
                          <a:effectLst/>
                          <a:latin typeface="Candara" panose="020E0502030303020204" pitchFamily="34" charset="0"/>
                        </a:rPr>
                        <a:t>Prob</a:t>
                      </a:r>
                      <a:r>
                        <a:rPr lang="pt-PT" sz="1000" b="0" i="0" u="none" strike="noStrike" dirty="0">
                          <a:effectLst/>
                          <a:latin typeface="Candara" panose="020E0502030303020204" pitchFamily="34" charset="0"/>
                        </a:rPr>
                        <a:t> ocorrência  Anual do Evento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pt-PT" sz="1000" b="1" i="0" u="none" strike="noStrike">
                          <a:effectLst/>
                          <a:latin typeface="Candara" panose="020E0502030303020204" pitchFamily="34" charset="0"/>
                        </a:rPr>
                        <a:t>Impacto</a:t>
                      </a:r>
                      <a:br>
                        <a:rPr lang="pt-PT" sz="1000" b="1" i="0" u="none" strike="noStrike">
                          <a:effectLst/>
                          <a:latin typeface="Candara" panose="020E0502030303020204" pitchFamily="34" charset="0"/>
                        </a:rPr>
                      </a:br>
                      <a:r>
                        <a:rPr lang="pt-PT" sz="1000" b="1" i="0" u="none" strike="noStrike">
                          <a:effectLst/>
                          <a:latin typeface="Candara" panose="020E0502030303020204" pitchFamily="34" charset="0"/>
                        </a:rPr>
                        <a:t>90% IC</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PT"/>
                    </a:p>
                  </a:txBody>
                  <a:tcPr/>
                </a:tc>
                <a:tc rowSpan="2">
                  <a:txBody>
                    <a:bodyPr/>
                    <a:lstStyle/>
                    <a:p>
                      <a:pPr algn="ctr" fontAlgn="ctr"/>
                      <a:r>
                        <a:rPr lang="pt-PT" sz="1000" b="1" i="0" u="none" strike="noStrike">
                          <a:effectLst/>
                          <a:latin typeface="Candara" panose="020E0502030303020204" pitchFamily="34" charset="0"/>
                        </a:rPr>
                        <a:t>Perdas aleatorias se evento ocorre</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dirty="0">
                          <a:effectLst/>
                          <a:latin typeface="Candara" panose="020E0502030303020204" pitchFamily="34" charset="0"/>
                        </a:rPr>
                        <a:t>Perdas Inerentes Esperadas</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Redução na probabilidade ocorrencia do evento ou</a:t>
                      </a:r>
                      <a:br>
                        <a:rPr lang="pt-PT" sz="1000" b="1" i="0" u="none" strike="noStrike">
                          <a:effectLst/>
                          <a:latin typeface="Candara" panose="020E0502030303020204" pitchFamily="34" charset="0"/>
                        </a:rPr>
                      </a:br>
                      <a:r>
                        <a:rPr lang="pt-PT" sz="1000" b="1" i="0" u="none" strike="noStrike">
                          <a:effectLst/>
                          <a:latin typeface="Candara" panose="020E0502030303020204" pitchFamily="34" charset="0"/>
                        </a:rPr>
                        <a:t> Eficiência do Controlo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Redução perdas esperadas - </a:t>
                      </a:r>
                      <a:r>
                        <a:rPr lang="pt-PT" sz="1000" b="0" i="0" u="none" strike="noStrike">
                          <a:effectLst/>
                          <a:latin typeface="Candara" panose="020E0502030303020204" pitchFamily="34" charset="0"/>
                        </a:rPr>
                        <a:t>Perdas afetadas pela redução prob. ocorr. evento</a:t>
                      </a:r>
                      <a:endParaRPr lang="pt-PT" sz="1000" b="1" i="0" u="none" strike="noStrike">
                        <a:effectLst/>
                        <a:latin typeface="Candara" panose="020E0502030303020204" pitchFamily="34" charset="0"/>
                      </a:endParaRP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Custo proposto para Mitigação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Resultados NÃO Mitigados</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Resultados Mitigados</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056238"/>
                  </a:ext>
                </a:extLst>
              </a:tr>
              <a:tr h="614544">
                <a:tc vMerge="1">
                  <a:txBody>
                    <a:bodyPr/>
                    <a:lstStyle/>
                    <a:p>
                      <a:endParaRPr lang="pt-PT"/>
                    </a:p>
                  </a:txBody>
                  <a:tcPr/>
                </a:tc>
                <a:tc vMerge="1">
                  <a:txBody>
                    <a:bodyPr/>
                    <a:lstStyle/>
                    <a:p>
                      <a:endParaRPr lang="pt-PT"/>
                    </a:p>
                  </a:txBody>
                  <a:tcPr/>
                </a:tc>
                <a:tc vMerge="1">
                  <a:txBody>
                    <a:bodyPr/>
                    <a:lstStyle/>
                    <a:p>
                      <a:endParaRPr lang="pt-PT"/>
                    </a:p>
                  </a:txBody>
                  <a:tcPr/>
                </a:tc>
                <a:tc>
                  <a:txBody>
                    <a:bodyPr/>
                    <a:lstStyle/>
                    <a:p>
                      <a:pPr algn="ctr" fontAlgn="ctr"/>
                      <a:r>
                        <a:rPr lang="pt-PT" sz="1000" b="1" i="0" u="none" strike="noStrike" dirty="0" err="1">
                          <a:effectLst/>
                          <a:latin typeface="Candara" panose="020E0502030303020204" pitchFamily="34" charset="0"/>
                        </a:rPr>
                        <a:t>Lim</a:t>
                      </a:r>
                      <a:r>
                        <a:rPr lang="pt-PT" sz="1000" b="1" i="0" u="none" strike="noStrike" dirty="0">
                          <a:effectLst/>
                          <a:latin typeface="Candara" panose="020E0502030303020204" pitchFamily="34" charset="0"/>
                        </a:rPr>
                        <a:t> </a:t>
                      </a:r>
                      <a:r>
                        <a:rPr lang="pt-PT" sz="1000" b="1" i="0" u="none" strike="noStrike" dirty="0" err="1">
                          <a:effectLst/>
                          <a:latin typeface="Candara" panose="020E0502030303020204" pitchFamily="34" charset="0"/>
                        </a:rPr>
                        <a:t>Inf</a:t>
                      </a:r>
                      <a:endParaRPr lang="pt-PT" sz="1000" b="1" i="0" u="none" strike="noStrike" dirty="0">
                        <a:effectLst/>
                        <a:latin typeface="Candara" panose="020E0502030303020204" pitchFamily="34" charset="0"/>
                      </a:endParaRPr>
                    </a:p>
                  </a:txBody>
                  <a:tcPr marL="5281" marR="5281" marT="528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pt-PT" sz="1000" b="1" i="0" u="none" strike="noStrike" dirty="0" err="1">
                          <a:effectLst/>
                          <a:latin typeface="Candara" panose="020E0502030303020204" pitchFamily="34" charset="0"/>
                        </a:rPr>
                        <a:t>Lim</a:t>
                      </a:r>
                      <a:r>
                        <a:rPr lang="pt-PT" sz="1000" b="1" i="0" u="none" strike="noStrike" dirty="0">
                          <a:effectLst/>
                          <a:latin typeface="Candara" panose="020E0502030303020204" pitchFamily="34" charset="0"/>
                        </a:rPr>
                        <a:t> </a:t>
                      </a:r>
                      <a:r>
                        <a:rPr lang="pt-PT" sz="1000" b="1" i="0" u="none" strike="noStrike" dirty="0" err="1">
                          <a:effectLst/>
                          <a:latin typeface="Candara" panose="020E0502030303020204" pitchFamily="34" charset="0"/>
                        </a:rPr>
                        <a:t>Sup</a:t>
                      </a:r>
                      <a:endParaRPr lang="pt-PT" sz="1000" b="1" i="0" u="none" strike="noStrike" dirty="0">
                        <a:effectLst/>
                        <a:latin typeface="Candara" panose="020E0502030303020204" pitchFamily="34" charset="0"/>
                      </a:endParaRP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extLst>
                  <a:ext uri="{0D108BD9-81ED-4DB2-BD59-A6C34878D82A}">
                    <a16:rowId xmlns:a16="http://schemas.microsoft.com/office/drawing/2014/main" val="1826022627"/>
                  </a:ext>
                </a:extLst>
              </a:tr>
              <a:tr h="247981">
                <a:tc>
                  <a:txBody>
                    <a:bodyPr/>
                    <a:lstStyle/>
                    <a:p>
                      <a:pPr algn="ctr" fontAlgn="ctr"/>
                      <a:r>
                        <a:rPr lang="pt-PT" sz="1200" b="0" i="0" u="none" strike="noStrike" dirty="0">
                          <a:effectLst/>
                          <a:latin typeface="Candara" panose="020E0502030303020204" pitchFamily="34" charset="0"/>
                        </a:rPr>
                        <a:t>1</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dirty="0">
                          <a:effectLst/>
                          <a:latin typeface="Candara" panose="020E0502030303020204" pitchFamily="34" charset="0"/>
                        </a:rPr>
                        <a:t>Roubo de Dados</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42,0%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40 000 €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200 000 €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82 427 €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42 342 €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50%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21 171 €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12 000 €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a:effectLst/>
                          <a:latin typeface="Candara" panose="020E0502030303020204" pitchFamily="34" charset="0"/>
                        </a:rPr>
                        <a:t>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157471"/>
                  </a:ext>
                </a:extLst>
              </a:tr>
              <a:tr h="247981">
                <a:tc>
                  <a:txBody>
                    <a:bodyPr/>
                    <a:lstStyle/>
                    <a:p>
                      <a:pPr algn="ctr" fontAlgn="ctr"/>
                      <a:r>
                        <a:rPr lang="pt-PT" sz="1200" b="0" i="0" u="none" strike="noStrike">
                          <a:effectLst/>
                          <a:latin typeface="Candara" panose="020E0502030303020204" pitchFamily="34" charset="0"/>
                        </a:rPr>
                        <a:t>2</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Malware</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dirty="0">
                          <a:effectLst/>
                          <a:latin typeface="Candara" panose="020E0502030303020204" pitchFamily="34" charset="0"/>
                        </a:rPr>
                        <a:t>35,0%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500 000 €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1 000 000 €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442 664 €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253 042 €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65%</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164 478 €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100 000 €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60 000 €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442 664 €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29612"/>
                  </a:ext>
                </a:extLst>
              </a:tr>
              <a:tr h="446358">
                <a:tc>
                  <a:txBody>
                    <a:bodyPr/>
                    <a:lstStyle/>
                    <a:p>
                      <a:pPr algn="ctr" fontAlgn="ctr"/>
                      <a:r>
                        <a:rPr lang="pt-PT" sz="1200" b="0" i="0" u="none" strike="noStrike">
                          <a:effectLst/>
                          <a:latin typeface="Candara" panose="020E0502030303020204" pitchFamily="34" charset="0"/>
                        </a:rPr>
                        <a:t>3</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Perda de LapTops</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dirty="0">
                          <a:effectLst/>
                          <a:latin typeface="Candara" panose="020E0502030303020204" pitchFamily="34" charset="0"/>
                        </a:rPr>
                        <a:t>10,0%</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dirty="0">
                          <a:effectLst/>
                          <a:latin typeface="Candara" panose="020E0502030303020204" pitchFamily="34" charset="0"/>
                        </a:rPr>
                        <a:t>4 000 00 €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dirty="0">
                          <a:effectLst/>
                          <a:latin typeface="Candara" panose="020E0502030303020204" pitchFamily="34" charset="0"/>
                        </a:rPr>
                        <a:t>10 000 000 €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dirty="0">
                          <a:effectLst/>
                          <a:latin typeface="Candara" panose="020E0502030303020204" pitchFamily="34" charset="0"/>
                        </a:rPr>
                        <a:t>6 787 589 €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dirty="0">
                          <a:effectLst/>
                          <a:latin typeface="Candara" panose="020E0502030303020204" pitchFamily="34" charset="0"/>
                        </a:rPr>
                        <a:t>657 471 €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30%</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dirty="0">
                          <a:effectLst/>
                          <a:latin typeface="Candara" panose="020E0502030303020204" pitchFamily="34" charset="0"/>
                        </a:rPr>
                        <a:t>197 241 €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dirty="0">
                          <a:effectLst/>
                          <a:latin typeface="Candara" panose="020E0502030303020204" pitchFamily="34" charset="0"/>
                        </a:rPr>
                        <a:t>150 000 €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dirty="0">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95521"/>
                  </a:ext>
                </a:extLst>
              </a:tr>
              <a:tr h="247981">
                <a:tc>
                  <a:txBody>
                    <a:bodyPr/>
                    <a:lstStyle/>
                    <a:p>
                      <a:pPr algn="ctr" fontAlgn="ctr"/>
                      <a:r>
                        <a:rPr lang="pt-PT" sz="1200" b="0" i="0" u="none" strike="noStrike">
                          <a:effectLst/>
                          <a:latin typeface="Candara" panose="020E0502030303020204" pitchFamily="34" charset="0"/>
                        </a:rPr>
                        <a:t>4</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DoS</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15,0%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700 000 €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1 500 000 €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1 179 780 €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157 885 €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30%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47 365 €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50 000 €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a:effectLst/>
                          <a:latin typeface="Candara" panose="020E0502030303020204" pitchFamily="34" charset="0"/>
                        </a:rPr>
                        <a:t>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438960"/>
                  </a:ext>
                </a:extLst>
              </a:tr>
              <a:tr h="247981">
                <a:tc>
                  <a:txBody>
                    <a:bodyPr/>
                    <a:lstStyle/>
                    <a:p>
                      <a:pPr algn="ctr" fontAlgn="ctr"/>
                      <a:r>
                        <a:rPr lang="pt-PT" sz="1200" b="0" i="0" u="none" strike="noStrike">
                          <a:effectLst/>
                          <a:latin typeface="Candara" panose="020E0502030303020204" pitchFamily="34" charset="0"/>
                        </a:rPr>
                        <a:t>5</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Ransomware</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20,0%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250 000 €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5 000 000 €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660 632 €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338 498 €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60%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dirty="0">
                          <a:effectLst/>
                          <a:latin typeface="Candara" panose="020E0502030303020204" pitchFamily="34" charset="0"/>
                        </a:rPr>
                        <a:t>203 099 €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100 000 €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500 000 €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240915"/>
                  </a:ext>
                </a:extLst>
              </a:tr>
              <a:tr h="247981">
                <a:tc>
                  <a:txBody>
                    <a:bodyPr/>
                    <a:lstStyle/>
                    <a:p>
                      <a:pPr algn="ctr" fontAlgn="ctr"/>
                      <a:r>
                        <a:rPr lang="pt-PT" sz="1200" b="0" i="0" u="none" strike="noStrike">
                          <a:effectLst/>
                          <a:latin typeface="Candara" panose="020E0502030303020204" pitchFamily="34" charset="0"/>
                        </a:rPr>
                        <a:t>6</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Event 6</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12,0%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200 000 €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5 000 000 €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1 174 036 €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193 677 €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55%</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106 522 €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dirty="0">
                          <a:effectLst/>
                          <a:latin typeface="Candara" panose="020E0502030303020204" pitchFamily="34" charset="0"/>
                        </a:rPr>
                        <a:t>100 000 €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1 000 000 €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958611"/>
                  </a:ext>
                </a:extLst>
              </a:tr>
              <a:tr h="247981">
                <a:tc>
                  <a:txBody>
                    <a:bodyPr/>
                    <a:lstStyle/>
                    <a:p>
                      <a:pPr algn="ctr" fontAlgn="ctr"/>
                      <a:r>
                        <a:rPr lang="pt-PT" sz="1200" b="0" i="0" u="none" strike="noStrike">
                          <a:effectLst/>
                          <a:latin typeface="Candara" panose="020E0502030303020204" pitchFamily="34" charset="0"/>
                        </a:rPr>
                        <a:t>7</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pt-PT" sz="1200" b="0" i="0" u="none" strike="noStrike" dirty="0">
                          <a:effectLst/>
                          <a:latin typeface="Candara" panose="020E0502030303020204" pitchFamily="34" charset="0"/>
                        </a:rPr>
                        <a:t>…</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pt-PT" sz="1200" b="0" i="0" u="none" strike="noStrike" dirty="0">
                          <a:effectLst/>
                          <a:latin typeface="Candara" panose="020E0502030303020204" pitchFamily="34" charset="0"/>
                        </a:rPr>
                        <a:t>…</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dirty="0">
                          <a:effectLst/>
                          <a:latin typeface="Candara" panose="020E0502030303020204" pitchFamily="34" charset="0"/>
                        </a:rPr>
                        <a:t>…</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386391"/>
                  </a:ext>
                </a:extLst>
              </a:tr>
            </a:tbl>
          </a:graphicData>
        </a:graphic>
      </p:graphicFrame>
    </p:spTree>
    <p:extLst>
      <p:ext uri="{BB962C8B-B14F-4D97-AF65-F5344CB8AC3E}">
        <p14:creationId xmlns:p14="http://schemas.microsoft.com/office/powerpoint/2010/main" val="337482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17141-0830-1135-09EE-0EB445D5F5C0}"/>
              </a:ext>
            </a:extLst>
          </p:cNvPr>
          <p:cNvSpPr>
            <a:spLocks noGrp="1"/>
          </p:cNvSpPr>
          <p:nvPr>
            <p:ph type="title"/>
          </p:nvPr>
        </p:nvSpPr>
        <p:spPr/>
        <p:txBody>
          <a:bodyPr>
            <a:normAutofit/>
          </a:bodyPr>
          <a:lstStyle/>
          <a:p>
            <a:r>
              <a:rPr lang="pt-PT" sz="2800" dirty="0"/>
              <a:t>Decomposição do risco em </a:t>
            </a:r>
            <a:r>
              <a:rPr lang="pt-PT" sz="2800" dirty="0" err="1"/>
              <a:t>cibersegurança</a:t>
            </a:r>
            <a:br>
              <a:rPr lang="pt-PT" sz="2800" dirty="0"/>
            </a:br>
            <a:r>
              <a:rPr lang="pt-PT" sz="2400" dirty="0"/>
              <a:t>Apoiar a Decisão: Retorno do Controlo</a:t>
            </a:r>
          </a:p>
        </p:txBody>
      </p:sp>
      <p:sp>
        <p:nvSpPr>
          <p:cNvPr id="3" name="Marcador de Posição de Conteúdo 2">
            <a:extLst>
              <a:ext uri="{FF2B5EF4-FFF2-40B4-BE49-F238E27FC236}">
                <a16:creationId xmlns:a16="http://schemas.microsoft.com/office/drawing/2014/main" id="{92C4E751-1D39-3037-D233-DBDB4B78C0EF}"/>
              </a:ext>
            </a:extLst>
          </p:cNvPr>
          <p:cNvSpPr>
            <a:spLocks noGrp="1"/>
          </p:cNvSpPr>
          <p:nvPr>
            <p:ph idx="1"/>
          </p:nvPr>
        </p:nvSpPr>
        <p:spPr>
          <a:xfrm>
            <a:off x="-21124" y="5517232"/>
            <a:ext cx="9165123" cy="1106489"/>
          </a:xfrm>
        </p:spPr>
        <p:txBody>
          <a:bodyPr>
            <a:normAutofit/>
          </a:bodyPr>
          <a:lstStyle/>
          <a:p>
            <a:r>
              <a:rPr lang="pt-PT" sz="2200" dirty="0">
                <a:latin typeface="Candara" panose="020E0502030303020204" pitchFamily="34" charset="0"/>
              </a:rPr>
              <a:t>Considerar finalmente mais Mitigação do Risco através da redução impacto de perda dos eventos em cerca de 10% (igual para todos os eventos , para facilitar</a:t>
            </a:r>
          </a:p>
        </p:txBody>
      </p:sp>
      <p:graphicFrame>
        <p:nvGraphicFramePr>
          <p:cNvPr id="5" name="Tabela 4">
            <a:extLst>
              <a:ext uri="{FF2B5EF4-FFF2-40B4-BE49-F238E27FC236}">
                <a16:creationId xmlns:a16="http://schemas.microsoft.com/office/drawing/2014/main" id="{68B582D0-D1C5-861F-E70A-A4E61CA418E6}"/>
              </a:ext>
            </a:extLst>
          </p:cNvPr>
          <p:cNvGraphicFramePr>
            <a:graphicFrameLocks noGrp="1"/>
          </p:cNvGraphicFramePr>
          <p:nvPr>
            <p:extLst>
              <p:ext uri="{D42A27DB-BD31-4B8C-83A1-F6EECF244321}">
                <p14:modId xmlns:p14="http://schemas.microsoft.com/office/powerpoint/2010/main" val="1903163432"/>
              </p:ext>
            </p:extLst>
          </p:nvPr>
        </p:nvGraphicFramePr>
        <p:xfrm>
          <a:off x="0" y="1124744"/>
          <a:ext cx="8316416" cy="3632193"/>
        </p:xfrm>
        <a:graphic>
          <a:graphicData uri="http://schemas.openxmlformats.org/drawingml/2006/table">
            <a:tbl>
              <a:tblPr/>
              <a:tblGrid>
                <a:gridCol w="487171">
                  <a:extLst>
                    <a:ext uri="{9D8B030D-6E8A-4147-A177-3AD203B41FA5}">
                      <a16:colId xmlns:a16="http://schemas.microsoft.com/office/drawing/2014/main" val="1212129461"/>
                    </a:ext>
                  </a:extLst>
                </a:gridCol>
                <a:gridCol w="870896">
                  <a:extLst>
                    <a:ext uri="{9D8B030D-6E8A-4147-A177-3AD203B41FA5}">
                      <a16:colId xmlns:a16="http://schemas.microsoft.com/office/drawing/2014/main" val="2322857604"/>
                    </a:ext>
                  </a:extLst>
                </a:gridCol>
                <a:gridCol w="628785">
                  <a:extLst>
                    <a:ext uri="{9D8B030D-6E8A-4147-A177-3AD203B41FA5}">
                      <a16:colId xmlns:a16="http://schemas.microsoft.com/office/drawing/2014/main" val="3636390582"/>
                    </a:ext>
                  </a:extLst>
                </a:gridCol>
                <a:gridCol w="696614">
                  <a:extLst>
                    <a:ext uri="{9D8B030D-6E8A-4147-A177-3AD203B41FA5}">
                      <a16:colId xmlns:a16="http://schemas.microsoft.com/office/drawing/2014/main" val="2264551940"/>
                    </a:ext>
                  </a:extLst>
                </a:gridCol>
                <a:gridCol w="770602">
                  <a:extLst>
                    <a:ext uri="{9D8B030D-6E8A-4147-A177-3AD203B41FA5}">
                      <a16:colId xmlns:a16="http://schemas.microsoft.com/office/drawing/2014/main" val="3651605193"/>
                    </a:ext>
                  </a:extLst>
                </a:gridCol>
                <a:gridCol w="687338">
                  <a:extLst>
                    <a:ext uri="{9D8B030D-6E8A-4147-A177-3AD203B41FA5}">
                      <a16:colId xmlns:a16="http://schemas.microsoft.com/office/drawing/2014/main" val="1266766460"/>
                    </a:ext>
                  </a:extLst>
                </a:gridCol>
                <a:gridCol w="662700">
                  <a:extLst>
                    <a:ext uri="{9D8B030D-6E8A-4147-A177-3AD203B41FA5}">
                      <a16:colId xmlns:a16="http://schemas.microsoft.com/office/drawing/2014/main" val="1289991777"/>
                    </a:ext>
                  </a:extLst>
                </a:gridCol>
                <a:gridCol w="675940">
                  <a:extLst>
                    <a:ext uri="{9D8B030D-6E8A-4147-A177-3AD203B41FA5}">
                      <a16:colId xmlns:a16="http://schemas.microsoft.com/office/drawing/2014/main" val="68957015"/>
                    </a:ext>
                  </a:extLst>
                </a:gridCol>
                <a:gridCol w="733183">
                  <a:extLst>
                    <a:ext uri="{9D8B030D-6E8A-4147-A177-3AD203B41FA5}">
                      <a16:colId xmlns:a16="http://schemas.microsoft.com/office/drawing/2014/main" val="2113468695"/>
                    </a:ext>
                  </a:extLst>
                </a:gridCol>
                <a:gridCol w="681673">
                  <a:extLst>
                    <a:ext uri="{9D8B030D-6E8A-4147-A177-3AD203B41FA5}">
                      <a16:colId xmlns:a16="http://schemas.microsoft.com/office/drawing/2014/main" val="3356837981"/>
                    </a:ext>
                  </a:extLst>
                </a:gridCol>
                <a:gridCol w="749841">
                  <a:extLst>
                    <a:ext uri="{9D8B030D-6E8A-4147-A177-3AD203B41FA5}">
                      <a16:colId xmlns:a16="http://schemas.microsoft.com/office/drawing/2014/main" val="3832865485"/>
                    </a:ext>
                  </a:extLst>
                </a:gridCol>
                <a:gridCol w="671673">
                  <a:extLst>
                    <a:ext uri="{9D8B030D-6E8A-4147-A177-3AD203B41FA5}">
                      <a16:colId xmlns:a16="http://schemas.microsoft.com/office/drawing/2014/main" val="3343572512"/>
                    </a:ext>
                  </a:extLst>
                </a:gridCol>
              </a:tblGrid>
              <a:tr h="350408">
                <a:tc gridSpan="11">
                  <a:txBody>
                    <a:bodyPr/>
                    <a:lstStyle/>
                    <a:p>
                      <a:pPr algn="ctr" fontAlgn="b"/>
                      <a:r>
                        <a:rPr lang="pt-PT" sz="2000" b="1" i="0" u="none" strike="noStrike" dirty="0">
                          <a:effectLst/>
                          <a:latin typeface="Candara" panose="020E0502030303020204" pitchFamily="34" charset="0"/>
                        </a:rPr>
                        <a:t>Exemplo de </a:t>
                      </a:r>
                      <a:r>
                        <a:rPr lang="pt-PT" sz="2000" b="1" i="0" u="none" strike="noStrike" dirty="0" err="1">
                          <a:effectLst/>
                          <a:latin typeface="Candara" panose="020E0502030303020204" pitchFamily="34" charset="0"/>
                        </a:rPr>
                        <a:t>ciberincidentes</a:t>
                      </a:r>
                      <a:endParaRPr lang="pt-PT" sz="2000" b="1" i="0" u="none" strike="noStrike" dirty="0">
                        <a:effectLst/>
                        <a:latin typeface="Candara" panose="020E0502030303020204" pitchFamily="34" charset="0"/>
                      </a:endParaRPr>
                    </a:p>
                  </a:txBody>
                  <a:tcPr marL="5281" marR="5281" marT="5281"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a:txBody>
                    <a:bodyPr/>
                    <a:lstStyle/>
                    <a:p>
                      <a:pPr algn="ctr" fontAlgn="b"/>
                      <a:endParaRPr lang="pt-PT" sz="700" b="1" i="0" u="none" strike="noStrike">
                        <a:effectLst/>
                        <a:latin typeface="Arial" panose="020B0604020202020204" pitchFamily="34" charset="0"/>
                      </a:endParaRPr>
                    </a:p>
                  </a:txBody>
                  <a:tcPr marL="5281" marR="5281" marT="5281"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3834025"/>
                  </a:ext>
                </a:extLst>
              </a:tr>
              <a:tr h="485179">
                <a:tc rowSpan="2">
                  <a:txBody>
                    <a:bodyPr/>
                    <a:lstStyle/>
                    <a:p>
                      <a:pPr algn="ctr" fontAlgn="ctr"/>
                      <a:r>
                        <a:rPr lang="pt-PT" sz="1000" b="1" i="0" u="none" strike="noStrike" dirty="0">
                          <a:effectLst/>
                          <a:latin typeface="Candara" panose="020E0502030303020204" pitchFamily="34" charset="0"/>
                        </a:rPr>
                        <a:t>Cenário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dirty="0">
                          <a:effectLst/>
                          <a:latin typeface="Candara" panose="020E0502030303020204" pitchFamily="34" charset="0"/>
                        </a:rPr>
                        <a:t>Nome evento de Risco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0" i="0" u="none" strike="noStrike" dirty="0" err="1">
                          <a:effectLst/>
                          <a:latin typeface="Candara" panose="020E0502030303020204" pitchFamily="34" charset="0"/>
                        </a:rPr>
                        <a:t>Prob</a:t>
                      </a:r>
                      <a:r>
                        <a:rPr lang="pt-PT" sz="1000" b="0" i="0" u="none" strike="noStrike" dirty="0">
                          <a:effectLst/>
                          <a:latin typeface="Candara" panose="020E0502030303020204" pitchFamily="34" charset="0"/>
                        </a:rPr>
                        <a:t> ocorrência  Anual do Evento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pt-PT" sz="1000" b="1" i="0" u="none" strike="noStrike">
                          <a:effectLst/>
                          <a:latin typeface="Candara" panose="020E0502030303020204" pitchFamily="34" charset="0"/>
                        </a:rPr>
                        <a:t>Impacto</a:t>
                      </a:r>
                      <a:br>
                        <a:rPr lang="pt-PT" sz="1000" b="1" i="0" u="none" strike="noStrike">
                          <a:effectLst/>
                          <a:latin typeface="Candara" panose="020E0502030303020204" pitchFamily="34" charset="0"/>
                        </a:rPr>
                      </a:br>
                      <a:r>
                        <a:rPr lang="pt-PT" sz="1000" b="1" i="0" u="none" strike="noStrike">
                          <a:effectLst/>
                          <a:latin typeface="Candara" panose="020E0502030303020204" pitchFamily="34" charset="0"/>
                        </a:rPr>
                        <a:t>90% IC</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PT"/>
                    </a:p>
                  </a:txBody>
                  <a:tcPr/>
                </a:tc>
                <a:tc rowSpan="2">
                  <a:txBody>
                    <a:bodyPr/>
                    <a:lstStyle/>
                    <a:p>
                      <a:pPr algn="ctr" fontAlgn="ctr"/>
                      <a:r>
                        <a:rPr lang="pt-PT" sz="1000" b="1" i="0" u="none" strike="noStrike">
                          <a:effectLst/>
                          <a:latin typeface="Candara" panose="020E0502030303020204" pitchFamily="34" charset="0"/>
                        </a:rPr>
                        <a:t>Perdas aleatorias se evento ocorre</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dirty="0">
                          <a:effectLst/>
                          <a:latin typeface="Candara" panose="020E0502030303020204" pitchFamily="34" charset="0"/>
                        </a:rPr>
                        <a:t>Perdas Inerentes Esperadas</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Redução na probabilidade ocorrencia do evento ou</a:t>
                      </a:r>
                      <a:br>
                        <a:rPr lang="pt-PT" sz="1000" b="1" i="0" u="none" strike="noStrike">
                          <a:effectLst/>
                          <a:latin typeface="Candara" panose="020E0502030303020204" pitchFamily="34" charset="0"/>
                        </a:rPr>
                      </a:br>
                      <a:r>
                        <a:rPr lang="pt-PT" sz="1000" b="1" i="0" u="none" strike="noStrike">
                          <a:effectLst/>
                          <a:latin typeface="Candara" panose="020E0502030303020204" pitchFamily="34" charset="0"/>
                        </a:rPr>
                        <a:t> Eficiência do Controlo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Redução perdas esperadas - </a:t>
                      </a:r>
                      <a:r>
                        <a:rPr lang="pt-PT" sz="1000" b="0" i="0" u="none" strike="noStrike">
                          <a:effectLst/>
                          <a:latin typeface="Candara" panose="020E0502030303020204" pitchFamily="34" charset="0"/>
                        </a:rPr>
                        <a:t>Perdas afetadas pela redução prob. ocorr. evento</a:t>
                      </a:r>
                      <a:endParaRPr lang="pt-PT" sz="1000" b="1" i="0" u="none" strike="noStrike">
                        <a:effectLst/>
                        <a:latin typeface="Candara" panose="020E0502030303020204" pitchFamily="34" charset="0"/>
                      </a:endParaRP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Custo proposto para Mitigação</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Resultados NÃO Mitigados</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pt-PT" sz="1000" b="1" i="0" u="none" strike="noStrike">
                          <a:effectLst/>
                          <a:latin typeface="Candara" panose="020E0502030303020204" pitchFamily="34" charset="0"/>
                        </a:rPr>
                        <a:t>Resultados Mitigados</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056238"/>
                  </a:ext>
                </a:extLst>
              </a:tr>
              <a:tr h="614544">
                <a:tc vMerge="1">
                  <a:txBody>
                    <a:bodyPr/>
                    <a:lstStyle/>
                    <a:p>
                      <a:endParaRPr lang="pt-PT"/>
                    </a:p>
                  </a:txBody>
                  <a:tcPr/>
                </a:tc>
                <a:tc vMerge="1">
                  <a:txBody>
                    <a:bodyPr/>
                    <a:lstStyle/>
                    <a:p>
                      <a:endParaRPr lang="pt-PT"/>
                    </a:p>
                  </a:txBody>
                  <a:tcPr/>
                </a:tc>
                <a:tc vMerge="1">
                  <a:txBody>
                    <a:bodyPr/>
                    <a:lstStyle/>
                    <a:p>
                      <a:endParaRPr lang="pt-PT"/>
                    </a:p>
                  </a:txBody>
                  <a:tcPr/>
                </a:tc>
                <a:tc>
                  <a:txBody>
                    <a:bodyPr/>
                    <a:lstStyle/>
                    <a:p>
                      <a:pPr algn="ctr" fontAlgn="ctr"/>
                      <a:r>
                        <a:rPr lang="pt-PT" sz="1000" b="1" i="0" u="none" strike="noStrike" dirty="0" err="1">
                          <a:effectLst/>
                          <a:latin typeface="Candara" panose="020E0502030303020204" pitchFamily="34" charset="0"/>
                        </a:rPr>
                        <a:t>Lim</a:t>
                      </a:r>
                      <a:r>
                        <a:rPr lang="pt-PT" sz="1000" b="1" i="0" u="none" strike="noStrike" dirty="0">
                          <a:effectLst/>
                          <a:latin typeface="Candara" panose="020E0502030303020204" pitchFamily="34" charset="0"/>
                        </a:rPr>
                        <a:t> </a:t>
                      </a:r>
                      <a:r>
                        <a:rPr lang="pt-PT" sz="1000" b="1" i="0" u="none" strike="noStrike" dirty="0" err="1">
                          <a:effectLst/>
                          <a:latin typeface="Candara" panose="020E0502030303020204" pitchFamily="34" charset="0"/>
                        </a:rPr>
                        <a:t>Inf</a:t>
                      </a:r>
                      <a:endParaRPr lang="pt-PT" sz="1000" b="1" i="0" u="none" strike="noStrike" dirty="0">
                        <a:effectLst/>
                        <a:latin typeface="Candara" panose="020E0502030303020204" pitchFamily="34" charset="0"/>
                      </a:endParaRPr>
                    </a:p>
                  </a:txBody>
                  <a:tcPr marL="5281" marR="5281" marT="528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pt-PT" sz="1000" b="1" i="0" u="none" strike="noStrike" dirty="0" err="1">
                          <a:effectLst/>
                          <a:latin typeface="Candara" panose="020E0502030303020204" pitchFamily="34" charset="0"/>
                        </a:rPr>
                        <a:t>Lim</a:t>
                      </a:r>
                      <a:r>
                        <a:rPr lang="pt-PT" sz="1000" b="1" i="0" u="none" strike="noStrike" dirty="0">
                          <a:effectLst/>
                          <a:latin typeface="Candara" panose="020E0502030303020204" pitchFamily="34" charset="0"/>
                        </a:rPr>
                        <a:t> </a:t>
                      </a:r>
                      <a:r>
                        <a:rPr lang="pt-PT" sz="1000" b="1" i="0" u="none" strike="noStrike" dirty="0" err="1">
                          <a:effectLst/>
                          <a:latin typeface="Candara" panose="020E0502030303020204" pitchFamily="34" charset="0"/>
                        </a:rPr>
                        <a:t>Sup</a:t>
                      </a:r>
                      <a:endParaRPr lang="pt-PT" sz="1000" b="1" i="0" u="none" strike="noStrike" dirty="0">
                        <a:effectLst/>
                        <a:latin typeface="Candara" panose="020E0502030303020204" pitchFamily="34" charset="0"/>
                      </a:endParaRP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extLst>
                  <a:ext uri="{0D108BD9-81ED-4DB2-BD59-A6C34878D82A}">
                    <a16:rowId xmlns:a16="http://schemas.microsoft.com/office/drawing/2014/main" val="1826022627"/>
                  </a:ext>
                </a:extLst>
              </a:tr>
              <a:tr h="247981">
                <a:tc>
                  <a:txBody>
                    <a:bodyPr/>
                    <a:lstStyle/>
                    <a:p>
                      <a:pPr algn="ctr" fontAlgn="ctr"/>
                      <a:r>
                        <a:rPr lang="pt-PT" sz="1200" b="0" i="0" u="none" strike="noStrike" dirty="0">
                          <a:effectLst/>
                          <a:latin typeface="Candara" panose="020E0502030303020204" pitchFamily="34" charset="0"/>
                        </a:rPr>
                        <a:t>1</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dirty="0">
                          <a:effectLst/>
                          <a:latin typeface="Candara" panose="020E0502030303020204" pitchFamily="34" charset="0"/>
                        </a:rPr>
                        <a:t>Roubo de Dados</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42,0%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40 000 €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200 000 €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82 427 €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42 342 €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50%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21 171 €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12 000 €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a:effectLst/>
                          <a:latin typeface="Candara" panose="020E0502030303020204" pitchFamily="34" charset="0"/>
                        </a:rPr>
                        <a:t>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157471"/>
                  </a:ext>
                </a:extLst>
              </a:tr>
              <a:tr h="247981">
                <a:tc>
                  <a:txBody>
                    <a:bodyPr/>
                    <a:lstStyle/>
                    <a:p>
                      <a:pPr algn="ctr" fontAlgn="ctr"/>
                      <a:r>
                        <a:rPr lang="pt-PT" sz="1200" b="0" i="0" u="none" strike="noStrike">
                          <a:effectLst/>
                          <a:latin typeface="Candara" panose="020E0502030303020204" pitchFamily="34" charset="0"/>
                        </a:rPr>
                        <a:t>2</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Malware</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dirty="0">
                          <a:effectLst/>
                          <a:latin typeface="Candara" panose="020E0502030303020204" pitchFamily="34" charset="0"/>
                        </a:rPr>
                        <a:t>35,0%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500 000 €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1 000 000 €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442 664 €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253 042 €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65%</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164 478 €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100 000 €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60 000 €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442 664 €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29612"/>
                  </a:ext>
                </a:extLst>
              </a:tr>
              <a:tr h="446358">
                <a:tc>
                  <a:txBody>
                    <a:bodyPr/>
                    <a:lstStyle/>
                    <a:p>
                      <a:pPr algn="ctr" fontAlgn="ctr"/>
                      <a:r>
                        <a:rPr lang="pt-PT" sz="1200" b="0" i="0" u="none" strike="noStrike">
                          <a:effectLst/>
                          <a:latin typeface="Candara" panose="020E0502030303020204" pitchFamily="34" charset="0"/>
                        </a:rPr>
                        <a:t>3</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Perda de LapTops</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dirty="0">
                          <a:effectLst/>
                          <a:latin typeface="Candara" panose="020E0502030303020204" pitchFamily="34" charset="0"/>
                        </a:rPr>
                        <a:t>10,0%</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dirty="0">
                          <a:effectLst/>
                          <a:latin typeface="Candara" panose="020E0502030303020204" pitchFamily="34" charset="0"/>
                        </a:rPr>
                        <a:t>4 000 00 €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dirty="0">
                          <a:effectLst/>
                          <a:latin typeface="Candara" panose="020E0502030303020204" pitchFamily="34" charset="0"/>
                        </a:rPr>
                        <a:t>10 000 000 €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dirty="0">
                          <a:effectLst/>
                          <a:latin typeface="Candara" panose="020E0502030303020204" pitchFamily="34" charset="0"/>
                        </a:rPr>
                        <a:t>6 787 589 €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dirty="0">
                          <a:effectLst/>
                          <a:latin typeface="Candara" panose="020E0502030303020204" pitchFamily="34" charset="0"/>
                        </a:rPr>
                        <a:t>657 471 €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30%</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dirty="0">
                          <a:effectLst/>
                          <a:latin typeface="Candara" panose="020E0502030303020204" pitchFamily="34" charset="0"/>
                        </a:rPr>
                        <a:t>197 241 €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dirty="0">
                          <a:effectLst/>
                          <a:latin typeface="Candara" panose="020E0502030303020204" pitchFamily="34" charset="0"/>
                        </a:rPr>
                        <a:t>150 000 €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dirty="0">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95521"/>
                  </a:ext>
                </a:extLst>
              </a:tr>
              <a:tr h="247981">
                <a:tc>
                  <a:txBody>
                    <a:bodyPr/>
                    <a:lstStyle/>
                    <a:p>
                      <a:pPr algn="ctr" fontAlgn="ctr"/>
                      <a:r>
                        <a:rPr lang="pt-PT" sz="1200" b="0" i="0" u="none" strike="noStrike">
                          <a:effectLst/>
                          <a:latin typeface="Candara" panose="020E0502030303020204" pitchFamily="34" charset="0"/>
                        </a:rPr>
                        <a:t>4</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DoS</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15,0%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700 000 €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1 500 000 €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1 179 780 €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157 885 €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30%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47 365 €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50 000 €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a:effectLst/>
                          <a:latin typeface="Candara" panose="020E0502030303020204" pitchFamily="34" charset="0"/>
                        </a:rPr>
                        <a:t>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438960"/>
                  </a:ext>
                </a:extLst>
              </a:tr>
              <a:tr h="247981">
                <a:tc>
                  <a:txBody>
                    <a:bodyPr/>
                    <a:lstStyle/>
                    <a:p>
                      <a:pPr algn="ctr" fontAlgn="ctr"/>
                      <a:r>
                        <a:rPr lang="pt-PT" sz="1200" b="0" i="0" u="none" strike="noStrike">
                          <a:effectLst/>
                          <a:latin typeface="Candara" panose="020E0502030303020204" pitchFamily="34" charset="0"/>
                        </a:rPr>
                        <a:t>5</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1" i="0" u="none" strike="noStrike">
                          <a:effectLst/>
                          <a:latin typeface="Candara" panose="020E0502030303020204" pitchFamily="34" charset="0"/>
                        </a:rPr>
                        <a:t>Ransomware</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20,0%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250 000 €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5 000 000 €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660 632 €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338 498 €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60%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dirty="0">
                          <a:effectLst/>
                          <a:latin typeface="Candara" panose="020E0502030303020204" pitchFamily="34" charset="0"/>
                        </a:rPr>
                        <a:t>203 099 €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100 000 €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500 000 €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240915"/>
                  </a:ext>
                </a:extLst>
              </a:tr>
              <a:tr h="247981">
                <a:tc>
                  <a:txBody>
                    <a:bodyPr/>
                    <a:lstStyle/>
                    <a:p>
                      <a:pPr algn="ctr" fontAlgn="ctr"/>
                      <a:r>
                        <a:rPr lang="pt-PT" sz="1200" b="0" i="0" u="none" strike="noStrike">
                          <a:effectLst/>
                          <a:latin typeface="Candara" panose="020E0502030303020204" pitchFamily="34" charset="0"/>
                        </a:rPr>
                        <a:t>6</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Event 6</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pt-PT" sz="1200" b="0" i="0" u="none" strike="noStrike">
                          <a:effectLst/>
                          <a:latin typeface="Candara" panose="020E0502030303020204" pitchFamily="34" charset="0"/>
                        </a:rPr>
                        <a:t>12,0%</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a:effectLst/>
                          <a:latin typeface="Candara" panose="020E0502030303020204" pitchFamily="34" charset="0"/>
                        </a:rPr>
                        <a:t>200 000 €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pt-PT" sz="1200" b="0" i="0" u="none" strike="noStrike">
                          <a:effectLst/>
                          <a:latin typeface="Candara" panose="020E0502030303020204" pitchFamily="34" charset="0"/>
                        </a:rPr>
                        <a:t>5 000 000 €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ctr"/>
                      <a:r>
                        <a:rPr lang="pt-PT" sz="1200" b="0" i="0" u="none" strike="noStrike">
                          <a:effectLst/>
                          <a:latin typeface="Candara" panose="020E0502030303020204" pitchFamily="34" charset="0"/>
                        </a:rPr>
                        <a:t>1 174 036 €</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r" fontAlgn="b"/>
                      <a:r>
                        <a:rPr lang="pt-PT" sz="1200" b="0" i="0" u="none" strike="noStrike">
                          <a:effectLst/>
                          <a:latin typeface="Candara" panose="020E0502030303020204" pitchFamily="34" charset="0"/>
                        </a:rPr>
                        <a:t>193 677 €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a:effectLst/>
                          <a:latin typeface="Candara" panose="020E0502030303020204" pitchFamily="34" charset="0"/>
                        </a:rPr>
                        <a:t>55%</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fontAlgn="b"/>
                      <a:r>
                        <a:rPr lang="pt-PT" sz="1200" b="0" i="0" u="none" strike="noStrike">
                          <a:effectLst/>
                          <a:latin typeface="Candara" panose="020E0502030303020204" pitchFamily="34" charset="0"/>
                        </a:rPr>
                        <a:t>106 522 €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PT" sz="1200" b="0" i="0" u="none" strike="noStrike" dirty="0">
                          <a:effectLst/>
                          <a:latin typeface="Candara" panose="020E0502030303020204" pitchFamily="34" charset="0"/>
                        </a:rPr>
                        <a:t>100 000 €</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r" fontAlgn="ctr"/>
                      <a:r>
                        <a:rPr lang="pt-PT" sz="1200" b="0" i="0" u="none" strike="noStrike" dirty="0">
                          <a:effectLst/>
                          <a:latin typeface="Candara" panose="020E0502030303020204" pitchFamily="34" charset="0"/>
                        </a:rPr>
                        <a:t>1 000 000 €</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a:effectLst/>
                          <a:latin typeface="Candara" panose="020E0502030303020204" pitchFamily="34" charset="0"/>
                        </a:rPr>
                        <a:t>0 €</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958611"/>
                  </a:ext>
                </a:extLst>
              </a:tr>
              <a:tr h="247981">
                <a:tc>
                  <a:txBody>
                    <a:bodyPr/>
                    <a:lstStyle/>
                    <a:p>
                      <a:pPr algn="ctr" fontAlgn="ctr"/>
                      <a:r>
                        <a:rPr lang="pt-PT" sz="1200" b="0" i="0" u="none" strike="noStrike">
                          <a:effectLst/>
                          <a:latin typeface="Candara" panose="020E0502030303020204" pitchFamily="34" charset="0"/>
                        </a:rPr>
                        <a:t>7</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pt-PT" sz="1200" b="0" i="0" u="none" strike="noStrike" dirty="0">
                          <a:effectLst/>
                          <a:latin typeface="Candara" panose="020E0502030303020204" pitchFamily="34" charset="0"/>
                        </a:rPr>
                        <a:t>…</a:t>
                      </a:r>
                    </a:p>
                  </a:txBody>
                  <a:tcPr marL="5281" marR="5281" marT="52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200" b="0" i="0" u="none" strike="noStrike" dirty="0">
                          <a:effectLst/>
                          <a:latin typeface="Candara" panose="020E0502030303020204" pitchFamily="34" charset="0"/>
                        </a:rPr>
                        <a:t>…</a:t>
                      </a:r>
                    </a:p>
                  </a:txBody>
                  <a:tcPr marL="5281" marR="5281" marT="52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pt-PT" sz="1200" b="0" i="0" u="none" strike="noStrike" dirty="0">
                          <a:effectLst/>
                          <a:latin typeface="Candara" panose="020E0502030303020204" pitchFamily="34" charset="0"/>
                        </a:rPr>
                        <a:t>…</a:t>
                      </a:r>
                    </a:p>
                  </a:txBody>
                  <a:tcPr marL="5281" marR="5281" marT="52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pt-PT" sz="1200" b="0" i="0" u="none" strike="noStrike" dirty="0">
                          <a:effectLst/>
                          <a:latin typeface="Candara" panose="020E0502030303020204" pitchFamily="34" charset="0"/>
                        </a:rPr>
                        <a:t>…</a:t>
                      </a:r>
                    </a:p>
                  </a:txBody>
                  <a:tcPr marL="5281" marR="5281" marT="528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386391"/>
                  </a:ext>
                </a:extLst>
              </a:tr>
            </a:tbl>
          </a:graphicData>
        </a:graphic>
      </p:graphicFrame>
      <p:graphicFrame>
        <p:nvGraphicFramePr>
          <p:cNvPr id="6" name="Tabela 5">
            <a:extLst>
              <a:ext uri="{FF2B5EF4-FFF2-40B4-BE49-F238E27FC236}">
                <a16:creationId xmlns:a16="http://schemas.microsoft.com/office/drawing/2014/main" id="{226E0D7C-3C19-8283-5AF1-A58902EEF048}"/>
              </a:ext>
            </a:extLst>
          </p:cNvPr>
          <p:cNvGraphicFramePr>
            <a:graphicFrameLocks noGrp="1"/>
          </p:cNvGraphicFramePr>
          <p:nvPr>
            <p:extLst>
              <p:ext uri="{D42A27DB-BD31-4B8C-83A1-F6EECF244321}">
                <p14:modId xmlns:p14="http://schemas.microsoft.com/office/powerpoint/2010/main" val="53531829"/>
              </p:ext>
            </p:extLst>
          </p:nvPr>
        </p:nvGraphicFramePr>
        <p:xfrm>
          <a:off x="8310282" y="1470212"/>
          <a:ext cx="726213" cy="3290047"/>
        </p:xfrm>
        <a:graphic>
          <a:graphicData uri="http://schemas.openxmlformats.org/drawingml/2006/table">
            <a:tbl>
              <a:tblPr/>
              <a:tblGrid>
                <a:gridCol w="726213">
                  <a:extLst>
                    <a:ext uri="{9D8B030D-6E8A-4147-A177-3AD203B41FA5}">
                      <a16:colId xmlns:a16="http://schemas.microsoft.com/office/drawing/2014/main" val="1612467186"/>
                    </a:ext>
                  </a:extLst>
                </a:gridCol>
              </a:tblGrid>
              <a:tr h="1228164">
                <a:tc>
                  <a:txBody>
                    <a:bodyPr/>
                    <a:lstStyle/>
                    <a:p>
                      <a:pPr algn="ctr" fontAlgn="ctr"/>
                      <a:r>
                        <a:rPr lang="pt-PT" sz="1000" b="1" i="0" u="none" strike="noStrike">
                          <a:effectLst/>
                          <a:latin typeface="Candara" panose="020E0502030303020204" pitchFamily="34" charset="0"/>
                        </a:rPr>
                        <a:t>Retorno do Controlo </a:t>
                      </a:r>
                      <a:br>
                        <a:rPr lang="pt-PT" sz="1000" b="1" i="0" u="none" strike="noStrike">
                          <a:effectLst/>
                          <a:latin typeface="Candara" panose="020E0502030303020204" pitchFamily="34" charset="0"/>
                        </a:rPr>
                      </a:br>
                      <a:r>
                        <a:rPr lang="pt-PT" sz="1000" b="0" i="0" u="none" strike="noStrike">
                          <a:effectLst/>
                          <a:latin typeface="Candara" panose="020E0502030303020204" pitchFamily="34" charset="0"/>
                        </a:rPr>
                        <a:t>Através da redução das perdas esperadas</a:t>
                      </a:r>
                      <a:endParaRPr lang="pt-PT" sz="1000" b="1" i="0" u="none" strike="noStrike">
                        <a:effectLst/>
                        <a:latin typeface="Candara" panose="020E050203030302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490803"/>
                  </a:ext>
                </a:extLst>
              </a:tr>
              <a:tr h="360040">
                <a:tc>
                  <a:txBody>
                    <a:bodyPr/>
                    <a:lstStyle/>
                    <a:p>
                      <a:pPr algn="ctr" fontAlgn="ctr"/>
                      <a:r>
                        <a:rPr lang="pt-PT" sz="1000" b="0" i="0" u="none" strike="noStrike" dirty="0">
                          <a:effectLst/>
                          <a:latin typeface="Candara" panose="020E0502030303020204" pitchFamily="34" charset="0"/>
                        </a:rPr>
                        <a:t>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339268"/>
                  </a:ext>
                </a:extLst>
              </a:tr>
              <a:tr h="276455">
                <a:tc>
                  <a:txBody>
                    <a:bodyPr/>
                    <a:lstStyle/>
                    <a:p>
                      <a:pPr algn="ctr" fontAlgn="ctr"/>
                      <a:r>
                        <a:rPr lang="pt-PT" sz="1000" b="0" i="0" u="none" strike="noStrike" dirty="0">
                          <a:effectLst/>
                          <a:latin typeface="Candara" panose="020E0502030303020204" pitchFamily="34" charset="0"/>
                        </a:rPr>
                        <a:t>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951855"/>
                  </a:ext>
                </a:extLst>
              </a:tr>
              <a:tr h="439270">
                <a:tc>
                  <a:txBody>
                    <a:bodyPr/>
                    <a:lstStyle/>
                    <a:p>
                      <a:pPr algn="ctr" fontAlgn="ctr"/>
                      <a:r>
                        <a:rPr lang="pt-PT" sz="1000" b="0" i="0" u="none" strike="noStrike" dirty="0">
                          <a:effectLst/>
                          <a:latin typeface="Candara" panose="020E0502030303020204" pitchFamily="34" charset="0"/>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899454"/>
                  </a:ext>
                </a:extLst>
              </a:tr>
              <a:tr h="242047">
                <a:tc>
                  <a:txBody>
                    <a:bodyPr/>
                    <a:lstStyle/>
                    <a:p>
                      <a:pPr algn="ctr" fontAlgn="ctr"/>
                      <a:r>
                        <a:rPr lang="pt-PT" sz="1000" b="0" i="0" u="none" strike="noStrike" dirty="0">
                          <a:effectLst/>
                          <a:latin typeface="Candara" panose="020E0502030303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2158081"/>
                  </a:ext>
                </a:extLst>
              </a:tr>
              <a:tr h="251012">
                <a:tc>
                  <a:txBody>
                    <a:bodyPr/>
                    <a:lstStyle/>
                    <a:p>
                      <a:pPr algn="ctr" fontAlgn="ctr"/>
                      <a:r>
                        <a:rPr lang="pt-PT" sz="1000" b="0" i="0" u="none" strike="noStrike" dirty="0">
                          <a:effectLst/>
                          <a:latin typeface="Candara" panose="020E0502030303020204" pitchFamily="34" charset="0"/>
                        </a:rPr>
                        <a:t>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381356"/>
                  </a:ext>
                </a:extLst>
              </a:tr>
              <a:tr h="242047">
                <a:tc>
                  <a:txBody>
                    <a:bodyPr/>
                    <a:lstStyle/>
                    <a:p>
                      <a:pPr algn="ctr" fontAlgn="ctr"/>
                      <a:r>
                        <a:rPr lang="pt-PT" sz="1000" b="0" i="0" u="none" strike="noStrike" dirty="0">
                          <a:effectLst/>
                          <a:latin typeface="Candara" panose="020E050203030302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849786"/>
                  </a:ext>
                </a:extLst>
              </a:tr>
              <a:tr h="251012">
                <a:tc>
                  <a:txBody>
                    <a:bodyPr/>
                    <a:lstStyle/>
                    <a:p>
                      <a:pPr algn="ctr" fontAlgn="ctr"/>
                      <a:r>
                        <a:rPr lang="pt-PT" sz="1000" b="0" i="0" u="none" strike="noStrike" dirty="0">
                          <a:effectLst/>
                          <a:latin typeface="Candara" panose="020E050203030302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184434"/>
                  </a:ext>
                </a:extLst>
              </a:tr>
            </a:tbl>
          </a:graphicData>
        </a:graphic>
      </p:graphicFrame>
    </p:spTree>
    <p:extLst>
      <p:ext uri="{BB962C8B-B14F-4D97-AF65-F5344CB8AC3E}">
        <p14:creationId xmlns:p14="http://schemas.microsoft.com/office/powerpoint/2010/main" val="341501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599E7-33EC-49F3-B9B8-0167A229EC1A}"/>
              </a:ext>
            </a:extLst>
          </p:cNvPr>
          <p:cNvSpPr>
            <a:spLocks noGrp="1"/>
          </p:cNvSpPr>
          <p:nvPr>
            <p:ph type="title"/>
          </p:nvPr>
        </p:nvSpPr>
        <p:spPr/>
        <p:txBody>
          <a:bodyPr>
            <a:normAutofit/>
          </a:bodyPr>
          <a:lstStyle/>
          <a:p>
            <a:r>
              <a:rPr lang="pt-PT" sz="2800" dirty="0"/>
              <a:t>Mais curvas …</a:t>
            </a:r>
          </a:p>
        </p:txBody>
      </p:sp>
      <p:sp>
        <p:nvSpPr>
          <p:cNvPr id="3" name="Marcador de Posição de Conteúdo 2">
            <a:extLst>
              <a:ext uri="{FF2B5EF4-FFF2-40B4-BE49-F238E27FC236}">
                <a16:creationId xmlns:a16="http://schemas.microsoft.com/office/drawing/2014/main" id="{2B2177A7-C547-47F1-9C90-D02FB62B5A8E}"/>
              </a:ext>
            </a:extLst>
          </p:cNvPr>
          <p:cNvSpPr>
            <a:spLocks noGrp="1"/>
          </p:cNvSpPr>
          <p:nvPr>
            <p:ph idx="1"/>
          </p:nvPr>
        </p:nvSpPr>
        <p:spPr>
          <a:xfrm>
            <a:off x="-2991" y="1916832"/>
            <a:ext cx="9144000" cy="4351338"/>
          </a:xfrm>
        </p:spPr>
        <p:txBody>
          <a:bodyPr>
            <a:noAutofit/>
          </a:bodyPr>
          <a:lstStyle/>
          <a:p>
            <a:pPr>
              <a:lnSpc>
                <a:spcPct val="100000"/>
              </a:lnSpc>
            </a:pPr>
            <a:r>
              <a:rPr lang="pt-PT" sz="2200" b="0" i="0" dirty="0">
                <a:solidFill>
                  <a:srgbClr val="000000"/>
                </a:solidFill>
                <a:effectLst/>
                <a:latin typeface="Candara" panose="020E0502030303020204" pitchFamily="34" charset="0"/>
              </a:rPr>
              <a:t>As Curvas de Excedência de Perda de diferentes portfólios podem ser combinadas na Curva de Excedência de Perda de um portfólio agregado.</a:t>
            </a:r>
          </a:p>
          <a:p>
            <a:pPr>
              <a:lnSpc>
                <a:spcPct val="100000"/>
              </a:lnSpc>
            </a:pPr>
            <a:r>
              <a:rPr lang="pt-PT" sz="2200" b="0" i="0" dirty="0">
                <a:solidFill>
                  <a:srgbClr val="000000"/>
                </a:solidFill>
                <a:effectLst/>
                <a:latin typeface="Candara" panose="020E0502030303020204" pitchFamily="34" charset="0"/>
              </a:rPr>
              <a:t>Como anteriormente, isso envolve a execução de milhares de simulações de um portfólio. (</a:t>
            </a:r>
            <a:r>
              <a:rPr lang="pt-PT" sz="2200" b="0" i="1" dirty="0">
                <a:solidFill>
                  <a:srgbClr val="000000"/>
                </a:solidFill>
                <a:effectLst/>
                <a:latin typeface="Candara" panose="020E0502030303020204" pitchFamily="34" charset="0"/>
              </a:rPr>
              <a:t>Para simplificar, apenas é desenhada a perda total de um portfólio, não eventos individuais</a:t>
            </a:r>
            <a:r>
              <a:rPr lang="pt-PT" sz="2200" b="0" i="0" dirty="0">
                <a:solidFill>
                  <a:srgbClr val="000000"/>
                </a:solidFill>
                <a:effectLst/>
                <a:latin typeface="Candara" panose="020E0502030303020204" pitchFamily="34" charset="0"/>
              </a:rPr>
              <a:t>)</a:t>
            </a:r>
          </a:p>
          <a:p>
            <a:pPr>
              <a:lnSpc>
                <a:spcPct val="100000"/>
              </a:lnSpc>
            </a:pPr>
            <a:r>
              <a:rPr lang="pt-PT" sz="2200" b="0" i="0" dirty="0">
                <a:solidFill>
                  <a:srgbClr val="000000"/>
                </a:solidFill>
                <a:effectLst/>
                <a:latin typeface="Candara" panose="020E0502030303020204" pitchFamily="34" charset="0"/>
              </a:rPr>
              <a:t>Para agregá-los, somam-se simplesmente os resultados de cada portfólio simulado. </a:t>
            </a:r>
          </a:p>
          <a:p>
            <a:pPr>
              <a:lnSpc>
                <a:spcPct val="100000"/>
              </a:lnSpc>
            </a:pPr>
            <a:r>
              <a:rPr lang="pt-PT" sz="2200" b="0" i="0" dirty="0">
                <a:solidFill>
                  <a:srgbClr val="000000"/>
                </a:solidFill>
                <a:effectLst/>
                <a:latin typeface="Candara" panose="020E0502030303020204" pitchFamily="34" charset="0"/>
              </a:rPr>
              <a:t>Em seguida, o total é utilizado para gerar uma Curva de Excedência de Perda, assim como a que foi feita para os portfólios originais.</a:t>
            </a:r>
            <a:endParaRPr lang="pt-PT" sz="2200" dirty="0">
              <a:latin typeface="Candara" panose="020E0502030303020204" pitchFamily="34" charset="0"/>
            </a:endParaRPr>
          </a:p>
        </p:txBody>
      </p:sp>
    </p:spTree>
    <p:extLst>
      <p:ext uri="{BB962C8B-B14F-4D97-AF65-F5344CB8AC3E}">
        <p14:creationId xmlns:p14="http://schemas.microsoft.com/office/powerpoint/2010/main" val="365269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344A5-5917-4A5C-8F9E-AC68D3198B7E}"/>
              </a:ext>
            </a:extLst>
          </p:cNvPr>
          <p:cNvSpPr>
            <a:spLocks noGrp="1"/>
          </p:cNvSpPr>
          <p:nvPr>
            <p:ph type="title"/>
          </p:nvPr>
        </p:nvSpPr>
        <p:spPr/>
        <p:txBody>
          <a:bodyPr>
            <a:normAutofit/>
          </a:bodyPr>
          <a:lstStyle/>
          <a:p>
            <a:r>
              <a:rPr lang="pt-PT" sz="2800" b="0" i="0" dirty="0">
                <a:solidFill>
                  <a:srgbClr val="000000"/>
                </a:solidFill>
                <a:effectLst/>
                <a:latin typeface="Candara" panose="020E0502030303020204" pitchFamily="34" charset="0"/>
              </a:rPr>
              <a:t>Curvas de Excedência de Perdas (</a:t>
            </a:r>
            <a:r>
              <a:rPr lang="pt-PT" sz="2800" b="0" i="0" dirty="0" err="1">
                <a:solidFill>
                  <a:srgbClr val="000000"/>
                </a:solidFill>
                <a:effectLst/>
                <a:latin typeface="Candara" panose="020E0502030303020204" pitchFamily="34" charset="0"/>
              </a:rPr>
              <a:t>LECs</a:t>
            </a:r>
            <a:r>
              <a:rPr lang="pt-PT" sz="2800" b="0" i="0" dirty="0">
                <a:solidFill>
                  <a:srgbClr val="000000"/>
                </a:solidFill>
                <a:effectLst/>
                <a:latin typeface="Candara" panose="020E0502030303020204" pitchFamily="34" charset="0"/>
              </a:rPr>
              <a:t>)</a:t>
            </a:r>
            <a:endParaRPr lang="pt-PT" sz="2800" dirty="0"/>
          </a:p>
        </p:txBody>
      </p:sp>
      <p:sp>
        <p:nvSpPr>
          <p:cNvPr id="3" name="Marcador de Posição de Conteúdo 2">
            <a:extLst>
              <a:ext uri="{FF2B5EF4-FFF2-40B4-BE49-F238E27FC236}">
                <a16:creationId xmlns:a16="http://schemas.microsoft.com/office/drawing/2014/main" id="{C87F3090-8961-44DF-885E-C97E673EB070}"/>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CBF4DD9-41FB-4B01-AAA9-EFBC67C9F76D}"/>
              </a:ext>
            </a:extLst>
          </p:cNvPr>
          <p:cNvPicPr>
            <a:picLocks noChangeAspect="1"/>
          </p:cNvPicPr>
          <p:nvPr/>
        </p:nvPicPr>
        <p:blipFill rotWithShape="1">
          <a:blip r:embed="rId2"/>
          <a:srcRect l="5264" t="4952" b="4871"/>
          <a:stretch/>
        </p:blipFill>
        <p:spPr>
          <a:xfrm>
            <a:off x="2555776" y="1412776"/>
            <a:ext cx="5184576" cy="5245199"/>
          </a:xfrm>
          <a:prstGeom prst="rect">
            <a:avLst/>
          </a:prstGeom>
        </p:spPr>
      </p:pic>
    </p:spTree>
    <p:extLst>
      <p:ext uri="{BB962C8B-B14F-4D97-AF65-F5344CB8AC3E}">
        <p14:creationId xmlns:p14="http://schemas.microsoft.com/office/powerpoint/2010/main" val="9204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EF7B0-052E-4605-97B8-034600EE877B}"/>
              </a:ext>
            </a:extLst>
          </p:cNvPr>
          <p:cNvSpPr>
            <a:spLocks noGrp="1"/>
          </p:cNvSpPr>
          <p:nvPr>
            <p:ph type="title"/>
          </p:nvPr>
        </p:nvSpPr>
        <p:spPr>
          <a:xfrm>
            <a:off x="0" y="-132078"/>
            <a:ext cx="9144000" cy="1106489"/>
          </a:xfrm>
        </p:spPr>
        <p:txBody>
          <a:bodyPr>
            <a:normAutofit/>
          </a:bodyPr>
          <a:lstStyle/>
          <a:p>
            <a:r>
              <a:rPr lang="pt-PT" sz="2800" dirty="0"/>
              <a:t>Metodologia quantitativa</a:t>
            </a:r>
            <a:br>
              <a:rPr lang="pt-PT" sz="3600" dirty="0"/>
            </a:br>
            <a:r>
              <a:rPr lang="pt-PT" sz="2400" dirty="0"/>
              <a:t>Mais curvas LEC -  Risco </a:t>
            </a:r>
            <a:r>
              <a:rPr lang="pt-PT" sz="2400" b="1" dirty="0"/>
              <a:t>Inerente</a:t>
            </a:r>
            <a:r>
              <a:rPr lang="pt-PT" sz="2400" dirty="0"/>
              <a:t>, </a:t>
            </a:r>
            <a:r>
              <a:rPr lang="pt-PT" sz="2400" b="1" dirty="0"/>
              <a:t>Residual</a:t>
            </a:r>
            <a:r>
              <a:rPr lang="pt-PT" sz="2400" dirty="0"/>
              <a:t> e </a:t>
            </a:r>
            <a:r>
              <a:rPr lang="pt-PT" sz="2400" b="1" dirty="0"/>
              <a:t>tolerância ao Risco</a:t>
            </a:r>
          </a:p>
        </p:txBody>
      </p:sp>
      <p:pic>
        <p:nvPicPr>
          <p:cNvPr id="3" name="Imagem 2">
            <a:extLst>
              <a:ext uri="{FF2B5EF4-FFF2-40B4-BE49-F238E27FC236}">
                <a16:creationId xmlns:a16="http://schemas.microsoft.com/office/drawing/2014/main" id="{34A28A2D-0B10-4FC2-BD53-F0F856E70646}"/>
              </a:ext>
            </a:extLst>
          </p:cNvPr>
          <p:cNvPicPr>
            <a:picLocks noChangeAspect="1"/>
          </p:cNvPicPr>
          <p:nvPr/>
        </p:nvPicPr>
        <p:blipFill>
          <a:blip r:embed="rId2"/>
          <a:stretch>
            <a:fillRect/>
          </a:stretch>
        </p:blipFill>
        <p:spPr>
          <a:xfrm>
            <a:off x="3618320" y="974411"/>
            <a:ext cx="5508104" cy="5467350"/>
          </a:xfrm>
          <a:prstGeom prst="rect">
            <a:avLst/>
          </a:prstGeom>
        </p:spPr>
      </p:pic>
      <p:sp>
        <p:nvSpPr>
          <p:cNvPr id="7" name="Marcador de Posição de Conteúdo 6">
            <a:extLst>
              <a:ext uri="{FF2B5EF4-FFF2-40B4-BE49-F238E27FC236}">
                <a16:creationId xmlns:a16="http://schemas.microsoft.com/office/drawing/2014/main" id="{EEE712C7-7BAB-48FC-949F-4084955CFFB5}"/>
              </a:ext>
            </a:extLst>
          </p:cNvPr>
          <p:cNvSpPr>
            <a:spLocks noGrp="1"/>
          </p:cNvSpPr>
          <p:nvPr>
            <p:ph idx="1"/>
          </p:nvPr>
        </p:nvSpPr>
        <p:spPr>
          <a:xfrm>
            <a:off x="-108520" y="1124744"/>
            <a:ext cx="3888432" cy="4824536"/>
          </a:xfrm>
        </p:spPr>
        <p:txBody>
          <a:bodyPr>
            <a:noAutofit/>
          </a:bodyPr>
          <a:lstStyle/>
          <a:p>
            <a:pPr marL="269875" indent="-269875">
              <a:lnSpc>
                <a:spcPct val="100000"/>
              </a:lnSpc>
              <a:spcBef>
                <a:spcPts val="1200"/>
              </a:spcBef>
            </a:pPr>
            <a:r>
              <a:rPr lang="pt-PT" sz="1900" b="0" i="0" dirty="0">
                <a:solidFill>
                  <a:srgbClr val="000000"/>
                </a:solidFill>
                <a:effectLst/>
                <a:latin typeface="Candara" panose="020E0502030303020204" pitchFamily="34" charset="0"/>
              </a:rPr>
              <a:t>A LEC mostra os resultados da simulação de Monte Carlo. As tabelas de dados de variações hipotéticas do Excel, são utilizadas para calcular 10 000 tentativas aleatórias com base nas estimativas de risco fornecidas e um histograma conta o número de vezes que as perdas totais estão dentro dos intervalos (</a:t>
            </a:r>
            <a:r>
              <a:rPr lang="pt-PT" sz="1900" b="0" i="1" dirty="0">
                <a:solidFill>
                  <a:srgbClr val="000000"/>
                </a:solidFill>
                <a:effectLst/>
                <a:latin typeface="Candara" panose="020E0502030303020204" pitchFamily="34" charset="0"/>
              </a:rPr>
              <a:t>compartimentos/</a:t>
            </a:r>
            <a:r>
              <a:rPr lang="pt-PT" sz="1900" b="0" i="1" dirty="0" err="1">
                <a:solidFill>
                  <a:srgbClr val="000000"/>
                </a:solidFill>
                <a:effectLst/>
                <a:latin typeface="Candara" panose="020E0502030303020204" pitchFamily="34" charset="0"/>
              </a:rPr>
              <a:t>BINs</a:t>
            </a:r>
            <a:r>
              <a:rPr lang="pt-PT" sz="1900" b="0" i="0" dirty="0">
                <a:solidFill>
                  <a:srgbClr val="000000"/>
                </a:solidFill>
                <a:effectLst/>
                <a:latin typeface="Candara" panose="020E0502030303020204" pitchFamily="34" charset="0"/>
              </a:rPr>
              <a:t>) especificados. </a:t>
            </a:r>
          </a:p>
          <a:p>
            <a:pPr marL="269875" indent="-269875">
              <a:lnSpc>
                <a:spcPct val="100000"/>
              </a:lnSpc>
              <a:spcBef>
                <a:spcPts val="1200"/>
              </a:spcBef>
            </a:pPr>
            <a:r>
              <a:rPr lang="pt-PT" sz="1900" b="0" i="0" dirty="0">
                <a:solidFill>
                  <a:srgbClr val="000000"/>
                </a:solidFill>
                <a:effectLst/>
                <a:latin typeface="Candara" panose="020E0502030303020204" pitchFamily="34" charset="0"/>
              </a:rPr>
              <a:t>Certifique-se de que os cálculos estejam definidos como "Automático exceto para tabelas de dados" (</a:t>
            </a:r>
            <a:r>
              <a:rPr lang="pt-PT" sz="1900" b="0" i="1" dirty="0">
                <a:solidFill>
                  <a:srgbClr val="000000"/>
                </a:solidFill>
                <a:effectLst/>
                <a:latin typeface="Candara" panose="020E0502030303020204" pitchFamily="34" charset="0"/>
              </a:rPr>
              <a:t>Fórmulas&gt; Opções de cálculo</a:t>
            </a:r>
            <a:r>
              <a:rPr lang="pt-PT" sz="1900" b="0" i="0" dirty="0">
                <a:solidFill>
                  <a:srgbClr val="000000"/>
                </a:solidFill>
                <a:effectLst/>
                <a:latin typeface="Candara" panose="020E0502030303020204" pitchFamily="34" charset="0"/>
              </a:rPr>
              <a:t>) para que os resultados sejam atualizados.</a:t>
            </a:r>
            <a:endParaRPr lang="pt-PT" sz="1900" dirty="0">
              <a:latin typeface="Candara" panose="020E0502030303020204" pitchFamily="34" charset="0"/>
            </a:endParaRPr>
          </a:p>
        </p:txBody>
      </p:sp>
    </p:spTree>
    <p:extLst>
      <p:ext uri="{BB962C8B-B14F-4D97-AF65-F5344CB8AC3E}">
        <p14:creationId xmlns:p14="http://schemas.microsoft.com/office/powerpoint/2010/main" val="101691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7A767-0C48-0BAD-D7B3-E38683C31508}"/>
              </a:ext>
            </a:extLst>
          </p:cNvPr>
          <p:cNvSpPr>
            <a:spLocks noGrp="1"/>
          </p:cNvSpPr>
          <p:nvPr>
            <p:ph type="title"/>
          </p:nvPr>
        </p:nvSpPr>
        <p:spPr/>
        <p:txBody>
          <a:bodyPr>
            <a:normAutofit/>
          </a:bodyPr>
          <a:lstStyle/>
          <a:p>
            <a:r>
              <a:rPr lang="pt-PT" sz="2800" dirty="0"/>
              <a:t>Metodologia quantitativa- Apoiar a decisão</a:t>
            </a:r>
            <a:br>
              <a:rPr lang="pt-PT" sz="2800" dirty="0"/>
            </a:br>
            <a:r>
              <a:rPr lang="pt-PT" sz="2400" dirty="0"/>
              <a:t>Um retorno sobre o controlo (face à mitigação)</a:t>
            </a:r>
          </a:p>
        </p:txBody>
      </p:sp>
      <p:sp>
        <p:nvSpPr>
          <p:cNvPr id="3" name="Marcador de Posição de Conteúdo 2">
            <a:extLst>
              <a:ext uri="{FF2B5EF4-FFF2-40B4-BE49-F238E27FC236}">
                <a16:creationId xmlns:a16="http://schemas.microsoft.com/office/drawing/2014/main" id="{377A9F5C-0721-D736-7960-0B8B65999D1C}"/>
              </a:ext>
            </a:extLst>
          </p:cNvPr>
          <p:cNvSpPr>
            <a:spLocks noGrp="1"/>
          </p:cNvSpPr>
          <p:nvPr>
            <p:ph idx="1"/>
          </p:nvPr>
        </p:nvSpPr>
        <p:spPr>
          <a:xfrm>
            <a:off x="0" y="1484620"/>
            <a:ext cx="8964488" cy="4968715"/>
          </a:xfrm>
        </p:spPr>
        <p:txBody>
          <a:bodyPr>
            <a:normAutofit fontScale="85000" lnSpcReduction="20000"/>
          </a:bodyPr>
          <a:lstStyle/>
          <a:p>
            <a:pPr>
              <a:lnSpc>
                <a:spcPct val="120000"/>
              </a:lnSpc>
            </a:pPr>
            <a:r>
              <a:rPr lang="pt-PT" dirty="0">
                <a:latin typeface="Candara" panose="020E0502030303020204" pitchFamily="34" charset="0"/>
              </a:rPr>
              <a:t>Em última instância, o objetivo da análise de risco – mesmo com a matriz de risco que se está a substituir – é apoiar as decisões. </a:t>
            </a:r>
          </a:p>
          <a:p>
            <a:pPr>
              <a:lnSpc>
                <a:spcPct val="120000"/>
              </a:lnSpc>
            </a:pPr>
            <a:r>
              <a:rPr lang="pt-PT" dirty="0">
                <a:latin typeface="Candara" panose="020E0502030303020204" pitchFamily="34" charset="0"/>
              </a:rPr>
              <a:t>Porém a dificuldade sentida antes era fazer escolhas específicas de alocação de recursos para controlos específicos.</a:t>
            </a:r>
          </a:p>
          <a:p>
            <a:pPr lvl="1">
              <a:lnSpc>
                <a:spcPct val="120000"/>
              </a:lnSpc>
            </a:pPr>
            <a:r>
              <a:rPr lang="pt-PT" dirty="0">
                <a:latin typeface="Candara" panose="020E0502030303020204" pitchFamily="34" charset="0"/>
              </a:rPr>
              <a:t>Afinal, de que vale mover um risco “alto” para um “médio”? São 5.000 € ou 5 milhões €? </a:t>
            </a:r>
          </a:p>
          <a:p>
            <a:pPr lvl="1">
              <a:lnSpc>
                <a:spcPct val="120000"/>
              </a:lnSpc>
            </a:pPr>
            <a:r>
              <a:rPr lang="pt-PT" dirty="0">
                <a:latin typeface="Candara" panose="020E0502030303020204" pitchFamily="34" charset="0"/>
              </a:rPr>
              <a:t>Ou se tivéssemos um orçamento de US$ 8 milhões € para </a:t>
            </a:r>
            <a:r>
              <a:rPr lang="pt-PT" dirty="0" err="1">
                <a:latin typeface="Candara" panose="020E0502030303020204" pitchFamily="34" charset="0"/>
              </a:rPr>
              <a:t>cibersegurança</a:t>
            </a:r>
            <a:r>
              <a:rPr lang="pt-PT" dirty="0">
                <a:latin typeface="Candara" panose="020E0502030303020204" pitchFamily="34" charset="0"/>
              </a:rPr>
              <a:t> e 80 riscos baixos, 30 médios e 15 altos? E se pudermos mitigar mais baixos pelo mesmo dinheiro que um “médio”? </a:t>
            </a:r>
          </a:p>
          <a:p>
            <a:pPr>
              <a:lnSpc>
                <a:spcPct val="120000"/>
              </a:lnSpc>
            </a:pPr>
            <a:r>
              <a:rPr lang="pt-PT" dirty="0">
                <a:latin typeface="Candara" panose="020E0502030303020204" pitchFamily="34" charset="0"/>
              </a:rPr>
              <a:t>Se se observar (como comprovadamente acontece hoje) alguém a colocar questões como: </a:t>
            </a:r>
          </a:p>
          <a:p>
            <a:pPr lvl="1">
              <a:lnSpc>
                <a:spcPct val="120000"/>
              </a:lnSpc>
            </a:pPr>
            <a:r>
              <a:rPr lang="pt-PT" dirty="0">
                <a:latin typeface="Candara" panose="020E0502030303020204" pitchFamily="34" charset="0"/>
              </a:rPr>
              <a:t>“Se gastarmos mais um milhão de dólares, podemos mudar esse risco de vermelho para amarelo?” </a:t>
            </a:r>
          </a:p>
          <a:p>
            <a:pPr>
              <a:lnSpc>
                <a:spcPct val="120000"/>
              </a:lnSpc>
            </a:pPr>
            <a:r>
              <a:rPr lang="pt-PT" dirty="0">
                <a:latin typeface="Candara" panose="020E0502030303020204" pitchFamily="34" charset="0"/>
              </a:rPr>
              <a:t>…. então sentir-se-á decisivamente a insatisfação dessa abordagem. </a:t>
            </a:r>
          </a:p>
          <a:p>
            <a:pPr marL="0" indent="0">
              <a:buNone/>
            </a:pPr>
            <a:endParaRPr lang="pt-PT" dirty="0"/>
          </a:p>
        </p:txBody>
      </p:sp>
    </p:spTree>
    <p:extLst>
      <p:ext uri="{BB962C8B-B14F-4D97-AF65-F5344CB8AC3E}">
        <p14:creationId xmlns:p14="http://schemas.microsoft.com/office/powerpoint/2010/main" val="195053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7A767-0C48-0BAD-D7B3-E38683C31508}"/>
              </a:ext>
            </a:extLst>
          </p:cNvPr>
          <p:cNvSpPr>
            <a:spLocks noGrp="1"/>
          </p:cNvSpPr>
          <p:nvPr>
            <p:ph type="title"/>
          </p:nvPr>
        </p:nvSpPr>
        <p:spPr/>
        <p:txBody>
          <a:bodyPr>
            <a:normAutofit/>
          </a:bodyPr>
          <a:lstStyle/>
          <a:p>
            <a:r>
              <a:rPr lang="pt-PT" sz="2800" dirty="0"/>
              <a:t>Metodologia quantitativa - Apoiar a decisão</a:t>
            </a:r>
            <a:br>
              <a:rPr lang="pt-PT" sz="2800" dirty="0"/>
            </a:br>
            <a:r>
              <a:rPr lang="pt-PT" sz="2400" dirty="0"/>
              <a:t>Um retorno sobre o Controlo (face à mitigação)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377A9F5C-0721-D736-7960-0B8B65999D1C}"/>
                  </a:ext>
                </a:extLst>
              </p:cNvPr>
              <p:cNvSpPr>
                <a:spLocks noGrp="1"/>
              </p:cNvSpPr>
              <p:nvPr>
                <p:ph idx="1"/>
              </p:nvPr>
            </p:nvSpPr>
            <p:spPr>
              <a:xfrm>
                <a:off x="-72516" y="1120516"/>
                <a:ext cx="9216516" cy="5344021"/>
              </a:xfrm>
            </p:spPr>
            <p:txBody>
              <a:bodyPr>
                <a:normAutofit/>
              </a:bodyPr>
              <a:lstStyle/>
              <a:p>
                <a:pPr>
                  <a:lnSpc>
                    <a:spcPct val="120000"/>
                  </a:lnSpc>
                </a:pPr>
                <a:r>
                  <a:rPr lang="pt-PT" sz="2200" dirty="0">
                    <a:latin typeface="Candara" panose="020E0502030303020204" pitchFamily="34" charset="0"/>
                  </a:rPr>
                  <a:t>Claramente, a matriz de risco tradicional oferece pouca orientação, uma vez que o CISO realmente precisa fazer escolhas sobre a alocação de recursos. </a:t>
                </a:r>
              </a:p>
              <a:p>
                <a:pPr>
                  <a:lnSpc>
                    <a:spcPct val="120000"/>
                  </a:lnSpc>
                </a:pPr>
                <a:r>
                  <a:rPr lang="pt-PT" sz="2200" dirty="0">
                    <a:latin typeface="Candara" panose="020E0502030303020204" pitchFamily="34" charset="0"/>
                  </a:rPr>
                  <a:t>O que o CISO realmente precisa é de um cálculo de “</a:t>
                </a:r>
                <a:r>
                  <a:rPr lang="pt-PT" sz="2200" b="1" dirty="0">
                    <a:latin typeface="Candara" panose="020E0502030303020204" pitchFamily="34" charset="0"/>
                  </a:rPr>
                  <a:t>Retorno sobre o controlo</a:t>
                </a:r>
                <a:r>
                  <a:rPr lang="pt-PT" sz="2200" dirty="0">
                    <a:latin typeface="Candara" panose="020E0502030303020204" pitchFamily="34" charset="0"/>
                  </a:rPr>
                  <a:t>”, ou seja, o valor monetizado da redução nas perdas esperadas dividido pelo custo do controlo. </a:t>
                </a:r>
              </a:p>
              <a:p>
                <a:pPr>
                  <a:lnSpc>
                    <a:spcPct val="120000"/>
                  </a:lnSpc>
                </a:pPr>
                <a:r>
                  <a:rPr lang="pt-PT" sz="2200" dirty="0">
                    <a:latin typeface="Candara" panose="020E0502030303020204" pitchFamily="34" charset="0"/>
                  </a:rPr>
                  <a:t>Olhando apenas para os benefícios num único ano (e ignorando outras considerações de “valor do tempo”), podemos mostrar isso como:</a:t>
                </a:r>
              </a:p>
              <a:p>
                <a:pPr marL="0" indent="0" algn="ctr">
                  <a:lnSpc>
                    <a:spcPct val="120000"/>
                  </a:lnSpc>
                  <a:buNone/>
                </a:pPr>
                <a:r>
                  <a:rPr lang="pt-PT" sz="2000" b="0" i="0" dirty="0">
                    <a:solidFill>
                      <a:srgbClr val="FF0000"/>
                    </a:solidFill>
                    <a:effectLst/>
                    <a:latin typeface="Candara" panose="020E0502030303020204" pitchFamily="34" charset="0"/>
                    <a:ea typeface="Cambria Math" panose="02040503050406030204" pitchFamily="18" charset="0"/>
                  </a:rPr>
                  <a:t>Retorno do Controlo </a:t>
                </a:r>
                <a:r>
                  <a:rPr lang="en-US" sz="2000" b="0" i="0" dirty="0">
                    <a:solidFill>
                      <a:srgbClr val="070909"/>
                    </a:solidFill>
                    <a:effectLst/>
                    <a:latin typeface="Candara" panose="020E0502030303020204" pitchFamily="34" charset="0"/>
                    <a:ea typeface="Cambria Math" panose="02040503050406030204" pitchFamily="18" charset="0"/>
                  </a:rPr>
                  <a:t>= </a:t>
                </a:r>
                <a14:m>
                  <m:oMath xmlns:m="http://schemas.openxmlformats.org/officeDocument/2006/math">
                    <m:f>
                      <m:fPr>
                        <m:ctrlPr>
                          <a:rPr lang="en-US" b="0" i="1" smtClean="0">
                            <a:solidFill>
                              <a:srgbClr val="070909"/>
                            </a:solidFill>
                            <a:effectLst/>
                            <a:latin typeface="Cambria Math" panose="02040503050406030204" pitchFamily="18" charset="0"/>
                            <a:ea typeface="Cambria Math" panose="02040503050406030204" pitchFamily="18" charset="0"/>
                          </a:rPr>
                        </m:ctrlPr>
                      </m:fPr>
                      <m:num>
                        <m:r>
                          <m:rPr>
                            <m:sty m:val="p"/>
                          </m:rPr>
                          <a:rPr lang="pt-PT" b="0" i="0" smtClean="0">
                            <a:solidFill>
                              <a:srgbClr val="070909"/>
                            </a:solidFill>
                            <a:effectLst/>
                            <a:latin typeface="Cambria Math" panose="02040503050406030204" pitchFamily="18" charset="0"/>
                            <a:ea typeface="Cambria Math" panose="02040503050406030204" pitchFamily="18" charset="0"/>
                          </a:rPr>
                          <m:t>Redu</m:t>
                        </m:r>
                        <m:r>
                          <a:rPr lang="pt-PT" b="0" i="0" smtClean="0">
                            <a:solidFill>
                              <a:srgbClr val="070909"/>
                            </a:solidFill>
                            <a:effectLst/>
                            <a:latin typeface="Cambria Math" panose="02040503050406030204" pitchFamily="18" charset="0"/>
                            <a:ea typeface="Cambria Math" panose="02040503050406030204" pitchFamily="18" charset="0"/>
                          </a:rPr>
                          <m:t>çã</m:t>
                        </m:r>
                        <m:r>
                          <m:rPr>
                            <m:sty m:val="p"/>
                          </m:rPr>
                          <a:rPr lang="pt-PT" b="0" i="0" smtClean="0">
                            <a:solidFill>
                              <a:srgbClr val="070909"/>
                            </a:solidFill>
                            <a:effectLst/>
                            <a:latin typeface="Cambria Math" panose="02040503050406030204" pitchFamily="18" charset="0"/>
                            <a:ea typeface="Cambria Math" panose="02040503050406030204" pitchFamily="18" charset="0"/>
                          </a:rPr>
                          <m:t>o</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nas</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Perdas</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Esperadas</m:t>
                        </m:r>
                      </m:num>
                      <m:den>
                        <m:r>
                          <m:rPr>
                            <m:sty m:val="p"/>
                          </m:rPr>
                          <a:rPr lang="pt-PT" b="0" i="0" smtClean="0">
                            <a:solidFill>
                              <a:srgbClr val="070909"/>
                            </a:solidFill>
                            <a:effectLst/>
                            <a:latin typeface="Cambria Math" panose="02040503050406030204" pitchFamily="18" charset="0"/>
                            <a:ea typeface="Cambria Math" panose="02040503050406030204" pitchFamily="18" charset="0"/>
                          </a:rPr>
                          <m:t>Custo</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do</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Controlo</m:t>
                        </m:r>
                      </m:den>
                    </m:f>
                  </m:oMath>
                </a14:m>
                <a:r>
                  <a:rPr lang="en-US" sz="2000" b="0" i="0" dirty="0">
                    <a:solidFill>
                      <a:srgbClr val="070909"/>
                    </a:solidFill>
                    <a:effectLst/>
                    <a:latin typeface="Candara" panose="020E0502030303020204" pitchFamily="34" charset="0"/>
                    <a:ea typeface="Cambria Math" panose="02040503050406030204" pitchFamily="18" charset="0"/>
                  </a:rPr>
                  <a:t>  - 1</a:t>
                </a:r>
                <a:endParaRPr lang="pt-PT" dirty="0">
                  <a:latin typeface="Candara" panose="020E0502030303020204" pitchFamily="34" charset="0"/>
                  <a:ea typeface="Cambria Math" panose="02040503050406030204" pitchFamily="18" charset="0"/>
                </a:endParaRPr>
              </a:p>
              <a:p>
                <a:pPr marL="0" indent="0" algn="ctr">
                  <a:lnSpc>
                    <a:spcPct val="120000"/>
                  </a:lnSpc>
                  <a:buNone/>
                </a:pPr>
                <a:endParaRPr lang="pt-PT" dirty="0">
                  <a:latin typeface="Candara" panose="020E0502030303020204" pitchFamily="34" charset="0"/>
                </a:endParaRPr>
              </a:p>
            </p:txBody>
          </p:sp>
        </mc:Choice>
        <mc:Fallback xmlns="">
          <p:sp>
            <p:nvSpPr>
              <p:cNvPr id="3" name="Marcador de Posição de Conteúdo 2">
                <a:extLst>
                  <a:ext uri="{FF2B5EF4-FFF2-40B4-BE49-F238E27FC236}">
                    <a16:creationId xmlns:a16="http://schemas.microsoft.com/office/drawing/2014/main" id="{377A9F5C-0721-D736-7960-0B8B65999D1C}"/>
                  </a:ext>
                </a:extLst>
              </p:cNvPr>
              <p:cNvSpPr>
                <a:spLocks noGrp="1" noRot="1" noChangeAspect="1" noMove="1" noResize="1" noEditPoints="1" noAdjustHandles="1" noChangeArrowheads="1" noChangeShapeType="1" noTextEdit="1"/>
              </p:cNvSpPr>
              <p:nvPr>
                <p:ph idx="1"/>
              </p:nvPr>
            </p:nvSpPr>
            <p:spPr>
              <a:xfrm>
                <a:off x="-72516" y="1120516"/>
                <a:ext cx="9216516" cy="5344021"/>
              </a:xfrm>
              <a:blipFill>
                <a:blip r:embed="rId2"/>
                <a:stretch>
                  <a:fillRect l="-728"/>
                </a:stretch>
              </a:blipFill>
            </p:spPr>
            <p:txBody>
              <a:bodyPr/>
              <a:lstStyle/>
              <a:p>
                <a:r>
                  <a:rPr lang="pt-PT">
                    <a:noFill/>
                  </a:rPr>
                  <a:t> </a:t>
                </a:r>
              </a:p>
            </p:txBody>
          </p:sp>
        </mc:Fallback>
      </mc:AlternateContent>
    </p:spTree>
    <p:extLst>
      <p:ext uri="{BB962C8B-B14F-4D97-AF65-F5344CB8AC3E}">
        <p14:creationId xmlns:p14="http://schemas.microsoft.com/office/powerpoint/2010/main" val="212684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ECB6B-889B-44A1-AFB0-ED93C854BD7C}"/>
              </a:ext>
            </a:extLst>
          </p:cNvPr>
          <p:cNvSpPr>
            <a:spLocks noGrp="1"/>
          </p:cNvSpPr>
          <p:nvPr>
            <p:ph type="title"/>
          </p:nvPr>
        </p:nvSpPr>
        <p:spPr/>
        <p:txBody>
          <a:bodyPr>
            <a:normAutofit/>
          </a:bodyPr>
          <a:lstStyle/>
          <a:p>
            <a:r>
              <a:rPr lang="pt-PT" sz="2800" dirty="0"/>
              <a:t>Metodologia quantitativa - Apoiar a decisão</a:t>
            </a:r>
            <a:br>
              <a:rPr lang="pt-PT" sz="2800" dirty="0"/>
            </a:br>
            <a:r>
              <a:rPr lang="pt-PT" sz="2400" dirty="0"/>
              <a:t>Um retorno sobre o Controlo (face à mitigação)</a:t>
            </a:r>
          </a:p>
        </p:txBody>
      </p:sp>
      <p:sp>
        <p:nvSpPr>
          <p:cNvPr id="3" name="Marcador de Posição de Conteúdo 2">
            <a:extLst>
              <a:ext uri="{FF2B5EF4-FFF2-40B4-BE49-F238E27FC236}">
                <a16:creationId xmlns:a16="http://schemas.microsoft.com/office/drawing/2014/main" id="{4E43B785-8A56-44D5-A119-CDD2752B872F}"/>
              </a:ext>
            </a:extLst>
          </p:cNvPr>
          <p:cNvSpPr>
            <a:spLocks noGrp="1"/>
          </p:cNvSpPr>
          <p:nvPr>
            <p:ph idx="1"/>
          </p:nvPr>
        </p:nvSpPr>
        <p:spPr>
          <a:xfrm>
            <a:off x="-54260" y="1268761"/>
            <a:ext cx="9252520" cy="5688632"/>
          </a:xfrm>
        </p:spPr>
        <p:txBody>
          <a:bodyPr>
            <a:normAutofit/>
          </a:bodyPr>
          <a:lstStyle/>
          <a:p>
            <a:pPr algn="just">
              <a:lnSpc>
                <a:spcPct val="110000"/>
              </a:lnSpc>
              <a:spcBef>
                <a:spcPts val="1200"/>
              </a:spcBef>
            </a:pPr>
            <a:r>
              <a:rPr lang="pt-PT" sz="2200" dirty="0">
                <a:latin typeface="Candara" panose="020E0502030303020204" pitchFamily="34" charset="0"/>
                <a:ea typeface="Cambria Math" panose="02040503050406030204" pitchFamily="18" charset="0"/>
              </a:rPr>
              <a:t>Como se referiu, o termo "esperado", refere-se geralmente à </a:t>
            </a:r>
            <a:r>
              <a:rPr lang="pt-PT" sz="2200" u="sng" dirty="0">
                <a:latin typeface="Candara" panose="020E0502030303020204" pitchFamily="34" charset="0"/>
                <a:ea typeface="Cambria Math" panose="02040503050406030204" pitchFamily="18" charset="0"/>
              </a:rPr>
              <a:t>média ponderada da probabilidade</a:t>
            </a:r>
            <a:r>
              <a:rPr lang="pt-PT" sz="2200" dirty="0">
                <a:latin typeface="Candara" panose="020E0502030303020204" pitchFamily="34" charset="0"/>
                <a:ea typeface="Cambria Math" panose="02040503050406030204" pitchFamily="18" charset="0"/>
              </a:rPr>
              <a:t> de algum valor… logo</a:t>
            </a:r>
            <a:r>
              <a:rPr lang="pt-PT" sz="2200" dirty="0">
                <a:latin typeface="Candara" panose="020E0502030303020204" pitchFamily="34" charset="0"/>
              </a:rPr>
              <a:t> “perda esperada” é a média das perdas da simulação de </a:t>
            </a:r>
            <a:r>
              <a:rPr lang="pt-PT" sz="2200" b="1" dirty="0">
                <a:latin typeface="Candara" panose="020E0502030303020204" pitchFamily="34" charset="0"/>
              </a:rPr>
              <a:t>Monte Carlo </a:t>
            </a:r>
            <a:r>
              <a:rPr lang="pt-PT" sz="2200" dirty="0">
                <a:latin typeface="Candara" panose="020E0502030303020204" pitchFamily="34" charset="0"/>
              </a:rPr>
              <a:t>por alguma causa. </a:t>
            </a:r>
          </a:p>
          <a:p>
            <a:pPr marL="0" indent="0" algn="ctr">
              <a:lnSpc>
                <a:spcPct val="110000"/>
              </a:lnSpc>
              <a:spcBef>
                <a:spcPts val="1200"/>
              </a:spcBef>
              <a:buNone/>
            </a:pPr>
            <a:r>
              <a:rPr lang="pt-PT" sz="1800" dirty="0">
                <a:latin typeface="Candara" panose="020E0502030303020204" pitchFamily="34" charset="0"/>
              </a:rPr>
              <a:t>=EXP(((LN(LS)+LN(LI))/2)+((LN(LS)-LN(LI))/3,28971)^2/2) * Prob.de </a:t>
            </a:r>
            <a:r>
              <a:rPr lang="pt-PT" sz="1800" dirty="0" err="1">
                <a:latin typeface="Candara" panose="020E0502030303020204" pitchFamily="34" charset="0"/>
              </a:rPr>
              <a:t>ocoorrência</a:t>
            </a:r>
            <a:r>
              <a:rPr lang="pt-PT" sz="1800" dirty="0">
                <a:latin typeface="Candara" panose="020E0502030303020204" pitchFamily="34" charset="0"/>
              </a:rPr>
              <a:t> do Evento</a:t>
            </a:r>
          </a:p>
          <a:p>
            <a:pPr lvl="1" algn="just">
              <a:lnSpc>
                <a:spcPct val="110000"/>
              </a:lnSpc>
              <a:spcBef>
                <a:spcPts val="1200"/>
              </a:spcBef>
            </a:pPr>
            <a:r>
              <a:rPr lang="pt-PT" sz="2000" dirty="0">
                <a:latin typeface="Candara" panose="020E0502030303020204" pitchFamily="34" charset="0"/>
              </a:rPr>
              <a:t>Aplicando um controlo para reduzir os riscos e então simulando um novo conjunto de perdas, a </a:t>
            </a:r>
            <a:r>
              <a:rPr lang="pt-PT" sz="2000" b="1" dirty="0">
                <a:latin typeface="Candara" panose="020E0502030303020204" pitchFamily="34" charset="0"/>
              </a:rPr>
              <a:t>média dessas perdas seria menor</a:t>
            </a:r>
          </a:p>
          <a:p>
            <a:pPr marL="896938" lvl="2" indent="-173038" algn="just">
              <a:lnSpc>
                <a:spcPct val="110000"/>
              </a:lnSpc>
              <a:spcBef>
                <a:spcPts val="1200"/>
              </a:spcBef>
              <a:buClr>
                <a:srgbClr val="FF0000"/>
              </a:buClr>
            </a:pPr>
            <a:r>
              <a:rPr lang="pt-PT" sz="1700" dirty="0">
                <a:solidFill>
                  <a:srgbClr val="FF0000"/>
                </a:solidFill>
                <a:latin typeface="Candara" panose="020E0502030303020204" pitchFamily="34" charset="0"/>
              </a:rPr>
              <a:t>claro…, quer através da redução da probabilidade/frequência de ocorrência do evento, quer do impacto de perdas, ou de ambos…</a:t>
            </a:r>
          </a:p>
          <a:p>
            <a:pPr algn="just">
              <a:lnSpc>
                <a:spcPct val="110000"/>
              </a:lnSpc>
              <a:spcBef>
                <a:spcPts val="1200"/>
              </a:spcBef>
            </a:pPr>
            <a:r>
              <a:rPr lang="pt-PT" sz="2200" dirty="0">
                <a:latin typeface="Candara" panose="020E0502030303020204" pitchFamily="34" charset="0"/>
              </a:rPr>
              <a:t>A diferença na perda antes e depois do controlo é a “</a:t>
            </a:r>
            <a:r>
              <a:rPr lang="pt-PT" sz="2200" b="1" dirty="0">
                <a:latin typeface="Candara" panose="020E0502030303020204" pitchFamily="34" charset="0"/>
              </a:rPr>
              <a:t>Redução das Perdas Esperadas</a:t>
            </a:r>
            <a:r>
              <a:rPr lang="pt-PT" sz="2200" dirty="0">
                <a:latin typeface="Candara" panose="020E0502030303020204" pitchFamily="34" charset="0"/>
              </a:rPr>
              <a:t>” na fórmula simples acima: </a:t>
            </a:r>
          </a:p>
          <a:p>
            <a:pPr lvl="1" algn="just">
              <a:lnSpc>
                <a:spcPct val="110000"/>
              </a:lnSpc>
              <a:spcBef>
                <a:spcPts val="1200"/>
              </a:spcBef>
            </a:pPr>
            <a:r>
              <a:rPr lang="pt-PT" sz="2000" dirty="0">
                <a:latin typeface="Candara" panose="020E0502030303020204" pitchFamily="34" charset="0"/>
              </a:rPr>
              <a:t>Se a </a:t>
            </a:r>
            <a:r>
              <a:rPr lang="pt-PT" sz="2000" b="1" dirty="0">
                <a:latin typeface="Candara" panose="020E0502030303020204" pitchFamily="34" charset="0"/>
              </a:rPr>
              <a:t>Redução das Perdas Esperadas </a:t>
            </a:r>
            <a:r>
              <a:rPr lang="pt-PT" sz="2000" dirty="0">
                <a:latin typeface="Candara" panose="020E0502030303020204" pitchFamily="34" charset="0"/>
              </a:rPr>
              <a:t>fosse exatamente igual ao custo, então esta fórmula resultaria em que o </a:t>
            </a:r>
            <a:r>
              <a:rPr lang="pt-PT" sz="2000" b="1" dirty="0">
                <a:latin typeface="Candara" panose="020E0502030303020204" pitchFamily="34" charset="0"/>
              </a:rPr>
              <a:t>Retorno sobre o Controlo </a:t>
            </a:r>
            <a:r>
              <a:rPr lang="pt-PT" sz="2000" dirty="0">
                <a:latin typeface="Candara" panose="020E0502030303020204" pitchFamily="34" charset="0"/>
              </a:rPr>
              <a:t>era 0%. Esta seria a convenção para outras formas de investimento.</a:t>
            </a:r>
            <a:endParaRPr lang="pt-PT" sz="2000" i="1" dirty="0">
              <a:latin typeface="Candara" panose="020E0502030303020204" pitchFamily="34" charset="0"/>
              <a:ea typeface="Cambria Math" panose="02040503050406030204" pitchFamily="18" charset="0"/>
            </a:endParaRPr>
          </a:p>
        </p:txBody>
      </p:sp>
    </p:spTree>
    <p:extLst>
      <p:ext uri="{BB962C8B-B14F-4D97-AF65-F5344CB8AC3E}">
        <p14:creationId xmlns:p14="http://schemas.microsoft.com/office/powerpoint/2010/main" val="303576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82B19-C025-46A3-A832-D6B055B8CE2E}"/>
              </a:ext>
            </a:extLst>
          </p:cNvPr>
          <p:cNvSpPr>
            <a:spLocks noGrp="1"/>
          </p:cNvSpPr>
          <p:nvPr>
            <p:ph type="title"/>
          </p:nvPr>
        </p:nvSpPr>
        <p:spPr>
          <a:xfrm>
            <a:off x="0" y="-32575"/>
            <a:ext cx="9324528" cy="1106489"/>
          </a:xfrm>
        </p:spPr>
        <p:txBody>
          <a:bodyPr>
            <a:normAutofit fontScale="90000"/>
          </a:bodyPr>
          <a:lstStyle/>
          <a:p>
            <a:r>
              <a:rPr lang="pt-PT" sz="3100" dirty="0"/>
              <a:t>Metodologia quantitativa</a:t>
            </a:r>
            <a:br>
              <a:rPr lang="pt-PT" dirty="0"/>
            </a:br>
            <a:r>
              <a:rPr lang="pt-PT" sz="2200" dirty="0"/>
              <a:t>Mais decomposição, mais curvas LEC -  Risco </a:t>
            </a:r>
            <a:r>
              <a:rPr lang="pt-PT" sz="2200" b="1" dirty="0"/>
              <a:t>Inerente</a:t>
            </a:r>
            <a:r>
              <a:rPr lang="pt-PT" sz="2200" dirty="0"/>
              <a:t>, </a:t>
            </a:r>
            <a:r>
              <a:rPr lang="pt-PT" sz="2200" b="1" dirty="0"/>
              <a:t>Residual </a:t>
            </a:r>
            <a:r>
              <a:rPr lang="pt-PT" sz="2200" dirty="0"/>
              <a:t>e </a:t>
            </a:r>
            <a:r>
              <a:rPr lang="pt-PT" sz="2200" b="1" dirty="0"/>
              <a:t>tolerância ao Risco</a:t>
            </a:r>
          </a:p>
        </p:txBody>
      </p:sp>
      <p:sp>
        <p:nvSpPr>
          <p:cNvPr id="3" name="Marcador de Posição de Conteúdo 2">
            <a:extLst>
              <a:ext uri="{FF2B5EF4-FFF2-40B4-BE49-F238E27FC236}">
                <a16:creationId xmlns:a16="http://schemas.microsoft.com/office/drawing/2014/main" id="{9DC06A1E-250D-447C-ACEB-4BDF7D4F2E01}"/>
              </a:ext>
            </a:extLst>
          </p:cNvPr>
          <p:cNvSpPr>
            <a:spLocks noGrp="1"/>
          </p:cNvSpPr>
          <p:nvPr>
            <p:ph idx="1"/>
          </p:nvPr>
        </p:nvSpPr>
        <p:spPr>
          <a:xfrm>
            <a:off x="0" y="1484621"/>
            <a:ext cx="9144000" cy="4464660"/>
          </a:xfrm>
        </p:spPr>
        <p:txBody>
          <a:bodyPr>
            <a:normAutofit/>
          </a:bodyPr>
          <a:lstStyle/>
          <a:p>
            <a:pPr>
              <a:lnSpc>
                <a:spcPct val="100000"/>
              </a:lnSpc>
              <a:spcBef>
                <a:spcPts val="1200"/>
              </a:spcBef>
            </a:pPr>
            <a:r>
              <a:rPr lang="pt-PT" sz="2200" dirty="0">
                <a:latin typeface="Candara" panose="020E0502030303020204" pitchFamily="34" charset="0"/>
              </a:rPr>
              <a:t>Quanto à curva de </a:t>
            </a:r>
            <a:r>
              <a:rPr lang="pt-PT" sz="2200" b="1" dirty="0">
                <a:latin typeface="Candara" panose="020E0502030303020204" pitchFamily="34" charset="0"/>
              </a:rPr>
              <a:t>tolerância ao risco </a:t>
            </a:r>
            <a:r>
              <a:rPr lang="pt-PT" sz="2200" dirty="0">
                <a:latin typeface="Candara" panose="020E0502030303020204" pitchFamily="34" charset="0"/>
              </a:rPr>
              <a:t>ela obtém-se a partir de uma reunião ao nível da </a:t>
            </a:r>
            <a:r>
              <a:rPr lang="pt-PT" sz="2200" b="1" dirty="0">
                <a:latin typeface="Candara" panose="020E0502030303020204" pitchFamily="34" charset="0"/>
              </a:rPr>
              <a:t>gestão de topo</a:t>
            </a:r>
            <a:r>
              <a:rPr lang="pt-PT" sz="2200" dirty="0">
                <a:latin typeface="Candara" panose="020E0502030303020204" pitchFamily="34" charset="0"/>
              </a:rPr>
              <a:t>, pois só ela está em condições de declarar, por uma questão de política, quanto risco a organização está disposta a aceitar. </a:t>
            </a:r>
          </a:p>
          <a:p>
            <a:pPr>
              <a:lnSpc>
                <a:spcPct val="100000"/>
              </a:lnSpc>
              <a:spcBef>
                <a:spcPts val="1200"/>
              </a:spcBef>
            </a:pPr>
            <a:r>
              <a:rPr lang="pt-PT" sz="2200" dirty="0">
                <a:latin typeface="Candara" panose="020E0502030303020204" pitchFamily="34" charset="0"/>
              </a:rPr>
              <a:t>Tais reuniões , que não necessariamente longas (cerca de 90 minutos), envolvem simplesmente explicar o conceito à administração e, em seguida, pedir-lhes que estabeleçam </a:t>
            </a:r>
            <a:r>
              <a:rPr lang="pt-PT" sz="2200" b="1" dirty="0">
                <a:latin typeface="Candara" panose="020E0502030303020204" pitchFamily="34" charset="0"/>
              </a:rPr>
              <a:t>alguns pontos </a:t>
            </a:r>
            <a:r>
              <a:rPr lang="pt-PT" sz="2200" dirty="0">
                <a:latin typeface="Candara" panose="020E0502030303020204" pitchFamily="34" charset="0"/>
              </a:rPr>
              <a:t>para poder implementar a </a:t>
            </a:r>
            <a:r>
              <a:rPr lang="pt-PT" sz="2200" b="1" dirty="0">
                <a:latin typeface="Candara" panose="020E0502030303020204" pitchFamily="34" charset="0"/>
              </a:rPr>
              <a:t>curva </a:t>
            </a:r>
            <a:r>
              <a:rPr lang="pt-PT" sz="2200" dirty="0">
                <a:latin typeface="Candara" panose="020E0502030303020204" pitchFamily="34" charset="0"/>
              </a:rPr>
              <a:t>… </a:t>
            </a:r>
          </a:p>
          <a:p>
            <a:pPr>
              <a:lnSpc>
                <a:spcPct val="100000"/>
              </a:lnSpc>
              <a:spcBef>
                <a:spcPts val="1200"/>
              </a:spcBef>
            </a:pPr>
            <a:r>
              <a:rPr lang="pt-PT" sz="2200" dirty="0">
                <a:latin typeface="Candara" panose="020E0502030303020204" pitchFamily="34" charset="0"/>
              </a:rPr>
              <a:t>Também é necessário identificar qual o tipo de curva de tolerância ao risco que se está a tratar (</a:t>
            </a:r>
            <a:r>
              <a:rPr lang="pt-PT" sz="2200" i="1" dirty="0">
                <a:latin typeface="Candara" panose="020E0502030303020204" pitchFamily="34" charset="0"/>
              </a:rPr>
              <a:t>por exemplo, o risco por ano para um sistema individual, o risco por década para toda a empresa, etc</a:t>
            </a:r>
            <a:r>
              <a:rPr lang="pt-PT" sz="2200" dirty="0">
                <a:latin typeface="Candara" panose="020E0502030303020204" pitchFamily="34" charset="0"/>
              </a:rPr>
              <a:t>.). </a:t>
            </a:r>
          </a:p>
          <a:p>
            <a:endParaRPr lang="pt-PT" dirty="0"/>
          </a:p>
        </p:txBody>
      </p:sp>
    </p:spTree>
    <p:extLst>
      <p:ext uri="{BB962C8B-B14F-4D97-AF65-F5344CB8AC3E}">
        <p14:creationId xmlns:p14="http://schemas.microsoft.com/office/powerpoint/2010/main" val="302487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FCCD3-3C2F-4794-9237-AD1EDC915411}"/>
              </a:ext>
            </a:extLst>
          </p:cNvPr>
          <p:cNvSpPr>
            <a:spLocks noGrp="1"/>
          </p:cNvSpPr>
          <p:nvPr>
            <p:ph type="title"/>
          </p:nvPr>
        </p:nvSpPr>
        <p:spPr>
          <a:xfrm>
            <a:off x="0" y="0"/>
            <a:ext cx="9252520" cy="1106489"/>
          </a:xfrm>
        </p:spPr>
        <p:txBody>
          <a:bodyPr>
            <a:normAutofit/>
          </a:bodyPr>
          <a:lstStyle/>
          <a:p>
            <a:r>
              <a:rPr lang="pt-PT" sz="2800" dirty="0"/>
              <a:t>Metodologia quantitativa</a:t>
            </a:r>
            <a:br>
              <a:rPr lang="pt-PT" sz="6600" dirty="0"/>
            </a:br>
            <a:r>
              <a:rPr kumimoji="0" lang="pt-PT" sz="2000"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Mais decomposição, mais curvas LEC -  Risco Inerente, Residual e tolerância ao Risco</a:t>
            </a:r>
            <a:endParaRPr lang="pt-PT" sz="2000" b="1" dirty="0"/>
          </a:p>
        </p:txBody>
      </p:sp>
      <p:sp>
        <p:nvSpPr>
          <p:cNvPr id="3" name="Marcador de Posição de Conteúdo 2">
            <a:extLst>
              <a:ext uri="{FF2B5EF4-FFF2-40B4-BE49-F238E27FC236}">
                <a16:creationId xmlns:a16="http://schemas.microsoft.com/office/drawing/2014/main" id="{35BA69D5-04F7-4C8F-BCBB-6654F1C1CF33}"/>
              </a:ext>
            </a:extLst>
          </p:cNvPr>
          <p:cNvSpPr>
            <a:spLocks noGrp="1"/>
          </p:cNvSpPr>
          <p:nvPr>
            <p:ph idx="1"/>
          </p:nvPr>
        </p:nvSpPr>
        <p:spPr>
          <a:xfrm>
            <a:off x="0" y="1124744"/>
            <a:ext cx="9252520" cy="5715001"/>
          </a:xfrm>
        </p:spPr>
        <p:txBody>
          <a:bodyPr>
            <a:normAutofit lnSpcReduction="10000"/>
          </a:bodyPr>
          <a:lstStyle/>
          <a:p>
            <a:pPr>
              <a:lnSpc>
                <a:spcPct val="110000"/>
              </a:lnSpc>
              <a:spcBef>
                <a:spcPts val="1200"/>
              </a:spcBef>
            </a:pPr>
            <a:r>
              <a:rPr lang="pt-PT" sz="2200" b="0" i="0" dirty="0">
                <a:solidFill>
                  <a:srgbClr val="000000"/>
                </a:solidFill>
                <a:effectLst/>
                <a:latin typeface="Candara" panose="020E0502030303020204" pitchFamily="34" charset="0"/>
              </a:rPr>
              <a:t>Quanto ao </a:t>
            </a:r>
            <a:r>
              <a:rPr lang="pt-PT" sz="2200" b="1" i="0" dirty="0">
                <a:solidFill>
                  <a:srgbClr val="000000"/>
                </a:solidFill>
                <a:effectLst/>
                <a:latin typeface="Candara" panose="020E0502030303020204" pitchFamily="34" charset="0"/>
              </a:rPr>
              <a:t>risco residual </a:t>
            </a:r>
            <a:r>
              <a:rPr lang="pt-PT" sz="2200" b="0" i="0" dirty="0">
                <a:solidFill>
                  <a:srgbClr val="000000"/>
                </a:solidFill>
                <a:effectLst/>
                <a:latin typeface="Candara" panose="020E0502030303020204" pitchFamily="34" charset="0"/>
              </a:rPr>
              <a:t>também pode ser adicionada a respetiva LEC, basta acrescentar mais colunas de dados. </a:t>
            </a:r>
          </a:p>
          <a:p>
            <a:pPr lvl="1">
              <a:lnSpc>
                <a:spcPct val="110000"/>
              </a:lnSpc>
              <a:spcBef>
                <a:spcPts val="1200"/>
              </a:spcBef>
            </a:pPr>
            <a:r>
              <a:rPr lang="pt-PT" sz="1900" b="0" i="0" dirty="0">
                <a:effectLst/>
                <a:latin typeface="Candara" panose="020E0502030303020204" pitchFamily="34" charset="0"/>
              </a:rPr>
              <a:t>A LEC de </a:t>
            </a:r>
            <a:r>
              <a:rPr lang="pt-PT" sz="1900" b="1" i="0" dirty="0">
                <a:effectLst/>
                <a:latin typeface="Candara" panose="020E0502030303020204" pitchFamily="34" charset="0"/>
              </a:rPr>
              <a:t>risco residual</a:t>
            </a:r>
            <a:r>
              <a:rPr lang="pt-PT" sz="1900" b="0" i="0" dirty="0">
                <a:effectLst/>
                <a:latin typeface="Candara" panose="020E0502030303020204" pitchFamily="34" charset="0"/>
              </a:rPr>
              <a:t>, por exemplo, resulta exatamente o mesmo procedimento, mas com base nas probabilidades e impactos estimados (que deverão ser menores) </a:t>
            </a:r>
            <a:r>
              <a:rPr lang="pt-PT" sz="1900" b="1" i="0" dirty="0">
                <a:effectLst/>
                <a:latin typeface="Candara" panose="020E0502030303020204" pitchFamily="34" charset="0"/>
              </a:rPr>
              <a:t>após</a:t>
            </a:r>
            <a:r>
              <a:rPr lang="pt-PT" sz="1900" b="0" i="0" dirty="0">
                <a:effectLst/>
                <a:latin typeface="Candara" panose="020E0502030303020204" pitchFamily="34" charset="0"/>
              </a:rPr>
              <a:t> a </a:t>
            </a:r>
            <a:r>
              <a:rPr lang="pt-PT" sz="1900" b="0" i="0" u="sng" dirty="0">
                <a:effectLst/>
                <a:latin typeface="Candara" panose="020E0502030303020204" pitchFamily="34" charset="0"/>
              </a:rPr>
              <a:t>implementação de controlos</a:t>
            </a:r>
            <a:r>
              <a:rPr lang="pt-PT" sz="1900" b="0" i="0" dirty="0">
                <a:effectLst/>
                <a:latin typeface="Candara" panose="020E0502030303020204" pitchFamily="34" charset="0"/>
              </a:rPr>
              <a:t> adicionais propostos.</a:t>
            </a:r>
          </a:p>
          <a:p>
            <a:pPr>
              <a:lnSpc>
                <a:spcPct val="110000"/>
              </a:lnSpc>
              <a:spcBef>
                <a:spcPts val="1200"/>
              </a:spcBef>
            </a:pPr>
            <a:r>
              <a:rPr lang="pt-PT" sz="2200" b="1" dirty="0">
                <a:latin typeface="Candara" panose="020E0502030303020204" pitchFamily="34" charset="0"/>
              </a:rPr>
              <a:t>Risco inerente </a:t>
            </a:r>
            <a:r>
              <a:rPr lang="pt-PT" sz="2200" i="1" dirty="0">
                <a:latin typeface="Candara" panose="020E0502030303020204" pitchFamily="34" charset="0"/>
              </a:rPr>
              <a:t>versus </a:t>
            </a:r>
            <a:r>
              <a:rPr lang="pt-PT" sz="2200" b="1" dirty="0">
                <a:latin typeface="Candara" panose="020E0502030303020204" pitchFamily="34" charset="0"/>
              </a:rPr>
              <a:t>residual </a:t>
            </a:r>
            <a:r>
              <a:rPr lang="pt-PT" sz="2200" dirty="0">
                <a:latin typeface="Candara" panose="020E0502030303020204" pitchFamily="34" charset="0"/>
              </a:rPr>
              <a:t>é uma distinção comum feita em </a:t>
            </a:r>
            <a:r>
              <a:rPr lang="pt-PT" sz="2200" dirty="0" err="1">
                <a:latin typeface="Candara" panose="020E0502030303020204" pitchFamily="34" charset="0"/>
              </a:rPr>
              <a:t>cibersegurança</a:t>
            </a:r>
            <a:r>
              <a:rPr lang="pt-PT" sz="2200" dirty="0">
                <a:latin typeface="Candara" panose="020E0502030303020204" pitchFamily="34" charset="0"/>
              </a:rPr>
              <a:t> para representar </a:t>
            </a:r>
            <a:r>
              <a:rPr lang="pt-PT" sz="2200" b="1" dirty="0">
                <a:solidFill>
                  <a:srgbClr val="FF0000"/>
                </a:solidFill>
                <a:latin typeface="Candara" panose="020E0502030303020204" pitchFamily="34" charset="0"/>
              </a:rPr>
              <a:t>riscos antes </a:t>
            </a:r>
            <a:r>
              <a:rPr lang="pt-PT" sz="2200" dirty="0">
                <a:latin typeface="Candara" panose="020E0502030303020204" pitchFamily="34" charset="0"/>
              </a:rPr>
              <a:t>da aplicação dos controlos ou contramedidas para mitigação de riscos e </a:t>
            </a:r>
            <a:r>
              <a:rPr lang="pt-PT" sz="2200" b="1" dirty="0">
                <a:solidFill>
                  <a:srgbClr val="FF0000"/>
                </a:solidFill>
                <a:latin typeface="Candara" panose="020E0502030303020204" pitchFamily="34" charset="0"/>
              </a:rPr>
              <a:t>riscos após </a:t>
            </a:r>
            <a:r>
              <a:rPr lang="pt-PT" sz="2200" dirty="0">
                <a:latin typeface="Candara" panose="020E0502030303020204" pitchFamily="34" charset="0"/>
              </a:rPr>
              <a:t>a aplicação dessas medidas, respetivamente.</a:t>
            </a:r>
          </a:p>
          <a:p>
            <a:pPr lvl="1">
              <a:lnSpc>
                <a:spcPct val="110000"/>
              </a:lnSpc>
              <a:spcBef>
                <a:spcPts val="1200"/>
              </a:spcBef>
            </a:pPr>
            <a:r>
              <a:rPr lang="pt-PT" sz="1900" dirty="0">
                <a:latin typeface="Candara" panose="020E0502030303020204" pitchFamily="34" charset="0"/>
              </a:rPr>
              <a:t>Atenção que </a:t>
            </a:r>
            <a:r>
              <a:rPr lang="pt-PT" sz="1900" b="1" dirty="0">
                <a:latin typeface="Candara" panose="020E0502030303020204" pitchFamily="34" charset="0"/>
              </a:rPr>
              <a:t>risco inerente</a:t>
            </a:r>
            <a:r>
              <a:rPr lang="pt-PT" sz="1900" dirty="0">
                <a:latin typeface="Candara" panose="020E0502030303020204" pitchFamily="34" charset="0"/>
              </a:rPr>
              <a:t>, no entanto, não significa uma total falta de controlos, bastando incluir os controlos mínimos necessários, (até seria negligente excluí-los) pelo que isso até nem seria uma alternativa realisticamente viável.</a:t>
            </a:r>
          </a:p>
          <a:p>
            <a:pPr lvl="1">
              <a:lnSpc>
                <a:spcPct val="110000"/>
              </a:lnSpc>
              <a:spcBef>
                <a:spcPts val="1200"/>
              </a:spcBef>
            </a:pPr>
            <a:r>
              <a:rPr lang="pt-PT" sz="1900" dirty="0">
                <a:latin typeface="Candara" panose="020E0502030303020204" pitchFamily="34" charset="0"/>
              </a:rPr>
              <a:t>Exemplos de controlos mínimos podem ser proteção por </a:t>
            </a:r>
            <a:r>
              <a:rPr lang="pt-PT" sz="1900" dirty="0" err="1">
                <a:latin typeface="Candara" panose="020E0502030303020204" pitchFamily="34" charset="0"/>
              </a:rPr>
              <a:t>pwd</a:t>
            </a:r>
            <a:r>
              <a:rPr lang="pt-PT" sz="1900" dirty="0">
                <a:latin typeface="Candara" panose="020E0502030303020204" pitchFamily="34" charset="0"/>
              </a:rPr>
              <a:t>, </a:t>
            </a:r>
            <a:r>
              <a:rPr lang="pt-PT" sz="1900" dirty="0" err="1">
                <a:latin typeface="Candara" panose="020E0502030303020204" pitchFamily="34" charset="0"/>
              </a:rPr>
              <a:t>firewalls</a:t>
            </a:r>
            <a:r>
              <a:rPr lang="pt-PT" sz="1900" dirty="0">
                <a:latin typeface="Candara" panose="020E0502030303020204" pitchFamily="34" charset="0"/>
              </a:rPr>
              <a:t>, alguma frequência de atualização de ‘</a:t>
            </a:r>
            <a:r>
              <a:rPr lang="pt-PT" sz="1900" i="1" dirty="0" err="1">
                <a:latin typeface="Candara" panose="020E0502030303020204" pitchFamily="34" charset="0"/>
              </a:rPr>
              <a:t>patches</a:t>
            </a:r>
            <a:r>
              <a:rPr lang="pt-PT" sz="1900" dirty="0">
                <a:latin typeface="Candara" panose="020E0502030303020204" pitchFamily="34" charset="0"/>
              </a:rPr>
              <a:t>’, limitação de certos tipos de acesso a administradores, etc.</a:t>
            </a:r>
          </a:p>
          <a:p>
            <a:endParaRPr lang="pt-PT" sz="2200" dirty="0">
              <a:latin typeface="Candara" panose="020E0502030303020204" pitchFamily="34" charset="0"/>
            </a:endParaRPr>
          </a:p>
        </p:txBody>
      </p:sp>
    </p:spTree>
    <p:extLst>
      <p:ext uri="{BB962C8B-B14F-4D97-AF65-F5344CB8AC3E}">
        <p14:creationId xmlns:p14="http://schemas.microsoft.com/office/powerpoint/2010/main" val="57521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A6AEF-3A5A-4CB7-9247-EE17CE43CB16}"/>
              </a:ext>
            </a:extLst>
          </p:cNvPr>
          <p:cNvSpPr>
            <a:spLocks noGrp="1"/>
          </p:cNvSpPr>
          <p:nvPr>
            <p:ph type="title"/>
          </p:nvPr>
        </p:nvSpPr>
        <p:spPr/>
        <p:txBody>
          <a:bodyPr>
            <a:normAutofit/>
          </a:bodyPr>
          <a:lstStyle/>
          <a:p>
            <a:r>
              <a:rPr lang="pt-PT" sz="2800" dirty="0"/>
              <a:t>Análise de Risco FAIR</a:t>
            </a:r>
            <a:br>
              <a:rPr lang="pt-PT" dirty="0"/>
            </a:br>
            <a:r>
              <a:rPr lang="pt-PT" sz="2400" dirty="0"/>
              <a:t>Top-</a:t>
            </a:r>
            <a:r>
              <a:rPr lang="pt-PT" sz="2400" dirty="0" err="1"/>
              <a:t>Down</a:t>
            </a:r>
            <a:r>
              <a:rPr lang="pt-PT" sz="2400" dirty="0"/>
              <a:t> </a:t>
            </a:r>
            <a:r>
              <a:rPr lang="pt-PT" sz="2400" dirty="0" err="1"/>
              <a:t>Building-Blocks</a:t>
            </a:r>
            <a:endParaRPr lang="pt-PT" sz="2400" dirty="0">
              <a:solidFill>
                <a:schemeClr val="tx1">
                  <a:lumMod val="95000"/>
                  <a:lumOff val="5000"/>
                </a:schemeClr>
              </a:solidFill>
            </a:endParaRPr>
          </a:p>
        </p:txBody>
      </p:sp>
      <p:pic>
        <p:nvPicPr>
          <p:cNvPr id="5" name="Imagem 4">
            <a:extLst>
              <a:ext uri="{FF2B5EF4-FFF2-40B4-BE49-F238E27FC236}">
                <a16:creationId xmlns:a16="http://schemas.microsoft.com/office/drawing/2014/main" id="{2CFA99E8-DDC7-4E7F-8B4A-38B8B4568090}"/>
              </a:ext>
            </a:extLst>
          </p:cNvPr>
          <p:cNvPicPr>
            <a:picLocks noChangeAspect="1"/>
          </p:cNvPicPr>
          <p:nvPr/>
        </p:nvPicPr>
        <p:blipFill rotWithShape="1">
          <a:blip r:embed="rId2"/>
          <a:srcRect l="8021" r="8353" b="4919"/>
          <a:stretch/>
        </p:blipFill>
        <p:spPr>
          <a:xfrm>
            <a:off x="1128388" y="1889828"/>
            <a:ext cx="5807592" cy="3711078"/>
          </a:xfrm>
          <a:prstGeom prst="rect">
            <a:avLst/>
          </a:prstGeom>
        </p:spPr>
      </p:pic>
      <p:sp>
        <p:nvSpPr>
          <p:cNvPr id="6" name="CaixaDeTexto 5">
            <a:extLst>
              <a:ext uri="{FF2B5EF4-FFF2-40B4-BE49-F238E27FC236}">
                <a16:creationId xmlns:a16="http://schemas.microsoft.com/office/drawing/2014/main" id="{0E0C61D0-1168-49FA-A2E5-F94573D8F39F}"/>
              </a:ext>
            </a:extLst>
          </p:cNvPr>
          <p:cNvSpPr txBox="1"/>
          <p:nvPr/>
        </p:nvSpPr>
        <p:spPr>
          <a:xfrm>
            <a:off x="2396159" y="5855224"/>
            <a:ext cx="327205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Decomposição do Risco</a:t>
            </a:r>
          </a:p>
        </p:txBody>
      </p:sp>
      <p:sp>
        <p:nvSpPr>
          <p:cNvPr id="8" name="CaixaDeTexto 7">
            <a:extLst>
              <a:ext uri="{FF2B5EF4-FFF2-40B4-BE49-F238E27FC236}">
                <a16:creationId xmlns:a16="http://schemas.microsoft.com/office/drawing/2014/main" id="{4E9AF73E-7FC6-4EFE-9EB0-00DB525DA03D}"/>
              </a:ext>
            </a:extLst>
          </p:cNvPr>
          <p:cNvSpPr txBox="1"/>
          <p:nvPr/>
        </p:nvSpPr>
        <p:spPr>
          <a:xfrm>
            <a:off x="4137882" y="4687334"/>
            <a:ext cx="81304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000" b="1" i="0" u="none" strike="noStrike" kern="1200" cap="none" spc="0" normalizeH="0" baseline="0" noProof="0" dirty="0" err="1">
                <a:ln>
                  <a:noFill/>
                </a:ln>
                <a:solidFill>
                  <a:prstClr val="black"/>
                </a:solidFill>
                <a:effectLst/>
                <a:uLnTx/>
                <a:uFillTx/>
                <a:latin typeface="Candara" panose="020E0502030303020204" pitchFamily="34" charset="0"/>
                <a:ea typeface="+mn-ea"/>
                <a:cs typeface="+mn-cs"/>
              </a:rPr>
              <a:t>Dificulty</a:t>
            </a:r>
            <a:endParaRPr kumimoji="0" lang="pt-PT" sz="10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000" b="1" i="0" u="none" strike="noStrike" kern="1200" cap="none" spc="0" normalizeH="0" baseline="0" noProof="0" dirty="0" err="1">
                <a:ln>
                  <a:noFill/>
                </a:ln>
                <a:solidFill>
                  <a:prstClr val="black"/>
                </a:solidFill>
                <a:effectLst/>
                <a:uLnTx/>
                <a:uFillTx/>
                <a:latin typeface="Candara" panose="020E0502030303020204" pitchFamily="34" charset="0"/>
                <a:ea typeface="+mn-ea"/>
                <a:cs typeface="+mn-cs"/>
              </a:rPr>
              <a:t>Complexity</a:t>
            </a:r>
            <a:endParaRPr kumimoji="0" lang="pt-PT" sz="10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
        <p:nvSpPr>
          <p:cNvPr id="3" name="Marcador de Posição de Conteúdo 2">
            <a:extLst>
              <a:ext uri="{FF2B5EF4-FFF2-40B4-BE49-F238E27FC236}">
                <a16:creationId xmlns:a16="http://schemas.microsoft.com/office/drawing/2014/main" id="{EC1533DF-C9E0-47FD-B9AD-73EB47CF0E27}"/>
              </a:ext>
            </a:extLst>
          </p:cNvPr>
          <p:cNvSpPr>
            <a:spLocks noGrp="1"/>
          </p:cNvSpPr>
          <p:nvPr>
            <p:ph idx="1"/>
          </p:nvPr>
        </p:nvSpPr>
        <p:spPr>
          <a:xfrm>
            <a:off x="117984" y="2261511"/>
            <a:ext cx="4158011" cy="1455522"/>
          </a:xfrm>
        </p:spPr>
        <p:txBody>
          <a:bodyPr>
            <a:normAutofit/>
          </a:bodyPr>
          <a:lstStyle/>
          <a:p>
            <a:pPr marL="269875" indent="-269875">
              <a:lnSpc>
                <a:spcPct val="120000"/>
              </a:lnSpc>
            </a:pPr>
            <a:endParaRPr lang="en-US" sz="1900" dirty="0">
              <a:latin typeface="Candara" panose="020E0502030303020204" pitchFamily="34" charset="0"/>
            </a:endParaRPr>
          </a:p>
        </p:txBody>
      </p:sp>
      <p:cxnSp>
        <p:nvCxnSpPr>
          <p:cNvPr id="12" name="Conexão reta unidirecional 11">
            <a:extLst>
              <a:ext uri="{FF2B5EF4-FFF2-40B4-BE49-F238E27FC236}">
                <a16:creationId xmlns:a16="http://schemas.microsoft.com/office/drawing/2014/main" id="{F1028623-B142-405B-94E9-77F546AD587C}"/>
              </a:ext>
            </a:extLst>
          </p:cNvPr>
          <p:cNvCxnSpPr>
            <a:cxnSpLocks/>
          </p:cNvCxnSpPr>
          <p:nvPr/>
        </p:nvCxnSpPr>
        <p:spPr>
          <a:xfrm flipV="1">
            <a:off x="5979520" y="4149080"/>
            <a:ext cx="0" cy="61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m 12">
            <a:extLst>
              <a:ext uri="{FF2B5EF4-FFF2-40B4-BE49-F238E27FC236}">
                <a16:creationId xmlns:a16="http://schemas.microsoft.com/office/drawing/2014/main" id="{AE7C84E8-3B6E-4C40-BB92-1B8467A2C8D8}"/>
              </a:ext>
            </a:extLst>
          </p:cNvPr>
          <p:cNvPicPr>
            <a:picLocks noChangeAspect="1"/>
          </p:cNvPicPr>
          <p:nvPr/>
        </p:nvPicPr>
        <p:blipFill>
          <a:blip r:embed="rId3"/>
          <a:stretch>
            <a:fillRect/>
          </a:stretch>
        </p:blipFill>
        <p:spPr>
          <a:xfrm>
            <a:off x="5044080" y="4687334"/>
            <a:ext cx="1909498" cy="1128340"/>
          </a:xfrm>
          <a:prstGeom prst="rect">
            <a:avLst/>
          </a:prstGeom>
        </p:spPr>
      </p:pic>
      <p:sp>
        <p:nvSpPr>
          <p:cNvPr id="10" name="CaixaDeTexto 9">
            <a:extLst>
              <a:ext uri="{FF2B5EF4-FFF2-40B4-BE49-F238E27FC236}">
                <a16:creationId xmlns:a16="http://schemas.microsoft.com/office/drawing/2014/main" id="{3BE279D6-9EB9-4701-9B45-803C33FC8B5F}"/>
              </a:ext>
            </a:extLst>
          </p:cNvPr>
          <p:cNvSpPr txBox="1"/>
          <p:nvPr/>
        </p:nvSpPr>
        <p:spPr>
          <a:xfrm>
            <a:off x="-79685" y="1375099"/>
            <a:ext cx="435568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20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Probabilidade/Frequência ocorrência </a:t>
            </a:r>
          </a:p>
        </p:txBody>
      </p:sp>
      <p:sp>
        <p:nvSpPr>
          <p:cNvPr id="11" name="CaixaDeTexto 10">
            <a:extLst>
              <a:ext uri="{FF2B5EF4-FFF2-40B4-BE49-F238E27FC236}">
                <a16:creationId xmlns:a16="http://schemas.microsoft.com/office/drawing/2014/main" id="{920BC64B-F17F-4055-A9F8-7EE0E3E4F285}"/>
              </a:ext>
            </a:extLst>
          </p:cNvPr>
          <p:cNvSpPr txBox="1"/>
          <p:nvPr/>
        </p:nvSpPr>
        <p:spPr>
          <a:xfrm>
            <a:off x="5868144" y="1100644"/>
            <a:ext cx="2735119"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20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Impacto de perdas</a:t>
            </a:r>
          </a:p>
        </p:txBody>
      </p:sp>
      <p:graphicFrame>
        <p:nvGraphicFramePr>
          <p:cNvPr id="14" name="Tabela 13">
            <a:extLst>
              <a:ext uri="{FF2B5EF4-FFF2-40B4-BE49-F238E27FC236}">
                <a16:creationId xmlns:a16="http://schemas.microsoft.com/office/drawing/2014/main" id="{30FF138B-1976-F3D8-B597-6E8092AC80A9}"/>
              </a:ext>
            </a:extLst>
          </p:cNvPr>
          <p:cNvGraphicFramePr>
            <a:graphicFrameLocks noGrp="1"/>
          </p:cNvGraphicFramePr>
          <p:nvPr>
            <p:extLst>
              <p:ext uri="{D42A27DB-BD31-4B8C-83A1-F6EECF244321}">
                <p14:modId xmlns:p14="http://schemas.microsoft.com/office/powerpoint/2010/main" val="2276031814"/>
              </p:ext>
            </p:extLst>
          </p:nvPr>
        </p:nvGraphicFramePr>
        <p:xfrm>
          <a:off x="117984" y="1800198"/>
          <a:ext cx="2993749" cy="762000"/>
        </p:xfrm>
        <a:graphic>
          <a:graphicData uri="http://schemas.openxmlformats.org/drawingml/2006/table">
            <a:tbl>
              <a:tblPr firstRow="1" bandRow="1"/>
              <a:tblGrid>
                <a:gridCol w="545477">
                  <a:extLst>
                    <a:ext uri="{9D8B030D-6E8A-4147-A177-3AD203B41FA5}">
                      <a16:colId xmlns:a16="http://schemas.microsoft.com/office/drawing/2014/main" val="593797564"/>
                    </a:ext>
                  </a:extLst>
                </a:gridCol>
                <a:gridCol w="792088">
                  <a:extLst>
                    <a:ext uri="{9D8B030D-6E8A-4147-A177-3AD203B41FA5}">
                      <a16:colId xmlns:a16="http://schemas.microsoft.com/office/drawing/2014/main" val="2616557536"/>
                    </a:ext>
                  </a:extLst>
                </a:gridCol>
                <a:gridCol w="864096">
                  <a:extLst>
                    <a:ext uri="{9D8B030D-6E8A-4147-A177-3AD203B41FA5}">
                      <a16:colId xmlns:a16="http://schemas.microsoft.com/office/drawing/2014/main" val="2401912548"/>
                    </a:ext>
                  </a:extLst>
                </a:gridCol>
                <a:gridCol w="792088">
                  <a:extLst>
                    <a:ext uri="{9D8B030D-6E8A-4147-A177-3AD203B41FA5}">
                      <a16:colId xmlns:a16="http://schemas.microsoft.com/office/drawing/2014/main" val="461600834"/>
                    </a:ext>
                  </a:extLst>
                </a:gridCol>
              </a:tblGrid>
              <a:tr h="230833">
                <a:tc>
                  <a:txBody>
                    <a:bodyPr/>
                    <a:lstStyle/>
                    <a:p>
                      <a:endParaRPr lang="pt-PT" sz="1000" dirty="0">
                        <a:effectLst/>
                        <a:latin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67B7"/>
                    </a:solidFill>
                  </a:tcPr>
                </a:tc>
                <a:tc>
                  <a:txBody>
                    <a:bodyPr/>
                    <a:lstStyle/>
                    <a:p>
                      <a:pPr algn="ctr"/>
                      <a:r>
                        <a:rPr lang="pt-PT" sz="1400" b="1" dirty="0">
                          <a:solidFill>
                            <a:srgbClr val="FFFF00"/>
                          </a:solidFill>
                          <a:effectLst/>
                          <a:latin typeface="Candara" panose="020E0502030303020204" pitchFamily="34" charset="0"/>
                          <a:ea typeface="Times New Roman" panose="02020603050405020304" pitchFamily="18" charset="0"/>
                        </a:rPr>
                        <a:t>Mínimo</a:t>
                      </a:r>
                      <a:endParaRPr lang="pt-PT" sz="1400" dirty="0">
                        <a:solidFill>
                          <a:srgbClr val="FFFF00"/>
                        </a:solidFill>
                        <a:effectLst/>
                        <a:latin typeface="Times New Roman" panose="02020603050405020304" pitchFamily="18" charset="0"/>
                        <a:ea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67B7"/>
                    </a:solidFill>
                  </a:tcPr>
                </a:tc>
                <a:tc>
                  <a:txBody>
                    <a:bodyPr/>
                    <a:lstStyle/>
                    <a:p>
                      <a:pPr algn="ctr"/>
                      <a:r>
                        <a:rPr lang="pt-PT" sz="1400" b="1" dirty="0">
                          <a:solidFill>
                            <a:srgbClr val="FFFF00"/>
                          </a:solidFill>
                          <a:effectLst/>
                          <a:latin typeface="Candara" panose="020E0502030303020204" pitchFamily="34" charset="0"/>
                          <a:ea typeface="Times New Roman" panose="02020603050405020304" pitchFamily="18" charset="0"/>
                        </a:rPr>
                        <a:t>Mais provável</a:t>
                      </a:r>
                      <a:endParaRPr lang="pt-PT" sz="1400" dirty="0">
                        <a:solidFill>
                          <a:srgbClr val="FFFF00"/>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67B7"/>
                    </a:solidFill>
                  </a:tcPr>
                </a:tc>
                <a:tc>
                  <a:txBody>
                    <a:bodyPr/>
                    <a:lstStyle/>
                    <a:p>
                      <a:pPr algn="ctr"/>
                      <a:r>
                        <a:rPr lang="pt-PT" sz="1400" b="1" dirty="0">
                          <a:solidFill>
                            <a:srgbClr val="FFFF00"/>
                          </a:solidFill>
                          <a:effectLst/>
                          <a:latin typeface="Candara" panose="020E0502030303020204" pitchFamily="34" charset="0"/>
                          <a:ea typeface="Times New Roman" panose="02020603050405020304" pitchFamily="18" charset="0"/>
                        </a:rPr>
                        <a:t>Máximo</a:t>
                      </a:r>
                      <a:endParaRPr lang="pt-PT" sz="1400" dirty="0">
                        <a:solidFill>
                          <a:srgbClr val="FFFF00"/>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67B7"/>
                    </a:solidFill>
                  </a:tcPr>
                </a:tc>
                <a:extLst>
                  <a:ext uri="{0D108BD9-81ED-4DB2-BD59-A6C34878D82A}">
                    <a16:rowId xmlns:a16="http://schemas.microsoft.com/office/drawing/2014/main" val="781662296"/>
                  </a:ext>
                </a:extLst>
              </a:tr>
              <a:tr h="230833">
                <a:tc>
                  <a:txBody>
                    <a:bodyPr/>
                    <a:lstStyle/>
                    <a:p>
                      <a:pPr algn="ctr"/>
                      <a:r>
                        <a:rPr lang="pt-BR" sz="1600" b="1" i="0" dirty="0">
                          <a:solidFill>
                            <a:srgbClr val="242021"/>
                          </a:solidFill>
                          <a:effectLst/>
                          <a:latin typeface="Candara" panose="020E0502030303020204" pitchFamily="34" charset="0"/>
                          <a:ea typeface="Times New Roman" panose="02020603050405020304" pitchFamily="18" charset="0"/>
                        </a:rPr>
                        <a:t>LEF</a:t>
                      </a:r>
                      <a:endParaRPr lang="pt-PT" sz="1600" dirty="0">
                        <a:effectLst/>
                        <a:latin typeface="Times New Roman" panose="02020603050405020304" pitchFamily="18" charset="0"/>
                        <a:ea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pt-BR" sz="1600" b="1" i="0" dirty="0">
                          <a:solidFill>
                            <a:srgbClr val="242021"/>
                          </a:solidFill>
                          <a:effectLst/>
                          <a:latin typeface="Candara" panose="020E0502030303020204" pitchFamily="34" charset="0"/>
                          <a:ea typeface="Times New Roman" panose="02020603050405020304" pitchFamily="18" charset="0"/>
                        </a:rPr>
                        <a:t>5%</a:t>
                      </a:r>
                      <a:endParaRPr lang="pt-PT" sz="1600" dirty="0">
                        <a:effectLst/>
                        <a:latin typeface="Times New Roman" panose="02020603050405020304" pitchFamily="18" charset="0"/>
                        <a:ea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r>
                        <a:rPr lang="pt-BR" sz="1600" b="1" i="0" dirty="0">
                          <a:solidFill>
                            <a:srgbClr val="242021"/>
                          </a:solidFill>
                          <a:effectLst/>
                          <a:latin typeface="Candara" panose="020E0502030303020204" pitchFamily="34" charset="0"/>
                          <a:ea typeface="Times New Roman" panose="02020603050405020304" pitchFamily="18" charset="0"/>
                        </a:rPr>
                        <a:t>7,5%</a:t>
                      </a:r>
                      <a:endParaRPr lang="pt-PT"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r>
                        <a:rPr lang="pt-BR" sz="1600" b="1" i="0" dirty="0">
                          <a:solidFill>
                            <a:srgbClr val="242021"/>
                          </a:solidFill>
                          <a:effectLst/>
                          <a:latin typeface="Candara" panose="020E0502030303020204" pitchFamily="34" charset="0"/>
                          <a:ea typeface="Times New Roman" panose="02020603050405020304" pitchFamily="18" charset="0"/>
                        </a:rPr>
                        <a:t>1%</a:t>
                      </a:r>
                      <a:endParaRPr lang="pt-PT"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extLst>
                  <a:ext uri="{0D108BD9-81ED-4DB2-BD59-A6C34878D82A}">
                    <a16:rowId xmlns:a16="http://schemas.microsoft.com/office/drawing/2014/main" val="3563946441"/>
                  </a:ext>
                </a:extLst>
              </a:tr>
            </a:tbl>
          </a:graphicData>
        </a:graphic>
      </p:graphicFrame>
      <p:graphicFrame>
        <p:nvGraphicFramePr>
          <p:cNvPr id="15" name="Tabela 14">
            <a:extLst>
              <a:ext uri="{FF2B5EF4-FFF2-40B4-BE49-F238E27FC236}">
                <a16:creationId xmlns:a16="http://schemas.microsoft.com/office/drawing/2014/main" id="{85E2F0D6-E041-8183-52F1-C4262FFBF49C}"/>
              </a:ext>
            </a:extLst>
          </p:cNvPr>
          <p:cNvGraphicFramePr>
            <a:graphicFrameLocks noGrp="1"/>
          </p:cNvGraphicFramePr>
          <p:nvPr>
            <p:extLst>
              <p:ext uri="{D42A27DB-BD31-4B8C-83A1-F6EECF244321}">
                <p14:modId xmlns:p14="http://schemas.microsoft.com/office/powerpoint/2010/main" val="2803246880"/>
              </p:ext>
            </p:extLst>
          </p:nvPr>
        </p:nvGraphicFramePr>
        <p:xfrm>
          <a:off x="5148069" y="1499129"/>
          <a:ext cx="3698472" cy="1134815"/>
        </p:xfrm>
        <a:graphic>
          <a:graphicData uri="http://schemas.openxmlformats.org/drawingml/2006/table">
            <a:tbl>
              <a:tblPr firstRow="1" bandRow="1">
                <a:tableStyleId>{5C22544A-7EE6-4342-B048-85BDC9FD1C3A}</a:tableStyleId>
              </a:tblPr>
              <a:tblGrid>
                <a:gridCol w="948733">
                  <a:extLst>
                    <a:ext uri="{9D8B030D-6E8A-4147-A177-3AD203B41FA5}">
                      <a16:colId xmlns:a16="http://schemas.microsoft.com/office/drawing/2014/main" val="3879613629"/>
                    </a:ext>
                  </a:extLst>
                </a:gridCol>
                <a:gridCol w="998616">
                  <a:extLst>
                    <a:ext uri="{9D8B030D-6E8A-4147-A177-3AD203B41FA5}">
                      <a16:colId xmlns:a16="http://schemas.microsoft.com/office/drawing/2014/main" val="1837614849"/>
                    </a:ext>
                  </a:extLst>
                </a:gridCol>
                <a:gridCol w="834544">
                  <a:extLst>
                    <a:ext uri="{9D8B030D-6E8A-4147-A177-3AD203B41FA5}">
                      <a16:colId xmlns:a16="http://schemas.microsoft.com/office/drawing/2014/main" val="2965049758"/>
                    </a:ext>
                  </a:extLst>
                </a:gridCol>
                <a:gridCol w="916579">
                  <a:extLst>
                    <a:ext uri="{9D8B030D-6E8A-4147-A177-3AD203B41FA5}">
                      <a16:colId xmlns:a16="http://schemas.microsoft.com/office/drawing/2014/main" val="3795858820"/>
                    </a:ext>
                  </a:extLst>
                </a:gridCol>
              </a:tblGrid>
              <a:tr h="425959">
                <a:tc>
                  <a:txBody>
                    <a:bodyPr/>
                    <a:lstStyle/>
                    <a:p>
                      <a:pPr algn="ctr"/>
                      <a:r>
                        <a:rPr lang="pt-PT" sz="1400" dirty="0">
                          <a:solidFill>
                            <a:srgbClr val="FFFF00"/>
                          </a:solidFill>
                          <a:effectLst/>
                          <a:latin typeface="Candara" panose="020E0502030303020204" pitchFamily="34" charset="0"/>
                        </a:rPr>
                        <a:t>Tipo de perda</a:t>
                      </a:r>
                      <a:endParaRPr lang="pt-PT" sz="1400" dirty="0">
                        <a:solidFill>
                          <a:srgbClr val="FFFF00"/>
                        </a:solidFill>
                        <a:effectLst/>
                        <a:latin typeface="Candara" panose="020E0502030303020204" pitchFamily="34" charset="0"/>
                        <a:ea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sz="1400" dirty="0">
                          <a:solidFill>
                            <a:srgbClr val="FFFF00"/>
                          </a:solidFill>
                          <a:effectLst/>
                          <a:latin typeface="Candara" panose="020E0502030303020204" pitchFamily="34" charset="0"/>
                        </a:rPr>
                        <a:t>Mínimo</a:t>
                      </a:r>
                      <a:endParaRPr lang="pt-PT" sz="1400" dirty="0">
                        <a:solidFill>
                          <a:srgbClr val="FFFF00"/>
                        </a:solidFill>
                        <a:effectLst/>
                        <a:latin typeface="Candara" panose="020E0502030303020204" pitchFamily="34" charset="0"/>
                        <a:ea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sz="1400" dirty="0">
                          <a:solidFill>
                            <a:srgbClr val="FFFF00"/>
                          </a:solidFill>
                          <a:effectLst/>
                          <a:latin typeface="Candara" panose="020E0502030303020204" pitchFamily="34" charset="0"/>
                        </a:rPr>
                        <a:t>Mais provável</a:t>
                      </a:r>
                      <a:endParaRPr lang="pt-PT" sz="1400" dirty="0">
                        <a:solidFill>
                          <a:srgbClr val="FFFF00"/>
                        </a:solidFill>
                        <a:effectLst/>
                        <a:latin typeface="Candara" panose="020E050203030302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sz="1400" dirty="0">
                          <a:solidFill>
                            <a:srgbClr val="FFFF00"/>
                          </a:solidFill>
                          <a:effectLst/>
                          <a:latin typeface="Candara" panose="020E0502030303020204" pitchFamily="34" charset="0"/>
                        </a:rPr>
                        <a:t>Máximo</a:t>
                      </a:r>
                      <a:endParaRPr lang="pt-PT" sz="1400" dirty="0">
                        <a:solidFill>
                          <a:srgbClr val="FFFF00"/>
                        </a:solidFill>
                        <a:effectLst/>
                        <a:latin typeface="Candara" panose="020E050203030302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013728"/>
                  </a:ext>
                </a:extLst>
              </a:tr>
              <a:tr h="616655">
                <a:tc>
                  <a:txBody>
                    <a:bodyPr/>
                    <a:lstStyle/>
                    <a:p>
                      <a:pPr algn="just"/>
                      <a:r>
                        <a:rPr lang="pt-BR" sz="1400" b="1" dirty="0">
                          <a:effectLst/>
                          <a:latin typeface="Candara" panose="020E0502030303020204" pitchFamily="34" charset="0"/>
                        </a:rPr>
                        <a:t>LM </a:t>
                      </a:r>
                      <a:r>
                        <a:rPr lang="pt-BR" sz="1400" dirty="0">
                          <a:effectLst/>
                          <a:latin typeface="Candara" panose="020E0502030303020204" pitchFamily="34" charset="0"/>
                        </a:rPr>
                        <a:t>Total: Pr e </a:t>
                      </a:r>
                      <a:r>
                        <a:rPr lang="pt-PT" sz="1400" dirty="0" err="1">
                          <a:effectLst/>
                          <a:latin typeface="Candara" panose="020E0502030303020204" pitchFamily="34" charset="0"/>
                        </a:rPr>
                        <a:t>Sec</a:t>
                      </a:r>
                      <a:endParaRPr lang="pt-PT" sz="1400" dirty="0">
                        <a:effectLst/>
                        <a:latin typeface="Candara" panose="020E0502030303020204" pitchFamily="34" charset="0"/>
                        <a:ea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pt-PT" sz="1400" b="1" dirty="0">
                          <a:effectLst/>
                          <a:latin typeface="Candara" panose="020E0502030303020204" pitchFamily="34" charset="0"/>
                        </a:rPr>
                        <a:t>100 000 </a:t>
                      </a:r>
                      <a:r>
                        <a:rPr lang="pt-BR" sz="1400" b="1" dirty="0">
                          <a:effectLst/>
                          <a:latin typeface="Candara" panose="020E0502030303020204" pitchFamily="34" charset="0"/>
                        </a:rPr>
                        <a:t>€</a:t>
                      </a:r>
                      <a:endParaRPr lang="pt-PT" sz="1400" b="1" dirty="0">
                        <a:effectLst/>
                        <a:latin typeface="Candara" panose="020E0502030303020204" pitchFamily="34" charset="0"/>
                        <a:ea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pt-BR" sz="1400" b="1" dirty="0">
                          <a:effectLst/>
                          <a:latin typeface="Candara" panose="020E0502030303020204" pitchFamily="34" charset="0"/>
                        </a:rPr>
                        <a:t>550 000 €</a:t>
                      </a:r>
                      <a:endParaRPr lang="pt-PT" sz="1400" b="1" dirty="0">
                        <a:effectLst/>
                        <a:latin typeface="Candara" panose="020E0502030303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pt-PT" sz="1400" b="1" dirty="0">
                          <a:effectLst/>
                          <a:latin typeface="Candara" panose="020E0502030303020204" pitchFamily="34" charset="0"/>
                        </a:rPr>
                        <a:t>1 000 000 </a:t>
                      </a:r>
                      <a:r>
                        <a:rPr lang="pt-BR" sz="1400" b="1" dirty="0">
                          <a:effectLst/>
                          <a:latin typeface="Candara" panose="020E0502030303020204" pitchFamily="34" charset="0"/>
                        </a:rPr>
                        <a:t>€</a:t>
                      </a:r>
                      <a:endParaRPr lang="pt-PT" sz="1400" b="1" dirty="0">
                        <a:effectLst/>
                        <a:latin typeface="Candara" panose="020E050203030302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2030821388"/>
                  </a:ext>
                </a:extLst>
              </a:tr>
            </a:tbl>
          </a:graphicData>
        </a:graphic>
      </p:graphicFrame>
    </p:spTree>
    <p:extLst>
      <p:ext uri="{BB962C8B-B14F-4D97-AF65-F5344CB8AC3E}">
        <p14:creationId xmlns:p14="http://schemas.microsoft.com/office/powerpoint/2010/main" val="1050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A372F-117F-4C4D-A832-4E729183513C}"/>
              </a:ext>
            </a:extLst>
          </p:cNvPr>
          <p:cNvSpPr>
            <a:spLocks noGrp="1"/>
          </p:cNvSpPr>
          <p:nvPr>
            <p:ph type="title"/>
          </p:nvPr>
        </p:nvSpPr>
        <p:spPr/>
        <p:txBody>
          <a:bodyPr>
            <a:normAutofit/>
          </a:bodyPr>
          <a:lstStyle/>
          <a:p>
            <a:pPr>
              <a:lnSpc>
                <a:spcPct val="100000"/>
              </a:lnSpc>
              <a:spcBef>
                <a:spcPts val="1200"/>
              </a:spcBef>
            </a:pPr>
            <a:r>
              <a:rPr lang="pt-PT" sz="2800" dirty="0"/>
              <a:t>Apenas um pouco mais de decomposição</a:t>
            </a:r>
            <a:br>
              <a:rPr lang="pt-PT" sz="2800" dirty="0"/>
            </a:br>
            <a:r>
              <a:rPr lang="pt-PT" sz="2400" dirty="0"/>
              <a:t>Exemplo: diminuindo a probabilidade do evento …</a:t>
            </a:r>
          </a:p>
        </p:txBody>
      </p:sp>
      <p:sp>
        <p:nvSpPr>
          <p:cNvPr id="3" name="Marcador de Posição de Conteúdo 2">
            <a:extLst>
              <a:ext uri="{FF2B5EF4-FFF2-40B4-BE49-F238E27FC236}">
                <a16:creationId xmlns:a16="http://schemas.microsoft.com/office/drawing/2014/main" id="{34E0D4C2-D965-4AE0-8CE7-5AE967C149C1}"/>
              </a:ext>
            </a:extLst>
          </p:cNvPr>
          <p:cNvSpPr>
            <a:spLocks noGrp="1"/>
          </p:cNvSpPr>
          <p:nvPr>
            <p:ph idx="1"/>
          </p:nvPr>
        </p:nvSpPr>
        <p:spPr>
          <a:xfrm>
            <a:off x="0" y="1124744"/>
            <a:ext cx="9252520" cy="5616624"/>
          </a:xfrm>
        </p:spPr>
        <p:txBody>
          <a:bodyPr>
            <a:normAutofit fontScale="85000" lnSpcReduction="20000"/>
          </a:bodyPr>
          <a:lstStyle/>
          <a:p>
            <a:pPr>
              <a:lnSpc>
                <a:spcPct val="120000"/>
              </a:lnSpc>
              <a:spcBef>
                <a:spcPts val="1200"/>
              </a:spcBef>
            </a:pPr>
            <a:r>
              <a:rPr lang="pt-PT" dirty="0">
                <a:latin typeface="Candara" panose="020E0502030303020204" pitchFamily="34" charset="0"/>
              </a:rPr>
              <a:t>Cada linha no modelo simples estudado tinha apenas duas entradas: </a:t>
            </a:r>
          </a:p>
          <a:p>
            <a:pPr marL="627063" lvl="1" indent="-271463">
              <a:lnSpc>
                <a:spcPct val="120000"/>
              </a:lnSpc>
              <a:spcBef>
                <a:spcPts val="1200"/>
              </a:spcBef>
            </a:pPr>
            <a:r>
              <a:rPr lang="pt-PT" sz="2100" u="sng" dirty="0">
                <a:latin typeface="Candara" panose="020E0502030303020204" pitchFamily="34" charset="0"/>
              </a:rPr>
              <a:t>Probabilidade/frequência de ocorrência de evento</a:t>
            </a:r>
            <a:r>
              <a:rPr lang="pt-PT" sz="2100" dirty="0">
                <a:latin typeface="Candara" panose="020E0502030303020204" pitchFamily="34" charset="0"/>
              </a:rPr>
              <a:t> e </a:t>
            </a:r>
            <a:r>
              <a:rPr lang="pt-PT" sz="2100" u="sng" dirty="0">
                <a:latin typeface="Candara" panose="020E0502030303020204" pitchFamily="34" charset="0"/>
              </a:rPr>
              <a:t>intervalo para impacto perda</a:t>
            </a:r>
            <a:r>
              <a:rPr lang="pt-PT" sz="2100" dirty="0">
                <a:latin typeface="Candara" panose="020E0502030303020204" pitchFamily="34" charset="0"/>
              </a:rPr>
              <a:t>. </a:t>
            </a:r>
          </a:p>
          <a:p>
            <a:pPr marL="360363" indent="0">
              <a:lnSpc>
                <a:spcPct val="120000"/>
              </a:lnSpc>
              <a:spcBef>
                <a:spcPts val="1200"/>
              </a:spcBef>
              <a:buNone/>
            </a:pPr>
            <a:r>
              <a:rPr lang="pt-PT" dirty="0">
                <a:latin typeface="Candara" panose="020E0502030303020204" pitchFamily="34" charset="0"/>
              </a:rPr>
              <a:t>Tanto a probabilidade do evento quanto o intervalo do impacto de perda podem ser decompostos posteriormente.</a:t>
            </a:r>
          </a:p>
          <a:p>
            <a:pPr marL="627063" lvl="1" indent="-271463">
              <a:lnSpc>
                <a:spcPct val="120000"/>
              </a:lnSpc>
              <a:spcBef>
                <a:spcPts val="1200"/>
              </a:spcBef>
            </a:pPr>
            <a:r>
              <a:rPr lang="pt-PT" sz="2100" dirty="0">
                <a:latin typeface="Candara" panose="020E0502030303020204" pitchFamily="34" charset="0"/>
              </a:rPr>
              <a:t>Por exemplo, se ocorrer um evento, pode avaliar-se a probabilidade do tipo de evento (</a:t>
            </a:r>
            <a:r>
              <a:rPr lang="pt-PT" sz="2100" i="1" dirty="0">
                <a:latin typeface="Candara" panose="020E0502030303020204" pitchFamily="34" charset="0"/>
              </a:rPr>
              <a:t>foi uma violação de dados sensíveis</a:t>
            </a:r>
            <a:r>
              <a:rPr lang="pt-PT" sz="2100" dirty="0">
                <a:latin typeface="Candara" panose="020E0502030303020204" pitchFamily="34" charset="0"/>
              </a:rPr>
              <a:t>, </a:t>
            </a:r>
            <a:r>
              <a:rPr lang="pt-PT" sz="2100" i="1" dirty="0">
                <a:latin typeface="Candara" panose="020E0502030303020204" pitchFamily="34" charset="0"/>
              </a:rPr>
              <a:t>negação de serviço</a:t>
            </a:r>
            <a:r>
              <a:rPr lang="pt-PT" sz="2100" dirty="0">
                <a:latin typeface="Candara" panose="020E0502030303020204" pitchFamily="34" charset="0"/>
              </a:rPr>
              <a:t>, etc.?). Com essa informação, pode-se modificar ainda mais uma probabilidade. </a:t>
            </a:r>
          </a:p>
          <a:p>
            <a:pPr>
              <a:lnSpc>
                <a:spcPct val="120000"/>
              </a:lnSpc>
              <a:spcBef>
                <a:spcPts val="1200"/>
              </a:spcBef>
            </a:pPr>
            <a:r>
              <a:rPr lang="pt-PT" dirty="0">
                <a:latin typeface="Candara" panose="020E0502030303020204" pitchFamily="34" charset="0"/>
              </a:rPr>
              <a:t>Também se pode dividir o impacto em vários tipos de custos: </a:t>
            </a:r>
            <a:r>
              <a:rPr lang="pt-PT" i="1" dirty="0">
                <a:latin typeface="Candara" panose="020E0502030303020204" pitchFamily="34" charset="0"/>
              </a:rPr>
              <a:t>honorários advogados</a:t>
            </a:r>
            <a:r>
              <a:rPr lang="pt-PT" dirty="0">
                <a:latin typeface="Candara" panose="020E0502030303020204" pitchFamily="34" charset="0"/>
              </a:rPr>
              <a:t>, </a:t>
            </a:r>
            <a:r>
              <a:rPr lang="pt-PT" i="1" dirty="0">
                <a:latin typeface="Candara" panose="020E0502030303020204" pitchFamily="34" charset="0"/>
              </a:rPr>
              <a:t>custos de investigação de violação dados</a:t>
            </a:r>
            <a:r>
              <a:rPr lang="pt-PT" dirty="0">
                <a:latin typeface="Candara" panose="020E0502030303020204" pitchFamily="34" charset="0"/>
              </a:rPr>
              <a:t>, </a:t>
            </a:r>
            <a:r>
              <a:rPr lang="pt-PT" i="1" dirty="0">
                <a:latin typeface="Candara" panose="020E0502030303020204" pitchFamily="34" charset="0"/>
              </a:rPr>
              <a:t>tempo de inatividade </a:t>
            </a:r>
            <a:r>
              <a:rPr lang="pt-PT" dirty="0">
                <a:latin typeface="Candara" panose="020E0502030303020204" pitchFamily="34" charset="0"/>
              </a:rPr>
              <a:t>e assim por diante.</a:t>
            </a:r>
          </a:p>
          <a:p>
            <a:pPr>
              <a:lnSpc>
                <a:spcPct val="120000"/>
              </a:lnSpc>
              <a:spcBef>
                <a:spcPts val="1200"/>
              </a:spcBef>
            </a:pPr>
            <a:r>
              <a:rPr lang="pt-PT" dirty="0">
                <a:latin typeface="Candara" panose="020E0502030303020204" pitchFamily="34" charset="0"/>
              </a:rPr>
              <a:t>Cada um desses custos pode ser calculado com base em outras entradas, que são mais simples e menos abstratas do que outros impactos p. ex. impactos de perdas intangíveis.</a:t>
            </a:r>
          </a:p>
          <a:p>
            <a:pPr>
              <a:lnSpc>
                <a:spcPct val="120000"/>
              </a:lnSpc>
              <a:spcBef>
                <a:spcPts val="1200"/>
              </a:spcBef>
            </a:pPr>
            <a:r>
              <a:rPr lang="pt-PT" dirty="0">
                <a:latin typeface="Candara" panose="020E0502030303020204" pitchFamily="34" charset="0"/>
              </a:rPr>
              <a:t>Adicione-se um pouco mais de detalhes como um exemplo de como se poderia usar mais decomposição para agregar valor. </a:t>
            </a:r>
          </a:p>
        </p:txBody>
      </p:sp>
    </p:spTree>
    <p:extLst>
      <p:ext uri="{BB962C8B-B14F-4D97-AF65-F5344CB8AC3E}">
        <p14:creationId xmlns:p14="http://schemas.microsoft.com/office/powerpoint/2010/main" val="537492256"/>
      </p:ext>
    </p:extLst>
  </p:cSld>
  <p:clrMapOvr>
    <a:masterClrMapping/>
  </p:clrMapOvr>
</p:sld>
</file>

<file path=ppt/theme/theme1.xml><?xml version="1.0" encoding="utf-8"?>
<a:theme xmlns:a="http://schemas.openxmlformats.org/drawingml/2006/main" name="1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elo de apresentaçã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2D62FBD0504204D855B3822EDDE6156" ma:contentTypeVersion="" ma:contentTypeDescription="Criar um novo documento." ma:contentTypeScope="" ma:versionID="331b527627bab9a42b7d989cc4ff4874">
  <xsd:schema xmlns:xsd="http://www.w3.org/2001/XMLSchema" xmlns:xs="http://www.w3.org/2001/XMLSchema" xmlns:p="http://schemas.microsoft.com/office/2006/metadata/properties" targetNamespace="http://schemas.microsoft.com/office/2006/metadata/properties" ma:root="true" ma:fieldsID="3252505723ce797b840791b553e390a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B1AFA7-948F-4256-A447-D47ACE17A416}"/>
</file>

<file path=customXml/itemProps2.xml><?xml version="1.0" encoding="utf-8"?>
<ds:datastoreItem xmlns:ds="http://schemas.openxmlformats.org/officeDocument/2006/customXml" ds:itemID="{993FC84B-0AAA-45FF-8C65-B311E94A3A12}"/>
</file>

<file path=customXml/itemProps3.xml><?xml version="1.0" encoding="utf-8"?>
<ds:datastoreItem xmlns:ds="http://schemas.openxmlformats.org/officeDocument/2006/customXml" ds:itemID="{068234F7-0385-410E-8E4D-3E9E598EBC57}"/>
</file>

<file path=docProps/app.xml><?xml version="1.0" encoding="utf-8"?>
<Properties xmlns="http://schemas.openxmlformats.org/officeDocument/2006/extended-properties" xmlns:vt="http://schemas.openxmlformats.org/officeDocument/2006/docPropsVTypes">
  <Template>Infusion.thmx</Template>
  <TotalTime>62926</TotalTime>
  <Words>1914</Words>
  <Application>Microsoft Office PowerPoint</Application>
  <PresentationFormat>Apresentação no Ecrã (4:3)</PresentationFormat>
  <Paragraphs>282</Paragraphs>
  <Slides>13</Slides>
  <Notes>0</Notes>
  <HiddenSlides>0</HiddenSlides>
  <MMClips>0</MMClips>
  <ScaleCrop>false</ScaleCrop>
  <HeadingPairs>
    <vt:vector size="6" baseType="variant">
      <vt:variant>
        <vt:lpstr>Tipos de letra usados</vt:lpstr>
      </vt:variant>
      <vt:variant>
        <vt:i4>8</vt:i4>
      </vt:variant>
      <vt:variant>
        <vt:lpstr>Tema</vt:lpstr>
      </vt:variant>
      <vt:variant>
        <vt:i4>5</vt:i4>
      </vt:variant>
      <vt:variant>
        <vt:lpstr>Títulos dos diapositivos</vt:lpstr>
      </vt:variant>
      <vt:variant>
        <vt:i4>13</vt:i4>
      </vt:variant>
    </vt:vector>
  </HeadingPairs>
  <TitlesOfParts>
    <vt:vector size="26" baseType="lpstr">
      <vt:lpstr>Arial</vt:lpstr>
      <vt:lpstr>Calibri</vt:lpstr>
      <vt:lpstr>Calibri Light</vt:lpstr>
      <vt:lpstr>Cambria Math</vt:lpstr>
      <vt:lpstr>Candara</vt:lpstr>
      <vt:lpstr>Georgia</vt:lpstr>
      <vt:lpstr>Times New Roman</vt:lpstr>
      <vt:lpstr>Wingdings</vt:lpstr>
      <vt:lpstr>1_Modelo de apresentação personalizado</vt:lpstr>
      <vt:lpstr>Modelo de apresentação personalizado</vt:lpstr>
      <vt:lpstr>Office Theme</vt:lpstr>
      <vt:lpstr>4_Modelo de apresentação personalizado</vt:lpstr>
      <vt:lpstr>5_Modelo de apresentação personalizado</vt:lpstr>
      <vt:lpstr>Apresentação do PowerPoint</vt:lpstr>
      <vt:lpstr>Metodologia quantitativa Mais curvas LEC -  Risco Inerente, Residual e tolerância ao Risco</vt:lpstr>
      <vt:lpstr>Metodologia quantitativa- Apoiar a decisão Um retorno sobre o controlo (face à mitigação)</vt:lpstr>
      <vt:lpstr>Metodologia quantitativa - Apoiar a decisão Um retorno sobre o Controlo (face à mitigação)</vt:lpstr>
      <vt:lpstr>Metodologia quantitativa - Apoiar a decisão Um retorno sobre o Controlo (face à mitigação)</vt:lpstr>
      <vt:lpstr>Metodologia quantitativa Mais decomposição, mais curvas LEC -  Risco Inerente, Residual e tolerância ao Risco</vt:lpstr>
      <vt:lpstr>Metodologia quantitativa Mais decomposição, mais curvas LEC -  Risco Inerente, Residual e tolerância ao Risco</vt:lpstr>
      <vt:lpstr>Análise de Risco FAIR Top-Down Building-Blocks</vt:lpstr>
      <vt:lpstr>Apenas um pouco mais de decomposição Exemplo: diminuindo a probabilidade do evento …</vt:lpstr>
      <vt:lpstr>Decomposição do risco em cibersegurança Exemplo: diminuindo a probabilidade do evento …para obter risco residual </vt:lpstr>
      <vt:lpstr>Decomposição do risco em cibersegurança Apoiar a Decisão: Retorno do Controlo</vt:lpstr>
      <vt:lpstr>Mais curvas …</vt:lpstr>
      <vt:lpstr>Curvas de Excedência de Perdas (LECs)</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Dário Fernandes de Morais Carreira</cp:lastModifiedBy>
  <cp:revision>2115</cp:revision>
  <cp:lastPrinted>2005-09-02T04:15:44Z</cp:lastPrinted>
  <dcterms:created xsi:type="dcterms:W3CDTF">2013-02-03T22:09:25Z</dcterms:created>
  <dcterms:modified xsi:type="dcterms:W3CDTF">2023-04-25T23:06:36Z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0x01010062D62FBD0504204D855B3822EDDE6156</vt:lpwstr>
  </property>
</Properties>
</file>