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entation.xml" ContentType="application/vnd.openxmlformats-officedocument.presentationml.presentation.main+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35.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102" r:id="rId1"/>
    <p:sldMasterId id="2147485089" r:id="rId2"/>
    <p:sldMasterId id="2147485146" r:id="rId3"/>
    <p:sldMasterId id="2147485158" r:id="rId4"/>
    <p:sldMasterId id="2147485185" r:id="rId5"/>
  </p:sldMasterIdLst>
  <p:notesMasterIdLst>
    <p:notesMasterId r:id="rId31"/>
  </p:notesMasterIdLst>
  <p:handoutMasterIdLst>
    <p:handoutMasterId r:id="rId32"/>
  </p:handoutMasterIdLst>
  <p:sldIdLst>
    <p:sldId id="768" r:id="rId6"/>
    <p:sldId id="1917" r:id="rId7"/>
    <p:sldId id="2159" r:id="rId8"/>
    <p:sldId id="2160" r:id="rId9"/>
    <p:sldId id="2228" r:id="rId10"/>
    <p:sldId id="2162" r:id="rId11"/>
    <p:sldId id="2164" r:id="rId12"/>
    <p:sldId id="2166" r:id="rId13"/>
    <p:sldId id="2167" r:id="rId14"/>
    <p:sldId id="2168" r:id="rId15"/>
    <p:sldId id="2208" r:id="rId16"/>
    <p:sldId id="2207" r:id="rId17"/>
    <p:sldId id="2209" r:id="rId18"/>
    <p:sldId id="2169" r:id="rId19"/>
    <p:sldId id="2211" r:id="rId20"/>
    <p:sldId id="2213" r:id="rId21"/>
    <p:sldId id="2218" r:id="rId22"/>
    <p:sldId id="2216" r:id="rId23"/>
    <p:sldId id="2219" r:id="rId24"/>
    <p:sldId id="2222" r:id="rId25"/>
    <p:sldId id="2236" r:id="rId26"/>
    <p:sldId id="2237" r:id="rId27"/>
    <p:sldId id="2233" r:id="rId28"/>
    <p:sldId id="2234" r:id="rId29"/>
    <p:sldId id="2231" r:id="rId30"/>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 charset="0"/>
        <a:ea typeface="+mn-ea"/>
        <a:cs typeface="+mn-cs"/>
      </a:defRPr>
    </a:lvl1pPr>
    <a:lvl2pPr marL="457200" algn="l" rtl="0" fontAlgn="base">
      <a:spcBef>
        <a:spcPct val="0"/>
      </a:spcBef>
      <a:spcAft>
        <a:spcPct val="0"/>
      </a:spcAft>
      <a:defRPr kern="1200">
        <a:solidFill>
          <a:schemeClr val="tx1"/>
        </a:solidFill>
        <a:latin typeface="Arial" pitchFamily="-1" charset="0"/>
        <a:ea typeface="+mn-ea"/>
        <a:cs typeface="+mn-cs"/>
      </a:defRPr>
    </a:lvl2pPr>
    <a:lvl3pPr marL="914400" algn="l" rtl="0" fontAlgn="base">
      <a:spcBef>
        <a:spcPct val="0"/>
      </a:spcBef>
      <a:spcAft>
        <a:spcPct val="0"/>
      </a:spcAft>
      <a:defRPr kern="1200">
        <a:solidFill>
          <a:schemeClr val="tx1"/>
        </a:solidFill>
        <a:latin typeface="Arial" pitchFamily="-1" charset="0"/>
        <a:ea typeface="+mn-ea"/>
        <a:cs typeface="+mn-cs"/>
      </a:defRPr>
    </a:lvl3pPr>
    <a:lvl4pPr marL="1371600" algn="l" rtl="0" fontAlgn="base">
      <a:spcBef>
        <a:spcPct val="0"/>
      </a:spcBef>
      <a:spcAft>
        <a:spcPct val="0"/>
      </a:spcAft>
      <a:defRPr kern="1200">
        <a:solidFill>
          <a:schemeClr val="tx1"/>
        </a:solidFill>
        <a:latin typeface="Arial" pitchFamily="-1" charset="0"/>
        <a:ea typeface="+mn-ea"/>
        <a:cs typeface="+mn-cs"/>
      </a:defRPr>
    </a:lvl4pPr>
    <a:lvl5pPr marL="1828800" algn="l" rtl="0" fontAlgn="base">
      <a:spcBef>
        <a:spcPct val="0"/>
      </a:spcBef>
      <a:spcAft>
        <a:spcPct val="0"/>
      </a:spcAft>
      <a:defRPr kern="1200">
        <a:solidFill>
          <a:schemeClr val="tx1"/>
        </a:solidFill>
        <a:latin typeface="Arial" pitchFamily="-1" charset="0"/>
        <a:ea typeface="+mn-ea"/>
        <a:cs typeface="+mn-cs"/>
      </a:defRPr>
    </a:lvl5pPr>
    <a:lvl6pPr marL="2286000" algn="l" defTabSz="457200" rtl="0" eaLnBrk="1" latinLnBrk="0" hangingPunct="1">
      <a:defRPr kern="1200">
        <a:solidFill>
          <a:schemeClr val="tx1"/>
        </a:solidFill>
        <a:latin typeface="Arial" pitchFamily="-1" charset="0"/>
        <a:ea typeface="+mn-ea"/>
        <a:cs typeface="+mn-cs"/>
      </a:defRPr>
    </a:lvl6pPr>
    <a:lvl7pPr marL="2743200" algn="l" defTabSz="457200" rtl="0" eaLnBrk="1" latinLnBrk="0" hangingPunct="1">
      <a:defRPr kern="1200">
        <a:solidFill>
          <a:schemeClr val="tx1"/>
        </a:solidFill>
        <a:latin typeface="Arial" pitchFamily="-1" charset="0"/>
        <a:ea typeface="+mn-ea"/>
        <a:cs typeface="+mn-cs"/>
      </a:defRPr>
    </a:lvl7pPr>
    <a:lvl8pPr marL="3200400" algn="l" defTabSz="457200" rtl="0" eaLnBrk="1" latinLnBrk="0" hangingPunct="1">
      <a:defRPr kern="1200">
        <a:solidFill>
          <a:schemeClr val="tx1"/>
        </a:solidFill>
        <a:latin typeface="Arial" pitchFamily="-1" charset="0"/>
        <a:ea typeface="+mn-ea"/>
        <a:cs typeface="+mn-cs"/>
      </a:defRPr>
    </a:lvl8pPr>
    <a:lvl9pPr marL="3657600" algn="l" defTabSz="457200" rtl="0" eaLnBrk="1" latinLnBrk="0" hangingPunct="1">
      <a:defRPr kern="1200">
        <a:solidFill>
          <a:schemeClr val="tx1"/>
        </a:solidFill>
        <a:latin typeface="Arial" pitchFamily="-1" charset="0"/>
        <a:ea typeface="+mn-ea"/>
        <a:cs typeface="+mn-cs"/>
      </a:defRPr>
    </a:lvl9pPr>
  </p:defaultTextStyle>
  <p:extLst>
    <p:ext uri="{EFAFB233-063F-42B5-8137-9DF3F51BA10A}">
      <p15:sldGuideLst xmlns:p15="http://schemas.microsoft.com/office/powerpoint/2012/main">
        <p15:guide id="1" orient="horz" pos="2296" userDrawn="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rio Carreira" initials="DC" lastIdx="6" clrIdx="0">
    <p:extLst>
      <p:ext uri="{19B8F6BF-5375-455C-9EA6-DF929625EA0E}">
        <p15:presenceInfo xmlns:p15="http://schemas.microsoft.com/office/powerpoint/2012/main" userId="d1eac1788486add3" providerId="Windows Live"/>
      </p:ext>
    </p:extLst>
  </p:cmAuthor>
  <p:cmAuthor id="2" name="Dário Fernandes de Morais Carreira" initials="DFdMC" lastIdx="1" clrIdx="1">
    <p:extLst>
      <p:ext uri="{19B8F6BF-5375-455C-9EA6-DF929625EA0E}">
        <p15:presenceInfo xmlns:p15="http://schemas.microsoft.com/office/powerpoint/2012/main" userId="Dário Fernandes de Morais Carrei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FF0000"/>
    <a:srgbClr val="FC229F"/>
    <a:srgbClr val="68C66C"/>
    <a:srgbClr val="050309"/>
    <a:srgbClr val="FBFED6"/>
    <a:srgbClr val="2C67B7"/>
    <a:srgbClr val="EEEBF7"/>
    <a:srgbClr val="DBD5EE"/>
    <a:srgbClr val="8C73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37" autoAdjust="0"/>
  </p:normalViewPr>
  <p:slideViewPr>
    <p:cSldViewPr>
      <p:cViewPr varScale="1">
        <p:scale>
          <a:sx n="85" d="100"/>
          <a:sy n="85" d="100"/>
        </p:scale>
        <p:origin x="1334" y="67"/>
      </p:cViewPr>
      <p:guideLst>
        <p:guide orient="horz" pos="2296"/>
        <p:guide pos="2880"/>
      </p:guideLst>
    </p:cSldViewPr>
  </p:slideViewPr>
  <p:outlineViewPr>
    <p:cViewPr>
      <p:scale>
        <a:sx n="33" d="100"/>
        <a:sy n="33" d="100"/>
      </p:scale>
      <p:origin x="0" y="-72618"/>
    </p:cViewPr>
  </p:outlineViewPr>
  <p:notesTextViewPr>
    <p:cViewPr>
      <p:scale>
        <a:sx n="100" d="100"/>
        <a:sy n="100" d="100"/>
      </p:scale>
      <p:origin x="0" y="0"/>
    </p:cViewPr>
  </p:notesTextViewPr>
  <p:sorterViewPr>
    <p:cViewPr varScale="1">
      <p:scale>
        <a:sx n="1" d="1"/>
        <a:sy n="1" d="1"/>
      </p:scale>
      <p:origin x="0" y="-3149"/>
    </p:cViewPr>
  </p:sorterViewPr>
  <p:notesViewPr>
    <p:cSldViewPr>
      <p:cViewPr>
        <p:scale>
          <a:sx n="100" d="100"/>
          <a:sy n="100" d="100"/>
        </p:scale>
        <p:origin x="1806" y="-231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customXml" Target="../customXml/item2.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commentAuthors" Target="commentAuthors.xml"/><Relationship Id="rId38" Type="http://schemas.openxmlformats.org/officeDocument/2006/relationships/customXml" Target="../customXml/item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37" Type="http://schemas.openxmlformats.org/officeDocument/2006/relationships/tableStyles" Target="tableStyles.xml"/><Relationship Id="rId40" Type="http://schemas.openxmlformats.org/officeDocument/2006/relationships/customXml" Target="../customXml/item3.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dirty="0">
                <a:latin typeface="Arial" pitchFamily="-107" charset="0"/>
              </a:defRPr>
            </a:lvl1pPr>
          </a:lstStyle>
          <a:p>
            <a:pPr>
              <a:defRPr/>
            </a:pPr>
            <a:endParaRPr lang="en-US"/>
          </a:p>
        </p:txBody>
      </p:sp>
      <p:sp>
        <p:nvSpPr>
          <p:cNvPr id="65539"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dirty="0">
                <a:latin typeface="Arial" pitchFamily="-107" charset="0"/>
              </a:defRPr>
            </a:lvl1pPr>
          </a:lstStyle>
          <a:p>
            <a:pPr>
              <a:defRPr/>
            </a:pPr>
            <a:endParaRPr lang="en-US"/>
          </a:p>
        </p:txBody>
      </p:sp>
      <p:sp>
        <p:nvSpPr>
          <p:cNvPr id="65540"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dirty="0">
                <a:latin typeface="Arial" pitchFamily="-107" charset="0"/>
              </a:defRPr>
            </a:lvl1pPr>
          </a:lstStyle>
          <a:p>
            <a:pPr>
              <a:defRPr/>
            </a:pPr>
            <a:endParaRPr lang="en-US"/>
          </a:p>
        </p:txBody>
      </p:sp>
      <p:sp>
        <p:nvSpPr>
          <p:cNvPr id="65541"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3DBF500C-6DFE-1744-90AE-2459E34535D1}" type="slidenum">
              <a:rPr lang="en-US"/>
              <a:pPr>
                <a:defRPr/>
              </a:pPr>
              <a:t>‹nº›</a:t>
            </a:fld>
            <a:endParaRPr lang="en-US"/>
          </a:p>
        </p:txBody>
      </p:sp>
    </p:spTree>
    <p:extLst>
      <p:ext uri="{BB962C8B-B14F-4D97-AF65-F5344CB8AC3E}">
        <p14:creationId xmlns:p14="http://schemas.microsoft.com/office/powerpoint/2010/main" val="14643737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dirty="0">
                <a:latin typeface="Arial" pitchFamily="-107" charset="0"/>
              </a:defRPr>
            </a:lvl1pPr>
          </a:lstStyle>
          <a:p>
            <a:pPr>
              <a:defRPr/>
            </a:pPr>
            <a:endParaRPr lang="en-US"/>
          </a:p>
        </p:txBody>
      </p:sp>
      <p:sp>
        <p:nvSpPr>
          <p:cNvPr id="22531" name="Rectangle 1027"/>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dirty="0">
                <a:latin typeface="Arial" pitchFamily="-107" charset="0"/>
              </a:defRPr>
            </a:lvl1pPr>
          </a:lstStyle>
          <a:p>
            <a:pPr>
              <a:defRPr/>
            </a:pPr>
            <a:endParaRPr lang="en-US"/>
          </a:p>
        </p:txBody>
      </p:sp>
      <p:sp>
        <p:nvSpPr>
          <p:cNvPr id="16388"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1029"/>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1030"/>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dirty="0">
                <a:latin typeface="Arial" pitchFamily="-107" charset="0"/>
              </a:defRPr>
            </a:lvl1pPr>
          </a:lstStyle>
          <a:p>
            <a:pPr>
              <a:defRPr/>
            </a:pPr>
            <a:endParaRPr lang="en-US"/>
          </a:p>
        </p:txBody>
      </p:sp>
      <p:sp>
        <p:nvSpPr>
          <p:cNvPr id="22535"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057EF538-FAB5-E04E-9D94-DFF0DAB23243}" type="slidenum">
              <a:rPr lang="en-AU"/>
              <a:pPr>
                <a:defRPr/>
              </a:pPr>
              <a:t>‹nº›</a:t>
            </a:fld>
            <a:endParaRPr lang="en-AU"/>
          </a:p>
        </p:txBody>
      </p:sp>
    </p:spTree>
    <p:extLst>
      <p:ext uri="{BB962C8B-B14F-4D97-AF65-F5344CB8AC3E}">
        <p14:creationId xmlns:p14="http://schemas.microsoft.com/office/powerpoint/2010/main" val="15118529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05178E-8A68-41BB-90EB-E21B469BFCF0}"/>
              </a:ext>
            </a:extLst>
          </p:cNvPr>
          <p:cNvSpPr>
            <a:spLocks noGrp="1"/>
          </p:cNvSpPr>
          <p:nvPr>
            <p:ph type="ctrTitle"/>
          </p:nvPr>
        </p:nvSpPr>
        <p:spPr>
          <a:xfrm>
            <a:off x="1143000" y="1122363"/>
            <a:ext cx="6858000" cy="2387600"/>
          </a:xfrm>
        </p:spPr>
        <p:txBody>
          <a:bodyPr anchor="b"/>
          <a:lstStyle>
            <a:lvl1pPr algn="ctr">
              <a:defRPr sz="6000"/>
            </a:lvl1pPr>
          </a:lstStyle>
          <a:p>
            <a:r>
              <a:rPr lang="pt-PT"/>
              <a:t>Clique para editar o estilo de título do Modelo Global</a:t>
            </a:r>
          </a:p>
        </p:txBody>
      </p:sp>
      <p:sp>
        <p:nvSpPr>
          <p:cNvPr id="3" name="Subtítulo 2">
            <a:extLst>
              <a:ext uri="{FF2B5EF4-FFF2-40B4-BE49-F238E27FC236}">
                <a16:creationId xmlns:a16="http://schemas.microsoft.com/office/drawing/2014/main" id="{3841028E-9125-478D-ADA9-3173ED6101F3}"/>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p>
        </p:txBody>
      </p:sp>
      <p:sp>
        <p:nvSpPr>
          <p:cNvPr id="4" name="Marcador de Posição da Data 3">
            <a:extLst>
              <a:ext uri="{FF2B5EF4-FFF2-40B4-BE49-F238E27FC236}">
                <a16:creationId xmlns:a16="http://schemas.microsoft.com/office/drawing/2014/main" id="{C077C517-8ED9-413B-8217-670D679B46B8}"/>
              </a:ext>
            </a:extLst>
          </p:cNvPr>
          <p:cNvSpPr>
            <a:spLocks noGrp="1"/>
          </p:cNvSpPr>
          <p:nvPr>
            <p:ph type="dt" sz="half" idx="10"/>
          </p:nvPr>
        </p:nvSpPr>
        <p:spPr/>
        <p:txBody>
          <a:bodyPr/>
          <a:lstStyle/>
          <a:p>
            <a:fld id="{C56A7FEF-8B9F-430C-8643-D57C1493F3A4}" type="datetimeFigureOut">
              <a:rPr lang="pt-PT" smtClean="0"/>
              <a:t>19/04/2023</a:t>
            </a:fld>
            <a:endParaRPr lang="pt-PT"/>
          </a:p>
        </p:txBody>
      </p:sp>
      <p:sp>
        <p:nvSpPr>
          <p:cNvPr id="5" name="Marcador de Posição do Rodapé 4">
            <a:extLst>
              <a:ext uri="{FF2B5EF4-FFF2-40B4-BE49-F238E27FC236}">
                <a16:creationId xmlns:a16="http://schemas.microsoft.com/office/drawing/2014/main" id="{53BC2AE1-06D8-4A65-8AD8-23AD75480F3B}"/>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DFC4A4F3-947A-4BCF-A449-995677F72F24}"/>
              </a:ext>
            </a:extLst>
          </p:cNvPr>
          <p:cNvSpPr>
            <a:spLocks noGrp="1"/>
          </p:cNvSpPr>
          <p:nvPr>
            <p:ph type="sldNum" sz="quarter" idx="12"/>
          </p:nvPr>
        </p:nvSpPr>
        <p:spPr/>
        <p:txBody>
          <a:bodyPr/>
          <a:lstStyle/>
          <a:p>
            <a:fld id="{4992A523-F2A4-4F70-A965-F59CEDFEE41E}" type="slidenum">
              <a:rPr lang="pt-PT" smtClean="0"/>
              <a:t>‹nº›</a:t>
            </a:fld>
            <a:endParaRPr lang="pt-PT"/>
          </a:p>
        </p:txBody>
      </p:sp>
    </p:spTree>
    <p:extLst>
      <p:ext uri="{BB962C8B-B14F-4D97-AF65-F5344CB8AC3E}">
        <p14:creationId xmlns:p14="http://schemas.microsoft.com/office/powerpoint/2010/main" val="3934541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5E373B-F43B-4C9B-B423-99D1A7098080}"/>
              </a:ext>
            </a:extLst>
          </p:cNvPr>
          <p:cNvSpPr>
            <a:spLocks noGrp="1"/>
          </p:cNvSpPr>
          <p:nvPr>
            <p:ph type="title"/>
          </p:nvPr>
        </p:nvSpPr>
        <p:spPr/>
        <p:txBody>
          <a:bodyPr/>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468FA20C-6B80-4B17-9937-F8A380FF51D3}"/>
              </a:ext>
            </a:extLst>
          </p:cNvPr>
          <p:cNvSpPr>
            <a:spLocks noGrp="1"/>
          </p:cNvSpPr>
          <p:nvPr>
            <p:ph type="body" orient="vert" idx="1"/>
          </p:nvPr>
        </p:nvSpPr>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639595A6-1A27-4F42-BCA7-84285480996A}"/>
              </a:ext>
            </a:extLst>
          </p:cNvPr>
          <p:cNvSpPr>
            <a:spLocks noGrp="1"/>
          </p:cNvSpPr>
          <p:nvPr>
            <p:ph type="dt" sz="half" idx="10"/>
          </p:nvPr>
        </p:nvSpPr>
        <p:spPr/>
        <p:txBody>
          <a:bodyPr/>
          <a:lstStyle/>
          <a:p>
            <a:fld id="{C56A7FEF-8B9F-430C-8643-D57C1493F3A4}" type="datetimeFigureOut">
              <a:rPr lang="pt-PT" smtClean="0"/>
              <a:t>19/04/2023</a:t>
            </a:fld>
            <a:endParaRPr lang="pt-PT"/>
          </a:p>
        </p:txBody>
      </p:sp>
      <p:sp>
        <p:nvSpPr>
          <p:cNvPr id="5" name="Marcador de Posição do Rodapé 4">
            <a:extLst>
              <a:ext uri="{FF2B5EF4-FFF2-40B4-BE49-F238E27FC236}">
                <a16:creationId xmlns:a16="http://schemas.microsoft.com/office/drawing/2014/main" id="{2C9DE19B-98F9-427B-A6DD-8DF33FA96B9A}"/>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83A98CC6-8BAB-4696-8680-5B0D6DF28EE7}"/>
              </a:ext>
            </a:extLst>
          </p:cNvPr>
          <p:cNvSpPr>
            <a:spLocks noGrp="1"/>
          </p:cNvSpPr>
          <p:nvPr>
            <p:ph type="sldNum" sz="quarter" idx="12"/>
          </p:nvPr>
        </p:nvSpPr>
        <p:spPr/>
        <p:txBody>
          <a:bodyPr/>
          <a:lstStyle/>
          <a:p>
            <a:fld id="{4992A523-F2A4-4F70-A965-F59CEDFEE41E}" type="slidenum">
              <a:rPr lang="pt-PT" smtClean="0"/>
              <a:t>‹nº›</a:t>
            </a:fld>
            <a:endParaRPr lang="pt-PT"/>
          </a:p>
        </p:txBody>
      </p:sp>
    </p:spTree>
    <p:extLst>
      <p:ext uri="{BB962C8B-B14F-4D97-AF65-F5344CB8AC3E}">
        <p14:creationId xmlns:p14="http://schemas.microsoft.com/office/powerpoint/2010/main" val="2155543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6E9D3BC-F868-45EB-BADF-9CD625C7A04F}"/>
              </a:ext>
            </a:extLst>
          </p:cNvPr>
          <p:cNvSpPr>
            <a:spLocks noGrp="1"/>
          </p:cNvSpPr>
          <p:nvPr>
            <p:ph type="title" orient="vert"/>
          </p:nvPr>
        </p:nvSpPr>
        <p:spPr>
          <a:xfrm>
            <a:off x="6543675" y="365125"/>
            <a:ext cx="1971675" cy="5811838"/>
          </a:xfrm>
        </p:spPr>
        <p:txBody>
          <a:bodyPr vert="eaVert"/>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426C9646-8A94-4497-81D3-87D546D0768D}"/>
              </a:ext>
            </a:extLst>
          </p:cNvPr>
          <p:cNvSpPr>
            <a:spLocks noGrp="1"/>
          </p:cNvSpPr>
          <p:nvPr>
            <p:ph type="body" orient="vert" idx="1"/>
          </p:nvPr>
        </p:nvSpPr>
        <p:spPr>
          <a:xfrm>
            <a:off x="628650" y="365125"/>
            <a:ext cx="5762625" cy="5811838"/>
          </a:xfrm>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87710F52-A087-4CF1-8189-F53F4B38A7F9}"/>
              </a:ext>
            </a:extLst>
          </p:cNvPr>
          <p:cNvSpPr>
            <a:spLocks noGrp="1"/>
          </p:cNvSpPr>
          <p:nvPr>
            <p:ph type="dt" sz="half" idx="10"/>
          </p:nvPr>
        </p:nvSpPr>
        <p:spPr/>
        <p:txBody>
          <a:bodyPr/>
          <a:lstStyle/>
          <a:p>
            <a:fld id="{C56A7FEF-8B9F-430C-8643-D57C1493F3A4}" type="datetimeFigureOut">
              <a:rPr lang="pt-PT" smtClean="0"/>
              <a:t>19/04/2023</a:t>
            </a:fld>
            <a:endParaRPr lang="pt-PT"/>
          </a:p>
        </p:txBody>
      </p:sp>
      <p:sp>
        <p:nvSpPr>
          <p:cNvPr id="5" name="Marcador de Posição do Rodapé 4">
            <a:extLst>
              <a:ext uri="{FF2B5EF4-FFF2-40B4-BE49-F238E27FC236}">
                <a16:creationId xmlns:a16="http://schemas.microsoft.com/office/drawing/2014/main" id="{BA9CC910-517A-4211-8B9C-225FC8E32190}"/>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CC3F4734-8A7A-4421-A229-B8BA24D1EF07}"/>
              </a:ext>
            </a:extLst>
          </p:cNvPr>
          <p:cNvSpPr>
            <a:spLocks noGrp="1"/>
          </p:cNvSpPr>
          <p:nvPr>
            <p:ph type="sldNum" sz="quarter" idx="12"/>
          </p:nvPr>
        </p:nvSpPr>
        <p:spPr/>
        <p:txBody>
          <a:bodyPr/>
          <a:lstStyle/>
          <a:p>
            <a:fld id="{4992A523-F2A4-4F70-A965-F59CEDFEE41E}" type="slidenum">
              <a:rPr lang="pt-PT" smtClean="0"/>
              <a:t>‹nº›</a:t>
            </a:fld>
            <a:endParaRPr lang="pt-PT"/>
          </a:p>
        </p:txBody>
      </p:sp>
    </p:spTree>
    <p:extLst>
      <p:ext uri="{BB962C8B-B14F-4D97-AF65-F5344CB8AC3E}">
        <p14:creationId xmlns:p14="http://schemas.microsoft.com/office/powerpoint/2010/main" val="1365716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6000"/>
            </a:lvl1pPr>
          </a:lstStyle>
          <a:p>
            <a:r>
              <a:rPr lang="pt-PT"/>
              <a:t>Clique para editar o estilo</a:t>
            </a: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do subtítulo do Modelo Global</a:t>
            </a:r>
          </a:p>
        </p:txBody>
      </p:sp>
      <p:sp>
        <p:nvSpPr>
          <p:cNvPr id="4" name="Marcador de Posição da Data 3"/>
          <p:cNvSpPr>
            <a:spLocks noGrp="1"/>
          </p:cNvSpPr>
          <p:nvPr>
            <p:ph type="dt" sz="half" idx="10"/>
          </p:nvPr>
        </p:nvSpPr>
        <p:spPr/>
        <p:txBody>
          <a:bodyPr/>
          <a:lstStyle/>
          <a:p>
            <a:fld id="{94327A1F-BA85-4173-96C5-C07243DE12AF}" type="datetimeFigureOut">
              <a:rPr lang="pt-PT" smtClean="0"/>
              <a:t>19/04/2023</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264CF14D-CA7C-4F5C-9837-0361E8E4F4B7}" type="slidenum">
              <a:rPr lang="pt-PT" smtClean="0"/>
              <a:t>‹nº›</a:t>
            </a:fld>
            <a:endParaRPr lang="pt-PT"/>
          </a:p>
        </p:txBody>
      </p:sp>
    </p:spTree>
    <p:extLst>
      <p:ext uri="{BB962C8B-B14F-4D97-AF65-F5344CB8AC3E}">
        <p14:creationId xmlns:p14="http://schemas.microsoft.com/office/powerpoint/2010/main" val="21587482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p>
        </p:txBody>
      </p:sp>
      <p:sp>
        <p:nvSpPr>
          <p:cNvPr id="3" name="Marcador de Posição de Conteúdo 2"/>
          <p:cNvSpPr>
            <a:spLocks noGrp="1"/>
          </p:cNvSpPr>
          <p:nvPr>
            <p:ph idx="1"/>
          </p:nvPr>
        </p:nvSpPr>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p:cNvSpPr>
            <a:spLocks noGrp="1"/>
          </p:cNvSpPr>
          <p:nvPr>
            <p:ph type="dt" sz="half" idx="10"/>
          </p:nvPr>
        </p:nvSpPr>
        <p:spPr/>
        <p:txBody>
          <a:bodyPr/>
          <a:lstStyle/>
          <a:p>
            <a:fld id="{94327A1F-BA85-4173-96C5-C07243DE12AF}" type="datetimeFigureOut">
              <a:rPr lang="pt-PT" smtClean="0"/>
              <a:t>19/04/2023</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264CF14D-CA7C-4F5C-9837-0361E8E4F4B7}" type="slidenum">
              <a:rPr lang="pt-PT" smtClean="0"/>
              <a:t>‹nº›</a:t>
            </a:fld>
            <a:endParaRPr lang="pt-PT"/>
          </a:p>
        </p:txBody>
      </p:sp>
    </p:spTree>
    <p:extLst>
      <p:ext uri="{BB962C8B-B14F-4D97-AF65-F5344CB8AC3E}">
        <p14:creationId xmlns:p14="http://schemas.microsoft.com/office/powerpoint/2010/main" val="1574273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8"/>
            <a:ext cx="7886700" cy="2852737"/>
          </a:xfrm>
        </p:spPr>
        <p:txBody>
          <a:bodyPr anchor="b"/>
          <a:lstStyle>
            <a:lvl1pPr>
              <a:defRPr sz="6000"/>
            </a:lvl1pPr>
          </a:lstStyle>
          <a:p>
            <a:r>
              <a:rPr lang="pt-PT"/>
              <a:t>Clique para editar o estilo</a:t>
            </a:r>
          </a:p>
        </p:txBody>
      </p:sp>
      <p:sp>
        <p:nvSpPr>
          <p:cNvPr id="3" name="Marcador de Posição do Texto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Editar os estilos de texto do Modelo Global</a:t>
            </a:r>
          </a:p>
        </p:txBody>
      </p:sp>
      <p:sp>
        <p:nvSpPr>
          <p:cNvPr id="4" name="Marcador de Posição da Data 3"/>
          <p:cNvSpPr>
            <a:spLocks noGrp="1"/>
          </p:cNvSpPr>
          <p:nvPr>
            <p:ph type="dt" sz="half" idx="10"/>
          </p:nvPr>
        </p:nvSpPr>
        <p:spPr/>
        <p:txBody>
          <a:bodyPr/>
          <a:lstStyle/>
          <a:p>
            <a:fld id="{94327A1F-BA85-4173-96C5-C07243DE12AF}" type="datetimeFigureOut">
              <a:rPr lang="pt-PT" smtClean="0"/>
              <a:t>19/04/2023</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264CF14D-CA7C-4F5C-9837-0361E8E4F4B7}" type="slidenum">
              <a:rPr lang="pt-PT" smtClean="0"/>
              <a:t>‹nº›</a:t>
            </a:fld>
            <a:endParaRPr lang="pt-PT"/>
          </a:p>
        </p:txBody>
      </p:sp>
    </p:spTree>
    <p:extLst>
      <p:ext uri="{BB962C8B-B14F-4D97-AF65-F5344CB8AC3E}">
        <p14:creationId xmlns:p14="http://schemas.microsoft.com/office/powerpoint/2010/main" val="11850295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p>
        </p:txBody>
      </p:sp>
      <p:sp>
        <p:nvSpPr>
          <p:cNvPr id="3" name="Marcador de Posição de Conteúdo 2"/>
          <p:cNvSpPr>
            <a:spLocks noGrp="1"/>
          </p:cNvSpPr>
          <p:nvPr>
            <p:ph sz="half" idx="1"/>
          </p:nvPr>
        </p:nvSpPr>
        <p:spPr>
          <a:xfrm>
            <a:off x="628650" y="1825625"/>
            <a:ext cx="3867150" cy="435133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p:cNvSpPr>
            <a:spLocks noGrp="1"/>
          </p:cNvSpPr>
          <p:nvPr>
            <p:ph sz="half" idx="2"/>
          </p:nvPr>
        </p:nvSpPr>
        <p:spPr>
          <a:xfrm>
            <a:off x="4648200" y="1825625"/>
            <a:ext cx="3867150" cy="435133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p:cNvSpPr>
            <a:spLocks noGrp="1"/>
          </p:cNvSpPr>
          <p:nvPr>
            <p:ph type="dt" sz="half" idx="10"/>
          </p:nvPr>
        </p:nvSpPr>
        <p:spPr/>
        <p:txBody>
          <a:bodyPr/>
          <a:lstStyle/>
          <a:p>
            <a:fld id="{94327A1F-BA85-4173-96C5-C07243DE12AF}" type="datetimeFigureOut">
              <a:rPr lang="pt-PT" smtClean="0"/>
              <a:t>19/04/2023</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264CF14D-CA7C-4F5C-9837-0361E8E4F4B7}" type="slidenum">
              <a:rPr lang="pt-PT" smtClean="0"/>
              <a:t>‹nº›</a:t>
            </a:fld>
            <a:endParaRPr lang="pt-PT"/>
          </a:p>
        </p:txBody>
      </p:sp>
    </p:spTree>
    <p:extLst>
      <p:ext uri="{BB962C8B-B14F-4D97-AF65-F5344CB8AC3E}">
        <p14:creationId xmlns:p14="http://schemas.microsoft.com/office/powerpoint/2010/main" val="2110876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630238" y="365125"/>
            <a:ext cx="7886700" cy="1325563"/>
          </a:xfrm>
        </p:spPr>
        <p:txBody>
          <a:bodyPr/>
          <a:lstStyle/>
          <a:p>
            <a:r>
              <a:rPr lang="pt-PT"/>
              <a:t>Clique para editar o estilo</a:t>
            </a:r>
          </a:p>
        </p:txBody>
      </p:sp>
      <p:sp>
        <p:nvSpPr>
          <p:cNvPr id="3" name="Marcador de Posição do Texto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4" name="Marcador de Posição de Conteúdo 3"/>
          <p:cNvSpPr>
            <a:spLocks noGrp="1"/>
          </p:cNvSpPr>
          <p:nvPr>
            <p:ph sz="half" idx="2"/>
          </p:nvPr>
        </p:nvSpPr>
        <p:spPr>
          <a:xfrm>
            <a:off x="630238" y="2505075"/>
            <a:ext cx="3868737" cy="368458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6" name="Marcador de Posição de Conteúdo 5"/>
          <p:cNvSpPr>
            <a:spLocks noGrp="1"/>
          </p:cNvSpPr>
          <p:nvPr>
            <p:ph sz="quarter" idx="4"/>
          </p:nvPr>
        </p:nvSpPr>
        <p:spPr>
          <a:xfrm>
            <a:off x="4629150" y="2505075"/>
            <a:ext cx="3887788" cy="368458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p:cNvSpPr>
            <a:spLocks noGrp="1"/>
          </p:cNvSpPr>
          <p:nvPr>
            <p:ph type="dt" sz="half" idx="10"/>
          </p:nvPr>
        </p:nvSpPr>
        <p:spPr/>
        <p:txBody>
          <a:bodyPr/>
          <a:lstStyle/>
          <a:p>
            <a:fld id="{94327A1F-BA85-4173-96C5-C07243DE12AF}" type="datetimeFigureOut">
              <a:rPr lang="pt-PT" smtClean="0"/>
              <a:t>19/04/2023</a:t>
            </a:fld>
            <a:endParaRPr lang="pt-PT"/>
          </a:p>
        </p:txBody>
      </p:sp>
      <p:sp>
        <p:nvSpPr>
          <p:cNvPr id="8" name="Marcador de Posição do Rodapé 7"/>
          <p:cNvSpPr>
            <a:spLocks noGrp="1"/>
          </p:cNvSpPr>
          <p:nvPr>
            <p:ph type="ftr" sz="quarter" idx="11"/>
          </p:nvPr>
        </p:nvSpPr>
        <p:spPr/>
        <p:txBody>
          <a:bodyPr/>
          <a:lstStyle/>
          <a:p>
            <a:endParaRPr lang="pt-PT"/>
          </a:p>
        </p:txBody>
      </p:sp>
      <p:sp>
        <p:nvSpPr>
          <p:cNvPr id="9" name="Marcador de Posição do Número do Diapositivo 8"/>
          <p:cNvSpPr>
            <a:spLocks noGrp="1"/>
          </p:cNvSpPr>
          <p:nvPr>
            <p:ph type="sldNum" sz="quarter" idx="12"/>
          </p:nvPr>
        </p:nvSpPr>
        <p:spPr/>
        <p:txBody>
          <a:bodyPr/>
          <a:lstStyle/>
          <a:p>
            <a:fld id="{264CF14D-CA7C-4F5C-9837-0361E8E4F4B7}" type="slidenum">
              <a:rPr lang="pt-PT" smtClean="0"/>
              <a:t>‹nº›</a:t>
            </a:fld>
            <a:endParaRPr lang="pt-PT"/>
          </a:p>
        </p:txBody>
      </p:sp>
    </p:spTree>
    <p:extLst>
      <p:ext uri="{BB962C8B-B14F-4D97-AF65-F5344CB8AC3E}">
        <p14:creationId xmlns:p14="http://schemas.microsoft.com/office/powerpoint/2010/main" val="6991043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p>
        </p:txBody>
      </p:sp>
      <p:sp>
        <p:nvSpPr>
          <p:cNvPr id="3" name="Marcador de Posição da Data 2"/>
          <p:cNvSpPr>
            <a:spLocks noGrp="1"/>
          </p:cNvSpPr>
          <p:nvPr>
            <p:ph type="dt" sz="half" idx="10"/>
          </p:nvPr>
        </p:nvSpPr>
        <p:spPr/>
        <p:txBody>
          <a:bodyPr/>
          <a:lstStyle/>
          <a:p>
            <a:fld id="{94327A1F-BA85-4173-96C5-C07243DE12AF}" type="datetimeFigureOut">
              <a:rPr lang="pt-PT" smtClean="0"/>
              <a:t>19/04/2023</a:t>
            </a:fld>
            <a:endParaRPr lang="pt-PT"/>
          </a:p>
        </p:txBody>
      </p:sp>
      <p:sp>
        <p:nvSpPr>
          <p:cNvPr id="4" name="Marcador de Posição do Rodapé 3"/>
          <p:cNvSpPr>
            <a:spLocks noGrp="1"/>
          </p:cNvSpPr>
          <p:nvPr>
            <p:ph type="ftr" sz="quarter" idx="11"/>
          </p:nvPr>
        </p:nvSpPr>
        <p:spPr/>
        <p:txBody>
          <a:bodyPr/>
          <a:lstStyle/>
          <a:p>
            <a:endParaRPr lang="pt-PT"/>
          </a:p>
        </p:txBody>
      </p:sp>
      <p:sp>
        <p:nvSpPr>
          <p:cNvPr id="5" name="Marcador de Posição do Número do Diapositivo 4"/>
          <p:cNvSpPr>
            <a:spLocks noGrp="1"/>
          </p:cNvSpPr>
          <p:nvPr>
            <p:ph type="sldNum" sz="quarter" idx="12"/>
          </p:nvPr>
        </p:nvSpPr>
        <p:spPr/>
        <p:txBody>
          <a:bodyPr/>
          <a:lstStyle/>
          <a:p>
            <a:fld id="{264CF14D-CA7C-4F5C-9837-0361E8E4F4B7}" type="slidenum">
              <a:rPr lang="pt-PT" smtClean="0"/>
              <a:t>‹nº›</a:t>
            </a:fld>
            <a:endParaRPr lang="pt-PT"/>
          </a:p>
        </p:txBody>
      </p:sp>
    </p:spTree>
    <p:extLst>
      <p:ext uri="{BB962C8B-B14F-4D97-AF65-F5344CB8AC3E}">
        <p14:creationId xmlns:p14="http://schemas.microsoft.com/office/powerpoint/2010/main" val="2843160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a:lstStyle/>
          <a:p>
            <a:fld id="{94327A1F-BA85-4173-96C5-C07243DE12AF}" type="datetimeFigureOut">
              <a:rPr lang="pt-PT" smtClean="0"/>
              <a:t>19/04/2023</a:t>
            </a:fld>
            <a:endParaRPr lang="pt-PT"/>
          </a:p>
        </p:txBody>
      </p:sp>
      <p:sp>
        <p:nvSpPr>
          <p:cNvPr id="3" name="Marcador de Posição do Rodapé 2"/>
          <p:cNvSpPr>
            <a:spLocks noGrp="1"/>
          </p:cNvSpPr>
          <p:nvPr>
            <p:ph type="ftr" sz="quarter" idx="11"/>
          </p:nvPr>
        </p:nvSpPr>
        <p:spPr/>
        <p:txBody>
          <a:bodyPr/>
          <a:lstStyle/>
          <a:p>
            <a:endParaRPr lang="pt-PT"/>
          </a:p>
        </p:txBody>
      </p:sp>
      <p:sp>
        <p:nvSpPr>
          <p:cNvPr id="4" name="Marcador de Posição do Número do Diapositivo 3"/>
          <p:cNvSpPr>
            <a:spLocks noGrp="1"/>
          </p:cNvSpPr>
          <p:nvPr>
            <p:ph type="sldNum" sz="quarter" idx="12"/>
          </p:nvPr>
        </p:nvSpPr>
        <p:spPr/>
        <p:txBody>
          <a:bodyPr/>
          <a:lstStyle/>
          <a:p>
            <a:fld id="{264CF14D-CA7C-4F5C-9837-0361E8E4F4B7}" type="slidenum">
              <a:rPr lang="pt-PT" smtClean="0"/>
              <a:t>‹nº›</a:t>
            </a:fld>
            <a:endParaRPr lang="pt-PT"/>
          </a:p>
        </p:txBody>
      </p:sp>
    </p:spTree>
    <p:extLst>
      <p:ext uri="{BB962C8B-B14F-4D97-AF65-F5344CB8AC3E}">
        <p14:creationId xmlns:p14="http://schemas.microsoft.com/office/powerpoint/2010/main" val="29898622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pt-PT"/>
              <a:t>Clique para editar o estilo</a:t>
            </a:r>
          </a:p>
        </p:txBody>
      </p:sp>
      <p:sp>
        <p:nvSpPr>
          <p:cNvPr id="3" name="Marcador de Posição de Conteúdo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Marcador de Posição da Data 4"/>
          <p:cNvSpPr>
            <a:spLocks noGrp="1"/>
          </p:cNvSpPr>
          <p:nvPr>
            <p:ph type="dt" sz="half" idx="10"/>
          </p:nvPr>
        </p:nvSpPr>
        <p:spPr/>
        <p:txBody>
          <a:bodyPr/>
          <a:lstStyle/>
          <a:p>
            <a:fld id="{94327A1F-BA85-4173-96C5-C07243DE12AF}" type="datetimeFigureOut">
              <a:rPr lang="pt-PT" smtClean="0"/>
              <a:t>19/04/2023</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264CF14D-CA7C-4F5C-9837-0361E8E4F4B7}" type="slidenum">
              <a:rPr lang="pt-PT" smtClean="0"/>
              <a:t>‹nº›</a:t>
            </a:fld>
            <a:endParaRPr lang="pt-PT"/>
          </a:p>
        </p:txBody>
      </p:sp>
    </p:spTree>
    <p:extLst>
      <p:ext uri="{BB962C8B-B14F-4D97-AF65-F5344CB8AC3E}">
        <p14:creationId xmlns:p14="http://schemas.microsoft.com/office/powerpoint/2010/main" val="2762575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CCEB75-B8D6-4FF8-A686-92A50F83B712}"/>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A2C6CC1F-BC88-4E8D-BC41-EEA8F1EFA18E}"/>
              </a:ext>
            </a:extLst>
          </p:cNvPr>
          <p:cNvSpPr>
            <a:spLocks noGrp="1"/>
          </p:cNvSpPr>
          <p:nvPr>
            <p:ph idx="1"/>
          </p:nvPr>
        </p:nvSpPr>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F5B9D6AF-9337-4F2A-A4A2-E1BE5A87B2EC}"/>
              </a:ext>
            </a:extLst>
          </p:cNvPr>
          <p:cNvSpPr>
            <a:spLocks noGrp="1"/>
          </p:cNvSpPr>
          <p:nvPr>
            <p:ph type="dt" sz="half" idx="10"/>
          </p:nvPr>
        </p:nvSpPr>
        <p:spPr/>
        <p:txBody>
          <a:bodyPr/>
          <a:lstStyle/>
          <a:p>
            <a:fld id="{C56A7FEF-8B9F-430C-8643-D57C1493F3A4}" type="datetimeFigureOut">
              <a:rPr lang="pt-PT" smtClean="0"/>
              <a:t>19/04/2023</a:t>
            </a:fld>
            <a:endParaRPr lang="pt-PT"/>
          </a:p>
        </p:txBody>
      </p:sp>
      <p:sp>
        <p:nvSpPr>
          <p:cNvPr id="5" name="Marcador de Posição do Rodapé 4">
            <a:extLst>
              <a:ext uri="{FF2B5EF4-FFF2-40B4-BE49-F238E27FC236}">
                <a16:creationId xmlns:a16="http://schemas.microsoft.com/office/drawing/2014/main" id="{C750D3AC-F4F9-467E-A36F-076856E49C74}"/>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57294AB9-79E1-44CD-AE10-216E97B4E4FF}"/>
              </a:ext>
            </a:extLst>
          </p:cNvPr>
          <p:cNvSpPr>
            <a:spLocks noGrp="1"/>
          </p:cNvSpPr>
          <p:nvPr>
            <p:ph type="sldNum" sz="quarter" idx="12"/>
          </p:nvPr>
        </p:nvSpPr>
        <p:spPr/>
        <p:txBody>
          <a:bodyPr/>
          <a:lstStyle/>
          <a:p>
            <a:fld id="{4992A523-F2A4-4F70-A965-F59CEDFEE41E}" type="slidenum">
              <a:rPr lang="pt-PT" smtClean="0"/>
              <a:t>‹nº›</a:t>
            </a:fld>
            <a:endParaRPr lang="pt-PT"/>
          </a:p>
        </p:txBody>
      </p:sp>
    </p:spTree>
    <p:extLst>
      <p:ext uri="{BB962C8B-B14F-4D97-AF65-F5344CB8AC3E}">
        <p14:creationId xmlns:p14="http://schemas.microsoft.com/office/powerpoint/2010/main" val="39345347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pt-PT"/>
              <a:t>Clique para editar o estilo</a:t>
            </a:r>
          </a:p>
        </p:txBody>
      </p:sp>
      <p:sp>
        <p:nvSpPr>
          <p:cNvPr id="3" name="Marcador de Posição da Imagem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Marcador de Posição da Data 4"/>
          <p:cNvSpPr>
            <a:spLocks noGrp="1"/>
          </p:cNvSpPr>
          <p:nvPr>
            <p:ph type="dt" sz="half" idx="10"/>
          </p:nvPr>
        </p:nvSpPr>
        <p:spPr/>
        <p:txBody>
          <a:bodyPr/>
          <a:lstStyle/>
          <a:p>
            <a:fld id="{94327A1F-BA85-4173-96C5-C07243DE12AF}" type="datetimeFigureOut">
              <a:rPr lang="pt-PT" smtClean="0"/>
              <a:t>19/04/2023</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264CF14D-CA7C-4F5C-9837-0361E8E4F4B7}" type="slidenum">
              <a:rPr lang="pt-PT" smtClean="0"/>
              <a:t>‹nº›</a:t>
            </a:fld>
            <a:endParaRPr lang="pt-PT"/>
          </a:p>
        </p:txBody>
      </p:sp>
    </p:spTree>
    <p:extLst>
      <p:ext uri="{BB962C8B-B14F-4D97-AF65-F5344CB8AC3E}">
        <p14:creationId xmlns:p14="http://schemas.microsoft.com/office/powerpoint/2010/main" val="14670804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p>
        </p:txBody>
      </p:sp>
      <p:sp>
        <p:nvSpPr>
          <p:cNvPr id="3" name="Marcador de Posição de Texto Vertical 2"/>
          <p:cNvSpPr>
            <a:spLocks noGrp="1"/>
          </p:cNvSpPr>
          <p:nvPr>
            <p:ph type="body" orient="vert" idx="1"/>
          </p:nvPr>
        </p:nvSpPr>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p:cNvSpPr>
            <a:spLocks noGrp="1"/>
          </p:cNvSpPr>
          <p:nvPr>
            <p:ph type="dt" sz="half" idx="10"/>
          </p:nvPr>
        </p:nvSpPr>
        <p:spPr/>
        <p:txBody>
          <a:bodyPr/>
          <a:lstStyle/>
          <a:p>
            <a:fld id="{94327A1F-BA85-4173-96C5-C07243DE12AF}" type="datetimeFigureOut">
              <a:rPr lang="pt-PT" smtClean="0"/>
              <a:t>19/04/2023</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264CF14D-CA7C-4F5C-9837-0361E8E4F4B7}" type="slidenum">
              <a:rPr lang="pt-PT" smtClean="0"/>
              <a:t>‹nº›</a:t>
            </a:fld>
            <a:endParaRPr lang="pt-PT"/>
          </a:p>
        </p:txBody>
      </p:sp>
    </p:spTree>
    <p:extLst>
      <p:ext uri="{BB962C8B-B14F-4D97-AF65-F5344CB8AC3E}">
        <p14:creationId xmlns:p14="http://schemas.microsoft.com/office/powerpoint/2010/main" val="22841369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pt-PT"/>
              <a:t>Clique para editar o estilo</a:t>
            </a:r>
          </a:p>
        </p:txBody>
      </p:sp>
      <p:sp>
        <p:nvSpPr>
          <p:cNvPr id="3" name="Marcador de Posição de Texto Vertical 2"/>
          <p:cNvSpPr>
            <a:spLocks noGrp="1"/>
          </p:cNvSpPr>
          <p:nvPr>
            <p:ph type="body" orient="vert" idx="1"/>
          </p:nvPr>
        </p:nvSpPr>
        <p:spPr>
          <a:xfrm>
            <a:off x="628650" y="365125"/>
            <a:ext cx="5762625" cy="5811838"/>
          </a:xfrm>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p:cNvSpPr>
            <a:spLocks noGrp="1"/>
          </p:cNvSpPr>
          <p:nvPr>
            <p:ph type="dt" sz="half" idx="10"/>
          </p:nvPr>
        </p:nvSpPr>
        <p:spPr/>
        <p:txBody>
          <a:bodyPr/>
          <a:lstStyle/>
          <a:p>
            <a:fld id="{94327A1F-BA85-4173-96C5-C07243DE12AF}" type="datetimeFigureOut">
              <a:rPr lang="pt-PT" smtClean="0"/>
              <a:t>19/04/2023</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264CF14D-CA7C-4F5C-9837-0361E8E4F4B7}" type="slidenum">
              <a:rPr lang="pt-PT" smtClean="0"/>
              <a:t>‹nº›</a:t>
            </a:fld>
            <a:endParaRPr lang="pt-PT"/>
          </a:p>
        </p:txBody>
      </p:sp>
    </p:spTree>
    <p:extLst>
      <p:ext uri="{BB962C8B-B14F-4D97-AF65-F5344CB8AC3E}">
        <p14:creationId xmlns:p14="http://schemas.microsoft.com/office/powerpoint/2010/main" val="40448082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pt-PT"/>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a:t>Click to edit Master subtitle style</a:t>
            </a:r>
            <a:endParaRPr lang="en-US"/>
          </a:p>
        </p:txBody>
      </p:sp>
      <p:sp>
        <p:nvSpPr>
          <p:cNvPr id="4" name="Date Placeholder 3"/>
          <p:cNvSpPr>
            <a:spLocks noGrp="1"/>
          </p:cNvSpPr>
          <p:nvPr>
            <p:ph type="dt" sz="half" idx="10"/>
          </p:nvPr>
        </p:nvSpPr>
        <p:spPr/>
        <p:txBody>
          <a:bodyPr/>
          <a:lstStyle/>
          <a:p>
            <a:fld id="{2987679C-2F59-6E45-8FA5-FAD21CEBEBFE}"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22231-0FE8-084E-9FAD-E8FD879B4578}" type="slidenum">
              <a:rPr lang="en-US" smtClean="0"/>
              <a:t>‹nº›</a:t>
            </a:fld>
            <a:endParaRPr lang="en-US"/>
          </a:p>
        </p:txBody>
      </p:sp>
    </p:spTree>
    <p:extLst>
      <p:ext uri="{BB962C8B-B14F-4D97-AF65-F5344CB8AC3E}">
        <p14:creationId xmlns:p14="http://schemas.microsoft.com/office/powerpoint/2010/main" val="31654429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endParaRPr lang="en-US"/>
          </a:p>
        </p:txBody>
      </p:sp>
      <p:sp>
        <p:nvSpPr>
          <p:cNvPr id="3" name="Content Placeholder 2"/>
          <p:cNvSpPr>
            <a:spLocks noGrp="1"/>
          </p:cNvSpPr>
          <p:nvPr>
            <p:ph idx="1"/>
          </p:nvPr>
        </p:nvSpPr>
        <p:spPr/>
        <p:txBody>
          <a:body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Date Placeholder 3"/>
          <p:cNvSpPr>
            <a:spLocks noGrp="1"/>
          </p:cNvSpPr>
          <p:nvPr>
            <p:ph type="dt" sz="half" idx="10"/>
          </p:nvPr>
        </p:nvSpPr>
        <p:spPr/>
        <p:txBody>
          <a:bodyPr/>
          <a:lstStyle/>
          <a:p>
            <a:fld id="{2987679C-2F59-6E45-8FA5-FAD21CEBEBFE}"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22231-0FE8-084E-9FAD-E8FD879B4578}" type="slidenum">
              <a:rPr lang="en-US" smtClean="0"/>
              <a:t>‹nº›</a:t>
            </a:fld>
            <a:endParaRPr lang="en-US"/>
          </a:p>
        </p:txBody>
      </p:sp>
    </p:spTree>
    <p:extLst>
      <p:ext uri="{BB962C8B-B14F-4D97-AF65-F5344CB8AC3E}">
        <p14:creationId xmlns:p14="http://schemas.microsoft.com/office/powerpoint/2010/main" val="14428320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pt-PT"/>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Click to edit Master text styles</a:t>
            </a:r>
          </a:p>
        </p:txBody>
      </p:sp>
      <p:sp>
        <p:nvSpPr>
          <p:cNvPr id="4" name="Date Placeholder 3"/>
          <p:cNvSpPr>
            <a:spLocks noGrp="1"/>
          </p:cNvSpPr>
          <p:nvPr>
            <p:ph type="dt" sz="half" idx="10"/>
          </p:nvPr>
        </p:nvSpPr>
        <p:spPr/>
        <p:txBody>
          <a:bodyPr/>
          <a:lstStyle/>
          <a:p>
            <a:fld id="{2987679C-2F59-6E45-8FA5-FAD21CEBEBFE}"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22231-0FE8-084E-9FAD-E8FD879B4578}" type="slidenum">
              <a:rPr lang="en-US" smtClean="0"/>
              <a:t>‹nº›</a:t>
            </a:fld>
            <a:endParaRPr lang="en-US"/>
          </a:p>
        </p:txBody>
      </p:sp>
    </p:spTree>
    <p:extLst>
      <p:ext uri="{BB962C8B-B14F-4D97-AF65-F5344CB8AC3E}">
        <p14:creationId xmlns:p14="http://schemas.microsoft.com/office/powerpoint/2010/main" val="14814972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5" name="Date Placeholder 4"/>
          <p:cNvSpPr>
            <a:spLocks noGrp="1"/>
          </p:cNvSpPr>
          <p:nvPr>
            <p:ph type="dt" sz="half" idx="10"/>
          </p:nvPr>
        </p:nvSpPr>
        <p:spPr/>
        <p:txBody>
          <a:bodyPr/>
          <a:lstStyle/>
          <a:p>
            <a:fld id="{2987679C-2F59-6E45-8FA5-FAD21CEBEBFE}"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322231-0FE8-084E-9FAD-E8FD879B4578}" type="slidenum">
              <a:rPr lang="en-US" smtClean="0"/>
              <a:t>‹nº›</a:t>
            </a:fld>
            <a:endParaRPr lang="en-US"/>
          </a:p>
        </p:txBody>
      </p:sp>
    </p:spTree>
    <p:extLst>
      <p:ext uri="{BB962C8B-B14F-4D97-AF65-F5344CB8AC3E}">
        <p14:creationId xmlns:p14="http://schemas.microsoft.com/office/powerpoint/2010/main" val="3680636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PT"/>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7" name="Date Placeholder 6"/>
          <p:cNvSpPr>
            <a:spLocks noGrp="1"/>
          </p:cNvSpPr>
          <p:nvPr>
            <p:ph type="dt" sz="half" idx="10"/>
          </p:nvPr>
        </p:nvSpPr>
        <p:spPr/>
        <p:txBody>
          <a:bodyPr/>
          <a:lstStyle/>
          <a:p>
            <a:fld id="{2987679C-2F59-6E45-8FA5-FAD21CEBEBFE}" type="datetimeFigureOut">
              <a:rPr lang="en-US" smtClean="0"/>
              <a:t>4/19/2023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322231-0FE8-084E-9FAD-E8FD879B4578}" type="slidenum">
              <a:rPr lang="en-US" smtClean="0"/>
              <a:t>‹nº›</a:t>
            </a:fld>
            <a:endParaRPr lang="en-US"/>
          </a:p>
        </p:txBody>
      </p:sp>
    </p:spTree>
    <p:extLst>
      <p:ext uri="{BB962C8B-B14F-4D97-AF65-F5344CB8AC3E}">
        <p14:creationId xmlns:p14="http://schemas.microsoft.com/office/powerpoint/2010/main" val="32839672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endParaRPr lang="en-US"/>
          </a:p>
        </p:txBody>
      </p:sp>
      <p:sp>
        <p:nvSpPr>
          <p:cNvPr id="3" name="Date Placeholder 2"/>
          <p:cNvSpPr>
            <a:spLocks noGrp="1"/>
          </p:cNvSpPr>
          <p:nvPr>
            <p:ph type="dt" sz="half" idx="10"/>
          </p:nvPr>
        </p:nvSpPr>
        <p:spPr/>
        <p:txBody>
          <a:bodyPr/>
          <a:lstStyle/>
          <a:p>
            <a:fld id="{2987679C-2F59-6E45-8FA5-FAD21CEBEBFE}" type="datetimeFigureOut">
              <a:rPr lang="en-US" smtClean="0"/>
              <a:t>4/19/2023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322231-0FE8-084E-9FAD-E8FD879B4578}" type="slidenum">
              <a:rPr lang="en-US" smtClean="0"/>
              <a:t>‹nº›</a:t>
            </a:fld>
            <a:endParaRPr lang="en-US"/>
          </a:p>
        </p:txBody>
      </p:sp>
    </p:spTree>
    <p:extLst>
      <p:ext uri="{BB962C8B-B14F-4D97-AF65-F5344CB8AC3E}">
        <p14:creationId xmlns:p14="http://schemas.microsoft.com/office/powerpoint/2010/main" val="37698236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87679C-2F59-6E45-8FA5-FAD21CEBEBFE}" type="datetimeFigureOut">
              <a:rPr lang="en-US" smtClean="0"/>
              <a:t>4/19/2023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322231-0FE8-084E-9FAD-E8FD879B4578}" type="slidenum">
              <a:rPr lang="en-US" smtClean="0"/>
              <a:t>‹nº›</a:t>
            </a:fld>
            <a:endParaRPr lang="en-US"/>
          </a:p>
        </p:txBody>
      </p:sp>
    </p:spTree>
    <p:extLst>
      <p:ext uri="{BB962C8B-B14F-4D97-AF65-F5344CB8AC3E}">
        <p14:creationId xmlns:p14="http://schemas.microsoft.com/office/powerpoint/2010/main" val="1828809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1E30EE-9F3D-4682-B325-DA5E65E025F9}"/>
              </a:ext>
            </a:extLst>
          </p:cNvPr>
          <p:cNvSpPr>
            <a:spLocks noGrp="1"/>
          </p:cNvSpPr>
          <p:nvPr>
            <p:ph type="title"/>
          </p:nvPr>
        </p:nvSpPr>
        <p:spPr>
          <a:xfrm>
            <a:off x="623888" y="1709738"/>
            <a:ext cx="7886700" cy="2852737"/>
          </a:xfrm>
        </p:spPr>
        <p:txBody>
          <a:bodyPr anchor="b"/>
          <a:lstStyle>
            <a:lvl1pPr>
              <a:defRPr sz="6000"/>
            </a:lvl1p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F53C4CA8-092C-478E-B8CF-32C1ED4A6C91}"/>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Editar os estilos de texto do Modelo Global</a:t>
            </a:r>
          </a:p>
        </p:txBody>
      </p:sp>
      <p:sp>
        <p:nvSpPr>
          <p:cNvPr id="4" name="Marcador de Posição da Data 3">
            <a:extLst>
              <a:ext uri="{FF2B5EF4-FFF2-40B4-BE49-F238E27FC236}">
                <a16:creationId xmlns:a16="http://schemas.microsoft.com/office/drawing/2014/main" id="{0C6197FF-1970-4482-A030-38EF3547C8F9}"/>
              </a:ext>
            </a:extLst>
          </p:cNvPr>
          <p:cNvSpPr>
            <a:spLocks noGrp="1"/>
          </p:cNvSpPr>
          <p:nvPr>
            <p:ph type="dt" sz="half" idx="10"/>
          </p:nvPr>
        </p:nvSpPr>
        <p:spPr/>
        <p:txBody>
          <a:bodyPr/>
          <a:lstStyle/>
          <a:p>
            <a:fld id="{C56A7FEF-8B9F-430C-8643-D57C1493F3A4}" type="datetimeFigureOut">
              <a:rPr lang="pt-PT" smtClean="0"/>
              <a:t>19/04/2023</a:t>
            </a:fld>
            <a:endParaRPr lang="pt-PT"/>
          </a:p>
        </p:txBody>
      </p:sp>
      <p:sp>
        <p:nvSpPr>
          <p:cNvPr id="5" name="Marcador de Posição do Rodapé 4">
            <a:extLst>
              <a:ext uri="{FF2B5EF4-FFF2-40B4-BE49-F238E27FC236}">
                <a16:creationId xmlns:a16="http://schemas.microsoft.com/office/drawing/2014/main" id="{E0581F00-57D2-4F77-AC5E-00C51D1EA0D4}"/>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855EA3ED-92A3-4BD9-AC8F-B267F8179D21}"/>
              </a:ext>
            </a:extLst>
          </p:cNvPr>
          <p:cNvSpPr>
            <a:spLocks noGrp="1"/>
          </p:cNvSpPr>
          <p:nvPr>
            <p:ph type="sldNum" sz="quarter" idx="12"/>
          </p:nvPr>
        </p:nvSpPr>
        <p:spPr/>
        <p:txBody>
          <a:bodyPr/>
          <a:lstStyle/>
          <a:p>
            <a:fld id="{4992A523-F2A4-4F70-A965-F59CEDFEE41E}" type="slidenum">
              <a:rPr lang="pt-PT" smtClean="0"/>
              <a:t>‹nº›</a:t>
            </a:fld>
            <a:endParaRPr lang="pt-PT"/>
          </a:p>
        </p:txBody>
      </p:sp>
    </p:spTree>
    <p:extLst>
      <p:ext uri="{BB962C8B-B14F-4D97-AF65-F5344CB8AC3E}">
        <p14:creationId xmlns:p14="http://schemas.microsoft.com/office/powerpoint/2010/main" val="61251001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pt-PT"/>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Click to edit Master text styles</a:t>
            </a:r>
          </a:p>
        </p:txBody>
      </p:sp>
      <p:sp>
        <p:nvSpPr>
          <p:cNvPr id="5" name="Date Placeholder 4"/>
          <p:cNvSpPr>
            <a:spLocks noGrp="1"/>
          </p:cNvSpPr>
          <p:nvPr>
            <p:ph type="dt" sz="half" idx="10"/>
          </p:nvPr>
        </p:nvSpPr>
        <p:spPr/>
        <p:txBody>
          <a:bodyPr/>
          <a:lstStyle/>
          <a:p>
            <a:fld id="{2987679C-2F59-6E45-8FA5-FAD21CEBEBFE}"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322231-0FE8-084E-9FAD-E8FD879B4578}" type="slidenum">
              <a:rPr lang="en-US" smtClean="0"/>
              <a:t>‹nº›</a:t>
            </a:fld>
            <a:endParaRPr lang="en-US"/>
          </a:p>
        </p:txBody>
      </p:sp>
    </p:spTree>
    <p:extLst>
      <p:ext uri="{BB962C8B-B14F-4D97-AF65-F5344CB8AC3E}">
        <p14:creationId xmlns:p14="http://schemas.microsoft.com/office/powerpoint/2010/main" val="27683706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pt-PT"/>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Click to edit Master text styles</a:t>
            </a:r>
          </a:p>
        </p:txBody>
      </p:sp>
      <p:sp>
        <p:nvSpPr>
          <p:cNvPr id="5" name="Date Placeholder 4"/>
          <p:cNvSpPr>
            <a:spLocks noGrp="1"/>
          </p:cNvSpPr>
          <p:nvPr>
            <p:ph type="dt" sz="half" idx="10"/>
          </p:nvPr>
        </p:nvSpPr>
        <p:spPr/>
        <p:txBody>
          <a:bodyPr/>
          <a:lstStyle/>
          <a:p>
            <a:fld id="{2987679C-2F59-6E45-8FA5-FAD21CEBEBFE}"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322231-0FE8-084E-9FAD-E8FD879B4578}" type="slidenum">
              <a:rPr lang="en-US" smtClean="0"/>
              <a:t>‹nº›</a:t>
            </a:fld>
            <a:endParaRPr lang="en-US"/>
          </a:p>
        </p:txBody>
      </p:sp>
    </p:spTree>
    <p:extLst>
      <p:ext uri="{BB962C8B-B14F-4D97-AF65-F5344CB8AC3E}">
        <p14:creationId xmlns:p14="http://schemas.microsoft.com/office/powerpoint/2010/main" val="28849582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Date Placeholder 3"/>
          <p:cNvSpPr>
            <a:spLocks noGrp="1"/>
          </p:cNvSpPr>
          <p:nvPr>
            <p:ph type="dt" sz="half" idx="10"/>
          </p:nvPr>
        </p:nvSpPr>
        <p:spPr/>
        <p:txBody>
          <a:bodyPr/>
          <a:lstStyle/>
          <a:p>
            <a:fld id="{2987679C-2F59-6E45-8FA5-FAD21CEBEBFE}"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22231-0FE8-084E-9FAD-E8FD879B4578}" type="slidenum">
              <a:rPr lang="en-US" smtClean="0"/>
              <a:t>‹nº›</a:t>
            </a:fld>
            <a:endParaRPr lang="en-US"/>
          </a:p>
        </p:txBody>
      </p:sp>
    </p:spTree>
    <p:extLst>
      <p:ext uri="{BB962C8B-B14F-4D97-AF65-F5344CB8AC3E}">
        <p14:creationId xmlns:p14="http://schemas.microsoft.com/office/powerpoint/2010/main" val="38730554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pt-PT"/>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Date Placeholder 3"/>
          <p:cNvSpPr>
            <a:spLocks noGrp="1"/>
          </p:cNvSpPr>
          <p:nvPr>
            <p:ph type="dt" sz="half" idx="10"/>
          </p:nvPr>
        </p:nvSpPr>
        <p:spPr/>
        <p:txBody>
          <a:bodyPr/>
          <a:lstStyle/>
          <a:p>
            <a:fld id="{2987679C-2F59-6E45-8FA5-FAD21CEBEBFE}"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22231-0FE8-084E-9FAD-E8FD879B4578}" type="slidenum">
              <a:rPr lang="en-US" smtClean="0"/>
              <a:t>‹nº›</a:t>
            </a:fld>
            <a:endParaRPr lang="en-US"/>
          </a:p>
        </p:txBody>
      </p:sp>
    </p:spTree>
    <p:extLst>
      <p:ext uri="{BB962C8B-B14F-4D97-AF65-F5344CB8AC3E}">
        <p14:creationId xmlns:p14="http://schemas.microsoft.com/office/powerpoint/2010/main" val="36355826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3D462E-B50E-4EDB-B99B-9AB5C074830D}"/>
              </a:ext>
            </a:extLst>
          </p:cNvPr>
          <p:cNvSpPr>
            <a:spLocks noGrp="1"/>
          </p:cNvSpPr>
          <p:nvPr>
            <p:ph type="ctrTitle"/>
          </p:nvPr>
        </p:nvSpPr>
        <p:spPr>
          <a:xfrm>
            <a:off x="1143000" y="1122363"/>
            <a:ext cx="6858000" cy="2387600"/>
          </a:xfrm>
        </p:spPr>
        <p:txBody>
          <a:bodyPr anchor="b"/>
          <a:lstStyle>
            <a:lvl1pPr algn="ctr">
              <a:defRPr sz="6000"/>
            </a:lvl1pPr>
          </a:lstStyle>
          <a:p>
            <a:r>
              <a:rPr lang="pt-PT"/>
              <a:t>Clique para editar o estilo de título do Modelo Global</a:t>
            </a:r>
            <a:endParaRPr lang="en-US"/>
          </a:p>
        </p:txBody>
      </p:sp>
      <p:sp>
        <p:nvSpPr>
          <p:cNvPr id="3" name="Subtítulo 2">
            <a:extLst>
              <a:ext uri="{FF2B5EF4-FFF2-40B4-BE49-F238E27FC236}">
                <a16:creationId xmlns:a16="http://schemas.microsoft.com/office/drawing/2014/main" id="{88B2EDFA-49F6-4B8A-AA57-EE5FF7697643}"/>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a:p>
        </p:txBody>
      </p:sp>
      <p:sp>
        <p:nvSpPr>
          <p:cNvPr id="4" name="Marcador de Posição da Data 3">
            <a:extLst>
              <a:ext uri="{FF2B5EF4-FFF2-40B4-BE49-F238E27FC236}">
                <a16:creationId xmlns:a16="http://schemas.microsoft.com/office/drawing/2014/main" id="{89243191-EEF0-4844-8256-EB4C0C3AFC48}"/>
              </a:ext>
            </a:extLst>
          </p:cNvPr>
          <p:cNvSpPr>
            <a:spLocks noGrp="1"/>
          </p:cNvSpPr>
          <p:nvPr>
            <p:ph type="dt" sz="half" idx="10"/>
          </p:nvPr>
        </p:nvSpPr>
        <p:spPr/>
        <p:txBody>
          <a:bodyPr/>
          <a:lstStyle/>
          <a:p>
            <a:fld id="{AC30F308-AEC1-40FE-82C1-7DCBD5B1B076}" type="datetimeFigureOut">
              <a:rPr lang="en-US" smtClean="0"/>
              <a:t>4/19/2023</a:t>
            </a:fld>
            <a:endParaRPr lang="en-US"/>
          </a:p>
        </p:txBody>
      </p:sp>
      <p:sp>
        <p:nvSpPr>
          <p:cNvPr id="5" name="Marcador de Posição do Rodapé 4">
            <a:extLst>
              <a:ext uri="{FF2B5EF4-FFF2-40B4-BE49-F238E27FC236}">
                <a16:creationId xmlns:a16="http://schemas.microsoft.com/office/drawing/2014/main" id="{C20EE62F-3C49-466E-9564-13D094543D0E}"/>
              </a:ext>
            </a:extLst>
          </p:cNvPr>
          <p:cNvSpPr>
            <a:spLocks noGrp="1"/>
          </p:cNvSpPr>
          <p:nvPr>
            <p:ph type="ftr" sz="quarter" idx="11"/>
          </p:nvPr>
        </p:nvSpPr>
        <p:spPr/>
        <p:txBody>
          <a:bodyPr/>
          <a:lstStyle/>
          <a:p>
            <a:endParaRPr lang="en-US"/>
          </a:p>
        </p:txBody>
      </p:sp>
      <p:sp>
        <p:nvSpPr>
          <p:cNvPr id="6" name="Marcador de Posição do Número do Diapositivo 5">
            <a:extLst>
              <a:ext uri="{FF2B5EF4-FFF2-40B4-BE49-F238E27FC236}">
                <a16:creationId xmlns:a16="http://schemas.microsoft.com/office/drawing/2014/main" id="{3EE4B736-58F6-4487-AE52-1FFBC771069F}"/>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134467935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5F0E13-4315-451D-9E30-009143472C74}"/>
              </a:ext>
            </a:extLst>
          </p:cNvPr>
          <p:cNvSpPr>
            <a:spLocks noGrp="1"/>
          </p:cNvSpPr>
          <p:nvPr>
            <p:ph type="title"/>
          </p:nvPr>
        </p:nvSpPr>
        <p:spPr>
          <a:xfrm>
            <a:off x="0" y="18255"/>
            <a:ext cx="9144000" cy="1106489"/>
          </a:xfrm>
        </p:spPr>
        <p:txBody>
          <a:bodyPr>
            <a:normAutofit/>
          </a:bodyPr>
          <a:lstStyle>
            <a:lvl1pPr>
              <a:defRPr sz="3200">
                <a:latin typeface="Candara" panose="020E0502030303020204" pitchFamily="34" charset="0"/>
              </a:defRPr>
            </a:lvl1pPr>
          </a:lstStyle>
          <a:p>
            <a:r>
              <a:rPr lang="pt-PT" dirty="0"/>
              <a:t>Clique para editar o estilo de título do Modelo Global</a:t>
            </a:r>
            <a:endParaRPr lang="en-US" dirty="0"/>
          </a:p>
        </p:txBody>
      </p:sp>
      <p:sp>
        <p:nvSpPr>
          <p:cNvPr id="3" name="Marcador de Posição de Conteúdo 2">
            <a:extLst>
              <a:ext uri="{FF2B5EF4-FFF2-40B4-BE49-F238E27FC236}">
                <a16:creationId xmlns:a16="http://schemas.microsoft.com/office/drawing/2014/main" id="{6648881E-439D-4C91-A317-F794B640BF1F}"/>
              </a:ext>
            </a:extLst>
          </p:cNvPr>
          <p:cNvSpPr>
            <a:spLocks noGrp="1"/>
          </p:cNvSpPr>
          <p:nvPr>
            <p:ph idx="1"/>
          </p:nvPr>
        </p:nvSpPr>
        <p:spPr>
          <a:xfrm>
            <a:off x="628650" y="1484621"/>
            <a:ext cx="7886700" cy="4351338"/>
          </a:xfrm>
        </p:spPr>
        <p:txBody>
          <a:bodyPr/>
          <a:lstStyle>
            <a:lvl1pPr marL="355600" indent="-355600">
              <a:buFont typeface="Wingdings" panose="05000000000000000000" pitchFamily="2" charset="2"/>
              <a:buChar char="Ø"/>
              <a:defRPr sz="2400"/>
            </a:lvl1pPr>
            <a:lvl2pPr marL="685800" indent="-330200">
              <a:buClr>
                <a:srgbClr val="7030A0"/>
              </a:buClr>
              <a:buFont typeface="Wingdings" panose="05000000000000000000" pitchFamily="2" charset="2"/>
              <a:buChar char="ü"/>
              <a:defRPr>
                <a:solidFill>
                  <a:srgbClr val="7030A0"/>
                </a:solidFill>
              </a:defRPr>
            </a:lvl2pPr>
            <a:lvl3pPr marL="982663" indent="-258763">
              <a:buFont typeface="Wingdings" panose="05000000000000000000" pitchFamily="2" charset="2"/>
              <a:buChar char="§"/>
              <a:defRPr/>
            </a:lvl3pPr>
            <a:lvl4pPr marL="1255713" indent="-273050">
              <a:defRPr>
                <a:solidFill>
                  <a:srgbClr val="7030A0"/>
                </a:solidFill>
              </a:defRPr>
            </a:lvl4pPr>
          </a:lstStyle>
          <a:p>
            <a:pPr lvl="0"/>
            <a:r>
              <a:rPr lang="pt-PT" dirty="0"/>
              <a:t>Editar os estilos de texto do Modelo Global</a:t>
            </a:r>
          </a:p>
          <a:p>
            <a:pPr lvl="1"/>
            <a:r>
              <a:rPr lang="pt-PT" dirty="0"/>
              <a:t>Segundo nível</a:t>
            </a:r>
          </a:p>
          <a:p>
            <a:pPr lvl="2"/>
            <a:r>
              <a:rPr lang="pt-PT" dirty="0"/>
              <a:t>Terceiro nível</a:t>
            </a:r>
          </a:p>
          <a:p>
            <a:pPr lvl="3"/>
            <a:r>
              <a:rPr lang="pt-PT" dirty="0"/>
              <a:t>Quarto nível</a:t>
            </a:r>
          </a:p>
          <a:p>
            <a:pPr lvl="4"/>
            <a:r>
              <a:rPr lang="pt-PT" dirty="0"/>
              <a:t>Quinto nível</a:t>
            </a:r>
            <a:endParaRPr lang="en-US" dirty="0"/>
          </a:p>
        </p:txBody>
      </p:sp>
      <p:sp>
        <p:nvSpPr>
          <p:cNvPr id="4" name="Marcador de Posição da Data 3">
            <a:extLst>
              <a:ext uri="{FF2B5EF4-FFF2-40B4-BE49-F238E27FC236}">
                <a16:creationId xmlns:a16="http://schemas.microsoft.com/office/drawing/2014/main" id="{55398EA6-4E99-4C7F-BAF6-4A79BE4023EB}"/>
              </a:ext>
            </a:extLst>
          </p:cNvPr>
          <p:cNvSpPr>
            <a:spLocks noGrp="1"/>
          </p:cNvSpPr>
          <p:nvPr>
            <p:ph type="dt" sz="half" idx="10"/>
          </p:nvPr>
        </p:nvSpPr>
        <p:spPr/>
        <p:txBody>
          <a:bodyPr/>
          <a:lstStyle/>
          <a:p>
            <a:fld id="{AC30F308-AEC1-40FE-82C1-7DCBD5B1B076}" type="datetimeFigureOut">
              <a:rPr lang="en-US" smtClean="0"/>
              <a:t>4/19/2023</a:t>
            </a:fld>
            <a:endParaRPr lang="en-US"/>
          </a:p>
        </p:txBody>
      </p:sp>
      <p:sp>
        <p:nvSpPr>
          <p:cNvPr id="5" name="Marcador de Posição do Rodapé 4">
            <a:extLst>
              <a:ext uri="{FF2B5EF4-FFF2-40B4-BE49-F238E27FC236}">
                <a16:creationId xmlns:a16="http://schemas.microsoft.com/office/drawing/2014/main" id="{021BD3CF-E2D7-456F-A5F0-A67021855FB2}"/>
              </a:ext>
            </a:extLst>
          </p:cNvPr>
          <p:cNvSpPr>
            <a:spLocks noGrp="1"/>
          </p:cNvSpPr>
          <p:nvPr>
            <p:ph type="ftr" sz="quarter" idx="11"/>
          </p:nvPr>
        </p:nvSpPr>
        <p:spPr/>
        <p:txBody>
          <a:bodyPr/>
          <a:lstStyle/>
          <a:p>
            <a:endParaRPr lang="en-US"/>
          </a:p>
        </p:txBody>
      </p:sp>
      <p:sp>
        <p:nvSpPr>
          <p:cNvPr id="6" name="Marcador de Posição do Número do Diapositivo 5">
            <a:extLst>
              <a:ext uri="{FF2B5EF4-FFF2-40B4-BE49-F238E27FC236}">
                <a16:creationId xmlns:a16="http://schemas.microsoft.com/office/drawing/2014/main" id="{9F4F21BB-0CD2-411C-9C79-8F6AE271F133}"/>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39913054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A669E-8054-45FA-A3EC-4C55D332D93C}"/>
              </a:ext>
            </a:extLst>
          </p:cNvPr>
          <p:cNvSpPr>
            <a:spLocks noGrp="1"/>
          </p:cNvSpPr>
          <p:nvPr>
            <p:ph type="title"/>
          </p:nvPr>
        </p:nvSpPr>
        <p:spPr>
          <a:xfrm>
            <a:off x="623888" y="1709738"/>
            <a:ext cx="7886700" cy="2852737"/>
          </a:xfrm>
          <a:ln>
            <a:solidFill>
              <a:schemeClr val="accent1">
                <a:lumMod val="75000"/>
              </a:schemeClr>
            </a:solidFill>
          </a:ln>
        </p:spPr>
        <p:txBody>
          <a:bodyPr anchor="b"/>
          <a:lstStyle>
            <a:lvl1pPr>
              <a:defRPr sz="6000"/>
            </a:lvl1pPr>
          </a:lstStyle>
          <a:p>
            <a:r>
              <a:rPr lang="pt-PT"/>
              <a:t>Clique para editar o estilo de título do Modelo Global</a:t>
            </a:r>
            <a:endParaRPr lang="en-US"/>
          </a:p>
        </p:txBody>
      </p:sp>
      <p:sp>
        <p:nvSpPr>
          <p:cNvPr id="3" name="Marcador de Posição do Texto 2">
            <a:extLst>
              <a:ext uri="{FF2B5EF4-FFF2-40B4-BE49-F238E27FC236}">
                <a16:creationId xmlns:a16="http://schemas.microsoft.com/office/drawing/2014/main" id="{DA382970-1BCC-48A0-B7BC-A15653E312BB}"/>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Editar os estilos de texto do Modelo Global</a:t>
            </a:r>
          </a:p>
        </p:txBody>
      </p:sp>
      <p:sp>
        <p:nvSpPr>
          <p:cNvPr id="4" name="Marcador de Posição da Data 3">
            <a:extLst>
              <a:ext uri="{FF2B5EF4-FFF2-40B4-BE49-F238E27FC236}">
                <a16:creationId xmlns:a16="http://schemas.microsoft.com/office/drawing/2014/main" id="{341B05E6-53C6-4D1B-9730-0164B62CFE22}"/>
              </a:ext>
            </a:extLst>
          </p:cNvPr>
          <p:cNvSpPr>
            <a:spLocks noGrp="1"/>
          </p:cNvSpPr>
          <p:nvPr>
            <p:ph type="dt" sz="half" idx="10"/>
          </p:nvPr>
        </p:nvSpPr>
        <p:spPr/>
        <p:txBody>
          <a:bodyPr/>
          <a:lstStyle/>
          <a:p>
            <a:fld id="{AC30F308-AEC1-40FE-82C1-7DCBD5B1B076}" type="datetimeFigureOut">
              <a:rPr lang="en-US" smtClean="0"/>
              <a:t>4/19/2023</a:t>
            </a:fld>
            <a:endParaRPr lang="en-US"/>
          </a:p>
        </p:txBody>
      </p:sp>
      <p:sp>
        <p:nvSpPr>
          <p:cNvPr id="5" name="Marcador de Posição do Rodapé 4">
            <a:extLst>
              <a:ext uri="{FF2B5EF4-FFF2-40B4-BE49-F238E27FC236}">
                <a16:creationId xmlns:a16="http://schemas.microsoft.com/office/drawing/2014/main" id="{5B32286E-B760-41C4-83BA-A9F6B1D79AAC}"/>
              </a:ext>
            </a:extLst>
          </p:cNvPr>
          <p:cNvSpPr>
            <a:spLocks noGrp="1"/>
          </p:cNvSpPr>
          <p:nvPr>
            <p:ph type="ftr" sz="quarter" idx="11"/>
          </p:nvPr>
        </p:nvSpPr>
        <p:spPr/>
        <p:txBody>
          <a:bodyPr/>
          <a:lstStyle/>
          <a:p>
            <a:endParaRPr lang="en-US"/>
          </a:p>
        </p:txBody>
      </p:sp>
      <p:sp>
        <p:nvSpPr>
          <p:cNvPr id="6" name="Marcador de Posição do Número do Diapositivo 5">
            <a:extLst>
              <a:ext uri="{FF2B5EF4-FFF2-40B4-BE49-F238E27FC236}">
                <a16:creationId xmlns:a16="http://schemas.microsoft.com/office/drawing/2014/main" id="{BE402C4C-7214-4300-A806-789551255429}"/>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30616296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8ED791-5A47-43A6-8EB8-12A2E1B370B4}"/>
              </a:ext>
            </a:extLst>
          </p:cNvPr>
          <p:cNvSpPr>
            <a:spLocks noGrp="1"/>
          </p:cNvSpPr>
          <p:nvPr>
            <p:ph type="title"/>
          </p:nvPr>
        </p:nvSpPr>
        <p:spPr/>
        <p:txBody>
          <a:bodyPr/>
          <a:lstStyle/>
          <a:p>
            <a:r>
              <a:rPr lang="pt-PT"/>
              <a:t>Clique para editar o estilo de título do Modelo Global</a:t>
            </a:r>
            <a:endParaRPr lang="en-US"/>
          </a:p>
        </p:txBody>
      </p:sp>
      <p:sp>
        <p:nvSpPr>
          <p:cNvPr id="3" name="Marcador de Posição de Conteúdo 2">
            <a:extLst>
              <a:ext uri="{FF2B5EF4-FFF2-40B4-BE49-F238E27FC236}">
                <a16:creationId xmlns:a16="http://schemas.microsoft.com/office/drawing/2014/main" id="{E30A42AE-AAB4-4F4B-9EFB-62683474C9F7}"/>
              </a:ext>
            </a:extLst>
          </p:cNvPr>
          <p:cNvSpPr>
            <a:spLocks noGrp="1"/>
          </p:cNvSpPr>
          <p:nvPr>
            <p:ph sz="half" idx="1"/>
          </p:nvPr>
        </p:nvSpPr>
        <p:spPr>
          <a:xfrm>
            <a:off x="628650" y="1825625"/>
            <a:ext cx="3867150" cy="435133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e Conteúdo 3">
            <a:extLst>
              <a:ext uri="{FF2B5EF4-FFF2-40B4-BE49-F238E27FC236}">
                <a16:creationId xmlns:a16="http://schemas.microsoft.com/office/drawing/2014/main" id="{FC7A14CE-CA2A-475F-B51B-6A80AF1E447B}"/>
              </a:ext>
            </a:extLst>
          </p:cNvPr>
          <p:cNvSpPr>
            <a:spLocks noGrp="1"/>
          </p:cNvSpPr>
          <p:nvPr>
            <p:ph sz="half" idx="2"/>
          </p:nvPr>
        </p:nvSpPr>
        <p:spPr>
          <a:xfrm>
            <a:off x="4648200" y="1825625"/>
            <a:ext cx="3867150" cy="435133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Marcador de Posição da Data 4">
            <a:extLst>
              <a:ext uri="{FF2B5EF4-FFF2-40B4-BE49-F238E27FC236}">
                <a16:creationId xmlns:a16="http://schemas.microsoft.com/office/drawing/2014/main" id="{A5D908AA-D384-4DCB-9CD8-68AE16117AEA}"/>
              </a:ext>
            </a:extLst>
          </p:cNvPr>
          <p:cNvSpPr>
            <a:spLocks noGrp="1"/>
          </p:cNvSpPr>
          <p:nvPr>
            <p:ph type="dt" sz="half" idx="10"/>
          </p:nvPr>
        </p:nvSpPr>
        <p:spPr/>
        <p:txBody>
          <a:bodyPr/>
          <a:lstStyle/>
          <a:p>
            <a:fld id="{AC30F308-AEC1-40FE-82C1-7DCBD5B1B076}" type="datetimeFigureOut">
              <a:rPr lang="en-US" smtClean="0"/>
              <a:t>4/19/2023</a:t>
            </a:fld>
            <a:endParaRPr lang="en-US"/>
          </a:p>
        </p:txBody>
      </p:sp>
      <p:sp>
        <p:nvSpPr>
          <p:cNvPr id="6" name="Marcador de Posição do Rodapé 5">
            <a:extLst>
              <a:ext uri="{FF2B5EF4-FFF2-40B4-BE49-F238E27FC236}">
                <a16:creationId xmlns:a16="http://schemas.microsoft.com/office/drawing/2014/main" id="{282A157D-033F-46EA-98A7-3210666DA838}"/>
              </a:ext>
            </a:extLst>
          </p:cNvPr>
          <p:cNvSpPr>
            <a:spLocks noGrp="1"/>
          </p:cNvSpPr>
          <p:nvPr>
            <p:ph type="ftr" sz="quarter" idx="11"/>
          </p:nvPr>
        </p:nvSpPr>
        <p:spPr/>
        <p:txBody>
          <a:bodyPr/>
          <a:lstStyle/>
          <a:p>
            <a:endParaRPr lang="en-US"/>
          </a:p>
        </p:txBody>
      </p:sp>
      <p:sp>
        <p:nvSpPr>
          <p:cNvPr id="7" name="Marcador de Posição do Número do Diapositivo 6">
            <a:extLst>
              <a:ext uri="{FF2B5EF4-FFF2-40B4-BE49-F238E27FC236}">
                <a16:creationId xmlns:a16="http://schemas.microsoft.com/office/drawing/2014/main" id="{BFEDD37B-F3EC-44C8-9833-DA6CFC68B8AD}"/>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427009152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680E13-5DFB-4A75-8DD4-A8215A0A503D}"/>
              </a:ext>
            </a:extLst>
          </p:cNvPr>
          <p:cNvSpPr>
            <a:spLocks noGrp="1"/>
          </p:cNvSpPr>
          <p:nvPr>
            <p:ph type="title"/>
          </p:nvPr>
        </p:nvSpPr>
        <p:spPr>
          <a:xfrm>
            <a:off x="630238" y="365125"/>
            <a:ext cx="7886700" cy="1325563"/>
          </a:xfrm>
        </p:spPr>
        <p:txBody>
          <a:bodyPr/>
          <a:lstStyle/>
          <a:p>
            <a:r>
              <a:rPr lang="pt-PT"/>
              <a:t>Clique para editar o estilo de título do Modelo Global</a:t>
            </a:r>
            <a:endParaRPr lang="en-US"/>
          </a:p>
        </p:txBody>
      </p:sp>
      <p:sp>
        <p:nvSpPr>
          <p:cNvPr id="3" name="Marcador de Posição do Texto 2">
            <a:extLst>
              <a:ext uri="{FF2B5EF4-FFF2-40B4-BE49-F238E27FC236}">
                <a16:creationId xmlns:a16="http://schemas.microsoft.com/office/drawing/2014/main" id="{3263BF27-94F1-4DFC-9537-BC4A013A1FDC}"/>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4" name="Marcador de Posição de Conteúdo 3">
            <a:extLst>
              <a:ext uri="{FF2B5EF4-FFF2-40B4-BE49-F238E27FC236}">
                <a16:creationId xmlns:a16="http://schemas.microsoft.com/office/drawing/2014/main" id="{050F7E17-7515-45F5-BD9E-AC92264C8AED}"/>
              </a:ext>
            </a:extLst>
          </p:cNvPr>
          <p:cNvSpPr>
            <a:spLocks noGrp="1"/>
          </p:cNvSpPr>
          <p:nvPr>
            <p:ph sz="half" idx="2"/>
          </p:nvPr>
        </p:nvSpPr>
        <p:spPr>
          <a:xfrm>
            <a:off x="630238" y="2505075"/>
            <a:ext cx="3868737" cy="368458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Marcador de Posição do Texto 4">
            <a:extLst>
              <a:ext uri="{FF2B5EF4-FFF2-40B4-BE49-F238E27FC236}">
                <a16:creationId xmlns:a16="http://schemas.microsoft.com/office/drawing/2014/main" id="{8C2D7705-46EC-440D-A33D-7C11FBD45F2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6" name="Marcador de Posição de Conteúdo 5">
            <a:extLst>
              <a:ext uri="{FF2B5EF4-FFF2-40B4-BE49-F238E27FC236}">
                <a16:creationId xmlns:a16="http://schemas.microsoft.com/office/drawing/2014/main" id="{2CB0EA1A-7021-41DD-9FC8-AC8FC264F5CD}"/>
              </a:ext>
            </a:extLst>
          </p:cNvPr>
          <p:cNvSpPr>
            <a:spLocks noGrp="1"/>
          </p:cNvSpPr>
          <p:nvPr>
            <p:ph sz="quarter" idx="4"/>
          </p:nvPr>
        </p:nvSpPr>
        <p:spPr>
          <a:xfrm>
            <a:off x="4629150" y="2505075"/>
            <a:ext cx="3887788" cy="368458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7" name="Marcador de Posição da Data 6">
            <a:extLst>
              <a:ext uri="{FF2B5EF4-FFF2-40B4-BE49-F238E27FC236}">
                <a16:creationId xmlns:a16="http://schemas.microsoft.com/office/drawing/2014/main" id="{4EE69DB7-C35E-4ED2-9BE3-4885DE7F3294}"/>
              </a:ext>
            </a:extLst>
          </p:cNvPr>
          <p:cNvSpPr>
            <a:spLocks noGrp="1"/>
          </p:cNvSpPr>
          <p:nvPr>
            <p:ph type="dt" sz="half" idx="10"/>
          </p:nvPr>
        </p:nvSpPr>
        <p:spPr/>
        <p:txBody>
          <a:bodyPr/>
          <a:lstStyle/>
          <a:p>
            <a:fld id="{AC30F308-AEC1-40FE-82C1-7DCBD5B1B076}" type="datetimeFigureOut">
              <a:rPr lang="en-US" smtClean="0"/>
              <a:t>4/19/2023</a:t>
            </a:fld>
            <a:endParaRPr lang="en-US"/>
          </a:p>
        </p:txBody>
      </p:sp>
      <p:sp>
        <p:nvSpPr>
          <p:cNvPr id="8" name="Marcador de Posição do Rodapé 7">
            <a:extLst>
              <a:ext uri="{FF2B5EF4-FFF2-40B4-BE49-F238E27FC236}">
                <a16:creationId xmlns:a16="http://schemas.microsoft.com/office/drawing/2014/main" id="{8A097C45-3A6D-41F2-89DD-3D84885CE9A2}"/>
              </a:ext>
            </a:extLst>
          </p:cNvPr>
          <p:cNvSpPr>
            <a:spLocks noGrp="1"/>
          </p:cNvSpPr>
          <p:nvPr>
            <p:ph type="ftr" sz="quarter" idx="11"/>
          </p:nvPr>
        </p:nvSpPr>
        <p:spPr/>
        <p:txBody>
          <a:bodyPr/>
          <a:lstStyle/>
          <a:p>
            <a:endParaRPr lang="en-US"/>
          </a:p>
        </p:txBody>
      </p:sp>
      <p:sp>
        <p:nvSpPr>
          <p:cNvPr id="9" name="Marcador de Posição do Número do Diapositivo 8">
            <a:extLst>
              <a:ext uri="{FF2B5EF4-FFF2-40B4-BE49-F238E27FC236}">
                <a16:creationId xmlns:a16="http://schemas.microsoft.com/office/drawing/2014/main" id="{80145E04-42E2-4C41-8C38-B83F75155CBB}"/>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9887436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7A2C6D-C096-4556-A472-79B3F0522A55}"/>
              </a:ext>
            </a:extLst>
          </p:cNvPr>
          <p:cNvSpPr>
            <a:spLocks noGrp="1"/>
          </p:cNvSpPr>
          <p:nvPr>
            <p:ph type="title"/>
          </p:nvPr>
        </p:nvSpPr>
        <p:spPr>
          <a:xfrm>
            <a:off x="395536" y="-387424"/>
            <a:ext cx="7886700" cy="1325563"/>
          </a:xfrm>
        </p:spPr>
        <p:txBody>
          <a:bodyPr/>
          <a:lstStyle/>
          <a:p>
            <a:r>
              <a:rPr lang="pt-PT"/>
              <a:t>Clique para editar o estilo de título do Modelo Global</a:t>
            </a:r>
            <a:endParaRPr lang="en-US"/>
          </a:p>
        </p:txBody>
      </p:sp>
      <p:sp>
        <p:nvSpPr>
          <p:cNvPr id="3" name="Marcador de Posição da Data 2">
            <a:extLst>
              <a:ext uri="{FF2B5EF4-FFF2-40B4-BE49-F238E27FC236}">
                <a16:creationId xmlns:a16="http://schemas.microsoft.com/office/drawing/2014/main" id="{A05D9541-1480-4065-ADA8-796D27489A9A}"/>
              </a:ext>
            </a:extLst>
          </p:cNvPr>
          <p:cNvSpPr>
            <a:spLocks noGrp="1"/>
          </p:cNvSpPr>
          <p:nvPr>
            <p:ph type="dt" sz="half" idx="10"/>
          </p:nvPr>
        </p:nvSpPr>
        <p:spPr/>
        <p:txBody>
          <a:bodyPr/>
          <a:lstStyle/>
          <a:p>
            <a:fld id="{AC30F308-AEC1-40FE-82C1-7DCBD5B1B076}" type="datetimeFigureOut">
              <a:rPr lang="en-US" smtClean="0"/>
              <a:t>4/19/2023</a:t>
            </a:fld>
            <a:endParaRPr lang="en-US"/>
          </a:p>
        </p:txBody>
      </p:sp>
      <p:sp>
        <p:nvSpPr>
          <p:cNvPr id="4" name="Marcador de Posição do Rodapé 3">
            <a:extLst>
              <a:ext uri="{FF2B5EF4-FFF2-40B4-BE49-F238E27FC236}">
                <a16:creationId xmlns:a16="http://schemas.microsoft.com/office/drawing/2014/main" id="{F2D53F41-F3F3-4FED-9D45-A8241AFA254D}"/>
              </a:ext>
            </a:extLst>
          </p:cNvPr>
          <p:cNvSpPr>
            <a:spLocks noGrp="1"/>
          </p:cNvSpPr>
          <p:nvPr>
            <p:ph type="ftr" sz="quarter" idx="11"/>
          </p:nvPr>
        </p:nvSpPr>
        <p:spPr/>
        <p:txBody>
          <a:bodyPr/>
          <a:lstStyle/>
          <a:p>
            <a:endParaRPr lang="en-US"/>
          </a:p>
        </p:txBody>
      </p:sp>
      <p:sp>
        <p:nvSpPr>
          <p:cNvPr id="5" name="Marcador de Posição do Número do Diapositivo 4">
            <a:extLst>
              <a:ext uri="{FF2B5EF4-FFF2-40B4-BE49-F238E27FC236}">
                <a16:creationId xmlns:a16="http://schemas.microsoft.com/office/drawing/2014/main" id="{4778CFB9-FEA7-4AB0-9404-81BB8C82B67A}"/>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612784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5EB587-47A7-4F33-915F-F34CCA13F167}"/>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C85698B9-36E4-40BA-B1DA-C0D30F4816B3}"/>
              </a:ext>
            </a:extLst>
          </p:cNvPr>
          <p:cNvSpPr>
            <a:spLocks noGrp="1"/>
          </p:cNvSpPr>
          <p:nvPr>
            <p:ph sz="half" idx="1"/>
          </p:nvPr>
        </p:nvSpPr>
        <p:spPr>
          <a:xfrm>
            <a:off x="628650" y="1825625"/>
            <a:ext cx="3867150" cy="435133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a:extLst>
              <a:ext uri="{FF2B5EF4-FFF2-40B4-BE49-F238E27FC236}">
                <a16:creationId xmlns:a16="http://schemas.microsoft.com/office/drawing/2014/main" id="{D03A11C2-E5F9-4A1E-9625-4112BDC71EA9}"/>
              </a:ext>
            </a:extLst>
          </p:cNvPr>
          <p:cNvSpPr>
            <a:spLocks noGrp="1"/>
          </p:cNvSpPr>
          <p:nvPr>
            <p:ph sz="half" idx="2"/>
          </p:nvPr>
        </p:nvSpPr>
        <p:spPr>
          <a:xfrm>
            <a:off x="4648200" y="1825625"/>
            <a:ext cx="3867150" cy="435133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a:extLst>
              <a:ext uri="{FF2B5EF4-FFF2-40B4-BE49-F238E27FC236}">
                <a16:creationId xmlns:a16="http://schemas.microsoft.com/office/drawing/2014/main" id="{53E9EABF-1514-44AD-943A-4FE0F0A2F61E}"/>
              </a:ext>
            </a:extLst>
          </p:cNvPr>
          <p:cNvSpPr>
            <a:spLocks noGrp="1"/>
          </p:cNvSpPr>
          <p:nvPr>
            <p:ph type="dt" sz="half" idx="10"/>
          </p:nvPr>
        </p:nvSpPr>
        <p:spPr/>
        <p:txBody>
          <a:bodyPr/>
          <a:lstStyle/>
          <a:p>
            <a:fld id="{C56A7FEF-8B9F-430C-8643-D57C1493F3A4}" type="datetimeFigureOut">
              <a:rPr lang="pt-PT" smtClean="0"/>
              <a:t>19/04/2023</a:t>
            </a:fld>
            <a:endParaRPr lang="pt-PT"/>
          </a:p>
        </p:txBody>
      </p:sp>
      <p:sp>
        <p:nvSpPr>
          <p:cNvPr id="6" name="Marcador de Posição do Rodapé 5">
            <a:extLst>
              <a:ext uri="{FF2B5EF4-FFF2-40B4-BE49-F238E27FC236}">
                <a16:creationId xmlns:a16="http://schemas.microsoft.com/office/drawing/2014/main" id="{ACBC1F67-FF33-4347-924D-939DACDEC7FB}"/>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963592F1-4757-49C4-97BE-44DDF70164EF}"/>
              </a:ext>
            </a:extLst>
          </p:cNvPr>
          <p:cNvSpPr>
            <a:spLocks noGrp="1"/>
          </p:cNvSpPr>
          <p:nvPr>
            <p:ph type="sldNum" sz="quarter" idx="12"/>
          </p:nvPr>
        </p:nvSpPr>
        <p:spPr/>
        <p:txBody>
          <a:bodyPr/>
          <a:lstStyle/>
          <a:p>
            <a:fld id="{4992A523-F2A4-4F70-A965-F59CEDFEE41E}" type="slidenum">
              <a:rPr lang="pt-PT" smtClean="0"/>
              <a:t>‹nº›</a:t>
            </a:fld>
            <a:endParaRPr lang="pt-PT"/>
          </a:p>
        </p:txBody>
      </p:sp>
    </p:spTree>
    <p:extLst>
      <p:ext uri="{BB962C8B-B14F-4D97-AF65-F5344CB8AC3E}">
        <p14:creationId xmlns:p14="http://schemas.microsoft.com/office/powerpoint/2010/main" val="360360444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55FEFE7A-638C-49B9-A79A-DCC24595C9BD}"/>
              </a:ext>
            </a:extLst>
          </p:cNvPr>
          <p:cNvSpPr>
            <a:spLocks noGrp="1"/>
          </p:cNvSpPr>
          <p:nvPr>
            <p:ph type="dt" sz="half" idx="10"/>
          </p:nvPr>
        </p:nvSpPr>
        <p:spPr/>
        <p:txBody>
          <a:bodyPr/>
          <a:lstStyle/>
          <a:p>
            <a:fld id="{AC30F308-AEC1-40FE-82C1-7DCBD5B1B076}" type="datetimeFigureOut">
              <a:rPr lang="en-US" smtClean="0"/>
              <a:t>4/19/2023</a:t>
            </a:fld>
            <a:endParaRPr lang="en-US"/>
          </a:p>
        </p:txBody>
      </p:sp>
      <p:sp>
        <p:nvSpPr>
          <p:cNvPr id="3" name="Marcador de Posição do Rodapé 2">
            <a:extLst>
              <a:ext uri="{FF2B5EF4-FFF2-40B4-BE49-F238E27FC236}">
                <a16:creationId xmlns:a16="http://schemas.microsoft.com/office/drawing/2014/main" id="{7C502520-ACFA-49F7-B3B6-5875BC0131D5}"/>
              </a:ext>
            </a:extLst>
          </p:cNvPr>
          <p:cNvSpPr>
            <a:spLocks noGrp="1"/>
          </p:cNvSpPr>
          <p:nvPr>
            <p:ph type="ftr" sz="quarter" idx="11"/>
          </p:nvPr>
        </p:nvSpPr>
        <p:spPr/>
        <p:txBody>
          <a:bodyPr/>
          <a:lstStyle/>
          <a:p>
            <a:endParaRPr lang="en-US"/>
          </a:p>
        </p:txBody>
      </p:sp>
      <p:sp>
        <p:nvSpPr>
          <p:cNvPr id="4" name="Marcador de Posição do Número do Diapositivo 3">
            <a:extLst>
              <a:ext uri="{FF2B5EF4-FFF2-40B4-BE49-F238E27FC236}">
                <a16:creationId xmlns:a16="http://schemas.microsoft.com/office/drawing/2014/main" id="{AC29A81C-C9FC-4651-A76F-110DA2B91482}"/>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303796805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0E7056-0743-4CC2-A2D6-030AD58F9766}"/>
              </a:ext>
            </a:extLst>
          </p:cNvPr>
          <p:cNvSpPr>
            <a:spLocks noGrp="1"/>
          </p:cNvSpPr>
          <p:nvPr>
            <p:ph type="title"/>
          </p:nvPr>
        </p:nvSpPr>
        <p:spPr>
          <a:xfrm>
            <a:off x="630238" y="457200"/>
            <a:ext cx="2949575" cy="1600200"/>
          </a:xfrm>
        </p:spPr>
        <p:txBody>
          <a:bodyPr anchor="b"/>
          <a:lstStyle>
            <a:lvl1pPr>
              <a:defRPr sz="3200"/>
            </a:lvl1pPr>
          </a:lstStyle>
          <a:p>
            <a:r>
              <a:rPr lang="pt-PT"/>
              <a:t>Clique para editar o estilo de título do Modelo Global</a:t>
            </a:r>
            <a:endParaRPr lang="en-US"/>
          </a:p>
        </p:txBody>
      </p:sp>
      <p:sp>
        <p:nvSpPr>
          <p:cNvPr id="3" name="Marcador de Posição de Conteúdo 2">
            <a:extLst>
              <a:ext uri="{FF2B5EF4-FFF2-40B4-BE49-F238E27FC236}">
                <a16:creationId xmlns:a16="http://schemas.microsoft.com/office/drawing/2014/main" id="{A79FF562-0D88-4CD6-B0B0-75E91E9056E2}"/>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o Texto 3">
            <a:extLst>
              <a:ext uri="{FF2B5EF4-FFF2-40B4-BE49-F238E27FC236}">
                <a16:creationId xmlns:a16="http://schemas.microsoft.com/office/drawing/2014/main" id="{E8C4DDE4-F5D0-4727-BBF6-27E80FA67D7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Marcador de Posição da Data 4">
            <a:extLst>
              <a:ext uri="{FF2B5EF4-FFF2-40B4-BE49-F238E27FC236}">
                <a16:creationId xmlns:a16="http://schemas.microsoft.com/office/drawing/2014/main" id="{350C3065-FFF9-47C9-98AE-8A5AF714B985}"/>
              </a:ext>
            </a:extLst>
          </p:cNvPr>
          <p:cNvSpPr>
            <a:spLocks noGrp="1"/>
          </p:cNvSpPr>
          <p:nvPr>
            <p:ph type="dt" sz="half" idx="10"/>
          </p:nvPr>
        </p:nvSpPr>
        <p:spPr/>
        <p:txBody>
          <a:bodyPr/>
          <a:lstStyle/>
          <a:p>
            <a:fld id="{AC30F308-AEC1-40FE-82C1-7DCBD5B1B076}" type="datetimeFigureOut">
              <a:rPr lang="en-US" smtClean="0"/>
              <a:t>4/19/2023</a:t>
            </a:fld>
            <a:endParaRPr lang="en-US"/>
          </a:p>
        </p:txBody>
      </p:sp>
      <p:sp>
        <p:nvSpPr>
          <p:cNvPr id="6" name="Marcador de Posição do Rodapé 5">
            <a:extLst>
              <a:ext uri="{FF2B5EF4-FFF2-40B4-BE49-F238E27FC236}">
                <a16:creationId xmlns:a16="http://schemas.microsoft.com/office/drawing/2014/main" id="{961014D8-89D2-43DD-A275-591E72D855DF}"/>
              </a:ext>
            </a:extLst>
          </p:cNvPr>
          <p:cNvSpPr>
            <a:spLocks noGrp="1"/>
          </p:cNvSpPr>
          <p:nvPr>
            <p:ph type="ftr" sz="quarter" idx="11"/>
          </p:nvPr>
        </p:nvSpPr>
        <p:spPr/>
        <p:txBody>
          <a:bodyPr/>
          <a:lstStyle/>
          <a:p>
            <a:endParaRPr lang="en-US"/>
          </a:p>
        </p:txBody>
      </p:sp>
      <p:sp>
        <p:nvSpPr>
          <p:cNvPr id="7" name="Marcador de Posição do Número do Diapositivo 6">
            <a:extLst>
              <a:ext uri="{FF2B5EF4-FFF2-40B4-BE49-F238E27FC236}">
                <a16:creationId xmlns:a16="http://schemas.microsoft.com/office/drawing/2014/main" id="{72E668E7-2D46-4DBF-BED1-941A1C2EAF53}"/>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23322328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0ED547-377A-4220-8EAE-DFFC406D7C77}"/>
              </a:ext>
            </a:extLst>
          </p:cNvPr>
          <p:cNvSpPr>
            <a:spLocks noGrp="1"/>
          </p:cNvSpPr>
          <p:nvPr>
            <p:ph type="title"/>
          </p:nvPr>
        </p:nvSpPr>
        <p:spPr>
          <a:xfrm>
            <a:off x="630238" y="457200"/>
            <a:ext cx="2949575" cy="1600200"/>
          </a:xfrm>
        </p:spPr>
        <p:txBody>
          <a:bodyPr anchor="b"/>
          <a:lstStyle>
            <a:lvl1pPr>
              <a:defRPr sz="3200"/>
            </a:lvl1pPr>
          </a:lstStyle>
          <a:p>
            <a:r>
              <a:rPr lang="pt-PT"/>
              <a:t>Clique para editar o estilo de título do Modelo Global</a:t>
            </a:r>
            <a:endParaRPr lang="en-US"/>
          </a:p>
        </p:txBody>
      </p:sp>
      <p:sp>
        <p:nvSpPr>
          <p:cNvPr id="3" name="Marcador de Posição da Imagem 2">
            <a:extLst>
              <a:ext uri="{FF2B5EF4-FFF2-40B4-BE49-F238E27FC236}">
                <a16:creationId xmlns:a16="http://schemas.microsoft.com/office/drawing/2014/main" id="{5D172836-D7F4-43DF-BFDB-378DC51382D6}"/>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Posição do Texto 3">
            <a:extLst>
              <a:ext uri="{FF2B5EF4-FFF2-40B4-BE49-F238E27FC236}">
                <a16:creationId xmlns:a16="http://schemas.microsoft.com/office/drawing/2014/main" id="{5C21D41F-37C8-44C6-81B4-0EE8456EA3E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Marcador de Posição da Data 4">
            <a:extLst>
              <a:ext uri="{FF2B5EF4-FFF2-40B4-BE49-F238E27FC236}">
                <a16:creationId xmlns:a16="http://schemas.microsoft.com/office/drawing/2014/main" id="{A5EC669B-829A-4B55-AE64-20729C9145A8}"/>
              </a:ext>
            </a:extLst>
          </p:cNvPr>
          <p:cNvSpPr>
            <a:spLocks noGrp="1"/>
          </p:cNvSpPr>
          <p:nvPr>
            <p:ph type="dt" sz="half" idx="10"/>
          </p:nvPr>
        </p:nvSpPr>
        <p:spPr/>
        <p:txBody>
          <a:bodyPr/>
          <a:lstStyle/>
          <a:p>
            <a:fld id="{AC30F308-AEC1-40FE-82C1-7DCBD5B1B076}" type="datetimeFigureOut">
              <a:rPr lang="en-US" smtClean="0"/>
              <a:t>4/19/2023</a:t>
            </a:fld>
            <a:endParaRPr lang="en-US"/>
          </a:p>
        </p:txBody>
      </p:sp>
      <p:sp>
        <p:nvSpPr>
          <p:cNvPr id="6" name="Marcador de Posição do Rodapé 5">
            <a:extLst>
              <a:ext uri="{FF2B5EF4-FFF2-40B4-BE49-F238E27FC236}">
                <a16:creationId xmlns:a16="http://schemas.microsoft.com/office/drawing/2014/main" id="{279009F3-C12E-4E62-AA9A-6B836C7EBE7A}"/>
              </a:ext>
            </a:extLst>
          </p:cNvPr>
          <p:cNvSpPr>
            <a:spLocks noGrp="1"/>
          </p:cNvSpPr>
          <p:nvPr>
            <p:ph type="ftr" sz="quarter" idx="11"/>
          </p:nvPr>
        </p:nvSpPr>
        <p:spPr/>
        <p:txBody>
          <a:bodyPr/>
          <a:lstStyle/>
          <a:p>
            <a:endParaRPr lang="en-US"/>
          </a:p>
        </p:txBody>
      </p:sp>
      <p:sp>
        <p:nvSpPr>
          <p:cNvPr id="7" name="Marcador de Posição do Número do Diapositivo 6">
            <a:extLst>
              <a:ext uri="{FF2B5EF4-FFF2-40B4-BE49-F238E27FC236}">
                <a16:creationId xmlns:a16="http://schemas.microsoft.com/office/drawing/2014/main" id="{39261EAB-2473-48E2-8642-89A752562A79}"/>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219649117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02FD12-4833-4E90-A6C8-D33F7192F8BE}"/>
              </a:ext>
            </a:extLst>
          </p:cNvPr>
          <p:cNvSpPr>
            <a:spLocks noGrp="1"/>
          </p:cNvSpPr>
          <p:nvPr>
            <p:ph type="title"/>
          </p:nvPr>
        </p:nvSpPr>
        <p:spPr/>
        <p:txBody>
          <a:bodyPr/>
          <a:lstStyle/>
          <a:p>
            <a:r>
              <a:rPr lang="pt-PT"/>
              <a:t>Clique para editar o estilo de título do Modelo Global</a:t>
            </a:r>
            <a:endParaRPr lang="en-US"/>
          </a:p>
        </p:txBody>
      </p:sp>
      <p:sp>
        <p:nvSpPr>
          <p:cNvPr id="3" name="Marcador de Posição de Texto Vertical 2">
            <a:extLst>
              <a:ext uri="{FF2B5EF4-FFF2-40B4-BE49-F238E27FC236}">
                <a16:creationId xmlns:a16="http://schemas.microsoft.com/office/drawing/2014/main" id="{EBC7AA09-4552-4EE2-84D2-76B0A900B324}"/>
              </a:ext>
            </a:extLst>
          </p:cNvPr>
          <p:cNvSpPr>
            <a:spLocks noGrp="1"/>
          </p:cNvSpPr>
          <p:nvPr>
            <p:ph type="body" orient="vert" idx="1"/>
          </p:nvPr>
        </p:nvSpPr>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a:extLst>
              <a:ext uri="{FF2B5EF4-FFF2-40B4-BE49-F238E27FC236}">
                <a16:creationId xmlns:a16="http://schemas.microsoft.com/office/drawing/2014/main" id="{D31FF64F-1A03-40C6-9F15-503EF9AA9E9D}"/>
              </a:ext>
            </a:extLst>
          </p:cNvPr>
          <p:cNvSpPr>
            <a:spLocks noGrp="1"/>
          </p:cNvSpPr>
          <p:nvPr>
            <p:ph type="dt" sz="half" idx="10"/>
          </p:nvPr>
        </p:nvSpPr>
        <p:spPr/>
        <p:txBody>
          <a:bodyPr/>
          <a:lstStyle/>
          <a:p>
            <a:fld id="{AC30F308-AEC1-40FE-82C1-7DCBD5B1B076}" type="datetimeFigureOut">
              <a:rPr lang="en-US" smtClean="0"/>
              <a:t>4/19/2023</a:t>
            </a:fld>
            <a:endParaRPr lang="en-US"/>
          </a:p>
        </p:txBody>
      </p:sp>
      <p:sp>
        <p:nvSpPr>
          <p:cNvPr id="5" name="Marcador de Posição do Rodapé 4">
            <a:extLst>
              <a:ext uri="{FF2B5EF4-FFF2-40B4-BE49-F238E27FC236}">
                <a16:creationId xmlns:a16="http://schemas.microsoft.com/office/drawing/2014/main" id="{3B1F8B8C-B15E-4BC2-86A9-0C0E1028F166}"/>
              </a:ext>
            </a:extLst>
          </p:cNvPr>
          <p:cNvSpPr>
            <a:spLocks noGrp="1"/>
          </p:cNvSpPr>
          <p:nvPr>
            <p:ph type="ftr" sz="quarter" idx="11"/>
          </p:nvPr>
        </p:nvSpPr>
        <p:spPr/>
        <p:txBody>
          <a:bodyPr/>
          <a:lstStyle/>
          <a:p>
            <a:endParaRPr lang="en-US"/>
          </a:p>
        </p:txBody>
      </p:sp>
      <p:sp>
        <p:nvSpPr>
          <p:cNvPr id="6" name="Marcador de Posição do Número do Diapositivo 5">
            <a:extLst>
              <a:ext uri="{FF2B5EF4-FFF2-40B4-BE49-F238E27FC236}">
                <a16:creationId xmlns:a16="http://schemas.microsoft.com/office/drawing/2014/main" id="{FB283FE2-C153-4279-8B00-D4C70F5C5A8D}"/>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194379312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1FF5CFB-0D8B-40E5-A89A-A378000D054F}"/>
              </a:ext>
            </a:extLst>
          </p:cNvPr>
          <p:cNvSpPr>
            <a:spLocks noGrp="1"/>
          </p:cNvSpPr>
          <p:nvPr>
            <p:ph type="title" orient="vert"/>
          </p:nvPr>
        </p:nvSpPr>
        <p:spPr>
          <a:xfrm>
            <a:off x="6543675" y="365125"/>
            <a:ext cx="1971675" cy="5811838"/>
          </a:xfrm>
        </p:spPr>
        <p:txBody>
          <a:bodyPr vert="eaVert"/>
          <a:lstStyle/>
          <a:p>
            <a:r>
              <a:rPr lang="pt-PT"/>
              <a:t>Clique para editar o estilo de título do Modelo Global</a:t>
            </a:r>
            <a:endParaRPr lang="en-US"/>
          </a:p>
        </p:txBody>
      </p:sp>
      <p:sp>
        <p:nvSpPr>
          <p:cNvPr id="3" name="Marcador de Posição de Texto Vertical 2">
            <a:extLst>
              <a:ext uri="{FF2B5EF4-FFF2-40B4-BE49-F238E27FC236}">
                <a16:creationId xmlns:a16="http://schemas.microsoft.com/office/drawing/2014/main" id="{7C8969DE-F267-4857-B423-85162B5EFE33}"/>
              </a:ext>
            </a:extLst>
          </p:cNvPr>
          <p:cNvSpPr>
            <a:spLocks noGrp="1"/>
          </p:cNvSpPr>
          <p:nvPr>
            <p:ph type="body" orient="vert" idx="1"/>
          </p:nvPr>
        </p:nvSpPr>
        <p:spPr>
          <a:xfrm>
            <a:off x="628650" y="365125"/>
            <a:ext cx="5762625" cy="5811838"/>
          </a:xfrm>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a:extLst>
              <a:ext uri="{FF2B5EF4-FFF2-40B4-BE49-F238E27FC236}">
                <a16:creationId xmlns:a16="http://schemas.microsoft.com/office/drawing/2014/main" id="{EFD3ED7C-3A63-4869-A557-16AF6DA88B02}"/>
              </a:ext>
            </a:extLst>
          </p:cNvPr>
          <p:cNvSpPr>
            <a:spLocks noGrp="1"/>
          </p:cNvSpPr>
          <p:nvPr>
            <p:ph type="dt" sz="half" idx="10"/>
          </p:nvPr>
        </p:nvSpPr>
        <p:spPr/>
        <p:txBody>
          <a:bodyPr/>
          <a:lstStyle/>
          <a:p>
            <a:fld id="{AC30F308-AEC1-40FE-82C1-7DCBD5B1B076}" type="datetimeFigureOut">
              <a:rPr lang="en-US" smtClean="0"/>
              <a:t>4/19/2023</a:t>
            </a:fld>
            <a:endParaRPr lang="en-US"/>
          </a:p>
        </p:txBody>
      </p:sp>
      <p:sp>
        <p:nvSpPr>
          <p:cNvPr id="5" name="Marcador de Posição do Rodapé 4">
            <a:extLst>
              <a:ext uri="{FF2B5EF4-FFF2-40B4-BE49-F238E27FC236}">
                <a16:creationId xmlns:a16="http://schemas.microsoft.com/office/drawing/2014/main" id="{6856AF14-11F5-42D5-9E79-59C9B25140DE}"/>
              </a:ext>
            </a:extLst>
          </p:cNvPr>
          <p:cNvSpPr>
            <a:spLocks noGrp="1"/>
          </p:cNvSpPr>
          <p:nvPr>
            <p:ph type="ftr" sz="quarter" idx="11"/>
          </p:nvPr>
        </p:nvSpPr>
        <p:spPr/>
        <p:txBody>
          <a:bodyPr/>
          <a:lstStyle/>
          <a:p>
            <a:endParaRPr lang="en-US"/>
          </a:p>
        </p:txBody>
      </p:sp>
      <p:sp>
        <p:nvSpPr>
          <p:cNvPr id="6" name="Marcador de Posição do Número do Diapositivo 5">
            <a:extLst>
              <a:ext uri="{FF2B5EF4-FFF2-40B4-BE49-F238E27FC236}">
                <a16:creationId xmlns:a16="http://schemas.microsoft.com/office/drawing/2014/main" id="{55410750-2167-42C1-8518-A8DB5366576A}"/>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148461840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3D462E-B50E-4EDB-B99B-9AB5C074830D}"/>
              </a:ext>
            </a:extLst>
          </p:cNvPr>
          <p:cNvSpPr>
            <a:spLocks noGrp="1"/>
          </p:cNvSpPr>
          <p:nvPr>
            <p:ph type="ctrTitle"/>
          </p:nvPr>
        </p:nvSpPr>
        <p:spPr>
          <a:xfrm>
            <a:off x="1143000" y="1122363"/>
            <a:ext cx="6858000" cy="2387600"/>
          </a:xfrm>
        </p:spPr>
        <p:txBody>
          <a:bodyPr anchor="b"/>
          <a:lstStyle>
            <a:lvl1pPr algn="ctr">
              <a:defRPr sz="6000"/>
            </a:lvl1pPr>
          </a:lstStyle>
          <a:p>
            <a:r>
              <a:rPr lang="pt-PT"/>
              <a:t>Clique para editar o estilo de título do Modelo Global</a:t>
            </a:r>
            <a:endParaRPr lang="en-US"/>
          </a:p>
        </p:txBody>
      </p:sp>
      <p:sp>
        <p:nvSpPr>
          <p:cNvPr id="3" name="Subtítulo 2">
            <a:extLst>
              <a:ext uri="{FF2B5EF4-FFF2-40B4-BE49-F238E27FC236}">
                <a16:creationId xmlns:a16="http://schemas.microsoft.com/office/drawing/2014/main" id="{88B2EDFA-49F6-4B8A-AA57-EE5FF7697643}"/>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a:p>
        </p:txBody>
      </p:sp>
      <p:sp>
        <p:nvSpPr>
          <p:cNvPr id="4" name="Marcador de Posição da Data 3">
            <a:extLst>
              <a:ext uri="{FF2B5EF4-FFF2-40B4-BE49-F238E27FC236}">
                <a16:creationId xmlns:a16="http://schemas.microsoft.com/office/drawing/2014/main" id="{89243191-EEF0-4844-8256-EB4C0C3AFC48}"/>
              </a:ext>
            </a:extLst>
          </p:cNvPr>
          <p:cNvSpPr>
            <a:spLocks noGrp="1"/>
          </p:cNvSpPr>
          <p:nvPr>
            <p:ph type="dt" sz="half" idx="10"/>
          </p:nvPr>
        </p:nvSpPr>
        <p:spPr/>
        <p:txBody>
          <a:bodyPr/>
          <a:lstStyle/>
          <a:p>
            <a:fld id="{AC30F308-AEC1-40FE-82C1-7DCBD5B1B076}" type="datetimeFigureOut">
              <a:rPr lang="en-US" smtClean="0"/>
              <a:t>4/19/2023</a:t>
            </a:fld>
            <a:endParaRPr lang="en-US"/>
          </a:p>
        </p:txBody>
      </p:sp>
      <p:sp>
        <p:nvSpPr>
          <p:cNvPr id="5" name="Marcador de Posição do Rodapé 4">
            <a:extLst>
              <a:ext uri="{FF2B5EF4-FFF2-40B4-BE49-F238E27FC236}">
                <a16:creationId xmlns:a16="http://schemas.microsoft.com/office/drawing/2014/main" id="{C20EE62F-3C49-466E-9564-13D094543D0E}"/>
              </a:ext>
            </a:extLst>
          </p:cNvPr>
          <p:cNvSpPr>
            <a:spLocks noGrp="1"/>
          </p:cNvSpPr>
          <p:nvPr>
            <p:ph type="ftr" sz="quarter" idx="11"/>
          </p:nvPr>
        </p:nvSpPr>
        <p:spPr/>
        <p:txBody>
          <a:bodyPr/>
          <a:lstStyle/>
          <a:p>
            <a:endParaRPr lang="en-US"/>
          </a:p>
        </p:txBody>
      </p:sp>
      <p:sp>
        <p:nvSpPr>
          <p:cNvPr id="6" name="Marcador de Posição do Número do Diapositivo 5">
            <a:extLst>
              <a:ext uri="{FF2B5EF4-FFF2-40B4-BE49-F238E27FC236}">
                <a16:creationId xmlns:a16="http://schemas.microsoft.com/office/drawing/2014/main" id="{3EE4B736-58F6-4487-AE52-1FFBC771069F}"/>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369082564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5F0E13-4315-451D-9E30-009143472C74}"/>
              </a:ext>
            </a:extLst>
          </p:cNvPr>
          <p:cNvSpPr>
            <a:spLocks noGrp="1"/>
          </p:cNvSpPr>
          <p:nvPr>
            <p:ph type="title"/>
          </p:nvPr>
        </p:nvSpPr>
        <p:spPr>
          <a:xfrm>
            <a:off x="0" y="18255"/>
            <a:ext cx="9144000" cy="746449"/>
          </a:xfrm>
        </p:spPr>
        <p:txBody>
          <a:bodyPr>
            <a:normAutofit/>
          </a:bodyPr>
          <a:lstStyle>
            <a:lvl1pPr>
              <a:defRPr sz="3200">
                <a:latin typeface="Candara" panose="020E0502030303020204" pitchFamily="34" charset="0"/>
              </a:defRPr>
            </a:lvl1pPr>
          </a:lstStyle>
          <a:p>
            <a:r>
              <a:rPr lang="pt-PT" dirty="0"/>
              <a:t>Clique para editar o estilo de título do Modelo Global</a:t>
            </a:r>
            <a:endParaRPr lang="en-US" dirty="0"/>
          </a:p>
        </p:txBody>
      </p:sp>
      <p:sp>
        <p:nvSpPr>
          <p:cNvPr id="3" name="Marcador de Posição de Conteúdo 2">
            <a:extLst>
              <a:ext uri="{FF2B5EF4-FFF2-40B4-BE49-F238E27FC236}">
                <a16:creationId xmlns:a16="http://schemas.microsoft.com/office/drawing/2014/main" id="{6648881E-439D-4C91-A317-F794B640BF1F}"/>
              </a:ext>
            </a:extLst>
          </p:cNvPr>
          <p:cNvSpPr>
            <a:spLocks noGrp="1"/>
          </p:cNvSpPr>
          <p:nvPr>
            <p:ph idx="1"/>
          </p:nvPr>
        </p:nvSpPr>
        <p:spPr>
          <a:xfrm>
            <a:off x="628650" y="1484621"/>
            <a:ext cx="7886700" cy="4351338"/>
          </a:xfrm>
        </p:spPr>
        <p:txBody>
          <a:bodyPr/>
          <a:lstStyle>
            <a:lvl1pPr marL="355600" indent="-355600">
              <a:buFont typeface="Wingdings" panose="05000000000000000000" pitchFamily="2" charset="2"/>
              <a:buChar char="Ø"/>
              <a:defRPr sz="2400"/>
            </a:lvl1pPr>
            <a:lvl2pPr marL="685800" indent="-330200">
              <a:buClr>
                <a:srgbClr val="7030A0"/>
              </a:buClr>
              <a:buFont typeface="Wingdings" panose="05000000000000000000" pitchFamily="2" charset="2"/>
              <a:buChar char="ü"/>
              <a:defRPr>
                <a:solidFill>
                  <a:srgbClr val="7030A0"/>
                </a:solidFill>
              </a:defRPr>
            </a:lvl2pPr>
            <a:lvl3pPr marL="982663" indent="-258763">
              <a:buFont typeface="Wingdings" panose="05000000000000000000" pitchFamily="2" charset="2"/>
              <a:buChar char="§"/>
              <a:defRPr/>
            </a:lvl3pPr>
            <a:lvl4pPr marL="1255713" indent="-273050">
              <a:defRPr>
                <a:solidFill>
                  <a:srgbClr val="7030A0"/>
                </a:solidFill>
              </a:defRPr>
            </a:lvl4pPr>
          </a:lstStyle>
          <a:p>
            <a:pPr lvl="0"/>
            <a:r>
              <a:rPr lang="pt-PT" dirty="0"/>
              <a:t>Editar os estilos de texto do Modelo Global</a:t>
            </a:r>
          </a:p>
          <a:p>
            <a:pPr lvl="1"/>
            <a:r>
              <a:rPr lang="pt-PT" dirty="0"/>
              <a:t>Segundo nível</a:t>
            </a:r>
          </a:p>
          <a:p>
            <a:pPr lvl="2"/>
            <a:r>
              <a:rPr lang="pt-PT" dirty="0"/>
              <a:t>Terceiro nível</a:t>
            </a:r>
          </a:p>
          <a:p>
            <a:pPr lvl="3"/>
            <a:r>
              <a:rPr lang="pt-PT" dirty="0"/>
              <a:t>Quarto nível</a:t>
            </a:r>
          </a:p>
          <a:p>
            <a:pPr lvl="4"/>
            <a:r>
              <a:rPr lang="pt-PT" dirty="0"/>
              <a:t>Quinto nível</a:t>
            </a:r>
            <a:endParaRPr lang="en-US" dirty="0"/>
          </a:p>
        </p:txBody>
      </p:sp>
      <p:sp>
        <p:nvSpPr>
          <p:cNvPr id="4" name="Marcador de Posição da Data 3">
            <a:extLst>
              <a:ext uri="{FF2B5EF4-FFF2-40B4-BE49-F238E27FC236}">
                <a16:creationId xmlns:a16="http://schemas.microsoft.com/office/drawing/2014/main" id="{55398EA6-4E99-4C7F-BAF6-4A79BE4023EB}"/>
              </a:ext>
            </a:extLst>
          </p:cNvPr>
          <p:cNvSpPr>
            <a:spLocks noGrp="1"/>
          </p:cNvSpPr>
          <p:nvPr>
            <p:ph type="dt" sz="half" idx="10"/>
          </p:nvPr>
        </p:nvSpPr>
        <p:spPr/>
        <p:txBody>
          <a:bodyPr/>
          <a:lstStyle/>
          <a:p>
            <a:fld id="{AC30F308-AEC1-40FE-82C1-7DCBD5B1B076}" type="datetimeFigureOut">
              <a:rPr lang="en-US" smtClean="0"/>
              <a:t>4/19/2023</a:t>
            </a:fld>
            <a:endParaRPr lang="en-US"/>
          </a:p>
        </p:txBody>
      </p:sp>
      <p:sp>
        <p:nvSpPr>
          <p:cNvPr id="5" name="Marcador de Posição do Rodapé 4">
            <a:extLst>
              <a:ext uri="{FF2B5EF4-FFF2-40B4-BE49-F238E27FC236}">
                <a16:creationId xmlns:a16="http://schemas.microsoft.com/office/drawing/2014/main" id="{021BD3CF-E2D7-456F-A5F0-A67021855FB2}"/>
              </a:ext>
            </a:extLst>
          </p:cNvPr>
          <p:cNvSpPr>
            <a:spLocks noGrp="1"/>
          </p:cNvSpPr>
          <p:nvPr>
            <p:ph type="ftr" sz="quarter" idx="11"/>
          </p:nvPr>
        </p:nvSpPr>
        <p:spPr/>
        <p:txBody>
          <a:bodyPr/>
          <a:lstStyle/>
          <a:p>
            <a:endParaRPr lang="en-US"/>
          </a:p>
        </p:txBody>
      </p:sp>
      <p:sp>
        <p:nvSpPr>
          <p:cNvPr id="6" name="Marcador de Posição do Número do Diapositivo 5">
            <a:extLst>
              <a:ext uri="{FF2B5EF4-FFF2-40B4-BE49-F238E27FC236}">
                <a16:creationId xmlns:a16="http://schemas.microsoft.com/office/drawing/2014/main" id="{9F4F21BB-0CD2-411C-9C79-8F6AE271F133}"/>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335646283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A669E-8054-45FA-A3EC-4C55D332D93C}"/>
              </a:ext>
            </a:extLst>
          </p:cNvPr>
          <p:cNvSpPr>
            <a:spLocks noGrp="1"/>
          </p:cNvSpPr>
          <p:nvPr>
            <p:ph type="title"/>
          </p:nvPr>
        </p:nvSpPr>
        <p:spPr>
          <a:xfrm>
            <a:off x="623888" y="1709738"/>
            <a:ext cx="7886700" cy="2852737"/>
          </a:xfrm>
          <a:ln>
            <a:solidFill>
              <a:schemeClr val="accent1">
                <a:lumMod val="75000"/>
              </a:schemeClr>
            </a:solidFill>
          </a:ln>
        </p:spPr>
        <p:txBody>
          <a:bodyPr anchor="b"/>
          <a:lstStyle>
            <a:lvl1pPr>
              <a:defRPr sz="6000"/>
            </a:lvl1pPr>
          </a:lstStyle>
          <a:p>
            <a:r>
              <a:rPr lang="pt-PT"/>
              <a:t>Clique para editar o estilo de título do Modelo Global</a:t>
            </a:r>
            <a:endParaRPr lang="en-US"/>
          </a:p>
        </p:txBody>
      </p:sp>
      <p:sp>
        <p:nvSpPr>
          <p:cNvPr id="3" name="Marcador de Posição do Texto 2">
            <a:extLst>
              <a:ext uri="{FF2B5EF4-FFF2-40B4-BE49-F238E27FC236}">
                <a16:creationId xmlns:a16="http://schemas.microsoft.com/office/drawing/2014/main" id="{DA382970-1BCC-48A0-B7BC-A15653E312BB}"/>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Editar os estilos de texto do Modelo Global</a:t>
            </a:r>
          </a:p>
        </p:txBody>
      </p:sp>
      <p:sp>
        <p:nvSpPr>
          <p:cNvPr id="4" name="Marcador de Posição da Data 3">
            <a:extLst>
              <a:ext uri="{FF2B5EF4-FFF2-40B4-BE49-F238E27FC236}">
                <a16:creationId xmlns:a16="http://schemas.microsoft.com/office/drawing/2014/main" id="{341B05E6-53C6-4D1B-9730-0164B62CFE22}"/>
              </a:ext>
            </a:extLst>
          </p:cNvPr>
          <p:cNvSpPr>
            <a:spLocks noGrp="1"/>
          </p:cNvSpPr>
          <p:nvPr>
            <p:ph type="dt" sz="half" idx="10"/>
          </p:nvPr>
        </p:nvSpPr>
        <p:spPr/>
        <p:txBody>
          <a:bodyPr/>
          <a:lstStyle/>
          <a:p>
            <a:fld id="{AC30F308-AEC1-40FE-82C1-7DCBD5B1B076}" type="datetimeFigureOut">
              <a:rPr lang="en-US" smtClean="0"/>
              <a:t>4/19/2023</a:t>
            </a:fld>
            <a:endParaRPr lang="en-US"/>
          </a:p>
        </p:txBody>
      </p:sp>
      <p:sp>
        <p:nvSpPr>
          <p:cNvPr id="5" name="Marcador de Posição do Rodapé 4">
            <a:extLst>
              <a:ext uri="{FF2B5EF4-FFF2-40B4-BE49-F238E27FC236}">
                <a16:creationId xmlns:a16="http://schemas.microsoft.com/office/drawing/2014/main" id="{5B32286E-B760-41C4-83BA-A9F6B1D79AAC}"/>
              </a:ext>
            </a:extLst>
          </p:cNvPr>
          <p:cNvSpPr>
            <a:spLocks noGrp="1"/>
          </p:cNvSpPr>
          <p:nvPr>
            <p:ph type="ftr" sz="quarter" idx="11"/>
          </p:nvPr>
        </p:nvSpPr>
        <p:spPr/>
        <p:txBody>
          <a:bodyPr/>
          <a:lstStyle/>
          <a:p>
            <a:endParaRPr lang="en-US"/>
          </a:p>
        </p:txBody>
      </p:sp>
      <p:sp>
        <p:nvSpPr>
          <p:cNvPr id="6" name="Marcador de Posição do Número do Diapositivo 5">
            <a:extLst>
              <a:ext uri="{FF2B5EF4-FFF2-40B4-BE49-F238E27FC236}">
                <a16:creationId xmlns:a16="http://schemas.microsoft.com/office/drawing/2014/main" id="{BE402C4C-7214-4300-A806-789551255429}"/>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263440284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8ED791-5A47-43A6-8EB8-12A2E1B370B4}"/>
              </a:ext>
            </a:extLst>
          </p:cNvPr>
          <p:cNvSpPr>
            <a:spLocks noGrp="1"/>
          </p:cNvSpPr>
          <p:nvPr>
            <p:ph type="title"/>
          </p:nvPr>
        </p:nvSpPr>
        <p:spPr/>
        <p:txBody>
          <a:bodyPr/>
          <a:lstStyle/>
          <a:p>
            <a:r>
              <a:rPr lang="pt-PT"/>
              <a:t>Clique para editar o estilo de título do Modelo Global</a:t>
            </a:r>
            <a:endParaRPr lang="en-US"/>
          </a:p>
        </p:txBody>
      </p:sp>
      <p:sp>
        <p:nvSpPr>
          <p:cNvPr id="3" name="Marcador de Posição de Conteúdo 2">
            <a:extLst>
              <a:ext uri="{FF2B5EF4-FFF2-40B4-BE49-F238E27FC236}">
                <a16:creationId xmlns:a16="http://schemas.microsoft.com/office/drawing/2014/main" id="{E30A42AE-AAB4-4F4B-9EFB-62683474C9F7}"/>
              </a:ext>
            </a:extLst>
          </p:cNvPr>
          <p:cNvSpPr>
            <a:spLocks noGrp="1"/>
          </p:cNvSpPr>
          <p:nvPr>
            <p:ph sz="half" idx="1"/>
          </p:nvPr>
        </p:nvSpPr>
        <p:spPr>
          <a:xfrm>
            <a:off x="628650" y="1825625"/>
            <a:ext cx="3867150" cy="435133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e Conteúdo 3">
            <a:extLst>
              <a:ext uri="{FF2B5EF4-FFF2-40B4-BE49-F238E27FC236}">
                <a16:creationId xmlns:a16="http://schemas.microsoft.com/office/drawing/2014/main" id="{FC7A14CE-CA2A-475F-B51B-6A80AF1E447B}"/>
              </a:ext>
            </a:extLst>
          </p:cNvPr>
          <p:cNvSpPr>
            <a:spLocks noGrp="1"/>
          </p:cNvSpPr>
          <p:nvPr>
            <p:ph sz="half" idx="2"/>
          </p:nvPr>
        </p:nvSpPr>
        <p:spPr>
          <a:xfrm>
            <a:off x="4648200" y="1825625"/>
            <a:ext cx="3867150" cy="435133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Marcador de Posição da Data 4">
            <a:extLst>
              <a:ext uri="{FF2B5EF4-FFF2-40B4-BE49-F238E27FC236}">
                <a16:creationId xmlns:a16="http://schemas.microsoft.com/office/drawing/2014/main" id="{A5D908AA-D384-4DCB-9CD8-68AE16117AEA}"/>
              </a:ext>
            </a:extLst>
          </p:cNvPr>
          <p:cNvSpPr>
            <a:spLocks noGrp="1"/>
          </p:cNvSpPr>
          <p:nvPr>
            <p:ph type="dt" sz="half" idx="10"/>
          </p:nvPr>
        </p:nvSpPr>
        <p:spPr/>
        <p:txBody>
          <a:bodyPr/>
          <a:lstStyle/>
          <a:p>
            <a:fld id="{AC30F308-AEC1-40FE-82C1-7DCBD5B1B076}" type="datetimeFigureOut">
              <a:rPr lang="en-US" smtClean="0"/>
              <a:t>4/19/2023</a:t>
            </a:fld>
            <a:endParaRPr lang="en-US"/>
          </a:p>
        </p:txBody>
      </p:sp>
      <p:sp>
        <p:nvSpPr>
          <p:cNvPr id="6" name="Marcador de Posição do Rodapé 5">
            <a:extLst>
              <a:ext uri="{FF2B5EF4-FFF2-40B4-BE49-F238E27FC236}">
                <a16:creationId xmlns:a16="http://schemas.microsoft.com/office/drawing/2014/main" id="{282A157D-033F-46EA-98A7-3210666DA838}"/>
              </a:ext>
            </a:extLst>
          </p:cNvPr>
          <p:cNvSpPr>
            <a:spLocks noGrp="1"/>
          </p:cNvSpPr>
          <p:nvPr>
            <p:ph type="ftr" sz="quarter" idx="11"/>
          </p:nvPr>
        </p:nvSpPr>
        <p:spPr/>
        <p:txBody>
          <a:bodyPr/>
          <a:lstStyle/>
          <a:p>
            <a:endParaRPr lang="en-US"/>
          </a:p>
        </p:txBody>
      </p:sp>
      <p:sp>
        <p:nvSpPr>
          <p:cNvPr id="7" name="Marcador de Posição do Número do Diapositivo 6">
            <a:extLst>
              <a:ext uri="{FF2B5EF4-FFF2-40B4-BE49-F238E27FC236}">
                <a16:creationId xmlns:a16="http://schemas.microsoft.com/office/drawing/2014/main" id="{BFEDD37B-F3EC-44C8-9833-DA6CFC68B8AD}"/>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361639191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680E13-5DFB-4A75-8DD4-A8215A0A503D}"/>
              </a:ext>
            </a:extLst>
          </p:cNvPr>
          <p:cNvSpPr>
            <a:spLocks noGrp="1"/>
          </p:cNvSpPr>
          <p:nvPr>
            <p:ph type="title"/>
          </p:nvPr>
        </p:nvSpPr>
        <p:spPr>
          <a:xfrm>
            <a:off x="630238" y="365125"/>
            <a:ext cx="7886700" cy="1325563"/>
          </a:xfrm>
        </p:spPr>
        <p:txBody>
          <a:bodyPr/>
          <a:lstStyle/>
          <a:p>
            <a:r>
              <a:rPr lang="pt-PT"/>
              <a:t>Clique para editar o estilo de título do Modelo Global</a:t>
            </a:r>
            <a:endParaRPr lang="en-US"/>
          </a:p>
        </p:txBody>
      </p:sp>
      <p:sp>
        <p:nvSpPr>
          <p:cNvPr id="3" name="Marcador de Posição do Texto 2">
            <a:extLst>
              <a:ext uri="{FF2B5EF4-FFF2-40B4-BE49-F238E27FC236}">
                <a16:creationId xmlns:a16="http://schemas.microsoft.com/office/drawing/2014/main" id="{3263BF27-94F1-4DFC-9537-BC4A013A1FDC}"/>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4" name="Marcador de Posição de Conteúdo 3">
            <a:extLst>
              <a:ext uri="{FF2B5EF4-FFF2-40B4-BE49-F238E27FC236}">
                <a16:creationId xmlns:a16="http://schemas.microsoft.com/office/drawing/2014/main" id="{050F7E17-7515-45F5-BD9E-AC92264C8AED}"/>
              </a:ext>
            </a:extLst>
          </p:cNvPr>
          <p:cNvSpPr>
            <a:spLocks noGrp="1"/>
          </p:cNvSpPr>
          <p:nvPr>
            <p:ph sz="half" idx="2"/>
          </p:nvPr>
        </p:nvSpPr>
        <p:spPr>
          <a:xfrm>
            <a:off x="630238" y="2505075"/>
            <a:ext cx="3868737" cy="368458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Marcador de Posição do Texto 4">
            <a:extLst>
              <a:ext uri="{FF2B5EF4-FFF2-40B4-BE49-F238E27FC236}">
                <a16:creationId xmlns:a16="http://schemas.microsoft.com/office/drawing/2014/main" id="{8C2D7705-46EC-440D-A33D-7C11FBD45F2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6" name="Marcador de Posição de Conteúdo 5">
            <a:extLst>
              <a:ext uri="{FF2B5EF4-FFF2-40B4-BE49-F238E27FC236}">
                <a16:creationId xmlns:a16="http://schemas.microsoft.com/office/drawing/2014/main" id="{2CB0EA1A-7021-41DD-9FC8-AC8FC264F5CD}"/>
              </a:ext>
            </a:extLst>
          </p:cNvPr>
          <p:cNvSpPr>
            <a:spLocks noGrp="1"/>
          </p:cNvSpPr>
          <p:nvPr>
            <p:ph sz="quarter" idx="4"/>
          </p:nvPr>
        </p:nvSpPr>
        <p:spPr>
          <a:xfrm>
            <a:off x="4629150" y="2505075"/>
            <a:ext cx="3887788" cy="368458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7" name="Marcador de Posição da Data 6">
            <a:extLst>
              <a:ext uri="{FF2B5EF4-FFF2-40B4-BE49-F238E27FC236}">
                <a16:creationId xmlns:a16="http://schemas.microsoft.com/office/drawing/2014/main" id="{4EE69DB7-C35E-4ED2-9BE3-4885DE7F3294}"/>
              </a:ext>
            </a:extLst>
          </p:cNvPr>
          <p:cNvSpPr>
            <a:spLocks noGrp="1"/>
          </p:cNvSpPr>
          <p:nvPr>
            <p:ph type="dt" sz="half" idx="10"/>
          </p:nvPr>
        </p:nvSpPr>
        <p:spPr/>
        <p:txBody>
          <a:bodyPr/>
          <a:lstStyle/>
          <a:p>
            <a:fld id="{AC30F308-AEC1-40FE-82C1-7DCBD5B1B076}" type="datetimeFigureOut">
              <a:rPr lang="en-US" smtClean="0"/>
              <a:t>4/19/2023</a:t>
            </a:fld>
            <a:endParaRPr lang="en-US"/>
          </a:p>
        </p:txBody>
      </p:sp>
      <p:sp>
        <p:nvSpPr>
          <p:cNvPr id="8" name="Marcador de Posição do Rodapé 7">
            <a:extLst>
              <a:ext uri="{FF2B5EF4-FFF2-40B4-BE49-F238E27FC236}">
                <a16:creationId xmlns:a16="http://schemas.microsoft.com/office/drawing/2014/main" id="{8A097C45-3A6D-41F2-89DD-3D84885CE9A2}"/>
              </a:ext>
            </a:extLst>
          </p:cNvPr>
          <p:cNvSpPr>
            <a:spLocks noGrp="1"/>
          </p:cNvSpPr>
          <p:nvPr>
            <p:ph type="ftr" sz="quarter" idx="11"/>
          </p:nvPr>
        </p:nvSpPr>
        <p:spPr/>
        <p:txBody>
          <a:bodyPr/>
          <a:lstStyle/>
          <a:p>
            <a:endParaRPr lang="en-US"/>
          </a:p>
        </p:txBody>
      </p:sp>
      <p:sp>
        <p:nvSpPr>
          <p:cNvPr id="9" name="Marcador de Posição do Número do Diapositivo 8">
            <a:extLst>
              <a:ext uri="{FF2B5EF4-FFF2-40B4-BE49-F238E27FC236}">
                <a16:creationId xmlns:a16="http://schemas.microsoft.com/office/drawing/2014/main" id="{80145E04-42E2-4C41-8C38-B83F75155CBB}"/>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2017012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E2308C-9A89-403A-9D3F-DC2E619C4140}"/>
              </a:ext>
            </a:extLst>
          </p:cNvPr>
          <p:cNvSpPr>
            <a:spLocks noGrp="1"/>
          </p:cNvSpPr>
          <p:nvPr>
            <p:ph type="title"/>
          </p:nvPr>
        </p:nvSpPr>
        <p:spPr>
          <a:xfrm>
            <a:off x="630238" y="365125"/>
            <a:ext cx="7886700" cy="1325563"/>
          </a:xfrm>
        </p:spPr>
        <p:txBody>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4CB1E5A9-2BCF-4BE6-A0B1-EF8CF268294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4" name="Marcador de Posição de Conteúdo 3">
            <a:extLst>
              <a:ext uri="{FF2B5EF4-FFF2-40B4-BE49-F238E27FC236}">
                <a16:creationId xmlns:a16="http://schemas.microsoft.com/office/drawing/2014/main" id="{14340BC7-4D2C-40A7-99E0-8DDBEF65306F}"/>
              </a:ext>
            </a:extLst>
          </p:cNvPr>
          <p:cNvSpPr>
            <a:spLocks noGrp="1"/>
          </p:cNvSpPr>
          <p:nvPr>
            <p:ph sz="half" idx="2"/>
          </p:nvPr>
        </p:nvSpPr>
        <p:spPr>
          <a:xfrm>
            <a:off x="630238" y="2505075"/>
            <a:ext cx="3868737" cy="368458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a:extLst>
              <a:ext uri="{FF2B5EF4-FFF2-40B4-BE49-F238E27FC236}">
                <a16:creationId xmlns:a16="http://schemas.microsoft.com/office/drawing/2014/main" id="{884736F1-EED6-40E3-B631-C240FA362164}"/>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6" name="Marcador de Posição de Conteúdo 5">
            <a:extLst>
              <a:ext uri="{FF2B5EF4-FFF2-40B4-BE49-F238E27FC236}">
                <a16:creationId xmlns:a16="http://schemas.microsoft.com/office/drawing/2014/main" id="{F1DDC86B-B66E-42F4-B622-9ED4C631FC05}"/>
              </a:ext>
            </a:extLst>
          </p:cNvPr>
          <p:cNvSpPr>
            <a:spLocks noGrp="1"/>
          </p:cNvSpPr>
          <p:nvPr>
            <p:ph sz="quarter" idx="4"/>
          </p:nvPr>
        </p:nvSpPr>
        <p:spPr>
          <a:xfrm>
            <a:off x="4629150" y="2505075"/>
            <a:ext cx="3887788" cy="368458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a:extLst>
              <a:ext uri="{FF2B5EF4-FFF2-40B4-BE49-F238E27FC236}">
                <a16:creationId xmlns:a16="http://schemas.microsoft.com/office/drawing/2014/main" id="{C7E06316-BBE2-4759-8C44-1C6EEB7EE813}"/>
              </a:ext>
            </a:extLst>
          </p:cNvPr>
          <p:cNvSpPr>
            <a:spLocks noGrp="1"/>
          </p:cNvSpPr>
          <p:nvPr>
            <p:ph type="dt" sz="half" idx="10"/>
          </p:nvPr>
        </p:nvSpPr>
        <p:spPr/>
        <p:txBody>
          <a:bodyPr/>
          <a:lstStyle/>
          <a:p>
            <a:fld id="{C56A7FEF-8B9F-430C-8643-D57C1493F3A4}" type="datetimeFigureOut">
              <a:rPr lang="pt-PT" smtClean="0"/>
              <a:t>19/04/2023</a:t>
            </a:fld>
            <a:endParaRPr lang="pt-PT"/>
          </a:p>
        </p:txBody>
      </p:sp>
      <p:sp>
        <p:nvSpPr>
          <p:cNvPr id="8" name="Marcador de Posição do Rodapé 7">
            <a:extLst>
              <a:ext uri="{FF2B5EF4-FFF2-40B4-BE49-F238E27FC236}">
                <a16:creationId xmlns:a16="http://schemas.microsoft.com/office/drawing/2014/main" id="{299770D5-9C87-4FE9-8209-4E3D234F6CB9}"/>
              </a:ext>
            </a:extLst>
          </p:cNvPr>
          <p:cNvSpPr>
            <a:spLocks noGrp="1"/>
          </p:cNvSpPr>
          <p:nvPr>
            <p:ph type="ftr" sz="quarter" idx="11"/>
          </p:nvPr>
        </p:nvSpPr>
        <p:spPr/>
        <p:txBody>
          <a:bodyPr/>
          <a:lstStyle/>
          <a:p>
            <a:endParaRPr lang="pt-PT"/>
          </a:p>
        </p:txBody>
      </p:sp>
      <p:sp>
        <p:nvSpPr>
          <p:cNvPr id="9" name="Marcador de Posição do Número do Diapositivo 8">
            <a:extLst>
              <a:ext uri="{FF2B5EF4-FFF2-40B4-BE49-F238E27FC236}">
                <a16:creationId xmlns:a16="http://schemas.microsoft.com/office/drawing/2014/main" id="{E8DB92E7-1DB8-42AC-9BAF-ACE104AE7FE4}"/>
              </a:ext>
            </a:extLst>
          </p:cNvPr>
          <p:cNvSpPr>
            <a:spLocks noGrp="1"/>
          </p:cNvSpPr>
          <p:nvPr>
            <p:ph type="sldNum" sz="quarter" idx="12"/>
          </p:nvPr>
        </p:nvSpPr>
        <p:spPr/>
        <p:txBody>
          <a:bodyPr/>
          <a:lstStyle/>
          <a:p>
            <a:fld id="{4992A523-F2A4-4F70-A965-F59CEDFEE41E}" type="slidenum">
              <a:rPr lang="pt-PT" smtClean="0"/>
              <a:t>‹nº›</a:t>
            </a:fld>
            <a:endParaRPr lang="pt-PT"/>
          </a:p>
        </p:txBody>
      </p:sp>
    </p:spTree>
    <p:extLst>
      <p:ext uri="{BB962C8B-B14F-4D97-AF65-F5344CB8AC3E}">
        <p14:creationId xmlns:p14="http://schemas.microsoft.com/office/powerpoint/2010/main" val="161538612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7A2C6D-C096-4556-A472-79B3F0522A55}"/>
              </a:ext>
            </a:extLst>
          </p:cNvPr>
          <p:cNvSpPr>
            <a:spLocks noGrp="1"/>
          </p:cNvSpPr>
          <p:nvPr>
            <p:ph type="title"/>
          </p:nvPr>
        </p:nvSpPr>
        <p:spPr>
          <a:xfrm>
            <a:off x="395536" y="-387424"/>
            <a:ext cx="7886700" cy="1325563"/>
          </a:xfrm>
        </p:spPr>
        <p:txBody>
          <a:bodyPr/>
          <a:lstStyle/>
          <a:p>
            <a:r>
              <a:rPr lang="pt-PT"/>
              <a:t>Clique para editar o estilo de título do Modelo Global</a:t>
            </a:r>
            <a:endParaRPr lang="en-US"/>
          </a:p>
        </p:txBody>
      </p:sp>
      <p:sp>
        <p:nvSpPr>
          <p:cNvPr id="3" name="Marcador de Posição da Data 2">
            <a:extLst>
              <a:ext uri="{FF2B5EF4-FFF2-40B4-BE49-F238E27FC236}">
                <a16:creationId xmlns:a16="http://schemas.microsoft.com/office/drawing/2014/main" id="{A05D9541-1480-4065-ADA8-796D27489A9A}"/>
              </a:ext>
            </a:extLst>
          </p:cNvPr>
          <p:cNvSpPr>
            <a:spLocks noGrp="1"/>
          </p:cNvSpPr>
          <p:nvPr>
            <p:ph type="dt" sz="half" idx="10"/>
          </p:nvPr>
        </p:nvSpPr>
        <p:spPr/>
        <p:txBody>
          <a:bodyPr/>
          <a:lstStyle/>
          <a:p>
            <a:fld id="{AC30F308-AEC1-40FE-82C1-7DCBD5B1B076}" type="datetimeFigureOut">
              <a:rPr lang="en-US" smtClean="0"/>
              <a:t>4/19/2023</a:t>
            </a:fld>
            <a:endParaRPr lang="en-US"/>
          </a:p>
        </p:txBody>
      </p:sp>
      <p:sp>
        <p:nvSpPr>
          <p:cNvPr id="4" name="Marcador de Posição do Rodapé 3">
            <a:extLst>
              <a:ext uri="{FF2B5EF4-FFF2-40B4-BE49-F238E27FC236}">
                <a16:creationId xmlns:a16="http://schemas.microsoft.com/office/drawing/2014/main" id="{F2D53F41-F3F3-4FED-9D45-A8241AFA254D}"/>
              </a:ext>
            </a:extLst>
          </p:cNvPr>
          <p:cNvSpPr>
            <a:spLocks noGrp="1"/>
          </p:cNvSpPr>
          <p:nvPr>
            <p:ph type="ftr" sz="quarter" idx="11"/>
          </p:nvPr>
        </p:nvSpPr>
        <p:spPr/>
        <p:txBody>
          <a:bodyPr/>
          <a:lstStyle/>
          <a:p>
            <a:endParaRPr lang="en-US"/>
          </a:p>
        </p:txBody>
      </p:sp>
      <p:sp>
        <p:nvSpPr>
          <p:cNvPr id="5" name="Marcador de Posição do Número do Diapositivo 4">
            <a:extLst>
              <a:ext uri="{FF2B5EF4-FFF2-40B4-BE49-F238E27FC236}">
                <a16:creationId xmlns:a16="http://schemas.microsoft.com/office/drawing/2014/main" id="{4778CFB9-FEA7-4AB0-9404-81BB8C82B67A}"/>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200356187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55FEFE7A-638C-49B9-A79A-DCC24595C9BD}"/>
              </a:ext>
            </a:extLst>
          </p:cNvPr>
          <p:cNvSpPr>
            <a:spLocks noGrp="1"/>
          </p:cNvSpPr>
          <p:nvPr>
            <p:ph type="dt" sz="half" idx="10"/>
          </p:nvPr>
        </p:nvSpPr>
        <p:spPr/>
        <p:txBody>
          <a:bodyPr/>
          <a:lstStyle/>
          <a:p>
            <a:fld id="{AC30F308-AEC1-40FE-82C1-7DCBD5B1B076}" type="datetimeFigureOut">
              <a:rPr lang="en-US" smtClean="0"/>
              <a:t>4/19/2023</a:t>
            </a:fld>
            <a:endParaRPr lang="en-US"/>
          </a:p>
        </p:txBody>
      </p:sp>
      <p:sp>
        <p:nvSpPr>
          <p:cNvPr id="3" name="Marcador de Posição do Rodapé 2">
            <a:extLst>
              <a:ext uri="{FF2B5EF4-FFF2-40B4-BE49-F238E27FC236}">
                <a16:creationId xmlns:a16="http://schemas.microsoft.com/office/drawing/2014/main" id="{7C502520-ACFA-49F7-B3B6-5875BC0131D5}"/>
              </a:ext>
            </a:extLst>
          </p:cNvPr>
          <p:cNvSpPr>
            <a:spLocks noGrp="1"/>
          </p:cNvSpPr>
          <p:nvPr>
            <p:ph type="ftr" sz="quarter" idx="11"/>
          </p:nvPr>
        </p:nvSpPr>
        <p:spPr/>
        <p:txBody>
          <a:bodyPr/>
          <a:lstStyle/>
          <a:p>
            <a:endParaRPr lang="en-US"/>
          </a:p>
        </p:txBody>
      </p:sp>
      <p:sp>
        <p:nvSpPr>
          <p:cNvPr id="4" name="Marcador de Posição do Número do Diapositivo 3">
            <a:extLst>
              <a:ext uri="{FF2B5EF4-FFF2-40B4-BE49-F238E27FC236}">
                <a16:creationId xmlns:a16="http://schemas.microsoft.com/office/drawing/2014/main" id="{AC29A81C-C9FC-4651-A76F-110DA2B91482}"/>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387750970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0E7056-0743-4CC2-A2D6-030AD58F9766}"/>
              </a:ext>
            </a:extLst>
          </p:cNvPr>
          <p:cNvSpPr>
            <a:spLocks noGrp="1"/>
          </p:cNvSpPr>
          <p:nvPr>
            <p:ph type="title"/>
          </p:nvPr>
        </p:nvSpPr>
        <p:spPr>
          <a:xfrm>
            <a:off x="630238" y="457200"/>
            <a:ext cx="2949575" cy="1600200"/>
          </a:xfrm>
        </p:spPr>
        <p:txBody>
          <a:bodyPr anchor="b"/>
          <a:lstStyle>
            <a:lvl1pPr>
              <a:defRPr sz="3200"/>
            </a:lvl1pPr>
          </a:lstStyle>
          <a:p>
            <a:r>
              <a:rPr lang="pt-PT"/>
              <a:t>Clique para editar o estilo de título do Modelo Global</a:t>
            </a:r>
            <a:endParaRPr lang="en-US"/>
          </a:p>
        </p:txBody>
      </p:sp>
      <p:sp>
        <p:nvSpPr>
          <p:cNvPr id="3" name="Marcador de Posição de Conteúdo 2">
            <a:extLst>
              <a:ext uri="{FF2B5EF4-FFF2-40B4-BE49-F238E27FC236}">
                <a16:creationId xmlns:a16="http://schemas.microsoft.com/office/drawing/2014/main" id="{A79FF562-0D88-4CD6-B0B0-75E91E9056E2}"/>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o Texto 3">
            <a:extLst>
              <a:ext uri="{FF2B5EF4-FFF2-40B4-BE49-F238E27FC236}">
                <a16:creationId xmlns:a16="http://schemas.microsoft.com/office/drawing/2014/main" id="{E8C4DDE4-F5D0-4727-BBF6-27E80FA67D7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Marcador de Posição da Data 4">
            <a:extLst>
              <a:ext uri="{FF2B5EF4-FFF2-40B4-BE49-F238E27FC236}">
                <a16:creationId xmlns:a16="http://schemas.microsoft.com/office/drawing/2014/main" id="{350C3065-FFF9-47C9-98AE-8A5AF714B985}"/>
              </a:ext>
            </a:extLst>
          </p:cNvPr>
          <p:cNvSpPr>
            <a:spLocks noGrp="1"/>
          </p:cNvSpPr>
          <p:nvPr>
            <p:ph type="dt" sz="half" idx="10"/>
          </p:nvPr>
        </p:nvSpPr>
        <p:spPr/>
        <p:txBody>
          <a:bodyPr/>
          <a:lstStyle/>
          <a:p>
            <a:fld id="{AC30F308-AEC1-40FE-82C1-7DCBD5B1B076}" type="datetimeFigureOut">
              <a:rPr lang="en-US" smtClean="0"/>
              <a:t>4/19/2023</a:t>
            </a:fld>
            <a:endParaRPr lang="en-US"/>
          </a:p>
        </p:txBody>
      </p:sp>
      <p:sp>
        <p:nvSpPr>
          <p:cNvPr id="6" name="Marcador de Posição do Rodapé 5">
            <a:extLst>
              <a:ext uri="{FF2B5EF4-FFF2-40B4-BE49-F238E27FC236}">
                <a16:creationId xmlns:a16="http://schemas.microsoft.com/office/drawing/2014/main" id="{961014D8-89D2-43DD-A275-591E72D855DF}"/>
              </a:ext>
            </a:extLst>
          </p:cNvPr>
          <p:cNvSpPr>
            <a:spLocks noGrp="1"/>
          </p:cNvSpPr>
          <p:nvPr>
            <p:ph type="ftr" sz="quarter" idx="11"/>
          </p:nvPr>
        </p:nvSpPr>
        <p:spPr/>
        <p:txBody>
          <a:bodyPr/>
          <a:lstStyle/>
          <a:p>
            <a:endParaRPr lang="en-US"/>
          </a:p>
        </p:txBody>
      </p:sp>
      <p:sp>
        <p:nvSpPr>
          <p:cNvPr id="7" name="Marcador de Posição do Número do Diapositivo 6">
            <a:extLst>
              <a:ext uri="{FF2B5EF4-FFF2-40B4-BE49-F238E27FC236}">
                <a16:creationId xmlns:a16="http://schemas.microsoft.com/office/drawing/2014/main" id="{72E668E7-2D46-4DBF-BED1-941A1C2EAF53}"/>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286961053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0ED547-377A-4220-8EAE-DFFC406D7C77}"/>
              </a:ext>
            </a:extLst>
          </p:cNvPr>
          <p:cNvSpPr>
            <a:spLocks noGrp="1"/>
          </p:cNvSpPr>
          <p:nvPr>
            <p:ph type="title"/>
          </p:nvPr>
        </p:nvSpPr>
        <p:spPr>
          <a:xfrm>
            <a:off x="630238" y="457200"/>
            <a:ext cx="2949575" cy="1600200"/>
          </a:xfrm>
        </p:spPr>
        <p:txBody>
          <a:bodyPr anchor="b"/>
          <a:lstStyle>
            <a:lvl1pPr>
              <a:defRPr sz="3200"/>
            </a:lvl1pPr>
          </a:lstStyle>
          <a:p>
            <a:r>
              <a:rPr lang="pt-PT"/>
              <a:t>Clique para editar o estilo de título do Modelo Global</a:t>
            </a:r>
            <a:endParaRPr lang="en-US"/>
          </a:p>
        </p:txBody>
      </p:sp>
      <p:sp>
        <p:nvSpPr>
          <p:cNvPr id="3" name="Marcador de Posição da Imagem 2">
            <a:extLst>
              <a:ext uri="{FF2B5EF4-FFF2-40B4-BE49-F238E27FC236}">
                <a16:creationId xmlns:a16="http://schemas.microsoft.com/office/drawing/2014/main" id="{5D172836-D7F4-43DF-BFDB-378DC51382D6}"/>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Posição do Texto 3">
            <a:extLst>
              <a:ext uri="{FF2B5EF4-FFF2-40B4-BE49-F238E27FC236}">
                <a16:creationId xmlns:a16="http://schemas.microsoft.com/office/drawing/2014/main" id="{5C21D41F-37C8-44C6-81B4-0EE8456EA3E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Marcador de Posição da Data 4">
            <a:extLst>
              <a:ext uri="{FF2B5EF4-FFF2-40B4-BE49-F238E27FC236}">
                <a16:creationId xmlns:a16="http://schemas.microsoft.com/office/drawing/2014/main" id="{A5EC669B-829A-4B55-AE64-20729C9145A8}"/>
              </a:ext>
            </a:extLst>
          </p:cNvPr>
          <p:cNvSpPr>
            <a:spLocks noGrp="1"/>
          </p:cNvSpPr>
          <p:nvPr>
            <p:ph type="dt" sz="half" idx="10"/>
          </p:nvPr>
        </p:nvSpPr>
        <p:spPr/>
        <p:txBody>
          <a:bodyPr/>
          <a:lstStyle/>
          <a:p>
            <a:fld id="{AC30F308-AEC1-40FE-82C1-7DCBD5B1B076}" type="datetimeFigureOut">
              <a:rPr lang="en-US" smtClean="0"/>
              <a:t>4/19/2023</a:t>
            </a:fld>
            <a:endParaRPr lang="en-US"/>
          </a:p>
        </p:txBody>
      </p:sp>
      <p:sp>
        <p:nvSpPr>
          <p:cNvPr id="6" name="Marcador de Posição do Rodapé 5">
            <a:extLst>
              <a:ext uri="{FF2B5EF4-FFF2-40B4-BE49-F238E27FC236}">
                <a16:creationId xmlns:a16="http://schemas.microsoft.com/office/drawing/2014/main" id="{279009F3-C12E-4E62-AA9A-6B836C7EBE7A}"/>
              </a:ext>
            </a:extLst>
          </p:cNvPr>
          <p:cNvSpPr>
            <a:spLocks noGrp="1"/>
          </p:cNvSpPr>
          <p:nvPr>
            <p:ph type="ftr" sz="quarter" idx="11"/>
          </p:nvPr>
        </p:nvSpPr>
        <p:spPr/>
        <p:txBody>
          <a:bodyPr/>
          <a:lstStyle/>
          <a:p>
            <a:endParaRPr lang="en-US"/>
          </a:p>
        </p:txBody>
      </p:sp>
      <p:sp>
        <p:nvSpPr>
          <p:cNvPr id="7" name="Marcador de Posição do Número do Diapositivo 6">
            <a:extLst>
              <a:ext uri="{FF2B5EF4-FFF2-40B4-BE49-F238E27FC236}">
                <a16:creationId xmlns:a16="http://schemas.microsoft.com/office/drawing/2014/main" id="{39261EAB-2473-48E2-8642-89A752562A79}"/>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163157629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02FD12-4833-4E90-A6C8-D33F7192F8BE}"/>
              </a:ext>
            </a:extLst>
          </p:cNvPr>
          <p:cNvSpPr>
            <a:spLocks noGrp="1"/>
          </p:cNvSpPr>
          <p:nvPr>
            <p:ph type="title"/>
          </p:nvPr>
        </p:nvSpPr>
        <p:spPr/>
        <p:txBody>
          <a:bodyPr/>
          <a:lstStyle/>
          <a:p>
            <a:r>
              <a:rPr lang="pt-PT"/>
              <a:t>Clique para editar o estilo de título do Modelo Global</a:t>
            </a:r>
            <a:endParaRPr lang="en-US"/>
          </a:p>
        </p:txBody>
      </p:sp>
      <p:sp>
        <p:nvSpPr>
          <p:cNvPr id="3" name="Marcador de Posição de Texto Vertical 2">
            <a:extLst>
              <a:ext uri="{FF2B5EF4-FFF2-40B4-BE49-F238E27FC236}">
                <a16:creationId xmlns:a16="http://schemas.microsoft.com/office/drawing/2014/main" id="{EBC7AA09-4552-4EE2-84D2-76B0A900B324}"/>
              </a:ext>
            </a:extLst>
          </p:cNvPr>
          <p:cNvSpPr>
            <a:spLocks noGrp="1"/>
          </p:cNvSpPr>
          <p:nvPr>
            <p:ph type="body" orient="vert" idx="1"/>
          </p:nvPr>
        </p:nvSpPr>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a:extLst>
              <a:ext uri="{FF2B5EF4-FFF2-40B4-BE49-F238E27FC236}">
                <a16:creationId xmlns:a16="http://schemas.microsoft.com/office/drawing/2014/main" id="{D31FF64F-1A03-40C6-9F15-503EF9AA9E9D}"/>
              </a:ext>
            </a:extLst>
          </p:cNvPr>
          <p:cNvSpPr>
            <a:spLocks noGrp="1"/>
          </p:cNvSpPr>
          <p:nvPr>
            <p:ph type="dt" sz="half" idx="10"/>
          </p:nvPr>
        </p:nvSpPr>
        <p:spPr/>
        <p:txBody>
          <a:bodyPr/>
          <a:lstStyle/>
          <a:p>
            <a:fld id="{AC30F308-AEC1-40FE-82C1-7DCBD5B1B076}" type="datetimeFigureOut">
              <a:rPr lang="en-US" smtClean="0"/>
              <a:t>4/19/2023</a:t>
            </a:fld>
            <a:endParaRPr lang="en-US"/>
          </a:p>
        </p:txBody>
      </p:sp>
      <p:sp>
        <p:nvSpPr>
          <p:cNvPr id="5" name="Marcador de Posição do Rodapé 4">
            <a:extLst>
              <a:ext uri="{FF2B5EF4-FFF2-40B4-BE49-F238E27FC236}">
                <a16:creationId xmlns:a16="http://schemas.microsoft.com/office/drawing/2014/main" id="{3B1F8B8C-B15E-4BC2-86A9-0C0E1028F166}"/>
              </a:ext>
            </a:extLst>
          </p:cNvPr>
          <p:cNvSpPr>
            <a:spLocks noGrp="1"/>
          </p:cNvSpPr>
          <p:nvPr>
            <p:ph type="ftr" sz="quarter" idx="11"/>
          </p:nvPr>
        </p:nvSpPr>
        <p:spPr/>
        <p:txBody>
          <a:bodyPr/>
          <a:lstStyle/>
          <a:p>
            <a:endParaRPr lang="en-US"/>
          </a:p>
        </p:txBody>
      </p:sp>
      <p:sp>
        <p:nvSpPr>
          <p:cNvPr id="6" name="Marcador de Posição do Número do Diapositivo 5">
            <a:extLst>
              <a:ext uri="{FF2B5EF4-FFF2-40B4-BE49-F238E27FC236}">
                <a16:creationId xmlns:a16="http://schemas.microsoft.com/office/drawing/2014/main" id="{FB283FE2-C153-4279-8B00-D4C70F5C5A8D}"/>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14033261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1FF5CFB-0D8B-40E5-A89A-A378000D054F}"/>
              </a:ext>
            </a:extLst>
          </p:cNvPr>
          <p:cNvSpPr>
            <a:spLocks noGrp="1"/>
          </p:cNvSpPr>
          <p:nvPr>
            <p:ph type="title" orient="vert"/>
          </p:nvPr>
        </p:nvSpPr>
        <p:spPr>
          <a:xfrm>
            <a:off x="6543675" y="365125"/>
            <a:ext cx="1971675" cy="5811838"/>
          </a:xfrm>
        </p:spPr>
        <p:txBody>
          <a:bodyPr vert="eaVert"/>
          <a:lstStyle/>
          <a:p>
            <a:r>
              <a:rPr lang="pt-PT"/>
              <a:t>Clique para editar o estilo de título do Modelo Global</a:t>
            </a:r>
            <a:endParaRPr lang="en-US"/>
          </a:p>
        </p:txBody>
      </p:sp>
      <p:sp>
        <p:nvSpPr>
          <p:cNvPr id="3" name="Marcador de Posição de Texto Vertical 2">
            <a:extLst>
              <a:ext uri="{FF2B5EF4-FFF2-40B4-BE49-F238E27FC236}">
                <a16:creationId xmlns:a16="http://schemas.microsoft.com/office/drawing/2014/main" id="{7C8969DE-F267-4857-B423-85162B5EFE33}"/>
              </a:ext>
            </a:extLst>
          </p:cNvPr>
          <p:cNvSpPr>
            <a:spLocks noGrp="1"/>
          </p:cNvSpPr>
          <p:nvPr>
            <p:ph type="body" orient="vert" idx="1"/>
          </p:nvPr>
        </p:nvSpPr>
        <p:spPr>
          <a:xfrm>
            <a:off x="628650" y="365125"/>
            <a:ext cx="5762625" cy="5811838"/>
          </a:xfrm>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a:extLst>
              <a:ext uri="{FF2B5EF4-FFF2-40B4-BE49-F238E27FC236}">
                <a16:creationId xmlns:a16="http://schemas.microsoft.com/office/drawing/2014/main" id="{EFD3ED7C-3A63-4869-A557-16AF6DA88B02}"/>
              </a:ext>
            </a:extLst>
          </p:cNvPr>
          <p:cNvSpPr>
            <a:spLocks noGrp="1"/>
          </p:cNvSpPr>
          <p:nvPr>
            <p:ph type="dt" sz="half" idx="10"/>
          </p:nvPr>
        </p:nvSpPr>
        <p:spPr/>
        <p:txBody>
          <a:bodyPr/>
          <a:lstStyle/>
          <a:p>
            <a:fld id="{AC30F308-AEC1-40FE-82C1-7DCBD5B1B076}" type="datetimeFigureOut">
              <a:rPr lang="en-US" smtClean="0"/>
              <a:t>4/19/2023</a:t>
            </a:fld>
            <a:endParaRPr lang="en-US"/>
          </a:p>
        </p:txBody>
      </p:sp>
      <p:sp>
        <p:nvSpPr>
          <p:cNvPr id="5" name="Marcador de Posição do Rodapé 4">
            <a:extLst>
              <a:ext uri="{FF2B5EF4-FFF2-40B4-BE49-F238E27FC236}">
                <a16:creationId xmlns:a16="http://schemas.microsoft.com/office/drawing/2014/main" id="{6856AF14-11F5-42D5-9E79-59C9B25140DE}"/>
              </a:ext>
            </a:extLst>
          </p:cNvPr>
          <p:cNvSpPr>
            <a:spLocks noGrp="1"/>
          </p:cNvSpPr>
          <p:nvPr>
            <p:ph type="ftr" sz="quarter" idx="11"/>
          </p:nvPr>
        </p:nvSpPr>
        <p:spPr/>
        <p:txBody>
          <a:bodyPr/>
          <a:lstStyle/>
          <a:p>
            <a:endParaRPr lang="en-US"/>
          </a:p>
        </p:txBody>
      </p:sp>
      <p:sp>
        <p:nvSpPr>
          <p:cNvPr id="6" name="Marcador de Posição do Número do Diapositivo 5">
            <a:extLst>
              <a:ext uri="{FF2B5EF4-FFF2-40B4-BE49-F238E27FC236}">
                <a16:creationId xmlns:a16="http://schemas.microsoft.com/office/drawing/2014/main" id="{55410750-2167-42C1-8518-A8DB5366576A}"/>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3077662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2CD68C-92B3-40DA-A848-1860BDD343C7}"/>
              </a:ext>
            </a:extLst>
          </p:cNvPr>
          <p:cNvSpPr>
            <a:spLocks noGrp="1"/>
          </p:cNvSpPr>
          <p:nvPr>
            <p:ph type="title"/>
          </p:nvPr>
        </p:nvSpPr>
        <p:spPr/>
        <p:txBody>
          <a:bodyPr/>
          <a:lstStyle/>
          <a:p>
            <a:r>
              <a:rPr lang="pt-PT"/>
              <a:t>Clique para editar o estilo de título do Modelo Global</a:t>
            </a:r>
          </a:p>
        </p:txBody>
      </p:sp>
      <p:sp>
        <p:nvSpPr>
          <p:cNvPr id="3" name="Marcador de Posição da Data 2">
            <a:extLst>
              <a:ext uri="{FF2B5EF4-FFF2-40B4-BE49-F238E27FC236}">
                <a16:creationId xmlns:a16="http://schemas.microsoft.com/office/drawing/2014/main" id="{ED357238-2C9E-4B68-80FB-D78AAC88CFA5}"/>
              </a:ext>
            </a:extLst>
          </p:cNvPr>
          <p:cNvSpPr>
            <a:spLocks noGrp="1"/>
          </p:cNvSpPr>
          <p:nvPr>
            <p:ph type="dt" sz="half" idx="10"/>
          </p:nvPr>
        </p:nvSpPr>
        <p:spPr/>
        <p:txBody>
          <a:bodyPr/>
          <a:lstStyle/>
          <a:p>
            <a:fld id="{C56A7FEF-8B9F-430C-8643-D57C1493F3A4}" type="datetimeFigureOut">
              <a:rPr lang="pt-PT" smtClean="0"/>
              <a:t>19/04/2023</a:t>
            </a:fld>
            <a:endParaRPr lang="pt-PT"/>
          </a:p>
        </p:txBody>
      </p:sp>
      <p:sp>
        <p:nvSpPr>
          <p:cNvPr id="4" name="Marcador de Posição do Rodapé 3">
            <a:extLst>
              <a:ext uri="{FF2B5EF4-FFF2-40B4-BE49-F238E27FC236}">
                <a16:creationId xmlns:a16="http://schemas.microsoft.com/office/drawing/2014/main" id="{7640FE60-0E8D-4BF3-A4FE-9241B9F041AE}"/>
              </a:ext>
            </a:extLst>
          </p:cNvPr>
          <p:cNvSpPr>
            <a:spLocks noGrp="1"/>
          </p:cNvSpPr>
          <p:nvPr>
            <p:ph type="ftr" sz="quarter" idx="11"/>
          </p:nvPr>
        </p:nvSpPr>
        <p:spPr/>
        <p:txBody>
          <a:bodyPr/>
          <a:lstStyle/>
          <a:p>
            <a:endParaRPr lang="pt-PT"/>
          </a:p>
        </p:txBody>
      </p:sp>
      <p:sp>
        <p:nvSpPr>
          <p:cNvPr id="5" name="Marcador de Posição do Número do Diapositivo 4">
            <a:extLst>
              <a:ext uri="{FF2B5EF4-FFF2-40B4-BE49-F238E27FC236}">
                <a16:creationId xmlns:a16="http://schemas.microsoft.com/office/drawing/2014/main" id="{66326F64-3D15-4B63-9C45-FB8694A193D8}"/>
              </a:ext>
            </a:extLst>
          </p:cNvPr>
          <p:cNvSpPr>
            <a:spLocks noGrp="1"/>
          </p:cNvSpPr>
          <p:nvPr>
            <p:ph type="sldNum" sz="quarter" idx="12"/>
          </p:nvPr>
        </p:nvSpPr>
        <p:spPr/>
        <p:txBody>
          <a:bodyPr/>
          <a:lstStyle/>
          <a:p>
            <a:fld id="{4992A523-F2A4-4F70-A965-F59CEDFEE41E}" type="slidenum">
              <a:rPr lang="pt-PT" smtClean="0"/>
              <a:t>‹nº›</a:t>
            </a:fld>
            <a:endParaRPr lang="pt-PT"/>
          </a:p>
        </p:txBody>
      </p:sp>
    </p:spTree>
    <p:extLst>
      <p:ext uri="{BB962C8B-B14F-4D97-AF65-F5344CB8AC3E}">
        <p14:creationId xmlns:p14="http://schemas.microsoft.com/office/powerpoint/2010/main" val="205216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31A15221-3F54-40A8-89B7-311A652A015D}"/>
              </a:ext>
            </a:extLst>
          </p:cNvPr>
          <p:cNvSpPr>
            <a:spLocks noGrp="1"/>
          </p:cNvSpPr>
          <p:nvPr>
            <p:ph type="dt" sz="half" idx="10"/>
          </p:nvPr>
        </p:nvSpPr>
        <p:spPr/>
        <p:txBody>
          <a:bodyPr/>
          <a:lstStyle/>
          <a:p>
            <a:fld id="{C56A7FEF-8B9F-430C-8643-D57C1493F3A4}" type="datetimeFigureOut">
              <a:rPr lang="pt-PT" smtClean="0"/>
              <a:t>19/04/2023</a:t>
            </a:fld>
            <a:endParaRPr lang="pt-PT"/>
          </a:p>
        </p:txBody>
      </p:sp>
      <p:sp>
        <p:nvSpPr>
          <p:cNvPr id="3" name="Marcador de Posição do Rodapé 2">
            <a:extLst>
              <a:ext uri="{FF2B5EF4-FFF2-40B4-BE49-F238E27FC236}">
                <a16:creationId xmlns:a16="http://schemas.microsoft.com/office/drawing/2014/main" id="{4E5B6CCA-40B3-4CF6-A060-3D920FF97A30}"/>
              </a:ext>
            </a:extLst>
          </p:cNvPr>
          <p:cNvSpPr>
            <a:spLocks noGrp="1"/>
          </p:cNvSpPr>
          <p:nvPr>
            <p:ph type="ftr" sz="quarter" idx="11"/>
          </p:nvPr>
        </p:nvSpPr>
        <p:spPr/>
        <p:txBody>
          <a:bodyPr/>
          <a:lstStyle/>
          <a:p>
            <a:endParaRPr lang="pt-PT"/>
          </a:p>
        </p:txBody>
      </p:sp>
      <p:sp>
        <p:nvSpPr>
          <p:cNvPr id="4" name="Marcador de Posição do Número do Diapositivo 3">
            <a:extLst>
              <a:ext uri="{FF2B5EF4-FFF2-40B4-BE49-F238E27FC236}">
                <a16:creationId xmlns:a16="http://schemas.microsoft.com/office/drawing/2014/main" id="{E56173E1-793E-4B45-BD63-B9DE50C26538}"/>
              </a:ext>
            </a:extLst>
          </p:cNvPr>
          <p:cNvSpPr>
            <a:spLocks noGrp="1"/>
          </p:cNvSpPr>
          <p:nvPr>
            <p:ph type="sldNum" sz="quarter" idx="12"/>
          </p:nvPr>
        </p:nvSpPr>
        <p:spPr/>
        <p:txBody>
          <a:bodyPr/>
          <a:lstStyle/>
          <a:p>
            <a:fld id="{4992A523-F2A4-4F70-A965-F59CEDFEE41E}" type="slidenum">
              <a:rPr lang="pt-PT" smtClean="0"/>
              <a:t>‹nº›</a:t>
            </a:fld>
            <a:endParaRPr lang="pt-PT"/>
          </a:p>
        </p:txBody>
      </p:sp>
    </p:spTree>
    <p:extLst>
      <p:ext uri="{BB962C8B-B14F-4D97-AF65-F5344CB8AC3E}">
        <p14:creationId xmlns:p14="http://schemas.microsoft.com/office/powerpoint/2010/main" val="1933414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1AE248-9501-4BC9-89E4-BA49F772A91B}"/>
              </a:ext>
            </a:extLst>
          </p:cNvPr>
          <p:cNvSpPr>
            <a:spLocks noGrp="1"/>
          </p:cNvSpPr>
          <p:nvPr>
            <p:ph type="title"/>
          </p:nvPr>
        </p:nvSpPr>
        <p:spPr>
          <a:xfrm>
            <a:off x="630238" y="457200"/>
            <a:ext cx="2949575" cy="1600200"/>
          </a:xfrm>
        </p:spPr>
        <p:txBody>
          <a:bodyPr anchor="b"/>
          <a:lstStyle>
            <a:lvl1pPr>
              <a:defRPr sz="3200"/>
            </a:lvl1p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4B07ED9A-151F-4B5D-B7CA-218BC4DFA6DB}"/>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a:extLst>
              <a:ext uri="{FF2B5EF4-FFF2-40B4-BE49-F238E27FC236}">
                <a16:creationId xmlns:a16="http://schemas.microsoft.com/office/drawing/2014/main" id="{2A95E3AE-B939-4383-8E3E-6CFFD338DB8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Marcador de Posição da Data 4">
            <a:extLst>
              <a:ext uri="{FF2B5EF4-FFF2-40B4-BE49-F238E27FC236}">
                <a16:creationId xmlns:a16="http://schemas.microsoft.com/office/drawing/2014/main" id="{C137ADD9-061C-487E-9A07-4A95AD266B62}"/>
              </a:ext>
            </a:extLst>
          </p:cNvPr>
          <p:cNvSpPr>
            <a:spLocks noGrp="1"/>
          </p:cNvSpPr>
          <p:nvPr>
            <p:ph type="dt" sz="half" idx="10"/>
          </p:nvPr>
        </p:nvSpPr>
        <p:spPr/>
        <p:txBody>
          <a:bodyPr/>
          <a:lstStyle/>
          <a:p>
            <a:fld id="{C56A7FEF-8B9F-430C-8643-D57C1493F3A4}" type="datetimeFigureOut">
              <a:rPr lang="pt-PT" smtClean="0"/>
              <a:t>19/04/2023</a:t>
            </a:fld>
            <a:endParaRPr lang="pt-PT"/>
          </a:p>
        </p:txBody>
      </p:sp>
      <p:sp>
        <p:nvSpPr>
          <p:cNvPr id="6" name="Marcador de Posição do Rodapé 5">
            <a:extLst>
              <a:ext uri="{FF2B5EF4-FFF2-40B4-BE49-F238E27FC236}">
                <a16:creationId xmlns:a16="http://schemas.microsoft.com/office/drawing/2014/main" id="{601AEB87-76C0-4863-81B0-45AC3519D0AE}"/>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A56579CD-C9A9-42A3-8C19-BE2E9F1D1A2F}"/>
              </a:ext>
            </a:extLst>
          </p:cNvPr>
          <p:cNvSpPr>
            <a:spLocks noGrp="1"/>
          </p:cNvSpPr>
          <p:nvPr>
            <p:ph type="sldNum" sz="quarter" idx="12"/>
          </p:nvPr>
        </p:nvSpPr>
        <p:spPr/>
        <p:txBody>
          <a:bodyPr/>
          <a:lstStyle/>
          <a:p>
            <a:fld id="{4992A523-F2A4-4F70-A965-F59CEDFEE41E}" type="slidenum">
              <a:rPr lang="pt-PT" smtClean="0"/>
              <a:t>‹nº›</a:t>
            </a:fld>
            <a:endParaRPr lang="pt-PT"/>
          </a:p>
        </p:txBody>
      </p:sp>
    </p:spTree>
    <p:extLst>
      <p:ext uri="{BB962C8B-B14F-4D97-AF65-F5344CB8AC3E}">
        <p14:creationId xmlns:p14="http://schemas.microsoft.com/office/powerpoint/2010/main" val="2298859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392699-DAF6-46A2-8877-0DC1FA4041A1}"/>
              </a:ext>
            </a:extLst>
          </p:cNvPr>
          <p:cNvSpPr>
            <a:spLocks noGrp="1"/>
          </p:cNvSpPr>
          <p:nvPr>
            <p:ph type="title"/>
          </p:nvPr>
        </p:nvSpPr>
        <p:spPr>
          <a:xfrm>
            <a:off x="630238" y="457200"/>
            <a:ext cx="2949575" cy="1600200"/>
          </a:xfrm>
        </p:spPr>
        <p:txBody>
          <a:bodyPr anchor="b"/>
          <a:lstStyle>
            <a:lvl1pPr>
              <a:defRPr sz="3200"/>
            </a:lvl1pPr>
          </a:lstStyle>
          <a:p>
            <a:r>
              <a:rPr lang="pt-PT"/>
              <a:t>Clique para editar o estilo de título do Modelo Global</a:t>
            </a:r>
          </a:p>
        </p:txBody>
      </p:sp>
      <p:sp>
        <p:nvSpPr>
          <p:cNvPr id="3" name="Marcador de Posição da Imagem 2">
            <a:extLst>
              <a:ext uri="{FF2B5EF4-FFF2-40B4-BE49-F238E27FC236}">
                <a16:creationId xmlns:a16="http://schemas.microsoft.com/office/drawing/2014/main" id="{D91A992B-D37F-4D13-A712-76AEDBADA020}"/>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a:extLst>
              <a:ext uri="{FF2B5EF4-FFF2-40B4-BE49-F238E27FC236}">
                <a16:creationId xmlns:a16="http://schemas.microsoft.com/office/drawing/2014/main" id="{CE4605A3-063D-40C7-AA19-977EA23A944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Marcador de Posição da Data 4">
            <a:extLst>
              <a:ext uri="{FF2B5EF4-FFF2-40B4-BE49-F238E27FC236}">
                <a16:creationId xmlns:a16="http://schemas.microsoft.com/office/drawing/2014/main" id="{B13DA3E9-D4DC-4D51-AD68-EFE6431819BF}"/>
              </a:ext>
            </a:extLst>
          </p:cNvPr>
          <p:cNvSpPr>
            <a:spLocks noGrp="1"/>
          </p:cNvSpPr>
          <p:nvPr>
            <p:ph type="dt" sz="half" idx="10"/>
          </p:nvPr>
        </p:nvSpPr>
        <p:spPr/>
        <p:txBody>
          <a:bodyPr/>
          <a:lstStyle/>
          <a:p>
            <a:fld id="{C56A7FEF-8B9F-430C-8643-D57C1493F3A4}" type="datetimeFigureOut">
              <a:rPr lang="pt-PT" smtClean="0"/>
              <a:t>19/04/2023</a:t>
            </a:fld>
            <a:endParaRPr lang="pt-PT"/>
          </a:p>
        </p:txBody>
      </p:sp>
      <p:sp>
        <p:nvSpPr>
          <p:cNvPr id="6" name="Marcador de Posição do Rodapé 5">
            <a:extLst>
              <a:ext uri="{FF2B5EF4-FFF2-40B4-BE49-F238E27FC236}">
                <a16:creationId xmlns:a16="http://schemas.microsoft.com/office/drawing/2014/main" id="{AABA0C17-8CA8-4102-BDCA-07B4DE2C311B}"/>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57E9FE24-4A96-4F3F-B186-F40DF14BDF68}"/>
              </a:ext>
            </a:extLst>
          </p:cNvPr>
          <p:cNvSpPr>
            <a:spLocks noGrp="1"/>
          </p:cNvSpPr>
          <p:nvPr>
            <p:ph type="sldNum" sz="quarter" idx="12"/>
          </p:nvPr>
        </p:nvSpPr>
        <p:spPr/>
        <p:txBody>
          <a:bodyPr/>
          <a:lstStyle/>
          <a:p>
            <a:fld id="{4992A523-F2A4-4F70-A965-F59CEDFEE41E}" type="slidenum">
              <a:rPr lang="pt-PT" smtClean="0"/>
              <a:t>‹nº›</a:t>
            </a:fld>
            <a:endParaRPr lang="pt-PT"/>
          </a:p>
        </p:txBody>
      </p:sp>
    </p:spTree>
    <p:extLst>
      <p:ext uri="{BB962C8B-B14F-4D97-AF65-F5344CB8AC3E}">
        <p14:creationId xmlns:p14="http://schemas.microsoft.com/office/powerpoint/2010/main" val="831712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60DD3428-73EF-4B39-9706-EF6A1053563F}"/>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0F954BF1-35AB-4D69-8BE0-5294B0B2569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2B493C91-66C3-40D7-ABF7-B11BF1AC9665}"/>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A7FEF-8B9F-430C-8643-D57C1493F3A4}" type="datetimeFigureOut">
              <a:rPr lang="pt-PT" smtClean="0"/>
              <a:t>19/04/2023</a:t>
            </a:fld>
            <a:endParaRPr lang="pt-PT"/>
          </a:p>
        </p:txBody>
      </p:sp>
      <p:sp>
        <p:nvSpPr>
          <p:cNvPr id="5" name="Marcador de Posição do Rodapé 4">
            <a:extLst>
              <a:ext uri="{FF2B5EF4-FFF2-40B4-BE49-F238E27FC236}">
                <a16:creationId xmlns:a16="http://schemas.microsoft.com/office/drawing/2014/main" id="{27C363F3-A4E8-429E-9791-97E49483E28F}"/>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Marcador de Posição do Número do Diapositivo 5">
            <a:extLst>
              <a:ext uri="{FF2B5EF4-FFF2-40B4-BE49-F238E27FC236}">
                <a16:creationId xmlns:a16="http://schemas.microsoft.com/office/drawing/2014/main" id="{28522FCA-07FF-438D-98AA-2A5B537A5DCA}"/>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92A523-F2A4-4F70-A965-F59CEDFEE41E}" type="slidenum">
              <a:rPr lang="pt-PT" smtClean="0"/>
              <a:t>‹nº›</a:t>
            </a:fld>
            <a:endParaRPr lang="pt-PT"/>
          </a:p>
        </p:txBody>
      </p:sp>
    </p:spTree>
    <p:extLst>
      <p:ext uri="{BB962C8B-B14F-4D97-AF65-F5344CB8AC3E}">
        <p14:creationId xmlns:p14="http://schemas.microsoft.com/office/powerpoint/2010/main" val="1415294438"/>
      </p:ext>
    </p:extLst>
  </p:cSld>
  <p:clrMap bg1="lt1" tx1="dk1" bg2="lt2" tx2="dk2" accent1="accent1" accent2="accent2" accent3="accent3" accent4="accent4" accent5="accent5" accent6="accent6" hlink="hlink" folHlink="folHlink"/>
  <p:sldLayoutIdLst>
    <p:sldLayoutId id="2147485103" r:id="rId1"/>
    <p:sldLayoutId id="2147485104" r:id="rId2"/>
    <p:sldLayoutId id="2147485105" r:id="rId3"/>
    <p:sldLayoutId id="2147485106" r:id="rId4"/>
    <p:sldLayoutId id="2147485107" r:id="rId5"/>
    <p:sldLayoutId id="2147485108" r:id="rId6"/>
    <p:sldLayoutId id="2147485109" r:id="rId7"/>
    <p:sldLayoutId id="2147485110" r:id="rId8"/>
    <p:sldLayoutId id="2147485111" r:id="rId9"/>
    <p:sldLayoutId id="2147485112" r:id="rId10"/>
    <p:sldLayoutId id="21474851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Posição do Título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pt-PT"/>
              <a:t>Clique para editar o estilo</a:t>
            </a:r>
          </a:p>
        </p:txBody>
      </p:sp>
      <p:sp>
        <p:nvSpPr>
          <p:cNvPr id="3" name="Marcador de Posição do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327A1F-BA85-4173-96C5-C07243DE12AF}" type="datetimeFigureOut">
              <a:rPr lang="pt-PT" smtClean="0"/>
              <a:t>19/04/2023</a:t>
            </a:fld>
            <a:endParaRPr lang="pt-PT"/>
          </a:p>
        </p:txBody>
      </p:sp>
      <p:sp>
        <p:nvSpPr>
          <p:cNvPr id="5" name="Marcador de Posição do Rodapé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Marcador de Posição do Número do Diapositivo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4CF14D-CA7C-4F5C-9837-0361E8E4F4B7}" type="slidenum">
              <a:rPr lang="pt-PT" smtClean="0"/>
              <a:t>‹nº›</a:t>
            </a:fld>
            <a:endParaRPr lang="pt-PT"/>
          </a:p>
        </p:txBody>
      </p:sp>
    </p:spTree>
    <p:extLst>
      <p:ext uri="{BB962C8B-B14F-4D97-AF65-F5344CB8AC3E}">
        <p14:creationId xmlns:p14="http://schemas.microsoft.com/office/powerpoint/2010/main" val="2557546560"/>
      </p:ext>
    </p:extLst>
  </p:cSld>
  <p:clrMap bg1="lt1" tx1="dk1" bg2="lt2" tx2="dk2" accent1="accent1" accent2="accent2" accent3="accent3" accent4="accent4" accent5="accent5" accent6="accent6" hlink="hlink" folHlink="folHlink"/>
  <p:sldLayoutIdLst>
    <p:sldLayoutId id="2147485090" r:id="rId1"/>
    <p:sldLayoutId id="2147485091" r:id="rId2"/>
    <p:sldLayoutId id="2147485092" r:id="rId3"/>
    <p:sldLayoutId id="2147485093" r:id="rId4"/>
    <p:sldLayoutId id="2147485094" r:id="rId5"/>
    <p:sldLayoutId id="2147485095" r:id="rId6"/>
    <p:sldLayoutId id="2147485096" r:id="rId7"/>
    <p:sldLayoutId id="2147485097" r:id="rId8"/>
    <p:sldLayoutId id="2147485098" r:id="rId9"/>
    <p:sldLayoutId id="2147485099" r:id="rId10"/>
    <p:sldLayoutId id="21474851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PT"/>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87679C-2F59-6E45-8FA5-FAD21CEBEBFE}" type="datetimeFigureOut">
              <a:rPr lang="en-US" smtClean="0"/>
              <a:t>4/19/2023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22231-0FE8-084E-9FAD-E8FD879B4578}" type="slidenum">
              <a:rPr lang="en-US" smtClean="0"/>
              <a:t>‹nº›</a:t>
            </a:fld>
            <a:endParaRPr lang="en-US"/>
          </a:p>
        </p:txBody>
      </p:sp>
    </p:spTree>
    <p:extLst>
      <p:ext uri="{BB962C8B-B14F-4D97-AF65-F5344CB8AC3E}">
        <p14:creationId xmlns:p14="http://schemas.microsoft.com/office/powerpoint/2010/main" val="3295251673"/>
      </p:ext>
    </p:extLst>
  </p:cSld>
  <p:clrMap bg1="lt1" tx1="dk1" bg2="lt2" tx2="dk2" accent1="accent1" accent2="accent2" accent3="accent3" accent4="accent4" accent5="accent5" accent6="accent6" hlink="hlink" folHlink="folHlink"/>
  <p:sldLayoutIdLst>
    <p:sldLayoutId id="2147485147" r:id="rId1"/>
    <p:sldLayoutId id="2147485148" r:id="rId2"/>
    <p:sldLayoutId id="2147485149" r:id="rId3"/>
    <p:sldLayoutId id="2147485150" r:id="rId4"/>
    <p:sldLayoutId id="2147485151" r:id="rId5"/>
    <p:sldLayoutId id="2147485152" r:id="rId6"/>
    <p:sldLayoutId id="2147485153" r:id="rId7"/>
    <p:sldLayoutId id="2147485154" r:id="rId8"/>
    <p:sldLayoutId id="2147485155" r:id="rId9"/>
    <p:sldLayoutId id="2147485156" r:id="rId10"/>
    <p:sldLayoutId id="2147485157"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02B977D6-1E56-499E-8AEA-D3DC51BAF037}"/>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pt-PT" dirty="0"/>
              <a:t>Clique para editar o estilo de título do Modelo Global</a:t>
            </a:r>
            <a:endParaRPr lang="en-US" dirty="0"/>
          </a:p>
        </p:txBody>
      </p:sp>
      <p:sp>
        <p:nvSpPr>
          <p:cNvPr id="3" name="Marcador de Posição do Texto 2">
            <a:extLst>
              <a:ext uri="{FF2B5EF4-FFF2-40B4-BE49-F238E27FC236}">
                <a16:creationId xmlns:a16="http://schemas.microsoft.com/office/drawing/2014/main" id="{62398426-22F8-4BD6-A83B-8A8C3ACFECEF}"/>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a:extLst>
              <a:ext uri="{FF2B5EF4-FFF2-40B4-BE49-F238E27FC236}">
                <a16:creationId xmlns:a16="http://schemas.microsoft.com/office/drawing/2014/main" id="{BEAF4CDA-C3F2-4556-B262-DD0A385075C0}"/>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0F308-AEC1-40FE-82C1-7DCBD5B1B076}" type="datetimeFigureOut">
              <a:rPr lang="en-US" smtClean="0"/>
              <a:t>4/19/2023</a:t>
            </a:fld>
            <a:endParaRPr lang="en-US"/>
          </a:p>
        </p:txBody>
      </p:sp>
      <p:sp>
        <p:nvSpPr>
          <p:cNvPr id="5" name="Marcador de Posição do Rodapé 4">
            <a:extLst>
              <a:ext uri="{FF2B5EF4-FFF2-40B4-BE49-F238E27FC236}">
                <a16:creationId xmlns:a16="http://schemas.microsoft.com/office/drawing/2014/main" id="{B277DF46-3D39-4245-9A19-A31875D5DEFA}"/>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Posição do Número do Diapositivo 5">
            <a:extLst>
              <a:ext uri="{FF2B5EF4-FFF2-40B4-BE49-F238E27FC236}">
                <a16:creationId xmlns:a16="http://schemas.microsoft.com/office/drawing/2014/main" id="{B75D7923-7576-4667-80AC-FD1ABED03642}"/>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F493D2-158B-4DAD-98A8-571258816198}" type="slidenum">
              <a:rPr lang="en-US" smtClean="0"/>
              <a:t>‹nº›</a:t>
            </a:fld>
            <a:endParaRPr lang="en-US"/>
          </a:p>
        </p:txBody>
      </p:sp>
      <p:cxnSp>
        <p:nvCxnSpPr>
          <p:cNvPr id="7" name="Conexão reta 6">
            <a:extLst>
              <a:ext uri="{FF2B5EF4-FFF2-40B4-BE49-F238E27FC236}">
                <a16:creationId xmlns:a16="http://schemas.microsoft.com/office/drawing/2014/main" id="{429B3419-3C21-4667-95B6-DCCAE81BD315}"/>
              </a:ext>
            </a:extLst>
          </p:cNvPr>
          <p:cNvCxnSpPr/>
          <p:nvPr userDrawn="1"/>
        </p:nvCxnSpPr>
        <p:spPr>
          <a:xfrm>
            <a:off x="107504" y="1052736"/>
            <a:ext cx="2777430" cy="0"/>
          </a:xfrm>
          <a:prstGeom prst="line">
            <a:avLst/>
          </a:prstGeom>
          <a:ln w="127000" cmpd="tri">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9277457"/>
      </p:ext>
    </p:extLst>
  </p:cSld>
  <p:clrMap bg1="lt1" tx1="dk1" bg2="lt2" tx2="dk2" accent1="accent1" accent2="accent2" accent3="accent3" accent4="accent4" accent5="accent5" accent6="accent6" hlink="hlink" folHlink="folHlink"/>
  <p:sldLayoutIdLst>
    <p:sldLayoutId id="2147485159" r:id="rId1"/>
    <p:sldLayoutId id="2147485160" r:id="rId2"/>
    <p:sldLayoutId id="2147485161" r:id="rId3"/>
    <p:sldLayoutId id="2147485162" r:id="rId4"/>
    <p:sldLayoutId id="2147485163" r:id="rId5"/>
    <p:sldLayoutId id="2147485164" r:id="rId6"/>
    <p:sldLayoutId id="2147485165" r:id="rId7"/>
    <p:sldLayoutId id="2147485166" r:id="rId8"/>
    <p:sldLayoutId id="2147485167" r:id="rId9"/>
    <p:sldLayoutId id="2147485168" r:id="rId10"/>
    <p:sldLayoutId id="21474851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02B977D6-1E56-499E-8AEA-D3DC51BAF037}"/>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pt-PT" dirty="0"/>
              <a:t>Clique para editar o estilo de título do Modelo Global</a:t>
            </a:r>
            <a:endParaRPr lang="en-US" dirty="0"/>
          </a:p>
        </p:txBody>
      </p:sp>
      <p:sp>
        <p:nvSpPr>
          <p:cNvPr id="3" name="Marcador de Posição do Texto 2">
            <a:extLst>
              <a:ext uri="{FF2B5EF4-FFF2-40B4-BE49-F238E27FC236}">
                <a16:creationId xmlns:a16="http://schemas.microsoft.com/office/drawing/2014/main" id="{62398426-22F8-4BD6-A83B-8A8C3ACFECEF}"/>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a:extLst>
              <a:ext uri="{FF2B5EF4-FFF2-40B4-BE49-F238E27FC236}">
                <a16:creationId xmlns:a16="http://schemas.microsoft.com/office/drawing/2014/main" id="{BEAF4CDA-C3F2-4556-B262-DD0A385075C0}"/>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0F308-AEC1-40FE-82C1-7DCBD5B1B076}" type="datetimeFigureOut">
              <a:rPr lang="en-US" smtClean="0"/>
              <a:t>4/19/2023</a:t>
            </a:fld>
            <a:endParaRPr lang="en-US"/>
          </a:p>
        </p:txBody>
      </p:sp>
      <p:sp>
        <p:nvSpPr>
          <p:cNvPr id="5" name="Marcador de Posição do Rodapé 4">
            <a:extLst>
              <a:ext uri="{FF2B5EF4-FFF2-40B4-BE49-F238E27FC236}">
                <a16:creationId xmlns:a16="http://schemas.microsoft.com/office/drawing/2014/main" id="{B277DF46-3D39-4245-9A19-A31875D5DEFA}"/>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Posição do Número do Diapositivo 5">
            <a:extLst>
              <a:ext uri="{FF2B5EF4-FFF2-40B4-BE49-F238E27FC236}">
                <a16:creationId xmlns:a16="http://schemas.microsoft.com/office/drawing/2014/main" id="{B75D7923-7576-4667-80AC-FD1ABED03642}"/>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F493D2-158B-4DAD-98A8-571258816198}" type="slidenum">
              <a:rPr lang="en-US" smtClean="0"/>
              <a:t>‹nº›</a:t>
            </a:fld>
            <a:endParaRPr lang="en-US"/>
          </a:p>
        </p:txBody>
      </p:sp>
      <p:cxnSp>
        <p:nvCxnSpPr>
          <p:cNvPr id="7" name="Conexão reta 6">
            <a:extLst>
              <a:ext uri="{FF2B5EF4-FFF2-40B4-BE49-F238E27FC236}">
                <a16:creationId xmlns:a16="http://schemas.microsoft.com/office/drawing/2014/main" id="{429B3419-3C21-4667-95B6-DCCAE81BD315}"/>
              </a:ext>
            </a:extLst>
          </p:cNvPr>
          <p:cNvCxnSpPr/>
          <p:nvPr userDrawn="1"/>
        </p:nvCxnSpPr>
        <p:spPr>
          <a:xfrm>
            <a:off x="107504" y="1052736"/>
            <a:ext cx="2777430" cy="0"/>
          </a:xfrm>
          <a:prstGeom prst="line">
            <a:avLst/>
          </a:prstGeom>
          <a:ln w="127000" cmpd="tri">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9684672"/>
      </p:ext>
    </p:extLst>
  </p:cSld>
  <p:clrMap bg1="lt1" tx1="dk1" bg2="lt2" tx2="dk2" accent1="accent1" accent2="accent2" accent3="accent3" accent4="accent4" accent5="accent5" accent6="accent6" hlink="hlink" folHlink="folHlink"/>
  <p:sldLayoutIdLst>
    <p:sldLayoutId id="2147485186" r:id="rId1"/>
    <p:sldLayoutId id="2147485187" r:id="rId2"/>
    <p:sldLayoutId id="2147485188" r:id="rId3"/>
    <p:sldLayoutId id="2147485189" r:id="rId4"/>
    <p:sldLayoutId id="2147485190" r:id="rId5"/>
    <p:sldLayoutId id="2147485191" r:id="rId6"/>
    <p:sldLayoutId id="2147485192" r:id="rId7"/>
    <p:sldLayoutId id="2147485193" r:id="rId8"/>
    <p:sldLayoutId id="2147485194" r:id="rId9"/>
    <p:sldLayoutId id="2147485195" r:id="rId10"/>
    <p:sldLayoutId id="21474851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uca-bravo-217276-unsplash.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87596"/>
            <a:ext cx="9144000" cy="6096000"/>
          </a:xfrm>
          <a:prstGeom prst="rect">
            <a:avLst/>
          </a:prstGeom>
        </p:spPr>
      </p:pic>
      <p:sp>
        <p:nvSpPr>
          <p:cNvPr id="9" name="Rectangle 8"/>
          <p:cNvSpPr/>
          <p:nvPr/>
        </p:nvSpPr>
        <p:spPr>
          <a:xfrm>
            <a:off x="0" y="6392333"/>
            <a:ext cx="9144000" cy="465667"/>
          </a:xfrm>
          <a:prstGeom prst="rect">
            <a:avLst/>
          </a:prstGeom>
          <a:solidFill>
            <a:srgbClr val="CCEC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lumMod val="50000"/>
                  <a:lumOff val="50000"/>
                </a:prstClr>
              </a:solidFill>
              <a:effectLst/>
              <a:uLnTx/>
              <a:uFillTx/>
              <a:latin typeface="Calibri"/>
              <a:ea typeface="+mn-ea"/>
              <a:cs typeface="+mn-cs"/>
            </a:endParaRPr>
          </a:p>
        </p:txBody>
      </p:sp>
      <p:sp>
        <p:nvSpPr>
          <p:cNvPr id="11" name="TextBox 10"/>
          <p:cNvSpPr txBox="1"/>
          <p:nvPr/>
        </p:nvSpPr>
        <p:spPr>
          <a:xfrm>
            <a:off x="5287439" y="5833661"/>
            <a:ext cx="3901935" cy="584775"/>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pt-PT" sz="1600" b="0" i="0" u="none" strike="noStrike" kern="1200" cap="none" spc="0" normalizeH="0" baseline="0" noProof="0" dirty="0">
                <a:ln>
                  <a:noFill/>
                </a:ln>
                <a:solidFill>
                  <a:srgbClr val="FFFFFF"/>
                </a:solidFill>
                <a:effectLst/>
                <a:uLnTx/>
                <a:uFillTx/>
                <a:latin typeface="Candara" panose="020E0502030303020204" pitchFamily="34" charset="0"/>
                <a:ea typeface="+mn-ea"/>
                <a:cs typeface="Georgia"/>
              </a:rPr>
              <a:t>Dario Fernandes Morais Carreira, </a:t>
            </a:r>
            <a:r>
              <a:rPr kumimoji="0" lang="pt-PT" sz="1600" b="0" i="0" u="none" strike="noStrike" kern="1200" cap="none" spc="0" normalizeH="0" baseline="0" noProof="0" dirty="0" err="1">
                <a:ln>
                  <a:noFill/>
                </a:ln>
                <a:solidFill>
                  <a:srgbClr val="FFFFFF"/>
                </a:solidFill>
                <a:effectLst/>
                <a:uLnTx/>
                <a:uFillTx/>
                <a:latin typeface="Candara" panose="020E0502030303020204" pitchFamily="34" charset="0"/>
                <a:ea typeface="+mn-ea"/>
                <a:cs typeface="Georgia"/>
              </a:rPr>
              <a:t>M.Sc</a:t>
            </a:r>
            <a:r>
              <a:rPr kumimoji="0" lang="pt-PT" sz="1600" b="0" i="0" u="none" strike="noStrike" kern="1200" cap="none" spc="0" normalizeH="0" baseline="0" noProof="0" dirty="0">
                <a:ln>
                  <a:noFill/>
                </a:ln>
                <a:solidFill>
                  <a:srgbClr val="FFFFFF"/>
                </a:solidFill>
                <a:effectLst/>
                <a:uLnTx/>
                <a:uFillTx/>
                <a:latin typeface="Candara" panose="020E0502030303020204" pitchFamily="34" charset="0"/>
                <a:ea typeface="+mn-ea"/>
                <a:cs typeface="Georgia"/>
              </a:rPr>
              <a:t>.</a:t>
            </a:r>
          </a:p>
          <a:p>
            <a:pPr marL="0" marR="0" lvl="0" indent="0" algn="r" defTabSz="457200" rtl="0" eaLnBrk="1" fontAlgn="auto" latinLnBrk="0" hangingPunct="1">
              <a:lnSpc>
                <a:spcPct val="100000"/>
              </a:lnSpc>
              <a:spcBef>
                <a:spcPts val="0"/>
              </a:spcBef>
              <a:spcAft>
                <a:spcPts val="0"/>
              </a:spcAft>
              <a:buClrTx/>
              <a:buSzTx/>
              <a:buFontTx/>
              <a:buNone/>
              <a:tabLst/>
              <a:defRPr/>
            </a:pPr>
            <a:r>
              <a:rPr kumimoji="0" lang="pt-PT" sz="1600" b="0" i="0" u="none" strike="noStrike" kern="1200" cap="none" spc="0" normalizeH="0" baseline="0" noProof="0" dirty="0">
                <a:ln>
                  <a:noFill/>
                </a:ln>
                <a:solidFill>
                  <a:srgbClr val="FFFFFF"/>
                </a:solidFill>
                <a:effectLst/>
                <a:uLnTx/>
                <a:uFillTx/>
                <a:latin typeface="Candara" panose="020E0502030303020204" pitchFamily="34" charset="0"/>
                <a:ea typeface="+mn-ea"/>
                <a:cs typeface="Georgia"/>
              </a:rPr>
              <a:t>dariocarreira@umaia.pt</a:t>
            </a:r>
          </a:p>
        </p:txBody>
      </p:sp>
      <p:sp>
        <p:nvSpPr>
          <p:cNvPr id="12" name="TextBox 11"/>
          <p:cNvSpPr txBox="1"/>
          <p:nvPr/>
        </p:nvSpPr>
        <p:spPr>
          <a:xfrm>
            <a:off x="6910121" y="6509133"/>
            <a:ext cx="2233879"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pt-PT" sz="1400" b="0" i="0" u="none" strike="noStrike" kern="0" cap="none" spc="0" normalizeH="0" baseline="0" noProof="0" dirty="0">
                <a:ln>
                  <a:noFill/>
                </a:ln>
                <a:solidFill>
                  <a:srgbClr val="C00000"/>
                </a:solidFill>
                <a:effectLst/>
                <a:uLnTx/>
                <a:uFillTx/>
                <a:latin typeface="Georgia"/>
                <a:ea typeface="+mn-ea"/>
                <a:cs typeface="Georgia"/>
              </a:rPr>
              <a:t>IPMAIA, 19Abr23</a:t>
            </a:r>
            <a:endParaRPr kumimoji="0" lang="en-US" sz="1400" b="0" i="0" u="none" strike="noStrike" kern="0" cap="none" spc="0" normalizeH="0" baseline="0" noProof="0" dirty="0">
              <a:ln>
                <a:noFill/>
              </a:ln>
              <a:solidFill>
                <a:srgbClr val="C00000"/>
              </a:solidFill>
              <a:effectLst/>
              <a:uLnTx/>
              <a:uFillTx/>
              <a:latin typeface="Georgia"/>
              <a:ea typeface="+mn-ea"/>
              <a:cs typeface="Georgia"/>
            </a:endParaRPr>
          </a:p>
        </p:txBody>
      </p:sp>
      <p:sp>
        <p:nvSpPr>
          <p:cNvPr id="3" name="CaixaDeTexto 2">
            <a:extLst>
              <a:ext uri="{FF2B5EF4-FFF2-40B4-BE49-F238E27FC236}">
                <a16:creationId xmlns:a16="http://schemas.microsoft.com/office/drawing/2014/main" id="{11C42051-A160-4049-926D-D7BF1E7CD1ED}"/>
              </a:ext>
            </a:extLst>
          </p:cNvPr>
          <p:cNvSpPr txBox="1"/>
          <p:nvPr/>
        </p:nvSpPr>
        <p:spPr>
          <a:xfrm>
            <a:off x="132736" y="41090"/>
            <a:ext cx="7179060" cy="892552"/>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pt-PT" sz="2800" b="1" i="0" u="none" strike="noStrike" kern="1200" cap="none" spc="0" normalizeH="0" baseline="0" noProof="0" dirty="0">
                <a:ln>
                  <a:noFill/>
                </a:ln>
                <a:solidFill>
                  <a:prstClr val="black">
                    <a:lumMod val="95000"/>
                    <a:lumOff val="5000"/>
                  </a:prstClr>
                </a:solidFill>
                <a:effectLst/>
                <a:uLnTx/>
                <a:uFillTx/>
                <a:latin typeface="Candara" panose="020E0502030303020204" pitchFamily="34" charset="0"/>
                <a:ea typeface="+mn-ea"/>
                <a:cs typeface="+mn-cs"/>
              </a:rPr>
              <a:t>Licenciatura TIWM</a:t>
            </a:r>
            <a:r>
              <a:rPr kumimoji="0" lang="en-US" sz="2800" b="1" i="0" u="none" strike="noStrike" kern="1200" cap="none" spc="0" normalizeH="0" baseline="0" noProof="0" dirty="0">
                <a:ln>
                  <a:noFill/>
                </a:ln>
                <a:solidFill>
                  <a:prstClr val="black">
                    <a:lumMod val="95000"/>
                    <a:lumOff val="5000"/>
                  </a:prstClr>
                </a:solidFill>
                <a:effectLst/>
                <a:uLnTx/>
                <a:uFillTx/>
                <a:latin typeface="Candara" panose="020E0502030303020204" pitchFamily="34" charset="0"/>
                <a:ea typeface="+mn-ea"/>
                <a:cs typeface="+mn-cs"/>
              </a:rPr>
              <a:t>  2022-23</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pt-PT"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Computação Segura</a:t>
            </a:r>
            <a:endParaRPr kumimoji="0" lang="en-US" sz="2400" b="1" i="0" u="none" strike="noStrike" kern="1200" cap="none" spc="0" normalizeH="0" baseline="0" noProof="0" dirty="0">
              <a:ln>
                <a:noFill/>
              </a:ln>
              <a:solidFill>
                <a:prstClr val="black"/>
              </a:solidFill>
              <a:effectLst/>
              <a:uLnTx/>
              <a:uFillTx/>
              <a:latin typeface="Candara" panose="020E0502030303020204" pitchFamily="34" charset="0"/>
              <a:ea typeface="+mn-ea"/>
              <a:cs typeface="+mn-cs"/>
            </a:endParaRPr>
          </a:p>
        </p:txBody>
      </p:sp>
      <p:pic>
        <p:nvPicPr>
          <p:cNvPr id="7" name="Imagem 6">
            <a:extLst>
              <a:ext uri="{FF2B5EF4-FFF2-40B4-BE49-F238E27FC236}">
                <a16:creationId xmlns:a16="http://schemas.microsoft.com/office/drawing/2014/main" id="{0AD6E2D1-64E6-43F2-B6D4-D6546ECA401C}"/>
              </a:ext>
            </a:extLst>
          </p:cNvPr>
          <p:cNvPicPr>
            <a:picLocks noChangeAspect="1"/>
          </p:cNvPicPr>
          <p:nvPr/>
        </p:nvPicPr>
        <p:blipFill>
          <a:blip r:embed="rId3"/>
          <a:stretch>
            <a:fillRect/>
          </a:stretch>
        </p:blipFill>
        <p:spPr>
          <a:xfrm>
            <a:off x="7557798" y="98490"/>
            <a:ext cx="1453466" cy="586601"/>
          </a:xfrm>
          <a:prstGeom prst="rect">
            <a:avLst/>
          </a:prstGeom>
        </p:spPr>
      </p:pic>
      <p:sp>
        <p:nvSpPr>
          <p:cNvPr id="6" name="Subtítulo 5">
            <a:extLst>
              <a:ext uri="{FF2B5EF4-FFF2-40B4-BE49-F238E27FC236}">
                <a16:creationId xmlns:a16="http://schemas.microsoft.com/office/drawing/2014/main" id="{4912A8E3-C9AF-47EC-8769-BDE1262A7D41}"/>
              </a:ext>
            </a:extLst>
          </p:cNvPr>
          <p:cNvSpPr>
            <a:spLocks noGrp="1"/>
          </p:cNvSpPr>
          <p:nvPr>
            <p:ph type="subTitle" idx="1"/>
          </p:nvPr>
        </p:nvSpPr>
        <p:spPr>
          <a:xfrm>
            <a:off x="228132" y="4697689"/>
            <a:ext cx="8687736" cy="1137587"/>
          </a:xfrm>
        </p:spPr>
        <p:txBody>
          <a:bodyPr>
            <a:normAutofit/>
          </a:bodyPr>
          <a:lstStyle/>
          <a:p>
            <a:r>
              <a:rPr lang="pt-PT" sz="2400" dirty="0">
                <a:solidFill>
                  <a:srgbClr val="FFFF00"/>
                </a:solidFill>
                <a:latin typeface="Candara" panose="020E0502030303020204" pitchFamily="34" charset="0"/>
              </a:rPr>
              <a:t>Análise de Risco quantitativo em </a:t>
            </a:r>
            <a:r>
              <a:rPr lang="pt-PT" sz="2400" dirty="0" err="1">
                <a:solidFill>
                  <a:srgbClr val="FFFF00"/>
                </a:solidFill>
                <a:latin typeface="Candara" panose="020E0502030303020204" pitchFamily="34" charset="0"/>
              </a:rPr>
              <a:t>Cibersegurança</a:t>
            </a:r>
            <a:br>
              <a:rPr lang="pt-PT" sz="2400" dirty="0">
                <a:solidFill>
                  <a:srgbClr val="FFFF00"/>
                </a:solidFill>
                <a:latin typeface="Candara" panose="020E0502030303020204" pitchFamily="34" charset="0"/>
              </a:rPr>
            </a:br>
            <a:r>
              <a:rPr lang="pt-PT" sz="2400" dirty="0">
                <a:solidFill>
                  <a:schemeClr val="bg1"/>
                </a:solidFill>
                <a:latin typeface="Candara" panose="020E0502030303020204" pitchFamily="34" charset="0"/>
              </a:rPr>
              <a:t>Simulação de Monte Carlo</a:t>
            </a:r>
            <a:endParaRPr lang="en-US" sz="2400" dirty="0">
              <a:solidFill>
                <a:schemeClr val="bg1"/>
              </a:solidFill>
            </a:endParaRPr>
          </a:p>
        </p:txBody>
      </p:sp>
      <p:sp>
        <p:nvSpPr>
          <p:cNvPr id="8" name="Título 7">
            <a:extLst>
              <a:ext uri="{FF2B5EF4-FFF2-40B4-BE49-F238E27FC236}">
                <a16:creationId xmlns:a16="http://schemas.microsoft.com/office/drawing/2014/main" id="{FAADA762-F11A-462D-91E7-20BFD62DE7D3}"/>
              </a:ext>
            </a:extLst>
          </p:cNvPr>
          <p:cNvSpPr>
            <a:spLocks noGrp="1"/>
          </p:cNvSpPr>
          <p:nvPr>
            <p:ph type="ctrTitle"/>
          </p:nvPr>
        </p:nvSpPr>
        <p:spPr/>
        <p:txBody>
          <a:bodyPr/>
          <a:lstStyle/>
          <a:p>
            <a:endParaRPr lang="en-US"/>
          </a:p>
        </p:txBody>
      </p:sp>
    </p:spTree>
    <p:extLst>
      <p:ext uri="{BB962C8B-B14F-4D97-AF65-F5344CB8AC3E}">
        <p14:creationId xmlns:p14="http://schemas.microsoft.com/office/powerpoint/2010/main" val="1239466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567190-0B5A-4B79-B250-266AD3BC3827}"/>
              </a:ext>
            </a:extLst>
          </p:cNvPr>
          <p:cNvSpPr>
            <a:spLocks noGrp="1"/>
          </p:cNvSpPr>
          <p:nvPr>
            <p:ph type="title"/>
          </p:nvPr>
        </p:nvSpPr>
        <p:spPr>
          <a:xfrm>
            <a:off x="0" y="-99392"/>
            <a:ext cx="9144000" cy="1106489"/>
          </a:xfrm>
        </p:spPr>
        <p:txBody>
          <a:bodyPr/>
          <a:lstStyle/>
          <a:p>
            <a:r>
              <a:rPr lang="pt-PT" sz="2400" dirty="0"/>
              <a:t>Metodologia quantitativa </a:t>
            </a:r>
            <a:br>
              <a:rPr lang="pt-PT" sz="3200" dirty="0"/>
            </a:br>
            <a:r>
              <a:rPr lang="pt-PT" sz="2000" dirty="0"/>
              <a:t>Distribuição Normal </a:t>
            </a:r>
            <a:r>
              <a:rPr lang="pt-PT" sz="2000" i="1" dirty="0"/>
              <a:t>versus </a:t>
            </a:r>
            <a:r>
              <a:rPr lang="pt-PT" sz="2000" dirty="0" err="1"/>
              <a:t>Lognormal</a:t>
            </a:r>
            <a:r>
              <a:rPr lang="pt-PT" sz="2000" dirty="0"/>
              <a:t> no Excel</a:t>
            </a:r>
          </a:p>
        </p:txBody>
      </p:sp>
      <p:sp>
        <p:nvSpPr>
          <p:cNvPr id="3" name="Marcador de Posição de Conteúdo 2">
            <a:extLst>
              <a:ext uri="{FF2B5EF4-FFF2-40B4-BE49-F238E27FC236}">
                <a16:creationId xmlns:a16="http://schemas.microsoft.com/office/drawing/2014/main" id="{F4BD8E0B-2E13-483E-815A-3AE7865A686D}"/>
              </a:ext>
            </a:extLst>
          </p:cNvPr>
          <p:cNvSpPr>
            <a:spLocks noGrp="1"/>
          </p:cNvSpPr>
          <p:nvPr>
            <p:ph idx="1"/>
          </p:nvPr>
        </p:nvSpPr>
        <p:spPr>
          <a:xfrm>
            <a:off x="535" y="836713"/>
            <a:ext cx="9143466" cy="6264696"/>
          </a:xfrm>
        </p:spPr>
        <p:txBody>
          <a:bodyPr>
            <a:normAutofit fontScale="55000" lnSpcReduction="20000"/>
          </a:bodyPr>
          <a:lstStyle/>
          <a:p>
            <a:pPr marL="0" indent="0" algn="ctr">
              <a:lnSpc>
                <a:spcPct val="120000"/>
              </a:lnSpc>
              <a:spcBef>
                <a:spcPts val="1200"/>
              </a:spcBef>
              <a:buNone/>
            </a:pPr>
            <a:endParaRPr lang="pt-PT" sz="3600" dirty="0">
              <a:latin typeface="Candara" panose="020E0502030303020204" pitchFamily="34" charset="0"/>
            </a:endParaRPr>
          </a:p>
          <a:p>
            <a:pPr marL="0" indent="0" algn="ctr">
              <a:lnSpc>
                <a:spcPct val="120000"/>
              </a:lnSpc>
              <a:spcBef>
                <a:spcPts val="1200"/>
              </a:spcBef>
              <a:buNone/>
            </a:pPr>
            <a:r>
              <a:rPr lang="pt-PT" sz="4000" dirty="0">
                <a:latin typeface="Candara" panose="020E0502030303020204" pitchFamily="34" charset="0"/>
              </a:rPr>
              <a:t>Exemplo - ver ficheiro </a:t>
            </a:r>
            <a:r>
              <a:rPr lang="pt-PT" sz="4000" i="1" dirty="0">
                <a:latin typeface="Candara" panose="020E0502030303020204" pitchFamily="34" charset="0"/>
              </a:rPr>
              <a:t>Simulação Monte Carlo Introdução Mai22.xlsx</a:t>
            </a:r>
          </a:p>
          <a:p>
            <a:pPr>
              <a:lnSpc>
                <a:spcPct val="120000"/>
              </a:lnSpc>
              <a:spcBef>
                <a:spcPts val="1200"/>
              </a:spcBef>
            </a:pPr>
            <a:r>
              <a:rPr lang="pt-PT" sz="4000" dirty="0">
                <a:latin typeface="Candara" panose="020E0502030303020204" pitchFamily="34" charset="0"/>
              </a:rPr>
              <a:t>Para gerar a perda para um evento com 5% de chance de ocorrência e um impacto entre  1  a 9 milhões </a:t>
            </a:r>
            <a:r>
              <a:rPr lang="en-US" sz="4000" dirty="0">
                <a:solidFill>
                  <a:srgbClr val="000000"/>
                </a:solidFill>
                <a:latin typeface="Candara" panose="020E0502030303020204" pitchFamily="34" charset="0"/>
              </a:rPr>
              <a:t>€</a:t>
            </a:r>
            <a:r>
              <a:rPr lang="pt-PT" sz="4000" dirty="0">
                <a:latin typeface="Candara" panose="020E0502030303020204" pitchFamily="34" charset="0"/>
              </a:rPr>
              <a:t>, juntam-se as duas fórmulas e seria: </a:t>
            </a:r>
          </a:p>
          <a:p>
            <a:pPr marL="450850" indent="-180975">
              <a:lnSpc>
                <a:spcPct val="120000"/>
              </a:lnSpc>
              <a:spcBef>
                <a:spcPts val="1200"/>
              </a:spcBef>
              <a:buNone/>
            </a:pPr>
            <a:r>
              <a:rPr lang="pt-PT" sz="3300" dirty="0">
                <a:latin typeface="Candara" panose="020E0502030303020204" pitchFamily="34" charset="0"/>
              </a:rPr>
              <a:t>= SE(ALEATÓRIO() &lt; 0,05;INV.NORMALLOG(ALEATÓRIO(); (LN(9000000) + LN(1000000))/2; (LN(9000000) - LN(1000000))/3,29);0)</a:t>
            </a:r>
          </a:p>
          <a:p>
            <a:pPr>
              <a:lnSpc>
                <a:spcPct val="120000"/>
              </a:lnSpc>
              <a:spcBef>
                <a:spcPts val="1200"/>
              </a:spcBef>
            </a:pPr>
            <a:r>
              <a:rPr lang="pt-PT" sz="4000" dirty="0">
                <a:latin typeface="Candara" panose="020E0502030303020204" pitchFamily="34" charset="0"/>
              </a:rPr>
              <a:t>Na maioria das vezes (95%), essa função produziria um zero. E somente 5% das vezes geraria um valor com 90% de chance de cair entre 1 e 9 milhões</a:t>
            </a:r>
            <a:r>
              <a:rPr lang="en-US" sz="4000" dirty="0">
                <a:solidFill>
                  <a:srgbClr val="000000"/>
                </a:solidFill>
                <a:latin typeface="Candara" panose="020E0502030303020204" pitchFamily="34" charset="0"/>
              </a:rPr>
              <a:t> €</a:t>
            </a:r>
            <a:r>
              <a:rPr lang="pt-PT" sz="4000" dirty="0">
                <a:latin typeface="Candara" panose="020E0502030303020204" pitchFamily="34" charset="0"/>
              </a:rPr>
              <a:t>. </a:t>
            </a:r>
          </a:p>
          <a:p>
            <a:pPr>
              <a:lnSpc>
                <a:spcPct val="120000"/>
              </a:lnSpc>
              <a:spcBef>
                <a:spcPts val="1200"/>
              </a:spcBef>
            </a:pPr>
            <a:r>
              <a:rPr lang="pt-PT" sz="4000" dirty="0">
                <a:latin typeface="Candara" panose="020E0502030303020204" pitchFamily="34" charset="0"/>
              </a:rPr>
              <a:t>Observar que, uma vez que o IC é de 90%, há uma chance de 5% da ocorrência do evento estar </a:t>
            </a:r>
            <a:r>
              <a:rPr lang="pt-PT" sz="4000" u="sng" dirty="0">
                <a:latin typeface="Candara" panose="020E0502030303020204" pitchFamily="34" charset="0"/>
              </a:rPr>
              <a:t>abaixo do limite inferior </a:t>
            </a:r>
            <a:r>
              <a:rPr lang="pt-PT" sz="4000" dirty="0">
                <a:latin typeface="Candara" panose="020E0502030303020204" pitchFamily="34" charset="0"/>
              </a:rPr>
              <a:t>(mas acima de zero, uma vez que a distribuição </a:t>
            </a:r>
            <a:r>
              <a:rPr lang="pt-PT" sz="4000" i="1" dirty="0">
                <a:latin typeface="Candara" panose="020E0502030303020204" pitchFamily="34" charset="0"/>
              </a:rPr>
              <a:t>log normal </a:t>
            </a:r>
            <a:r>
              <a:rPr lang="pt-PT" sz="4000" dirty="0">
                <a:latin typeface="Candara" panose="020E0502030303020204" pitchFamily="34" charset="0"/>
              </a:rPr>
              <a:t>só pode produzir valores positivos) e uma chance de 5%  </a:t>
            </a:r>
            <a:r>
              <a:rPr lang="pt-PT" sz="4000" u="sng" dirty="0">
                <a:latin typeface="Candara" panose="020E0502030303020204" pitchFamily="34" charset="0"/>
              </a:rPr>
              <a:t>acima do limite superior</a:t>
            </a:r>
            <a:r>
              <a:rPr lang="pt-PT" sz="4000" dirty="0">
                <a:latin typeface="Candara" panose="020E0502030303020204" pitchFamily="34" charset="0"/>
              </a:rPr>
              <a:t> … e às vezes bem acima. </a:t>
            </a:r>
          </a:p>
          <a:p>
            <a:pPr lvl="1">
              <a:lnSpc>
                <a:spcPct val="120000"/>
              </a:lnSpc>
              <a:spcBef>
                <a:spcPts val="1200"/>
              </a:spcBef>
            </a:pPr>
            <a:r>
              <a:rPr lang="pt-PT" sz="4000" dirty="0">
                <a:latin typeface="Candara" panose="020E0502030303020204" pitchFamily="34" charset="0"/>
              </a:rPr>
              <a:t>Ex: Se o evento ocorrer neste exemplo, há uma chance de 1% de a perda exceder 14,2 milhões </a:t>
            </a:r>
            <a:r>
              <a:rPr lang="en-US" sz="4000" dirty="0">
                <a:latin typeface="Candara" panose="020E0502030303020204" pitchFamily="34" charset="0"/>
              </a:rPr>
              <a:t>€ - </a:t>
            </a:r>
            <a:r>
              <a:rPr lang="en-US" sz="4000" i="1" dirty="0" err="1">
                <a:latin typeface="Candara" panose="020E0502030303020204" pitchFamily="34" charset="0"/>
              </a:rPr>
              <a:t>ver</a:t>
            </a:r>
            <a:r>
              <a:rPr lang="en-US" sz="4000" i="1" dirty="0">
                <a:latin typeface="Candara" panose="020E0502030303020204" pitchFamily="34" charset="0"/>
              </a:rPr>
              <a:t> </a:t>
            </a:r>
            <a:r>
              <a:rPr lang="en-US" sz="4000" i="1" dirty="0" err="1">
                <a:latin typeface="Candara" panose="020E0502030303020204" pitchFamily="34" charset="0"/>
              </a:rPr>
              <a:t>ficheiro</a:t>
            </a:r>
            <a:r>
              <a:rPr lang="pt-PT" sz="4000" dirty="0">
                <a:latin typeface="Candara" panose="020E0502030303020204" pitchFamily="34" charset="0"/>
              </a:rPr>
              <a:t>.</a:t>
            </a:r>
            <a:endParaRPr lang="pt-PT" sz="4000" dirty="0"/>
          </a:p>
        </p:txBody>
      </p:sp>
    </p:spTree>
    <p:extLst>
      <p:ext uri="{BB962C8B-B14F-4D97-AF65-F5344CB8AC3E}">
        <p14:creationId xmlns:p14="http://schemas.microsoft.com/office/powerpoint/2010/main" val="1155697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3AC59D-4450-46C0-B9DC-FB199EE8879E}"/>
              </a:ext>
            </a:extLst>
          </p:cNvPr>
          <p:cNvSpPr>
            <a:spLocks noGrp="1"/>
          </p:cNvSpPr>
          <p:nvPr>
            <p:ph type="title"/>
          </p:nvPr>
        </p:nvSpPr>
        <p:spPr>
          <a:xfrm>
            <a:off x="0" y="-59166"/>
            <a:ext cx="9144000" cy="1106489"/>
          </a:xfrm>
        </p:spPr>
        <p:txBody>
          <a:bodyPr>
            <a:normAutofit fontScale="90000"/>
          </a:bodyPr>
          <a:lstStyle/>
          <a:p>
            <a:r>
              <a:rPr lang="pt-PT" sz="3100" dirty="0"/>
              <a:t>Metodologia quantitativa</a:t>
            </a:r>
            <a:br>
              <a:rPr lang="pt-PT" sz="2800" dirty="0"/>
            </a:br>
            <a:r>
              <a:rPr lang="pt-PT" sz="2700" dirty="0"/>
              <a:t>Simulação de Monte Carlo - exemplo de eventos de </a:t>
            </a:r>
            <a:r>
              <a:rPr lang="pt-PT" sz="2700" dirty="0" err="1"/>
              <a:t>ciber</a:t>
            </a:r>
            <a:r>
              <a:rPr lang="pt-PT" sz="2700" dirty="0"/>
              <a:t> incidentes</a:t>
            </a:r>
          </a:p>
        </p:txBody>
      </p:sp>
      <p:sp>
        <p:nvSpPr>
          <p:cNvPr id="3" name="Marcador de Posição de Conteúdo 2">
            <a:extLst>
              <a:ext uri="{FF2B5EF4-FFF2-40B4-BE49-F238E27FC236}">
                <a16:creationId xmlns:a16="http://schemas.microsoft.com/office/drawing/2014/main" id="{3AD391FE-BA54-45D5-8A16-07BE465641A7}"/>
              </a:ext>
            </a:extLst>
          </p:cNvPr>
          <p:cNvSpPr>
            <a:spLocks noGrp="1"/>
          </p:cNvSpPr>
          <p:nvPr>
            <p:ph idx="1"/>
          </p:nvPr>
        </p:nvSpPr>
        <p:spPr/>
        <p:txBody>
          <a:bodyPr/>
          <a:lstStyle/>
          <a:p>
            <a:endParaRPr lang="pt-PT"/>
          </a:p>
        </p:txBody>
      </p:sp>
      <p:pic>
        <p:nvPicPr>
          <p:cNvPr id="5" name="Imagem 4">
            <a:extLst>
              <a:ext uri="{FF2B5EF4-FFF2-40B4-BE49-F238E27FC236}">
                <a16:creationId xmlns:a16="http://schemas.microsoft.com/office/drawing/2014/main" id="{885922A3-456D-484F-9D0C-86A7938D8F54}"/>
              </a:ext>
            </a:extLst>
          </p:cNvPr>
          <p:cNvPicPr>
            <a:picLocks noChangeAspect="1"/>
          </p:cNvPicPr>
          <p:nvPr/>
        </p:nvPicPr>
        <p:blipFill>
          <a:blip r:embed="rId2"/>
          <a:stretch>
            <a:fillRect/>
          </a:stretch>
        </p:blipFill>
        <p:spPr>
          <a:xfrm>
            <a:off x="827584" y="1240086"/>
            <a:ext cx="7200799" cy="4595873"/>
          </a:xfrm>
          <a:prstGeom prst="rect">
            <a:avLst/>
          </a:prstGeom>
        </p:spPr>
      </p:pic>
      <p:sp>
        <p:nvSpPr>
          <p:cNvPr id="6" name="CaixaDeTexto 5">
            <a:extLst>
              <a:ext uri="{FF2B5EF4-FFF2-40B4-BE49-F238E27FC236}">
                <a16:creationId xmlns:a16="http://schemas.microsoft.com/office/drawing/2014/main" id="{FA968D76-16F4-41C2-A5CD-50F3B70894C2}"/>
              </a:ext>
            </a:extLst>
          </p:cNvPr>
          <p:cNvSpPr txBox="1"/>
          <p:nvPr/>
        </p:nvSpPr>
        <p:spPr>
          <a:xfrm>
            <a:off x="5760034" y="6281252"/>
            <a:ext cx="2304256" cy="338554"/>
          </a:xfrm>
          <a:prstGeom prst="rect">
            <a:avLst/>
          </a:prstGeom>
          <a:noFill/>
        </p:spPr>
        <p:txBody>
          <a:bodyPr wrap="square" rtlCol="0">
            <a:spAutoFit/>
          </a:bodyPr>
          <a:lstStyle/>
          <a:p>
            <a:r>
              <a:rPr lang="pt-PT" sz="1600" b="1" dirty="0">
                <a:latin typeface="Candara" panose="020E0502030303020204" pitchFamily="34" charset="0"/>
              </a:rPr>
              <a:t>Total:         6 040 594  €</a:t>
            </a:r>
          </a:p>
        </p:txBody>
      </p:sp>
      <p:sp>
        <p:nvSpPr>
          <p:cNvPr id="7" name="Seta: Para Baixo 6">
            <a:extLst>
              <a:ext uri="{FF2B5EF4-FFF2-40B4-BE49-F238E27FC236}">
                <a16:creationId xmlns:a16="http://schemas.microsoft.com/office/drawing/2014/main" id="{348337F3-FAE0-47C9-9B67-D68F75E1B49D}"/>
              </a:ext>
            </a:extLst>
          </p:cNvPr>
          <p:cNvSpPr/>
          <p:nvPr/>
        </p:nvSpPr>
        <p:spPr>
          <a:xfrm>
            <a:off x="1194811" y="5879736"/>
            <a:ext cx="360040" cy="401516"/>
          </a:xfrm>
          <a:prstGeom prst="down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 name="Seta: Para Baixo 7">
            <a:extLst>
              <a:ext uri="{FF2B5EF4-FFF2-40B4-BE49-F238E27FC236}">
                <a16:creationId xmlns:a16="http://schemas.microsoft.com/office/drawing/2014/main" id="{B2508304-B05C-4F7C-9638-E86AC2182DF9}"/>
              </a:ext>
            </a:extLst>
          </p:cNvPr>
          <p:cNvSpPr/>
          <p:nvPr/>
        </p:nvSpPr>
        <p:spPr>
          <a:xfrm>
            <a:off x="2442392" y="5852650"/>
            <a:ext cx="360040" cy="401516"/>
          </a:xfrm>
          <a:prstGeom prst="down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Seta: Para Baixo 8">
            <a:extLst>
              <a:ext uri="{FF2B5EF4-FFF2-40B4-BE49-F238E27FC236}">
                <a16:creationId xmlns:a16="http://schemas.microsoft.com/office/drawing/2014/main" id="{C9C80082-0B1C-4814-BF29-90004A21D332}"/>
              </a:ext>
            </a:extLst>
          </p:cNvPr>
          <p:cNvSpPr/>
          <p:nvPr/>
        </p:nvSpPr>
        <p:spPr>
          <a:xfrm>
            <a:off x="3718094" y="5852650"/>
            <a:ext cx="360040" cy="401516"/>
          </a:xfrm>
          <a:prstGeom prst="down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Seta: Para Baixo 9">
            <a:extLst>
              <a:ext uri="{FF2B5EF4-FFF2-40B4-BE49-F238E27FC236}">
                <a16:creationId xmlns:a16="http://schemas.microsoft.com/office/drawing/2014/main" id="{0F5ADDF9-A227-42FB-9DC2-4F423A4FB4BF}"/>
              </a:ext>
            </a:extLst>
          </p:cNvPr>
          <p:cNvSpPr/>
          <p:nvPr/>
        </p:nvSpPr>
        <p:spPr>
          <a:xfrm>
            <a:off x="5161595" y="5852650"/>
            <a:ext cx="360040" cy="401516"/>
          </a:xfrm>
          <a:prstGeom prst="down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1" name="Seta: Para Baixo 10">
            <a:extLst>
              <a:ext uri="{FF2B5EF4-FFF2-40B4-BE49-F238E27FC236}">
                <a16:creationId xmlns:a16="http://schemas.microsoft.com/office/drawing/2014/main" id="{E8D734EF-A9B7-4CC8-AC59-0C96775F9F9E}"/>
              </a:ext>
            </a:extLst>
          </p:cNvPr>
          <p:cNvSpPr/>
          <p:nvPr/>
        </p:nvSpPr>
        <p:spPr>
          <a:xfrm>
            <a:off x="6912162" y="5852650"/>
            <a:ext cx="360040" cy="401516"/>
          </a:xfrm>
          <a:prstGeom prst="down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402323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385374-4C52-4D82-A05B-A38B08B339D7}"/>
              </a:ext>
            </a:extLst>
          </p:cNvPr>
          <p:cNvSpPr>
            <a:spLocks noGrp="1"/>
          </p:cNvSpPr>
          <p:nvPr>
            <p:ph type="title"/>
          </p:nvPr>
        </p:nvSpPr>
        <p:spPr>
          <a:xfrm>
            <a:off x="-11891" y="-97994"/>
            <a:ext cx="9144000" cy="1106489"/>
          </a:xfrm>
        </p:spPr>
        <p:txBody>
          <a:bodyPr>
            <a:normAutofit fontScale="90000"/>
          </a:bodyPr>
          <a:lstStyle/>
          <a:p>
            <a:r>
              <a:rPr lang="pt-PT" sz="3100" dirty="0"/>
              <a:t>Metodologia quantitativa</a:t>
            </a:r>
            <a:br>
              <a:rPr lang="pt-PT" sz="3200" dirty="0"/>
            </a:br>
            <a:r>
              <a:rPr lang="pt-PT" sz="2700" dirty="0"/>
              <a:t>Simulação de Monte Carlo - Tabela de eventos de </a:t>
            </a:r>
            <a:r>
              <a:rPr lang="pt-PT" sz="2700" dirty="0" err="1"/>
              <a:t>ciber</a:t>
            </a:r>
            <a:r>
              <a:rPr lang="pt-PT" sz="2700" dirty="0"/>
              <a:t> incidentes</a:t>
            </a:r>
          </a:p>
        </p:txBody>
      </p:sp>
      <p:pic>
        <p:nvPicPr>
          <p:cNvPr id="5" name="Imagem 4">
            <a:extLst>
              <a:ext uri="{FF2B5EF4-FFF2-40B4-BE49-F238E27FC236}">
                <a16:creationId xmlns:a16="http://schemas.microsoft.com/office/drawing/2014/main" id="{61E32B68-884F-455E-BA70-3C95879DA0B7}"/>
              </a:ext>
            </a:extLst>
          </p:cNvPr>
          <p:cNvPicPr>
            <a:picLocks noChangeAspect="1"/>
          </p:cNvPicPr>
          <p:nvPr/>
        </p:nvPicPr>
        <p:blipFill rotWithShape="1">
          <a:blip r:embed="rId2"/>
          <a:srcRect r="89971"/>
          <a:stretch/>
        </p:blipFill>
        <p:spPr>
          <a:xfrm>
            <a:off x="2803297" y="1492624"/>
            <a:ext cx="831080" cy="4963001"/>
          </a:xfrm>
          <a:prstGeom prst="rect">
            <a:avLst/>
          </a:prstGeom>
        </p:spPr>
      </p:pic>
      <p:sp>
        <p:nvSpPr>
          <p:cNvPr id="8" name="Seta: Para Baixo 7">
            <a:extLst>
              <a:ext uri="{FF2B5EF4-FFF2-40B4-BE49-F238E27FC236}">
                <a16:creationId xmlns:a16="http://schemas.microsoft.com/office/drawing/2014/main" id="{10D26EAC-7418-4480-A28A-E36D628CE080}"/>
              </a:ext>
            </a:extLst>
          </p:cNvPr>
          <p:cNvSpPr/>
          <p:nvPr/>
        </p:nvSpPr>
        <p:spPr>
          <a:xfrm>
            <a:off x="3038817" y="6463591"/>
            <a:ext cx="360040" cy="401516"/>
          </a:xfrm>
          <a:prstGeom prst="down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Seta: Para Baixo 8">
            <a:extLst>
              <a:ext uri="{FF2B5EF4-FFF2-40B4-BE49-F238E27FC236}">
                <a16:creationId xmlns:a16="http://schemas.microsoft.com/office/drawing/2014/main" id="{A2BE2493-D394-4DDB-ABE5-ADF7CC11CC2A}"/>
              </a:ext>
            </a:extLst>
          </p:cNvPr>
          <p:cNvSpPr/>
          <p:nvPr/>
        </p:nvSpPr>
        <p:spPr>
          <a:xfrm>
            <a:off x="4132171" y="6463591"/>
            <a:ext cx="360040" cy="401516"/>
          </a:xfrm>
          <a:prstGeom prst="down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19" name="Agrupar 18">
            <a:extLst>
              <a:ext uri="{FF2B5EF4-FFF2-40B4-BE49-F238E27FC236}">
                <a16:creationId xmlns:a16="http://schemas.microsoft.com/office/drawing/2014/main" id="{5998B2AF-AB29-4E09-A208-373D52993EC5}"/>
              </a:ext>
            </a:extLst>
          </p:cNvPr>
          <p:cNvGrpSpPr/>
          <p:nvPr/>
        </p:nvGrpSpPr>
        <p:grpSpPr>
          <a:xfrm>
            <a:off x="5260940" y="1447947"/>
            <a:ext cx="3883060" cy="738665"/>
            <a:chOff x="5260940" y="1447947"/>
            <a:chExt cx="3883060" cy="738665"/>
          </a:xfrm>
        </p:grpSpPr>
        <p:sp>
          <p:nvSpPr>
            <p:cNvPr id="13" name="Bolha de Discurso: Retângulo 12">
              <a:extLst>
                <a:ext uri="{FF2B5EF4-FFF2-40B4-BE49-F238E27FC236}">
                  <a16:creationId xmlns:a16="http://schemas.microsoft.com/office/drawing/2014/main" id="{B80960FF-5CF1-4C3F-B84B-027BAC564C1D}"/>
                </a:ext>
              </a:extLst>
            </p:cNvPr>
            <p:cNvSpPr/>
            <p:nvPr/>
          </p:nvSpPr>
          <p:spPr>
            <a:xfrm>
              <a:off x="5292081" y="1484622"/>
              <a:ext cx="3744415" cy="701990"/>
            </a:xfrm>
            <a:prstGeom prst="wedgeRectCallout">
              <a:avLst>
                <a:gd name="adj1" fmla="val -65149"/>
                <a:gd name="adj2" fmla="val 73838"/>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CaixaDeTexto 9">
              <a:extLst>
                <a:ext uri="{FF2B5EF4-FFF2-40B4-BE49-F238E27FC236}">
                  <a16:creationId xmlns:a16="http://schemas.microsoft.com/office/drawing/2014/main" id="{4A562729-D928-4DEF-902C-3A399CFF2C90}"/>
                </a:ext>
              </a:extLst>
            </p:cNvPr>
            <p:cNvSpPr txBox="1"/>
            <p:nvPr/>
          </p:nvSpPr>
          <p:spPr>
            <a:xfrm>
              <a:off x="5260940" y="1447947"/>
              <a:ext cx="3883060" cy="738664"/>
            </a:xfrm>
            <a:prstGeom prst="rect">
              <a:avLst/>
            </a:prstGeom>
            <a:noFill/>
          </p:spPr>
          <p:txBody>
            <a:bodyPr wrap="square" rtlCol="0">
              <a:spAutoFit/>
            </a:bodyPr>
            <a:lstStyle/>
            <a:p>
              <a:r>
                <a:rPr lang="pt-PT" sz="1400" dirty="0">
                  <a:latin typeface="Candara" panose="020E0502030303020204" pitchFamily="34" charset="0"/>
                </a:rPr>
                <a:t>Esta célula contém a função que se quer replicar. Neste caso, é simplesmente a soma da coluna ‘</a:t>
              </a:r>
              <a:r>
                <a:rPr lang="pt-PT" sz="1400" b="1" i="1" dirty="0">
                  <a:latin typeface="Candara" panose="020E0502030303020204" pitchFamily="34" charset="0"/>
                </a:rPr>
                <a:t>Resultados </a:t>
              </a:r>
              <a:r>
                <a:rPr lang="pt-PT" sz="1400" b="1" i="1" dirty="0" err="1">
                  <a:latin typeface="Candara" panose="020E0502030303020204" pitchFamily="34" charset="0"/>
                </a:rPr>
                <a:t>Aleatórios’</a:t>
              </a:r>
              <a:r>
                <a:rPr lang="pt-PT" sz="1400" dirty="0" err="1">
                  <a:latin typeface="Candara" panose="020E0502030303020204" pitchFamily="34" charset="0"/>
                </a:rPr>
                <a:t>da</a:t>
              </a:r>
              <a:r>
                <a:rPr lang="pt-PT" sz="1400" dirty="0">
                  <a:latin typeface="Candara" panose="020E0502030303020204" pitchFamily="34" charset="0"/>
                </a:rPr>
                <a:t> </a:t>
              </a:r>
              <a:r>
                <a:rPr lang="pt-PT" sz="1400" dirty="0" err="1">
                  <a:latin typeface="Candara" panose="020E0502030303020204" pitchFamily="34" charset="0"/>
                </a:rPr>
                <a:t>Tab</a:t>
              </a:r>
              <a:r>
                <a:rPr lang="pt-PT" sz="1400" dirty="0">
                  <a:latin typeface="Candara" panose="020E0502030303020204" pitchFamily="34" charset="0"/>
                </a:rPr>
                <a:t> anterior.</a:t>
              </a:r>
            </a:p>
          </p:txBody>
        </p:sp>
      </p:grpSp>
      <p:pic>
        <p:nvPicPr>
          <p:cNvPr id="11" name="Imagem 10">
            <a:extLst>
              <a:ext uri="{FF2B5EF4-FFF2-40B4-BE49-F238E27FC236}">
                <a16:creationId xmlns:a16="http://schemas.microsoft.com/office/drawing/2014/main" id="{948B6421-5FAE-40FB-B9B3-7A50BA422CAB}"/>
              </a:ext>
            </a:extLst>
          </p:cNvPr>
          <p:cNvPicPr>
            <a:picLocks noChangeAspect="1"/>
          </p:cNvPicPr>
          <p:nvPr/>
        </p:nvPicPr>
        <p:blipFill rotWithShape="1">
          <a:blip r:embed="rId3"/>
          <a:srcRect l="75000"/>
          <a:stretch/>
        </p:blipFill>
        <p:spPr>
          <a:xfrm>
            <a:off x="3603236" y="1770025"/>
            <a:ext cx="1224137" cy="4689764"/>
          </a:xfrm>
          <a:prstGeom prst="rect">
            <a:avLst/>
          </a:prstGeom>
        </p:spPr>
      </p:pic>
      <p:sp>
        <p:nvSpPr>
          <p:cNvPr id="12" name="CaixaDeTexto 11">
            <a:extLst>
              <a:ext uri="{FF2B5EF4-FFF2-40B4-BE49-F238E27FC236}">
                <a16:creationId xmlns:a16="http://schemas.microsoft.com/office/drawing/2014/main" id="{2B824B3E-0BB4-4242-8AE0-75F4D3AE98E5}"/>
              </a:ext>
            </a:extLst>
          </p:cNvPr>
          <p:cNvSpPr txBox="1"/>
          <p:nvPr/>
        </p:nvSpPr>
        <p:spPr>
          <a:xfrm>
            <a:off x="3634376" y="1948235"/>
            <a:ext cx="1161855" cy="830997"/>
          </a:xfrm>
          <a:prstGeom prst="rect">
            <a:avLst/>
          </a:prstGeom>
          <a:solidFill>
            <a:schemeClr val="bg1"/>
          </a:solidFill>
        </p:spPr>
        <p:txBody>
          <a:bodyPr wrap="square" rtlCol="0">
            <a:spAutoFit/>
          </a:bodyPr>
          <a:lstStyle/>
          <a:p>
            <a:pPr>
              <a:spcBef>
                <a:spcPts val="0"/>
              </a:spcBef>
            </a:pPr>
            <a:endParaRPr lang="pt-PT" sz="1600" b="1" dirty="0">
              <a:latin typeface="Candara" panose="020E0502030303020204" pitchFamily="34" charset="0"/>
            </a:endParaRPr>
          </a:p>
          <a:p>
            <a:pPr>
              <a:spcBef>
                <a:spcPts val="0"/>
              </a:spcBef>
            </a:pPr>
            <a:r>
              <a:rPr lang="pt-PT" sz="1600" b="1" dirty="0">
                <a:latin typeface="Candara" panose="020E0502030303020204" pitchFamily="34" charset="0"/>
              </a:rPr>
              <a:t>6 040 594 €</a:t>
            </a:r>
          </a:p>
          <a:p>
            <a:pPr>
              <a:spcBef>
                <a:spcPts val="0"/>
              </a:spcBef>
            </a:pPr>
            <a:endParaRPr lang="pt-PT" sz="1600" b="1" dirty="0">
              <a:latin typeface="Candara" panose="020E0502030303020204" pitchFamily="34" charset="0"/>
            </a:endParaRPr>
          </a:p>
        </p:txBody>
      </p:sp>
      <p:sp>
        <p:nvSpPr>
          <p:cNvPr id="14" name="Bolha de Discurso: Retângulo 13">
            <a:extLst>
              <a:ext uri="{FF2B5EF4-FFF2-40B4-BE49-F238E27FC236}">
                <a16:creationId xmlns:a16="http://schemas.microsoft.com/office/drawing/2014/main" id="{45B1A4EB-1BDB-411F-AF42-098E08D6B228}"/>
              </a:ext>
            </a:extLst>
          </p:cNvPr>
          <p:cNvSpPr/>
          <p:nvPr/>
        </p:nvSpPr>
        <p:spPr>
          <a:xfrm>
            <a:off x="5148064" y="2762708"/>
            <a:ext cx="3995936" cy="701990"/>
          </a:xfrm>
          <a:prstGeom prst="wedgeRectCallout">
            <a:avLst>
              <a:gd name="adj1" fmla="val -60121"/>
              <a:gd name="adj2" fmla="val 47020"/>
            </a:avLst>
          </a:prstGeom>
          <a:solidFill>
            <a:schemeClr val="accent4">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sz="1600" b="0" i="0" noProof="0" dirty="0">
                <a:solidFill>
                  <a:schemeClr val="tx1">
                    <a:lumMod val="95000"/>
                    <a:lumOff val="5000"/>
                  </a:schemeClr>
                </a:solidFill>
                <a:effectLst/>
                <a:latin typeface="Candara" panose="020E0502030303020204" pitchFamily="34" charset="0"/>
              </a:rPr>
              <a:t>Cada uma destas linhas é um valor potencial para o total do “</a:t>
            </a:r>
            <a:r>
              <a:rPr lang="pt-PT" sz="1600" noProof="0" dirty="0">
                <a:solidFill>
                  <a:schemeClr val="tx1">
                    <a:lumMod val="95000"/>
                    <a:lumOff val="5000"/>
                  </a:schemeClr>
                </a:solidFill>
                <a:latin typeface="Candara" panose="020E0502030303020204" pitchFamily="34" charset="0"/>
              </a:rPr>
              <a:t>‘</a:t>
            </a:r>
            <a:r>
              <a:rPr lang="pt-PT" sz="1600" b="1" i="1" noProof="0" dirty="0">
                <a:solidFill>
                  <a:schemeClr val="tx1">
                    <a:lumMod val="95000"/>
                    <a:lumOff val="5000"/>
                  </a:schemeClr>
                </a:solidFill>
                <a:latin typeface="Candara" panose="020E0502030303020204" pitchFamily="34" charset="0"/>
              </a:rPr>
              <a:t>Resultados </a:t>
            </a:r>
            <a:r>
              <a:rPr lang="pt-PT" sz="1600" b="1" i="1" noProof="0" dirty="0" err="1">
                <a:solidFill>
                  <a:schemeClr val="tx1">
                    <a:lumMod val="95000"/>
                    <a:lumOff val="5000"/>
                  </a:schemeClr>
                </a:solidFill>
                <a:latin typeface="Candara" panose="020E0502030303020204" pitchFamily="34" charset="0"/>
              </a:rPr>
              <a:t>Aleatórios’</a:t>
            </a:r>
            <a:r>
              <a:rPr lang="pt-PT" sz="1600" noProof="0" dirty="0" err="1">
                <a:solidFill>
                  <a:schemeClr val="tx1">
                    <a:lumMod val="95000"/>
                    <a:lumOff val="5000"/>
                  </a:schemeClr>
                </a:solidFill>
                <a:latin typeface="Candara" panose="020E0502030303020204" pitchFamily="34" charset="0"/>
              </a:rPr>
              <a:t>da</a:t>
            </a:r>
            <a:r>
              <a:rPr lang="pt-PT" sz="1600" noProof="0" dirty="0">
                <a:solidFill>
                  <a:schemeClr val="tx1">
                    <a:lumMod val="95000"/>
                    <a:lumOff val="5000"/>
                  </a:schemeClr>
                </a:solidFill>
                <a:latin typeface="Candara" panose="020E0502030303020204" pitchFamily="34" charset="0"/>
              </a:rPr>
              <a:t> </a:t>
            </a:r>
            <a:r>
              <a:rPr lang="pt-PT" sz="1600" b="0" i="0" noProof="0" dirty="0">
                <a:solidFill>
                  <a:schemeClr val="tx1">
                    <a:lumMod val="95000"/>
                    <a:lumOff val="5000"/>
                  </a:schemeClr>
                </a:solidFill>
                <a:effectLst/>
                <a:latin typeface="Candara" panose="020E0502030303020204" pitchFamily="34" charset="0"/>
              </a:rPr>
              <a:t>” </a:t>
            </a:r>
            <a:r>
              <a:rPr lang="pt-PT" sz="1600" b="0" i="0" noProof="0" dirty="0" err="1">
                <a:solidFill>
                  <a:schemeClr val="tx1">
                    <a:lumMod val="95000"/>
                    <a:lumOff val="5000"/>
                  </a:schemeClr>
                </a:solidFill>
                <a:effectLst/>
                <a:latin typeface="Candara" panose="020E0502030303020204" pitchFamily="34" charset="0"/>
              </a:rPr>
              <a:t>Tab</a:t>
            </a:r>
            <a:r>
              <a:rPr lang="pt-PT" sz="1600" b="0" i="0" noProof="0" dirty="0">
                <a:solidFill>
                  <a:schemeClr val="tx1">
                    <a:lumMod val="95000"/>
                    <a:lumOff val="5000"/>
                  </a:schemeClr>
                </a:solidFill>
                <a:effectLst/>
                <a:latin typeface="Candara" panose="020E0502030303020204" pitchFamily="34" charset="0"/>
              </a:rPr>
              <a:t> anterior</a:t>
            </a:r>
            <a:endParaRPr lang="pt-PT" sz="1600" noProof="0" dirty="0">
              <a:solidFill>
                <a:schemeClr val="tx1">
                  <a:lumMod val="95000"/>
                  <a:lumOff val="5000"/>
                </a:schemeClr>
              </a:solidFill>
              <a:effectLst/>
              <a:latin typeface="Candara" panose="020E0502030303020204" pitchFamily="34" charset="0"/>
            </a:endParaRPr>
          </a:p>
        </p:txBody>
      </p:sp>
      <p:sp>
        <p:nvSpPr>
          <p:cNvPr id="17" name="Rectangle 1">
            <a:extLst>
              <a:ext uri="{FF2B5EF4-FFF2-40B4-BE49-F238E27FC236}">
                <a16:creationId xmlns:a16="http://schemas.microsoft.com/office/drawing/2014/main" id="{288546DE-A5EC-4856-8319-EB6C14D59A00}"/>
              </a:ext>
            </a:extLst>
          </p:cNvPr>
          <p:cNvSpPr>
            <a:spLocks noChangeArrowheads="1"/>
          </p:cNvSpPr>
          <p:nvPr/>
        </p:nvSpPr>
        <p:spPr bwMode="auto">
          <a:xfrm>
            <a:off x="1907704" y="581831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pt-PT" altLang="pt-PT" sz="1800" b="0" i="0" u="none" strike="noStrike" cap="none" normalizeH="0" baseline="0" dirty="0">
                <a:ln>
                  <a:noFill/>
                </a:ln>
                <a:solidFill>
                  <a:schemeClr val="tx1"/>
                </a:solidFill>
                <a:effectLst/>
                <a:latin typeface="Arial" panose="020B0604020202020204" pitchFamily="34" charset="0"/>
              </a:rPr>
            </a:br>
            <a:endParaRPr kumimoji="0" lang="pt-PT" altLang="pt-PT" sz="1800" b="0" i="0" u="none" strike="noStrike" cap="none" normalizeH="0" baseline="0" dirty="0">
              <a:ln>
                <a:noFill/>
              </a:ln>
              <a:solidFill>
                <a:schemeClr val="tx1"/>
              </a:solidFill>
              <a:effectLst/>
              <a:latin typeface="Arial" panose="020B0604020202020204" pitchFamily="34" charset="0"/>
            </a:endParaRPr>
          </a:p>
        </p:txBody>
      </p:sp>
      <p:grpSp>
        <p:nvGrpSpPr>
          <p:cNvPr id="20" name="Agrupar 19">
            <a:extLst>
              <a:ext uri="{FF2B5EF4-FFF2-40B4-BE49-F238E27FC236}">
                <a16:creationId xmlns:a16="http://schemas.microsoft.com/office/drawing/2014/main" id="{AF7219B3-9E14-4B42-A91C-0ADDCBEC59C1}"/>
              </a:ext>
            </a:extLst>
          </p:cNvPr>
          <p:cNvGrpSpPr/>
          <p:nvPr/>
        </p:nvGrpSpPr>
        <p:grpSpPr>
          <a:xfrm>
            <a:off x="5164986" y="4588548"/>
            <a:ext cx="4089154" cy="1569660"/>
            <a:chOff x="5163366" y="4204760"/>
            <a:chExt cx="4089154" cy="1569660"/>
          </a:xfrm>
        </p:grpSpPr>
        <p:sp>
          <p:nvSpPr>
            <p:cNvPr id="15" name="Bolha de Discurso: Retângulo 14">
              <a:extLst>
                <a:ext uri="{FF2B5EF4-FFF2-40B4-BE49-F238E27FC236}">
                  <a16:creationId xmlns:a16="http://schemas.microsoft.com/office/drawing/2014/main" id="{73B51166-E8F3-4AB2-BCE4-11FF8672AA33}"/>
                </a:ext>
              </a:extLst>
            </p:cNvPr>
            <p:cNvSpPr/>
            <p:nvPr/>
          </p:nvSpPr>
          <p:spPr>
            <a:xfrm>
              <a:off x="5163366" y="4207863"/>
              <a:ext cx="3873130" cy="1526031"/>
            </a:xfrm>
            <a:prstGeom prst="wedgeRectCallout">
              <a:avLst>
                <a:gd name="adj1" fmla="val -61510"/>
                <a:gd name="adj2" fmla="val 42118"/>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5" name="CaixaDeTexto 24">
              <a:extLst>
                <a:ext uri="{FF2B5EF4-FFF2-40B4-BE49-F238E27FC236}">
                  <a16:creationId xmlns:a16="http://schemas.microsoft.com/office/drawing/2014/main" id="{F4C3BAE7-891B-46EA-B18B-7DBE71176335}"/>
                </a:ext>
              </a:extLst>
            </p:cNvPr>
            <p:cNvSpPr txBox="1"/>
            <p:nvPr/>
          </p:nvSpPr>
          <p:spPr>
            <a:xfrm>
              <a:off x="5163366" y="4204760"/>
              <a:ext cx="4089154" cy="1569660"/>
            </a:xfrm>
            <a:prstGeom prst="rect">
              <a:avLst/>
            </a:prstGeom>
            <a:noFill/>
          </p:spPr>
          <p:txBody>
            <a:bodyPr wrap="square">
              <a:spAutoFit/>
            </a:bodyPr>
            <a:lstStyle/>
            <a:p>
              <a:r>
                <a:rPr lang="pt-PT" sz="1600" b="0" i="0" dirty="0">
                  <a:solidFill>
                    <a:srgbClr val="000000"/>
                  </a:solidFill>
                  <a:effectLst/>
                  <a:latin typeface="Candara" panose="020E0502030303020204" pitchFamily="34" charset="0"/>
                </a:rPr>
                <a:t>Se uma linha tem um valor de “</a:t>
              </a:r>
              <a:r>
                <a:rPr lang="pt-PT" sz="1600" b="1" i="0" dirty="0">
                  <a:solidFill>
                    <a:srgbClr val="000000"/>
                  </a:solidFill>
                  <a:effectLst/>
                  <a:latin typeface="Candara" panose="020E0502030303020204" pitchFamily="34" charset="0"/>
                </a:rPr>
                <a:t>0</a:t>
              </a:r>
              <a:r>
                <a:rPr lang="pt-PT" sz="1600" b="0" i="0" dirty="0">
                  <a:solidFill>
                    <a:srgbClr val="000000"/>
                  </a:solidFill>
                  <a:effectLst/>
                  <a:latin typeface="Candara" panose="020E0502030303020204" pitchFamily="34" charset="0"/>
                </a:rPr>
                <a:t>”, significa que não ocorreu nenhum evento gerador de perda em qualquer um dos riscos listados na Tabela nesse ensaio. Se a organização </a:t>
              </a:r>
              <a:r>
                <a:rPr lang="pt-PT" sz="1600" dirty="0">
                  <a:solidFill>
                    <a:srgbClr val="000000"/>
                  </a:solidFill>
                  <a:latin typeface="Candara" panose="020E0502030303020204" pitchFamily="34" charset="0"/>
                </a:rPr>
                <a:t>tem suficientes riscos, </a:t>
              </a:r>
              <a:r>
                <a:rPr lang="pt-PT" sz="1600" b="0" i="0" dirty="0">
                  <a:solidFill>
                    <a:srgbClr val="000000"/>
                  </a:solidFill>
                  <a:effectLst/>
                  <a:latin typeface="Candara" panose="020E0502030303020204" pitchFamily="34" charset="0"/>
                </a:rPr>
                <a:t>na maioria dos anos terá algumas perdas…</a:t>
              </a:r>
              <a:endParaRPr lang="pt-PT" sz="1400" dirty="0">
                <a:latin typeface="Candara" panose="020E0502030303020204" pitchFamily="34" charset="0"/>
              </a:endParaRPr>
            </a:p>
          </p:txBody>
        </p:sp>
      </p:grpSp>
      <p:sp>
        <p:nvSpPr>
          <p:cNvPr id="6" name="CaixaDeTexto 5">
            <a:extLst>
              <a:ext uri="{FF2B5EF4-FFF2-40B4-BE49-F238E27FC236}">
                <a16:creationId xmlns:a16="http://schemas.microsoft.com/office/drawing/2014/main" id="{0B762F9E-175D-4F84-A9FB-732B63A02117}"/>
              </a:ext>
            </a:extLst>
          </p:cNvPr>
          <p:cNvSpPr txBox="1"/>
          <p:nvPr/>
        </p:nvSpPr>
        <p:spPr>
          <a:xfrm>
            <a:off x="2803297" y="1156638"/>
            <a:ext cx="1997303" cy="923330"/>
          </a:xfrm>
          <a:prstGeom prst="rect">
            <a:avLst/>
          </a:prstGeom>
          <a:solidFill>
            <a:schemeClr val="accent4">
              <a:lumMod val="20000"/>
              <a:lumOff val="80000"/>
            </a:schemeClr>
          </a:solidFill>
          <a:ln>
            <a:solidFill>
              <a:schemeClr val="tx1">
                <a:lumMod val="95000"/>
                <a:lumOff val="5000"/>
              </a:schemeClr>
            </a:solidFill>
          </a:ln>
        </p:spPr>
        <p:txBody>
          <a:bodyPr wrap="square" rtlCol="0">
            <a:spAutoFit/>
          </a:bodyPr>
          <a:lstStyle/>
          <a:p>
            <a:pPr algn="ctr"/>
            <a:r>
              <a:rPr lang="pt-PT" b="1" dirty="0">
                <a:latin typeface="Candara" panose="020E0502030303020204" pitchFamily="34" charset="0"/>
              </a:rPr>
              <a:t>Tabela de Dados para 10 000 cenários</a:t>
            </a:r>
          </a:p>
        </p:txBody>
      </p:sp>
      <p:sp>
        <p:nvSpPr>
          <p:cNvPr id="18" name="Marcador de Posição de Conteúdo 17">
            <a:extLst>
              <a:ext uri="{FF2B5EF4-FFF2-40B4-BE49-F238E27FC236}">
                <a16:creationId xmlns:a16="http://schemas.microsoft.com/office/drawing/2014/main" id="{0F8C04E8-1D55-40A9-AE19-FB2B26FC36EB}"/>
              </a:ext>
            </a:extLst>
          </p:cNvPr>
          <p:cNvSpPr>
            <a:spLocks noGrp="1"/>
          </p:cNvSpPr>
          <p:nvPr>
            <p:ph idx="1"/>
          </p:nvPr>
        </p:nvSpPr>
        <p:spPr>
          <a:xfrm>
            <a:off x="852881" y="4618669"/>
            <a:ext cx="7886700" cy="318727"/>
          </a:xfrm>
        </p:spPr>
        <p:txBody>
          <a:bodyPr>
            <a:normAutofit fontScale="85000" lnSpcReduction="20000"/>
          </a:bodyPr>
          <a:lstStyle/>
          <a:p>
            <a:endParaRPr lang="pt-PT" dirty="0"/>
          </a:p>
        </p:txBody>
      </p:sp>
    </p:spTree>
    <p:extLst>
      <p:ext uri="{BB962C8B-B14F-4D97-AF65-F5344CB8AC3E}">
        <p14:creationId xmlns:p14="http://schemas.microsoft.com/office/powerpoint/2010/main" val="4088809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1+#ppt_w/2"/>
                                          </p:val>
                                        </p:tav>
                                        <p:tav tm="100000">
                                          <p:val>
                                            <p:strVal val="#ppt_x"/>
                                          </p:val>
                                        </p:tav>
                                      </p:tavLst>
                                    </p:anim>
                                    <p:anim calcmode="lin" valueType="num">
                                      <p:cBhvr additive="base">
                                        <p:cTn id="14"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2EF7B0-052E-4605-97B8-034600EE877B}"/>
              </a:ext>
            </a:extLst>
          </p:cNvPr>
          <p:cNvSpPr>
            <a:spLocks noGrp="1"/>
          </p:cNvSpPr>
          <p:nvPr>
            <p:ph type="title"/>
          </p:nvPr>
        </p:nvSpPr>
        <p:spPr>
          <a:xfrm>
            <a:off x="0" y="-132078"/>
            <a:ext cx="9144000" cy="1106489"/>
          </a:xfrm>
        </p:spPr>
        <p:txBody>
          <a:bodyPr>
            <a:normAutofit/>
          </a:bodyPr>
          <a:lstStyle/>
          <a:p>
            <a:r>
              <a:rPr lang="pt-PT" sz="2800" dirty="0"/>
              <a:t>Metodologia quantitativa</a:t>
            </a:r>
            <a:br>
              <a:rPr lang="pt-PT" sz="3600" dirty="0"/>
            </a:br>
            <a:r>
              <a:rPr lang="pt-PT" sz="2400" dirty="0"/>
              <a:t>Visualização do Risco - </a:t>
            </a:r>
            <a:r>
              <a:rPr lang="pt-PT" sz="2400" b="1" dirty="0"/>
              <a:t>LEC</a:t>
            </a:r>
            <a:r>
              <a:rPr lang="pt-PT" sz="2400" dirty="0"/>
              <a:t> (</a:t>
            </a:r>
            <a:r>
              <a:rPr lang="pt-PT" sz="2400" dirty="0" err="1"/>
              <a:t>Loss</a:t>
            </a:r>
            <a:r>
              <a:rPr lang="pt-PT" sz="2400" dirty="0"/>
              <a:t> </a:t>
            </a:r>
            <a:r>
              <a:rPr lang="pt-PT" sz="2400" dirty="0" err="1"/>
              <a:t>Exceedance</a:t>
            </a:r>
            <a:r>
              <a:rPr lang="pt-PT" sz="2400" dirty="0"/>
              <a:t> Curve)</a:t>
            </a:r>
          </a:p>
        </p:txBody>
      </p:sp>
      <p:sp>
        <p:nvSpPr>
          <p:cNvPr id="4" name="CaixaDeTexto 3">
            <a:extLst>
              <a:ext uri="{FF2B5EF4-FFF2-40B4-BE49-F238E27FC236}">
                <a16:creationId xmlns:a16="http://schemas.microsoft.com/office/drawing/2014/main" id="{ED4D49AF-A4D2-40B0-90F0-7379A58B9FBD}"/>
              </a:ext>
            </a:extLst>
          </p:cNvPr>
          <p:cNvSpPr txBox="1"/>
          <p:nvPr/>
        </p:nvSpPr>
        <p:spPr>
          <a:xfrm>
            <a:off x="128356" y="6073169"/>
            <a:ext cx="8887288" cy="646331"/>
          </a:xfrm>
          <a:prstGeom prst="rect">
            <a:avLst/>
          </a:prstGeom>
          <a:solidFill>
            <a:schemeClr val="accent4">
              <a:lumMod val="20000"/>
              <a:lumOff val="80000"/>
            </a:schemeClr>
          </a:solidFill>
        </p:spPr>
        <p:txBody>
          <a:bodyPr wrap="square" rtlCol="0">
            <a:spAutoFit/>
          </a:bodyPr>
          <a:lstStyle/>
          <a:p>
            <a:pPr algn="just"/>
            <a:r>
              <a:rPr kumimoji="0" lang="pt-PT" sz="1800" b="0" i="0" u="none" strike="noStrike" kern="1200" cap="none" spc="0" normalizeH="0" baseline="0" noProof="0" dirty="0">
                <a:ln>
                  <a:noFill/>
                </a:ln>
                <a:solidFill>
                  <a:srgbClr val="000000"/>
                </a:solidFill>
                <a:effectLst/>
                <a:uLnTx/>
                <a:uFillTx/>
                <a:latin typeface="Candara" panose="020E0502030303020204" pitchFamily="34" charset="0"/>
              </a:rPr>
              <a:t>No exemplo há cerca de </a:t>
            </a:r>
            <a:r>
              <a:rPr kumimoji="0" lang="pt-PT" sz="1800" b="1" i="0" u="none" strike="noStrike" kern="1200" cap="none" spc="0" normalizeH="0" baseline="0" noProof="0" dirty="0">
                <a:ln>
                  <a:noFill/>
                </a:ln>
                <a:solidFill>
                  <a:srgbClr val="000000"/>
                </a:solidFill>
                <a:effectLst/>
                <a:uLnTx/>
                <a:uFillTx/>
                <a:latin typeface="Candara" panose="020E0502030303020204" pitchFamily="34" charset="0"/>
              </a:rPr>
              <a:t>30%</a:t>
            </a:r>
            <a:r>
              <a:rPr kumimoji="0" lang="pt-PT" sz="1800" b="0" i="0" u="none" strike="noStrike" kern="1200" cap="none" spc="0" normalizeH="0" baseline="0" noProof="0" dirty="0">
                <a:ln>
                  <a:noFill/>
                </a:ln>
                <a:solidFill>
                  <a:srgbClr val="000000"/>
                </a:solidFill>
                <a:effectLst/>
                <a:uLnTx/>
                <a:uFillTx/>
                <a:latin typeface="Candara" panose="020E0502030303020204" pitchFamily="34" charset="0"/>
              </a:rPr>
              <a:t> de chance de perder mais de </a:t>
            </a:r>
            <a:r>
              <a:rPr kumimoji="0" lang="pt-PT" sz="1800" b="1" i="0" u="none" strike="noStrike" kern="1200" cap="none" spc="0" normalizeH="0" baseline="0" noProof="0" dirty="0">
                <a:ln>
                  <a:noFill/>
                </a:ln>
                <a:solidFill>
                  <a:srgbClr val="000000"/>
                </a:solidFill>
                <a:effectLst/>
                <a:uLnTx/>
                <a:uFillTx/>
                <a:latin typeface="Candara" panose="020E0502030303020204" pitchFamily="34" charset="0"/>
              </a:rPr>
              <a:t>10 milhões </a:t>
            </a:r>
            <a:r>
              <a:rPr kumimoji="0" lang="pt-PT" sz="1800" b="0" i="0" u="none" strike="noStrike" kern="1200" cap="none" spc="0" normalizeH="0" baseline="0" noProof="0" dirty="0">
                <a:ln>
                  <a:noFill/>
                </a:ln>
                <a:solidFill>
                  <a:srgbClr val="000000"/>
                </a:solidFill>
                <a:effectLst/>
                <a:uLnTx/>
                <a:uFillTx/>
                <a:latin typeface="Candara" panose="020E0502030303020204" pitchFamily="34" charset="0"/>
              </a:rPr>
              <a:t>e  </a:t>
            </a:r>
            <a:r>
              <a:rPr kumimoji="0" lang="pt-PT" sz="1800" b="1" i="0" u="none" strike="noStrike" kern="1200" cap="none" spc="0" normalizeH="0" baseline="0" noProof="0" dirty="0">
                <a:ln>
                  <a:noFill/>
                </a:ln>
                <a:solidFill>
                  <a:srgbClr val="000000"/>
                </a:solidFill>
                <a:effectLst/>
                <a:uLnTx/>
                <a:uFillTx/>
                <a:latin typeface="Candara" panose="020E0502030303020204" pitchFamily="34" charset="0"/>
              </a:rPr>
              <a:t>9% </a:t>
            </a:r>
            <a:r>
              <a:rPr kumimoji="0" lang="pt-PT" sz="1800" b="0" i="0" u="none" strike="noStrike" kern="1200" cap="none" spc="0" normalizeH="0" baseline="0" noProof="0" dirty="0">
                <a:ln>
                  <a:noFill/>
                </a:ln>
                <a:solidFill>
                  <a:srgbClr val="000000"/>
                </a:solidFill>
                <a:effectLst/>
                <a:uLnTx/>
                <a:uFillTx/>
                <a:latin typeface="Candara" panose="020E0502030303020204" pitchFamily="34" charset="0"/>
              </a:rPr>
              <a:t>de  perder mais de </a:t>
            </a:r>
            <a:r>
              <a:rPr kumimoji="0" lang="pt-PT" sz="1800" b="1" i="0" u="none" strike="noStrike" kern="1200" cap="none" spc="0" normalizeH="0" baseline="0" noProof="0" dirty="0">
                <a:ln>
                  <a:noFill/>
                </a:ln>
                <a:solidFill>
                  <a:srgbClr val="000000"/>
                </a:solidFill>
                <a:effectLst/>
                <a:uLnTx/>
                <a:uFillTx/>
                <a:latin typeface="Candara" panose="020E0502030303020204" pitchFamily="34" charset="0"/>
              </a:rPr>
              <a:t>20 milhões</a:t>
            </a:r>
            <a:r>
              <a:rPr lang="pt-PT" dirty="0">
                <a:solidFill>
                  <a:srgbClr val="000000"/>
                </a:solidFill>
                <a:latin typeface="Candara" panose="020E0502030303020204" pitchFamily="34" charset="0"/>
              </a:rPr>
              <a:t> num ano </a:t>
            </a:r>
            <a:endParaRPr kumimoji="0" lang="pt-PT" sz="1800" b="0" i="0" u="none" strike="noStrike" kern="1200" cap="none" spc="0" normalizeH="0" baseline="0" noProof="0" dirty="0">
              <a:ln>
                <a:noFill/>
              </a:ln>
              <a:solidFill>
                <a:prstClr val="black"/>
              </a:solidFill>
              <a:effectLst/>
              <a:uLnTx/>
              <a:uFillTx/>
              <a:latin typeface="Candara" panose="020E0502030303020204" pitchFamily="34" charset="0"/>
            </a:endParaRPr>
          </a:p>
        </p:txBody>
      </p:sp>
      <p:pic>
        <p:nvPicPr>
          <p:cNvPr id="7" name="Imagem 6">
            <a:extLst>
              <a:ext uri="{FF2B5EF4-FFF2-40B4-BE49-F238E27FC236}">
                <a16:creationId xmlns:a16="http://schemas.microsoft.com/office/drawing/2014/main" id="{1A5FF367-E31D-47AB-953C-427BBFC8A67B}"/>
              </a:ext>
            </a:extLst>
          </p:cNvPr>
          <p:cNvPicPr>
            <a:picLocks noChangeAspect="1"/>
          </p:cNvPicPr>
          <p:nvPr/>
        </p:nvPicPr>
        <p:blipFill>
          <a:blip r:embed="rId2"/>
          <a:stretch>
            <a:fillRect/>
          </a:stretch>
        </p:blipFill>
        <p:spPr>
          <a:xfrm>
            <a:off x="3635896" y="985073"/>
            <a:ext cx="5508104" cy="4460151"/>
          </a:xfrm>
          <a:prstGeom prst="rect">
            <a:avLst/>
          </a:prstGeom>
        </p:spPr>
      </p:pic>
      <p:sp>
        <p:nvSpPr>
          <p:cNvPr id="16" name="Marcador de Posição de Conteúdo 15">
            <a:extLst>
              <a:ext uri="{FF2B5EF4-FFF2-40B4-BE49-F238E27FC236}">
                <a16:creationId xmlns:a16="http://schemas.microsoft.com/office/drawing/2014/main" id="{A8C73BA7-CD27-4E7A-B8B5-A3346C795EDA}"/>
              </a:ext>
            </a:extLst>
          </p:cNvPr>
          <p:cNvSpPr>
            <a:spLocks noGrp="1"/>
          </p:cNvSpPr>
          <p:nvPr>
            <p:ph idx="1"/>
          </p:nvPr>
        </p:nvSpPr>
        <p:spPr>
          <a:xfrm>
            <a:off x="-119004" y="985073"/>
            <a:ext cx="3958119" cy="540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marL="180975" indent="-180975">
              <a:lnSpc>
                <a:spcPct val="120000"/>
              </a:lnSpc>
              <a:spcBef>
                <a:spcPts val="1200"/>
              </a:spcBef>
            </a:pPr>
            <a:r>
              <a:rPr kumimoji="0" lang="pt-PT" sz="6400" b="0" i="0" u="none" strike="noStrike" kern="1200" cap="none" spc="0" normalizeH="0" baseline="0" noProof="0" dirty="0">
                <a:ln>
                  <a:noFill/>
                </a:ln>
                <a:solidFill>
                  <a:srgbClr val="000000"/>
                </a:solidFill>
                <a:effectLst/>
                <a:uLnTx/>
                <a:uFillTx/>
                <a:latin typeface="Candara" panose="020E0502030303020204" pitchFamily="34" charset="0"/>
              </a:rPr>
              <a:t>De facto, </a:t>
            </a:r>
            <a:r>
              <a:rPr lang="pt-PT" sz="6400" dirty="0">
                <a:solidFill>
                  <a:srgbClr val="000000"/>
                </a:solidFill>
                <a:latin typeface="Candara" panose="020E0502030303020204" pitchFamily="34" charset="0"/>
              </a:rPr>
              <a:t>as matrizes de risco são </a:t>
            </a:r>
            <a:r>
              <a:rPr kumimoji="0" lang="pt-PT" sz="6400" b="0" i="0" u="none" strike="noStrike" kern="1200" cap="none" spc="0" normalizeH="0" baseline="0" noProof="0" dirty="0">
                <a:ln>
                  <a:noFill/>
                </a:ln>
                <a:solidFill>
                  <a:srgbClr val="000000"/>
                </a:solidFill>
                <a:effectLst/>
                <a:uLnTx/>
                <a:uFillTx/>
                <a:latin typeface="Candara" panose="020E0502030303020204" pitchFamily="34" charset="0"/>
              </a:rPr>
              <a:t>simplesmente </a:t>
            </a:r>
            <a:r>
              <a:rPr kumimoji="0" lang="pt-PT" sz="6400" b="0" i="0" u="none" strike="noStrike" kern="1200" cap="none" spc="0" normalizeH="0" baseline="0" noProof="0" dirty="0" err="1">
                <a:ln>
                  <a:noFill/>
                </a:ln>
                <a:solidFill>
                  <a:srgbClr val="000000"/>
                </a:solidFill>
                <a:effectLst/>
                <a:uLnTx/>
                <a:uFillTx/>
                <a:latin typeface="Candara" panose="020E0502030303020204" pitchFamily="34" charset="0"/>
              </a:rPr>
              <a:t>substituidas</a:t>
            </a:r>
            <a:r>
              <a:rPr kumimoji="0" lang="pt-PT" sz="6400" b="0" i="0" u="none" strike="noStrike" kern="1200" cap="none" spc="0" normalizeH="0" baseline="0" noProof="0" dirty="0">
                <a:ln>
                  <a:noFill/>
                </a:ln>
                <a:solidFill>
                  <a:srgbClr val="000000"/>
                </a:solidFill>
                <a:effectLst/>
                <a:uLnTx/>
                <a:uFillTx/>
                <a:latin typeface="Candara" panose="020E0502030303020204" pitchFamily="34" charset="0"/>
              </a:rPr>
              <a:t>, por uma </a:t>
            </a:r>
            <a:r>
              <a:rPr kumimoji="0" lang="pt-PT" sz="6400" b="1" i="0" u="none" strike="noStrike" kern="1200" cap="none" spc="0" normalizeH="0" baseline="0" noProof="0" dirty="0">
                <a:ln>
                  <a:noFill/>
                </a:ln>
                <a:solidFill>
                  <a:srgbClr val="000000"/>
                </a:solidFill>
                <a:effectLst/>
                <a:uLnTx/>
                <a:uFillTx/>
                <a:latin typeface="Candara" panose="020E0502030303020204" pitchFamily="34" charset="0"/>
              </a:rPr>
              <a:t>probabilidade explícita</a:t>
            </a:r>
            <a:r>
              <a:rPr kumimoji="0" lang="pt-PT" sz="6400" b="0" i="0" u="none" strike="noStrike" kern="1200" cap="none" spc="0" normalizeH="0" baseline="0" noProof="0" dirty="0">
                <a:ln>
                  <a:noFill/>
                </a:ln>
                <a:solidFill>
                  <a:srgbClr val="000000"/>
                </a:solidFill>
                <a:effectLst/>
                <a:uLnTx/>
                <a:uFillTx/>
                <a:latin typeface="Candara" panose="020E0502030303020204" pitchFamily="34" charset="0"/>
              </a:rPr>
              <a:t> e o </a:t>
            </a:r>
            <a:r>
              <a:rPr kumimoji="0" lang="pt-PT" sz="6400" b="1" i="0" u="none" strike="noStrike" kern="1200" cap="none" spc="0" normalizeH="0" baseline="0" noProof="0" dirty="0">
                <a:ln>
                  <a:noFill/>
                </a:ln>
                <a:solidFill>
                  <a:srgbClr val="000000"/>
                </a:solidFill>
                <a:effectLst/>
                <a:uLnTx/>
                <a:uFillTx/>
                <a:latin typeface="Candara" panose="020E0502030303020204" pitchFamily="34" charset="0"/>
              </a:rPr>
              <a:t>impacto</a:t>
            </a:r>
            <a:r>
              <a:rPr kumimoji="0" lang="pt-PT" sz="6400" b="0" i="0" u="none" strike="noStrike" kern="1200" cap="none" spc="0" normalizeH="0" baseline="0" noProof="0" dirty="0">
                <a:ln>
                  <a:noFill/>
                </a:ln>
                <a:solidFill>
                  <a:srgbClr val="000000"/>
                </a:solidFill>
                <a:effectLst/>
                <a:uLnTx/>
                <a:uFillTx/>
                <a:latin typeface="Candara" panose="020E0502030303020204" pitchFamily="34" charset="0"/>
              </a:rPr>
              <a:t> por um </a:t>
            </a:r>
            <a:r>
              <a:rPr kumimoji="0" lang="pt-PT" sz="6400" b="1" i="0" u="none" strike="noStrike" kern="1200" cap="none" spc="0" normalizeH="0" baseline="0" noProof="0" dirty="0">
                <a:ln>
                  <a:noFill/>
                </a:ln>
                <a:solidFill>
                  <a:srgbClr val="000000"/>
                </a:solidFill>
                <a:effectLst/>
                <a:uLnTx/>
                <a:uFillTx/>
                <a:latin typeface="Candara" panose="020E0502030303020204" pitchFamily="34" charset="0"/>
              </a:rPr>
              <a:t>IC de 90%, </a:t>
            </a:r>
            <a:r>
              <a:rPr kumimoji="0" lang="pt-PT" sz="6400" b="0" i="0" u="none" strike="noStrike" kern="1200" cap="none" spc="0" normalizeH="0" baseline="0" noProof="0" dirty="0">
                <a:ln>
                  <a:noFill/>
                </a:ln>
                <a:solidFill>
                  <a:srgbClr val="000000"/>
                </a:solidFill>
                <a:effectLst/>
                <a:uLnTx/>
                <a:uFillTx/>
                <a:latin typeface="Candara" panose="020E0502030303020204" pitchFamily="34" charset="0"/>
              </a:rPr>
              <a:t>representando uma gama de </a:t>
            </a:r>
            <a:r>
              <a:rPr kumimoji="0" lang="pt-PT" sz="6400" b="1" i="0" u="none" strike="noStrike" kern="1200" cap="none" spc="0" normalizeH="0" baseline="0" noProof="0" dirty="0">
                <a:ln>
                  <a:noFill/>
                </a:ln>
                <a:solidFill>
                  <a:srgbClr val="000000"/>
                </a:solidFill>
                <a:effectLst/>
                <a:uLnTx/>
                <a:uFillTx/>
                <a:latin typeface="Candara" panose="020E0502030303020204" pitchFamily="34" charset="0"/>
              </a:rPr>
              <a:t>potenciais perdas</a:t>
            </a:r>
            <a:r>
              <a:rPr kumimoji="0" lang="pt-PT" sz="6400" b="0" i="0" u="none" strike="noStrike" kern="1200" cap="none" spc="0" normalizeH="0" baseline="0" noProof="0" dirty="0">
                <a:ln>
                  <a:noFill/>
                </a:ln>
                <a:solidFill>
                  <a:srgbClr val="000000"/>
                </a:solidFill>
                <a:effectLst/>
                <a:uLnTx/>
                <a:uFillTx/>
                <a:latin typeface="Candara" panose="020E0502030303020204" pitchFamily="34" charset="0"/>
              </a:rPr>
              <a:t>.</a:t>
            </a:r>
          </a:p>
          <a:p>
            <a:pPr marL="180975" indent="-180975">
              <a:lnSpc>
                <a:spcPct val="120000"/>
              </a:lnSpc>
              <a:spcBef>
                <a:spcPts val="1200"/>
              </a:spcBef>
            </a:pPr>
            <a:r>
              <a:rPr lang="pt-PT" sz="6400" b="0" i="0" dirty="0">
                <a:solidFill>
                  <a:srgbClr val="000000"/>
                </a:solidFill>
                <a:effectLst/>
                <a:latin typeface="Candara" panose="020E0502030303020204" pitchFamily="34" charset="0"/>
              </a:rPr>
              <a:t>O eixo vertical pode ser representado por um </a:t>
            </a:r>
            <a:r>
              <a:rPr lang="pt-PT" sz="6400" b="1" i="0" dirty="0">
                <a:solidFill>
                  <a:srgbClr val="000000"/>
                </a:solidFill>
                <a:effectLst/>
                <a:latin typeface="Candara" panose="020E0502030303020204" pitchFamily="34" charset="0"/>
              </a:rPr>
              <a:t>único ponto </a:t>
            </a:r>
            <a:r>
              <a:rPr lang="pt-PT" sz="6400" b="0" i="0" dirty="0">
                <a:solidFill>
                  <a:srgbClr val="000000"/>
                </a:solidFill>
                <a:effectLst/>
                <a:latin typeface="Candara" panose="020E0502030303020204" pitchFamily="34" charset="0"/>
              </a:rPr>
              <a:t>- </a:t>
            </a:r>
            <a:r>
              <a:rPr lang="pt-PT" sz="6400" b="0" i="1" dirty="0">
                <a:solidFill>
                  <a:srgbClr val="000000"/>
                </a:solidFill>
                <a:effectLst/>
                <a:latin typeface="Candara" panose="020E0502030303020204" pitchFamily="34" charset="0"/>
              </a:rPr>
              <a:t>uma probabilidade e não uma pontuação</a:t>
            </a:r>
            <a:r>
              <a:rPr lang="pt-PT" sz="6400" b="0" i="0" dirty="0">
                <a:solidFill>
                  <a:srgbClr val="000000"/>
                </a:solidFill>
                <a:effectLst/>
                <a:latin typeface="Candara" panose="020E0502030303020204" pitchFamily="34" charset="0"/>
              </a:rPr>
              <a:t>. Porém o </a:t>
            </a:r>
            <a:r>
              <a:rPr lang="pt-PT" sz="6400" b="1" i="0" dirty="0">
                <a:solidFill>
                  <a:srgbClr val="000000"/>
                </a:solidFill>
                <a:effectLst/>
                <a:latin typeface="Candara" panose="020E0502030303020204" pitchFamily="34" charset="0"/>
              </a:rPr>
              <a:t>impacto</a:t>
            </a:r>
            <a:r>
              <a:rPr lang="pt-PT" sz="6400" b="0" i="0" dirty="0">
                <a:solidFill>
                  <a:srgbClr val="000000"/>
                </a:solidFill>
                <a:effectLst/>
                <a:latin typeface="Candara" panose="020E0502030303020204" pitchFamily="34" charset="0"/>
              </a:rPr>
              <a:t> é representado por </a:t>
            </a:r>
            <a:r>
              <a:rPr lang="pt-PT" sz="6400" b="0" i="0" u="sng" dirty="0">
                <a:solidFill>
                  <a:srgbClr val="000000"/>
                </a:solidFill>
                <a:effectLst/>
                <a:latin typeface="Candara" panose="020E0502030303020204" pitchFamily="34" charset="0"/>
              </a:rPr>
              <a:t>mais de um único ponto</a:t>
            </a:r>
            <a:r>
              <a:rPr lang="pt-PT" sz="6400" b="0" i="0" dirty="0">
                <a:solidFill>
                  <a:srgbClr val="000000"/>
                </a:solidFill>
                <a:effectLst/>
                <a:latin typeface="Candara" panose="020E0502030303020204" pitchFamily="34" charset="0"/>
              </a:rPr>
              <a:t>. Dizer que um evento tem 5% de chance de ocorrer, não pode simplesmente dizer-se que o </a:t>
            </a:r>
            <a:r>
              <a:rPr lang="pt-PT" sz="6400" b="1" i="0" dirty="0">
                <a:solidFill>
                  <a:srgbClr val="000000"/>
                </a:solidFill>
                <a:effectLst/>
                <a:latin typeface="Candara" panose="020E0502030303020204" pitchFamily="34" charset="0"/>
              </a:rPr>
              <a:t>impacto</a:t>
            </a:r>
            <a:r>
              <a:rPr lang="pt-PT" sz="6400" b="0" i="0" dirty="0">
                <a:solidFill>
                  <a:srgbClr val="000000"/>
                </a:solidFill>
                <a:effectLst/>
                <a:latin typeface="Candara" panose="020E0502030303020204" pitchFamily="34" charset="0"/>
              </a:rPr>
              <a:t> será de exatamente 10 milhões, mas </a:t>
            </a:r>
            <a:r>
              <a:rPr lang="pt-PT" sz="6400" dirty="0">
                <a:solidFill>
                  <a:srgbClr val="000000"/>
                </a:solidFill>
                <a:latin typeface="Candara" panose="020E0502030303020204" pitchFamily="34" charset="0"/>
              </a:rPr>
              <a:t>sim</a:t>
            </a:r>
            <a:r>
              <a:rPr lang="pt-PT" sz="6400" b="0" i="0" dirty="0">
                <a:solidFill>
                  <a:srgbClr val="000000"/>
                </a:solidFill>
                <a:effectLst/>
                <a:latin typeface="Candara" panose="020E0502030303020204" pitchFamily="34" charset="0"/>
              </a:rPr>
              <a:t>:</a:t>
            </a:r>
          </a:p>
          <a:p>
            <a:pPr marL="511175" lvl="1" indent="-180975">
              <a:lnSpc>
                <a:spcPct val="120000"/>
              </a:lnSpc>
              <a:spcBef>
                <a:spcPts val="1200"/>
              </a:spcBef>
            </a:pPr>
            <a:r>
              <a:rPr lang="pt-PT" sz="6400" b="0" i="0" dirty="0">
                <a:effectLst/>
                <a:latin typeface="Candara" panose="020E0502030303020204" pitchFamily="34" charset="0"/>
              </a:rPr>
              <a:t>há 5% de chance de perder algo, enquanto talvez haja 63% de chance de perder mais de 5 milhões, 1% de chance de perder mais de 15 e assim por diante…</a:t>
            </a:r>
            <a:endParaRPr kumimoji="0" lang="pt-PT" sz="6400" b="0" i="0" u="none" strike="noStrike" kern="1200" cap="none" spc="0" normalizeH="0" baseline="0" noProof="0" dirty="0">
              <a:ln>
                <a:noFill/>
              </a:ln>
              <a:effectLst/>
              <a:uLnTx/>
              <a:uFillTx/>
              <a:latin typeface="Candara" panose="020E0502030303020204" pitchFamily="34" charset="0"/>
            </a:endParaRPr>
          </a:p>
          <a:p>
            <a:endParaRPr lang="pt-PT" dirty="0"/>
          </a:p>
        </p:txBody>
      </p:sp>
    </p:spTree>
    <p:extLst>
      <p:ext uri="{BB962C8B-B14F-4D97-AF65-F5344CB8AC3E}">
        <p14:creationId xmlns:p14="http://schemas.microsoft.com/office/powerpoint/2010/main" val="3266127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875E22-70B0-47CA-9B7F-00BA99C7176B}"/>
              </a:ext>
            </a:extLst>
          </p:cNvPr>
          <p:cNvSpPr>
            <a:spLocks noGrp="1"/>
          </p:cNvSpPr>
          <p:nvPr>
            <p:ph type="title"/>
          </p:nvPr>
        </p:nvSpPr>
        <p:spPr>
          <a:xfrm>
            <a:off x="-36931" y="-99392"/>
            <a:ext cx="9144000" cy="1106489"/>
          </a:xfrm>
        </p:spPr>
        <p:txBody>
          <a:bodyPr>
            <a:normAutofit/>
          </a:bodyPr>
          <a:lstStyle/>
          <a:p>
            <a:r>
              <a:rPr lang="pt-PT" sz="2800" dirty="0"/>
              <a:t>Metodologia quantitativa</a:t>
            </a:r>
            <a:br>
              <a:rPr lang="pt-PT" sz="5400" dirty="0"/>
            </a:br>
            <a:r>
              <a:rPr kumimoji="0" lang="pt-PT" sz="2400" i="0" u="none" strike="noStrike" kern="1200" cap="none" spc="0" normalizeH="0" baseline="0" noProof="0" dirty="0">
                <a:ln>
                  <a:noFill/>
                </a:ln>
                <a:solidFill>
                  <a:prstClr val="black"/>
                </a:solidFill>
                <a:effectLst/>
                <a:uLnTx/>
                <a:uFillTx/>
                <a:latin typeface="Candara" panose="020E0502030303020204" pitchFamily="34" charset="0"/>
                <a:ea typeface="+mj-ea"/>
                <a:cs typeface="+mj-cs"/>
              </a:rPr>
              <a:t>Visualização do Risco – </a:t>
            </a:r>
            <a:r>
              <a:rPr lang="pt-PT" sz="2400" dirty="0">
                <a:latin typeface="Candara" panose="020E0502030303020204" pitchFamily="34" charset="0"/>
              </a:rPr>
              <a:t>Histograma para</a:t>
            </a:r>
            <a:r>
              <a:rPr kumimoji="0" lang="pt-PT" sz="2400" i="0" u="none" strike="noStrike" kern="1200" cap="none" spc="0" normalizeH="0" baseline="0" noProof="0" dirty="0">
                <a:ln>
                  <a:noFill/>
                </a:ln>
                <a:solidFill>
                  <a:prstClr val="black"/>
                </a:solidFill>
                <a:effectLst/>
                <a:uLnTx/>
                <a:uFillTx/>
                <a:latin typeface="Candara" panose="020E0502030303020204" pitchFamily="34" charset="0"/>
                <a:ea typeface="+mj-ea"/>
                <a:cs typeface="+mj-cs"/>
              </a:rPr>
              <a:t> LEC</a:t>
            </a:r>
            <a:endParaRPr lang="pt-PT" sz="2400" dirty="0"/>
          </a:p>
        </p:txBody>
      </p:sp>
      <p:sp>
        <p:nvSpPr>
          <p:cNvPr id="3" name="Marcador de Posição de Conteúdo 2">
            <a:extLst>
              <a:ext uri="{FF2B5EF4-FFF2-40B4-BE49-F238E27FC236}">
                <a16:creationId xmlns:a16="http://schemas.microsoft.com/office/drawing/2014/main" id="{6F1272B7-8C7D-477E-ADA5-F28AEDD5B7E5}"/>
              </a:ext>
            </a:extLst>
          </p:cNvPr>
          <p:cNvSpPr>
            <a:spLocks noGrp="1"/>
          </p:cNvSpPr>
          <p:nvPr>
            <p:ph idx="1"/>
          </p:nvPr>
        </p:nvSpPr>
        <p:spPr>
          <a:xfrm>
            <a:off x="-108519" y="1268760"/>
            <a:ext cx="6251016" cy="5950293"/>
          </a:xfrm>
        </p:spPr>
        <p:txBody>
          <a:bodyPr>
            <a:normAutofit fontScale="77500" lnSpcReduction="20000"/>
          </a:bodyPr>
          <a:lstStyle/>
          <a:p>
            <a:pPr marL="269875" indent="-269875">
              <a:lnSpc>
                <a:spcPct val="120000"/>
              </a:lnSpc>
              <a:spcBef>
                <a:spcPts val="1200"/>
              </a:spcBef>
            </a:pPr>
            <a:r>
              <a:rPr lang="pt-PT" sz="2600" dirty="0">
                <a:latin typeface="Candara" panose="020E0502030303020204" pitchFamily="34" charset="0"/>
              </a:rPr>
              <a:t>Como mostra a Tabela, o histograma possui duas colunas, uma com uma série de </a:t>
            </a:r>
            <a:r>
              <a:rPr lang="pt-PT" sz="2600" u="sng" dirty="0">
                <a:latin typeface="Candara" panose="020E0502030303020204" pitchFamily="34" charset="0"/>
              </a:rPr>
              <a:t>níveis de perda</a:t>
            </a:r>
            <a:r>
              <a:rPr lang="pt-PT" sz="2600" dirty="0">
                <a:latin typeface="Candara" panose="020E0502030303020204" pitchFamily="34" charset="0"/>
              </a:rPr>
              <a:t>, mostrados no eixo horizontal da LEC na </a:t>
            </a:r>
            <a:r>
              <a:rPr lang="pt-PT" sz="2600" dirty="0" err="1">
                <a:latin typeface="Candara" panose="020E0502030303020204" pitchFamily="34" charset="0"/>
              </a:rPr>
              <a:t>Fig</a:t>
            </a:r>
            <a:r>
              <a:rPr lang="pt-PT" sz="2600" dirty="0">
                <a:latin typeface="Candara" panose="020E0502030303020204" pitchFamily="34" charset="0"/>
              </a:rPr>
              <a:t> anterior. </a:t>
            </a:r>
          </a:p>
          <a:p>
            <a:pPr marL="269875" indent="-269875">
              <a:lnSpc>
                <a:spcPct val="120000"/>
              </a:lnSpc>
              <a:spcBef>
                <a:spcPts val="1200"/>
              </a:spcBef>
            </a:pPr>
            <a:r>
              <a:rPr lang="pt-PT" sz="2600" dirty="0">
                <a:latin typeface="Candara" panose="020E0502030303020204" pitchFamily="34" charset="0"/>
              </a:rPr>
              <a:t>A segunda coluna mostra a percentagem de resultados de Monte Carlo que geraram algo igual ou superior ao valor da primeira coluna. O método simples envolve a função CONTAR.SE () do Excel. </a:t>
            </a:r>
          </a:p>
          <a:p>
            <a:pPr marL="600075" lvl="1" indent="-269875">
              <a:lnSpc>
                <a:spcPct val="120000"/>
              </a:lnSpc>
              <a:spcBef>
                <a:spcPts val="1200"/>
              </a:spcBef>
            </a:pPr>
            <a:r>
              <a:rPr lang="pt-PT" sz="2300" dirty="0">
                <a:latin typeface="Candara" panose="020E0502030303020204" pitchFamily="34" charset="0"/>
              </a:rPr>
              <a:t>Se usarmos "</a:t>
            </a:r>
            <a:r>
              <a:rPr lang="pt-PT" sz="2300" b="1" dirty="0">
                <a:latin typeface="Candara" panose="020E0502030303020204" pitchFamily="34" charset="0"/>
              </a:rPr>
              <a:t>Resultados de Monte Carlo</a:t>
            </a:r>
            <a:r>
              <a:rPr lang="pt-PT" sz="2300" dirty="0">
                <a:latin typeface="Candara" panose="020E0502030303020204" pitchFamily="34" charset="0"/>
              </a:rPr>
              <a:t>" para representar a segunda coluna de valores na “</a:t>
            </a:r>
            <a:r>
              <a:rPr kumimoji="0" lang="pt-PT" sz="2300" b="1"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Tabela de Dados para 10 000 cenários” </a:t>
            </a:r>
            <a:r>
              <a:rPr kumimoji="0" lang="pt-PT" sz="230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anterior </a:t>
            </a:r>
            <a:r>
              <a:rPr lang="pt-PT" sz="2300" dirty="0">
                <a:latin typeface="Candara" panose="020E0502030303020204" pitchFamily="34" charset="0"/>
              </a:rPr>
              <a:t>e "</a:t>
            </a:r>
            <a:r>
              <a:rPr lang="pt-PT" sz="2300" b="1" dirty="0">
                <a:latin typeface="Candara" panose="020E0502030303020204" pitchFamily="34" charset="0"/>
              </a:rPr>
              <a:t>Perdas</a:t>
            </a:r>
            <a:r>
              <a:rPr lang="pt-PT" sz="2300" dirty="0">
                <a:latin typeface="Candara" panose="020E0502030303020204" pitchFamily="34" charset="0"/>
              </a:rPr>
              <a:t>" para significar as células na coluna da escala de perdas</a:t>
            </a:r>
            <a:r>
              <a:rPr lang="pt-PT" sz="2300" b="1" dirty="0">
                <a:latin typeface="Candara" panose="020E0502030303020204" pitchFamily="34" charset="0"/>
              </a:rPr>
              <a:t> </a:t>
            </a:r>
            <a:r>
              <a:rPr lang="pt-PT" sz="2300" dirty="0">
                <a:latin typeface="Candara" panose="020E0502030303020204" pitchFamily="34" charset="0"/>
              </a:rPr>
              <a:t>construída, (entre 0 e 15 000 000 </a:t>
            </a:r>
            <a:r>
              <a:rPr lang="pt-PT" sz="2400" u="none" strike="noStrike" dirty="0">
                <a:effectLst/>
                <a:latin typeface="Candara" panose="020E0502030303020204" pitchFamily="34" charset="0"/>
              </a:rPr>
              <a:t>€</a:t>
            </a:r>
            <a:r>
              <a:rPr lang="pt-PT" sz="2300" dirty="0">
                <a:latin typeface="Candara" panose="020E0502030303020204" pitchFamily="34" charset="0"/>
              </a:rPr>
              <a:t>)</a:t>
            </a:r>
            <a:r>
              <a:rPr lang="pt-PT" sz="2300" b="1" dirty="0">
                <a:latin typeface="Candara" panose="020E0502030303020204" pitchFamily="34" charset="0"/>
              </a:rPr>
              <a:t> </a:t>
            </a:r>
            <a:r>
              <a:rPr lang="pt-PT" sz="2300" dirty="0">
                <a:latin typeface="Candara" panose="020E0502030303020204" pitchFamily="34" charset="0"/>
              </a:rPr>
              <a:t>da mesma linha:</a:t>
            </a:r>
          </a:p>
          <a:p>
            <a:pPr marL="0" indent="0" algn="ctr">
              <a:lnSpc>
                <a:spcPct val="120000"/>
              </a:lnSpc>
              <a:buNone/>
            </a:pPr>
            <a:r>
              <a:rPr lang="pt-PT" sz="2300" dirty="0">
                <a:latin typeface="Candara" panose="020E0502030303020204" pitchFamily="34" charset="0"/>
              </a:rPr>
              <a:t>=CONTAR.SE($J$8:$J$5007;"&gt;"&amp;L26)/5000</a:t>
            </a:r>
          </a:p>
          <a:p>
            <a:pPr lvl="1">
              <a:lnSpc>
                <a:spcPct val="120000"/>
              </a:lnSpc>
            </a:pPr>
            <a:r>
              <a:rPr lang="pt-PT" sz="2300" dirty="0">
                <a:latin typeface="Candara" panose="020E0502030303020204" pitchFamily="34" charset="0"/>
              </a:rPr>
              <a:t>A divisão por 5 000 é para obter diretamente a percentagem do nº vezes q a condição se verifica</a:t>
            </a:r>
          </a:p>
          <a:p>
            <a:pPr lvl="1">
              <a:lnSpc>
                <a:spcPct val="120000"/>
              </a:lnSpc>
            </a:pPr>
            <a:r>
              <a:rPr lang="pt-PT" sz="2300" dirty="0">
                <a:latin typeface="Candara" panose="020E0502030303020204" pitchFamily="34" charset="0"/>
              </a:rPr>
              <a:t>O símbolo &amp;, intercala o operador  &gt;  com o valor na célula L26, para se poder ler: "&gt;2 500 000")</a:t>
            </a:r>
          </a:p>
        </p:txBody>
      </p:sp>
      <p:graphicFrame>
        <p:nvGraphicFramePr>
          <p:cNvPr id="4" name="Tabela 3">
            <a:extLst>
              <a:ext uri="{FF2B5EF4-FFF2-40B4-BE49-F238E27FC236}">
                <a16:creationId xmlns:a16="http://schemas.microsoft.com/office/drawing/2014/main" id="{CE3F23E1-9427-49CD-9F2F-FA426E9F7AC2}"/>
              </a:ext>
            </a:extLst>
          </p:cNvPr>
          <p:cNvGraphicFramePr>
            <a:graphicFrameLocks noGrp="1"/>
          </p:cNvGraphicFramePr>
          <p:nvPr>
            <p:extLst>
              <p:ext uri="{D42A27DB-BD31-4B8C-83A1-F6EECF244321}">
                <p14:modId xmlns:p14="http://schemas.microsoft.com/office/powerpoint/2010/main" val="1470673483"/>
              </p:ext>
            </p:extLst>
          </p:nvPr>
        </p:nvGraphicFramePr>
        <p:xfrm>
          <a:off x="6065718" y="1169369"/>
          <a:ext cx="3070743" cy="5688631"/>
        </p:xfrm>
        <a:graphic>
          <a:graphicData uri="http://schemas.openxmlformats.org/drawingml/2006/table">
            <a:tbl>
              <a:tblPr>
                <a:tableStyleId>{5C22544A-7EE6-4342-B048-85BDC9FD1C3A}</a:tableStyleId>
              </a:tblPr>
              <a:tblGrid>
                <a:gridCol w="1342551">
                  <a:extLst>
                    <a:ext uri="{9D8B030D-6E8A-4147-A177-3AD203B41FA5}">
                      <a16:colId xmlns:a16="http://schemas.microsoft.com/office/drawing/2014/main" val="813627974"/>
                    </a:ext>
                  </a:extLst>
                </a:gridCol>
                <a:gridCol w="1728192">
                  <a:extLst>
                    <a:ext uri="{9D8B030D-6E8A-4147-A177-3AD203B41FA5}">
                      <a16:colId xmlns:a16="http://schemas.microsoft.com/office/drawing/2014/main" val="3599356586"/>
                    </a:ext>
                  </a:extLst>
                </a:gridCol>
              </a:tblGrid>
              <a:tr h="648864">
                <a:tc>
                  <a:txBody>
                    <a:bodyPr/>
                    <a:lstStyle/>
                    <a:p>
                      <a:pPr algn="ctr" fontAlgn="ctr"/>
                      <a:r>
                        <a:rPr lang="pt-PT" sz="1600" b="1" u="none" strike="noStrike" dirty="0">
                          <a:effectLst/>
                          <a:latin typeface="Candara" panose="020E0502030303020204" pitchFamily="34" charset="0"/>
                        </a:rPr>
                        <a:t>Perdas</a:t>
                      </a:r>
                      <a:endParaRPr lang="pt-PT" sz="1600" b="1" i="0" u="none" strike="noStrike" dirty="0">
                        <a:effectLst/>
                        <a:latin typeface="Candara" panose="020E0502030303020204" pitchFamily="34" charset="0"/>
                      </a:endParaRPr>
                    </a:p>
                  </a:txBody>
                  <a:tcPr marL="6778" marR="6778" marT="67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ctr"/>
                      <a:r>
                        <a:rPr lang="pt-PT" sz="1400" b="1" u="none" strike="noStrike" dirty="0">
                          <a:effectLst/>
                          <a:latin typeface="Candara" panose="020E0502030303020204" pitchFamily="34" charset="0"/>
                        </a:rPr>
                        <a:t>Probabilidade perdas ou maior </a:t>
                      </a:r>
                      <a:r>
                        <a:rPr lang="pt-PT" sz="1400" u="none" strike="noStrike" dirty="0">
                          <a:effectLst/>
                          <a:latin typeface="Candara" panose="020E0502030303020204" pitchFamily="34" charset="0"/>
                        </a:rPr>
                        <a:t>(anual)</a:t>
                      </a:r>
                      <a:endParaRPr lang="pt-PT" sz="1400" b="1" i="0" u="none" strike="noStrike" dirty="0">
                        <a:effectLst/>
                        <a:latin typeface="Candara" panose="020E0502030303020204" pitchFamily="34" charset="0"/>
                      </a:endParaRPr>
                    </a:p>
                  </a:txBody>
                  <a:tcPr marL="6778" marR="6778" marT="67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251824661"/>
                  </a:ext>
                </a:extLst>
              </a:tr>
              <a:tr h="335468">
                <a:tc>
                  <a:txBody>
                    <a:bodyPr/>
                    <a:lstStyle/>
                    <a:p>
                      <a:pPr algn="ctr" fontAlgn="ctr"/>
                      <a:r>
                        <a:rPr lang="pt-PT" sz="1400" u="none" strike="noStrike" dirty="0">
                          <a:effectLst/>
                          <a:latin typeface="Candara" panose="020E0502030303020204" pitchFamily="34" charset="0"/>
                        </a:rPr>
                        <a:t>0 €</a:t>
                      </a:r>
                      <a:endParaRPr lang="pt-PT" sz="1400" b="0" i="0" u="none" strike="noStrike" dirty="0">
                        <a:effectLst/>
                        <a:latin typeface="Candara" panose="020E0502030303020204" pitchFamily="34" charset="0"/>
                      </a:endParaRPr>
                    </a:p>
                  </a:txBody>
                  <a:tcPr marL="6778" marR="6778" marT="67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ctr"/>
                      <a:r>
                        <a:rPr lang="pt-PT" sz="1400" b="0" i="0" u="none" strike="noStrike">
                          <a:effectLst/>
                          <a:latin typeface="Candara" panose="020E0502030303020204" pitchFamily="34" charset="0"/>
                        </a:rPr>
                        <a:t>100,0%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594984588"/>
                  </a:ext>
                </a:extLst>
              </a:tr>
              <a:tr h="291653">
                <a:tc>
                  <a:txBody>
                    <a:bodyPr/>
                    <a:lstStyle/>
                    <a:p>
                      <a:pPr algn="ctr" fontAlgn="ctr"/>
                      <a:r>
                        <a:rPr lang="pt-PT" sz="1400" u="none" strike="noStrike" dirty="0">
                          <a:effectLst/>
                          <a:latin typeface="Candara" panose="020E0502030303020204" pitchFamily="34" charset="0"/>
                        </a:rPr>
                        <a:t>500 000 €</a:t>
                      </a:r>
                      <a:endParaRPr lang="pt-PT" sz="1400" b="0" i="0" u="none" strike="noStrike" dirty="0">
                        <a:effectLst/>
                        <a:latin typeface="Candara" panose="020E0502030303020204" pitchFamily="34" charset="0"/>
                      </a:endParaRPr>
                    </a:p>
                  </a:txBody>
                  <a:tcPr marL="6778" marR="6778" marT="67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ctr"/>
                      <a:r>
                        <a:rPr lang="pt-PT" sz="1400" b="0" i="0" u="none" strike="noStrike">
                          <a:effectLst/>
                          <a:latin typeface="Candara" panose="020E0502030303020204" pitchFamily="34" charset="0"/>
                        </a:rPr>
                        <a:t>73,2%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113779793"/>
                  </a:ext>
                </a:extLst>
              </a:tr>
              <a:tr h="291653">
                <a:tc>
                  <a:txBody>
                    <a:bodyPr/>
                    <a:lstStyle/>
                    <a:p>
                      <a:pPr algn="ctr" fontAlgn="ctr"/>
                      <a:r>
                        <a:rPr lang="pt-PT" sz="1400" u="none" strike="noStrike" dirty="0">
                          <a:effectLst/>
                          <a:latin typeface="Candara" panose="020E0502030303020204" pitchFamily="34" charset="0"/>
                        </a:rPr>
                        <a:t>1 000 000 €</a:t>
                      </a:r>
                      <a:endParaRPr lang="pt-PT" sz="1400" b="0" i="0" u="none" strike="noStrike" dirty="0">
                        <a:effectLst/>
                        <a:latin typeface="Candara" panose="020E0502030303020204" pitchFamily="34" charset="0"/>
                      </a:endParaRPr>
                    </a:p>
                  </a:txBody>
                  <a:tcPr marL="6778" marR="6778" marT="67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ctr"/>
                      <a:r>
                        <a:rPr lang="pt-PT" sz="1400" b="0" i="0" u="none" strike="noStrike">
                          <a:effectLst/>
                          <a:latin typeface="Candara" panose="020E0502030303020204" pitchFamily="34" charset="0"/>
                        </a:rPr>
                        <a:t>59,2%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3366667"/>
                  </a:ext>
                </a:extLst>
              </a:tr>
              <a:tr h="291653">
                <a:tc>
                  <a:txBody>
                    <a:bodyPr/>
                    <a:lstStyle/>
                    <a:p>
                      <a:pPr algn="ctr" fontAlgn="ctr"/>
                      <a:r>
                        <a:rPr lang="pt-PT" sz="1400" u="none" strike="noStrike" dirty="0">
                          <a:effectLst/>
                          <a:latin typeface="Candara" panose="020E0502030303020204" pitchFamily="34" charset="0"/>
                        </a:rPr>
                        <a:t>2 500 000 €</a:t>
                      </a:r>
                      <a:endParaRPr lang="pt-PT" sz="1400" b="0" i="0" u="none" strike="noStrike" dirty="0">
                        <a:effectLst/>
                        <a:latin typeface="Candara" panose="020E0502030303020204" pitchFamily="34" charset="0"/>
                      </a:endParaRPr>
                    </a:p>
                  </a:txBody>
                  <a:tcPr marL="6778" marR="6778" marT="67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ctr"/>
                      <a:r>
                        <a:rPr lang="pt-PT" sz="1400" b="0" i="0" u="none" strike="noStrike">
                          <a:effectLst/>
                          <a:latin typeface="Candara" panose="020E0502030303020204" pitchFamily="34" charset="0"/>
                        </a:rPr>
                        <a:t>46,8%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968531984"/>
                  </a:ext>
                </a:extLst>
              </a:tr>
              <a:tr h="291653">
                <a:tc>
                  <a:txBody>
                    <a:bodyPr/>
                    <a:lstStyle/>
                    <a:p>
                      <a:pPr algn="ctr" fontAlgn="ctr"/>
                      <a:r>
                        <a:rPr lang="pt-PT" sz="1400" u="none" strike="noStrike" dirty="0">
                          <a:effectLst/>
                          <a:latin typeface="Candara" panose="020E0502030303020204" pitchFamily="34" charset="0"/>
                        </a:rPr>
                        <a:t>3 000 000 €</a:t>
                      </a:r>
                      <a:endParaRPr lang="pt-PT" sz="1400" b="0" i="0" u="none" strike="noStrike" dirty="0">
                        <a:effectLst/>
                        <a:latin typeface="Candara" panose="020E0502030303020204" pitchFamily="34" charset="0"/>
                      </a:endParaRPr>
                    </a:p>
                  </a:txBody>
                  <a:tcPr marL="6778" marR="6778" marT="67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ctr"/>
                      <a:r>
                        <a:rPr lang="pt-PT" sz="1400" b="0" i="0" u="none" strike="noStrike">
                          <a:effectLst/>
                          <a:latin typeface="Candara" panose="020E0502030303020204" pitchFamily="34" charset="0"/>
                        </a:rPr>
                        <a:t>37,0%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789973016"/>
                  </a:ext>
                </a:extLst>
              </a:tr>
              <a:tr h="291653">
                <a:tc>
                  <a:txBody>
                    <a:bodyPr/>
                    <a:lstStyle/>
                    <a:p>
                      <a:pPr algn="ctr" fontAlgn="ctr"/>
                      <a:r>
                        <a:rPr lang="pt-PT" sz="1400" u="none" strike="noStrike" dirty="0">
                          <a:effectLst/>
                          <a:latin typeface="Candara" panose="020E0502030303020204" pitchFamily="34" charset="0"/>
                        </a:rPr>
                        <a:t>3 500 000 €</a:t>
                      </a:r>
                      <a:endParaRPr lang="pt-PT" sz="1400" b="0" i="0" u="none" strike="noStrike" dirty="0">
                        <a:effectLst/>
                        <a:latin typeface="Candara" panose="020E0502030303020204" pitchFamily="34" charset="0"/>
                      </a:endParaRPr>
                    </a:p>
                  </a:txBody>
                  <a:tcPr marL="6778" marR="6778" marT="67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ctr"/>
                      <a:r>
                        <a:rPr lang="pt-PT" sz="1400" b="0" i="0" u="none" strike="noStrike">
                          <a:effectLst/>
                          <a:latin typeface="Candara" panose="020E0502030303020204" pitchFamily="34" charset="0"/>
                        </a:rPr>
                        <a:t>29,5%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812726603"/>
                  </a:ext>
                </a:extLst>
              </a:tr>
              <a:tr h="291653">
                <a:tc>
                  <a:txBody>
                    <a:bodyPr/>
                    <a:lstStyle/>
                    <a:p>
                      <a:pPr algn="ctr" fontAlgn="ctr"/>
                      <a:r>
                        <a:rPr lang="pt-PT" sz="1400" u="none" strike="noStrike" dirty="0">
                          <a:effectLst/>
                          <a:latin typeface="Candara" panose="020E0502030303020204" pitchFamily="34" charset="0"/>
                        </a:rPr>
                        <a:t>4 000 000 €</a:t>
                      </a:r>
                      <a:endParaRPr lang="pt-PT" sz="1400" b="0" i="0" u="none" strike="noStrike" dirty="0">
                        <a:effectLst/>
                        <a:latin typeface="Candara" panose="020E0502030303020204" pitchFamily="34" charset="0"/>
                      </a:endParaRPr>
                    </a:p>
                  </a:txBody>
                  <a:tcPr marL="6778" marR="6778" marT="67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ctr"/>
                      <a:r>
                        <a:rPr lang="pt-PT" sz="1400" b="0" i="0" u="none" strike="noStrike">
                          <a:effectLst/>
                          <a:latin typeface="Candara" panose="020E0502030303020204" pitchFamily="34" charset="0"/>
                        </a:rPr>
                        <a:t>23,9%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830914051"/>
                  </a:ext>
                </a:extLst>
              </a:tr>
              <a:tr h="291653">
                <a:tc>
                  <a:txBody>
                    <a:bodyPr/>
                    <a:lstStyle/>
                    <a:p>
                      <a:pPr algn="ctr" fontAlgn="ctr"/>
                      <a:r>
                        <a:rPr lang="pt-PT" sz="1400" u="none" strike="noStrike" dirty="0">
                          <a:effectLst/>
                          <a:latin typeface="Candara" panose="020E0502030303020204" pitchFamily="34" charset="0"/>
                        </a:rPr>
                        <a:t>4 500 000 €</a:t>
                      </a:r>
                      <a:endParaRPr lang="pt-PT" sz="1400" b="0" i="0" u="none" strike="noStrike" dirty="0">
                        <a:effectLst/>
                        <a:latin typeface="Candara" panose="020E0502030303020204" pitchFamily="34" charset="0"/>
                      </a:endParaRPr>
                    </a:p>
                  </a:txBody>
                  <a:tcPr marL="6778" marR="6778" marT="67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ctr"/>
                      <a:r>
                        <a:rPr lang="pt-PT" sz="1400" b="0" i="0" u="none" strike="noStrike">
                          <a:effectLst/>
                          <a:latin typeface="Candara" panose="020E0502030303020204" pitchFamily="34" charset="0"/>
                        </a:rPr>
                        <a:t>19,2%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57063558"/>
                  </a:ext>
                </a:extLst>
              </a:tr>
              <a:tr h="291653">
                <a:tc>
                  <a:txBody>
                    <a:bodyPr/>
                    <a:lstStyle/>
                    <a:p>
                      <a:pPr algn="ctr" fontAlgn="ctr"/>
                      <a:r>
                        <a:rPr lang="pt-PT" sz="1400" u="none" strike="noStrike" dirty="0">
                          <a:effectLst/>
                          <a:latin typeface="Candara" panose="020E0502030303020204" pitchFamily="34" charset="0"/>
                        </a:rPr>
                        <a:t>5 000 000 €</a:t>
                      </a:r>
                      <a:endParaRPr lang="pt-PT" sz="1400" b="0" i="0" u="none" strike="noStrike" dirty="0">
                        <a:effectLst/>
                        <a:latin typeface="Candara" panose="020E0502030303020204" pitchFamily="34" charset="0"/>
                      </a:endParaRPr>
                    </a:p>
                  </a:txBody>
                  <a:tcPr marL="6778" marR="6778" marT="67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ctr"/>
                      <a:r>
                        <a:rPr lang="pt-PT" sz="1400" b="0" i="0" u="none" strike="noStrike">
                          <a:effectLst/>
                          <a:latin typeface="Candara" panose="020E0502030303020204" pitchFamily="34" charset="0"/>
                        </a:rPr>
                        <a:t>15,1%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435614080"/>
                  </a:ext>
                </a:extLst>
              </a:tr>
              <a:tr h="291653">
                <a:tc>
                  <a:txBody>
                    <a:bodyPr/>
                    <a:lstStyle/>
                    <a:p>
                      <a:pPr algn="ctr" fontAlgn="ctr"/>
                      <a:r>
                        <a:rPr lang="pt-PT" sz="1400" u="none" strike="noStrike" dirty="0">
                          <a:effectLst/>
                          <a:latin typeface="Candara" panose="020E0502030303020204" pitchFamily="34" charset="0"/>
                        </a:rPr>
                        <a:t>5 500 000 €</a:t>
                      </a:r>
                      <a:endParaRPr lang="pt-PT" sz="1400" b="0" i="0" u="none" strike="noStrike" dirty="0">
                        <a:effectLst/>
                        <a:latin typeface="Candara" panose="020E0502030303020204" pitchFamily="34" charset="0"/>
                      </a:endParaRPr>
                    </a:p>
                  </a:txBody>
                  <a:tcPr marL="6778" marR="6778" marT="67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ctr"/>
                      <a:r>
                        <a:rPr lang="pt-PT" sz="1400" b="0" i="0" u="none" strike="noStrike">
                          <a:effectLst/>
                          <a:latin typeface="Candara" panose="020E0502030303020204" pitchFamily="34" charset="0"/>
                        </a:rPr>
                        <a:t>11,8%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854288593"/>
                  </a:ext>
                </a:extLst>
              </a:tr>
              <a:tr h="291653">
                <a:tc>
                  <a:txBody>
                    <a:bodyPr/>
                    <a:lstStyle/>
                    <a:p>
                      <a:pPr algn="ctr" fontAlgn="ctr"/>
                      <a:r>
                        <a:rPr lang="pt-PT" sz="1400" u="none" strike="noStrike" dirty="0">
                          <a:effectLst/>
                          <a:latin typeface="Candara" panose="020E0502030303020204" pitchFamily="34" charset="0"/>
                        </a:rPr>
                        <a:t>6 000 000 €</a:t>
                      </a:r>
                      <a:endParaRPr lang="pt-PT" sz="1400" b="0" i="0" u="none" strike="noStrike" dirty="0">
                        <a:effectLst/>
                        <a:latin typeface="Candara" panose="020E0502030303020204" pitchFamily="34" charset="0"/>
                      </a:endParaRPr>
                    </a:p>
                  </a:txBody>
                  <a:tcPr marL="6778" marR="6778" marT="67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ctr"/>
                      <a:r>
                        <a:rPr lang="pt-PT" sz="1400" b="0" i="0" u="none" strike="noStrike">
                          <a:effectLst/>
                          <a:latin typeface="Candara" panose="020E0502030303020204" pitchFamily="34" charset="0"/>
                        </a:rPr>
                        <a:t>9,8%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34112023"/>
                  </a:ext>
                </a:extLst>
              </a:tr>
              <a:tr h="291653">
                <a:tc>
                  <a:txBody>
                    <a:bodyPr/>
                    <a:lstStyle/>
                    <a:p>
                      <a:pPr algn="ctr" fontAlgn="ctr"/>
                      <a:r>
                        <a:rPr lang="pt-PT" sz="1400" u="none" strike="noStrike" dirty="0">
                          <a:effectLst/>
                          <a:latin typeface="Candara" panose="020E0502030303020204" pitchFamily="34" charset="0"/>
                        </a:rPr>
                        <a:t>6 500 000 €</a:t>
                      </a:r>
                      <a:endParaRPr lang="pt-PT" sz="1400" b="0" i="0" u="none" strike="noStrike" dirty="0">
                        <a:effectLst/>
                        <a:latin typeface="Candara" panose="020E0502030303020204" pitchFamily="34" charset="0"/>
                      </a:endParaRPr>
                    </a:p>
                  </a:txBody>
                  <a:tcPr marL="6778" marR="6778" marT="67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ctr"/>
                      <a:r>
                        <a:rPr lang="pt-PT" sz="1400" b="0" i="0" u="none" strike="noStrike">
                          <a:effectLst/>
                          <a:latin typeface="Candara" panose="020E0502030303020204" pitchFamily="34" charset="0"/>
                        </a:rPr>
                        <a:t>8,2%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97338349"/>
                  </a:ext>
                </a:extLst>
              </a:tr>
              <a:tr h="291653">
                <a:tc>
                  <a:txBody>
                    <a:bodyPr/>
                    <a:lstStyle/>
                    <a:p>
                      <a:pPr algn="ctr" fontAlgn="ctr"/>
                      <a:r>
                        <a:rPr lang="pt-PT" sz="1400" u="none" strike="noStrike" dirty="0">
                          <a:effectLst/>
                          <a:latin typeface="Candara" panose="020E0502030303020204" pitchFamily="34" charset="0"/>
                        </a:rPr>
                        <a:t>7 000 000 €</a:t>
                      </a:r>
                      <a:endParaRPr lang="pt-PT" sz="1400" b="0" i="0" u="none" strike="noStrike" dirty="0">
                        <a:effectLst/>
                        <a:latin typeface="Candara" panose="020E0502030303020204" pitchFamily="34" charset="0"/>
                      </a:endParaRPr>
                    </a:p>
                  </a:txBody>
                  <a:tcPr marL="6778" marR="6778" marT="67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ctr"/>
                      <a:r>
                        <a:rPr lang="pt-PT" sz="1400" b="0" i="0" u="none" strike="noStrike">
                          <a:effectLst/>
                          <a:latin typeface="Candara" panose="020E0502030303020204" pitchFamily="34" charset="0"/>
                        </a:rPr>
                        <a:t>6,7%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516585633"/>
                  </a:ext>
                </a:extLst>
              </a:tr>
              <a:tr h="291653">
                <a:tc>
                  <a:txBody>
                    <a:bodyPr/>
                    <a:lstStyle/>
                    <a:p>
                      <a:pPr algn="ctr" fontAlgn="ctr"/>
                      <a:r>
                        <a:rPr lang="pt-PT" sz="1400" u="none" strike="noStrike" dirty="0">
                          <a:effectLst/>
                          <a:latin typeface="Candara" panose="020E0502030303020204" pitchFamily="34" charset="0"/>
                        </a:rPr>
                        <a:t>7 500 000 €</a:t>
                      </a:r>
                      <a:endParaRPr lang="pt-PT" sz="1400" b="0" i="0" u="none" strike="noStrike" dirty="0">
                        <a:effectLst/>
                        <a:latin typeface="Candara" panose="020E0502030303020204" pitchFamily="34" charset="0"/>
                      </a:endParaRPr>
                    </a:p>
                  </a:txBody>
                  <a:tcPr marL="6778" marR="6778" marT="67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ctr"/>
                      <a:r>
                        <a:rPr lang="pt-PT" sz="1400" b="0" i="0" u="none" strike="noStrike">
                          <a:effectLst/>
                          <a:latin typeface="Candara" panose="020E0502030303020204" pitchFamily="34" charset="0"/>
                        </a:rPr>
                        <a:t>5,6%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19325130"/>
                  </a:ext>
                </a:extLst>
              </a:tr>
              <a:tr h="291653">
                <a:tc>
                  <a:txBody>
                    <a:bodyPr/>
                    <a:lstStyle/>
                    <a:p>
                      <a:pPr algn="ctr" fontAlgn="ctr"/>
                      <a:r>
                        <a:rPr lang="pt-PT" sz="1400" u="none" strike="noStrike" dirty="0">
                          <a:effectLst/>
                          <a:latin typeface="Candara" panose="020E0502030303020204" pitchFamily="34" charset="0"/>
                        </a:rPr>
                        <a:t>8 500 000 €</a:t>
                      </a:r>
                      <a:endParaRPr lang="pt-PT" sz="1400" b="0" i="0" u="none" strike="noStrike" dirty="0">
                        <a:effectLst/>
                        <a:latin typeface="Candara" panose="020E0502030303020204" pitchFamily="34" charset="0"/>
                      </a:endParaRPr>
                    </a:p>
                  </a:txBody>
                  <a:tcPr marL="6778" marR="6778" marT="67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ctr"/>
                      <a:r>
                        <a:rPr lang="pt-PT" sz="1400" b="0" i="0" u="none" strike="noStrike">
                          <a:effectLst/>
                          <a:latin typeface="Candara" panose="020E0502030303020204" pitchFamily="34" charset="0"/>
                        </a:rPr>
                        <a:t>4,6%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46714465"/>
                  </a:ext>
                </a:extLst>
              </a:tr>
              <a:tr h="291653">
                <a:tc>
                  <a:txBody>
                    <a:bodyPr/>
                    <a:lstStyle/>
                    <a:p>
                      <a:pPr algn="ctr" fontAlgn="ctr"/>
                      <a:r>
                        <a:rPr lang="pt-PT" sz="1400" u="none" strike="noStrike" dirty="0">
                          <a:effectLst/>
                          <a:latin typeface="Candara" panose="020E0502030303020204" pitchFamily="34" charset="0"/>
                        </a:rPr>
                        <a:t>9 000 000 €</a:t>
                      </a:r>
                      <a:endParaRPr lang="pt-PT" sz="1400" b="0" i="0" u="none" strike="noStrike" dirty="0">
                        <a:effectLst/>
                        <a:latin typeface="Candara" panose="020E0502030303020204" pitchFamily="34" charset="0"/>
                      </a:endParaRPr>
                    </a:p>
                  </a:txBody>
                  <a:tcPr marL="6778" marR="6778" marT="67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ctr"/>
                      <a:r>
                        <a:rPr lang="pt-PT" sz="1400" b="0" i="0" u="none" strike="noStrike">
                          <a:effectLst/>
                          <a:latin typeface="Candara" panose="020E0502030303020204" pitchFamily="34" charset="0"/>
                        </a:rPr>
                        <a:t>4,0%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804868585"/>
                  </a:ext>
                </a:extLst>
              </a:tr>
              <a:tr h="329504">
                <a:tc>
                  <a:txBody>
                    <a:bodyPr/>
                    <a:lstStyle/>
                    <a:p>
                      <a:pPr algn="ctr" fontAlgn="ctr"/>
                      <a:r>
                        <a:rPr lang="pt-PT" sz="1400" u="none" strike="noStrike" dirty="0">
                          <a:effectLst/>
                          <a:latin typeface="Candara" panose="020E0502030303020204" pitchFamily="34" charset="0"/>
                        </a:rPr>
                        <a:t>9 500 000 €</a:t>
                      </a:r>
                      <a:endParaRPr lang="pt-PT" sz="1400" b="0" i="0" u="none" strike="noStrike" dirty="0">
                        <a:effectLst/>
                        <a:latin typeface="Candara" panose="020E0502030303020204" pitchFamily="34" charset="0"/>
                      </a:endParaRPr>
                    </a:p>
                  </a:txBody>
                  <a:tcPr marL="6778" marR="6778" marT="67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ctr"/>
                      <a:r>
                        <a:rPr lang="pt-PT" sz="1400" b="0" i="0" u="none" strike="noStrike" dirty="0">
                          <a:effectLst/>
                          <a:latin typeface="Candara" panose="020E0502030303020204" pitchFamily="34" charset="0"/>
                        </a:rPr>
                        <a:t>3,4%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267008966"/>
                  </a:ext>
                </a:extLst>
              </a:tr>
            </a:tbl>
          </a:graphicData>
        </a:graphic>
      </p:graphicFrame>
    </p:spTree>
    <p:extLst>
      <p:ext uri="{BB962C8B-B14F-4D97-AF65-F5344CB8AC3E}">
        <p14:creationId xmlns:p14="http://schemas.microsoft.com/office/powerpoint/2010/main" val="3008445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EFCCD3-3C2F-4794-9237-AD1EDC915411}"/>
              </a:ext>
            </a:extLst>
          </p:cNvPr>
          <p:cNvSpPr>
            <a:spLocks noGrp="1"/>
          </p:cNvSpPr>
          <p:nvPr>
            <p:ph type="title"/>
          </p:nvPr>
        </p:nvSpPr>
        <p:spPr>
          <a:xfrm>
            <a:off x="0" y="0"/>
            <a:ext cx="9144000" cy="1106489"/>
          </a:xfrm>
        </p:spPr>
        <p:txBody>
          <a:bodyPr>
            <a:normAutofit/>
          </a:bodyPr>
          <a:lstStyle/>
          <a:p>
            <a:r>
              <a:rPr lang="pt-PT" sz="2800" dirty="0"/>
              <a:t>Metodologia quantitativa</a:t>
            </a:r>
            <a:br>
              <a:rPr lang="pt-PT" sz="6600" dirty="0"/>
            </a:br>
            <a:r>
              <a:rPr kumimoji="0" lang="pt-PT" sz="2400" i="0" u="none" strike="noStrike" kern="1200" cap="none" spc="0" normalizeH="0" baseline="0" noProof="0" dirty="0">
                <a:ln>
                  <a:noFill/>
                </a:ln>
                <a:solidFill>
                  <a:prstClr val="black"/>
                </a:solidFill>
                <a:effectLst/>
                <a:uLnTx/>
                <a:uFillTx/>
                <a:latin typeface="Candara" panose="020E0502030303020204" pitchFamily="34" charset="0"/>
                <a:ea typeface="+mj-ea"/>
                <a:cs typeface="+mj-cs"/>
              </a:rPr>
              <a:t>Mais curvas LEC - Risco </a:t>
            </a:r>
            <a:r>
              <a:rPr kumimoji="0" lang="pt-PT" sz="2400" b="1" i="0" u="none" strike="noStrike" kern="1200" cap="none" spc="0" normalizeH="0" baseline="0" noProof="0" dirty="0">
                <a:ln>
                  <a:noFill/>
                </a:ln>
                <a:solidFill>
                  <a:prstClr val="black"/>
                </a:solidFill>
                <a:effectLst/>
                <a:uLnTx/>
                <a:uFillTx/>
                <a:latin typeface="Candara" panose="020E0502030303020204" pitchFamily="34" charset="0"/>
                <a:ea typeface="+mj-ea"/>
                <a:cs typeface="+mj-cs"/>
              </a:rPr>
              <a:t>Inerente</a:t>
            </a:r>
            <a:r>
              <a:rPr kumimoji="0" lang="pt-PT" sz="2400" i="0" u="none" strike="noStrike" kern="1200" cap="none" spc="0" normalizeH="0" baseline="0" noProof="0" dirty="0">
                <a:ln>
                  <a:noFill/>
                </a:ln>
                <a:solidFill>
                  <a:prstClr val="black"/>
                </a:solidFill>
                <a:effectLst/>
                <a:uLnTx/>
                <a:uFillTx/>
                <a:latin typeface="Candara" panose="020E0502030303020204" pitchFamily="34" charset="0"/>
                <a:ea typeface="+mj-ea"/>
                <a:cs typeface="+mj-cs"/>
              </a:rPr>
              <a:t>, </a:t>
            </a:r>
            <a:r>
              <a:rPr kumimoji="0" lang="pt-PT" sz="2400" b="1" i="0" u="none" strike="noStrike" kern="1200" cap="none" spc="0" normalizeH="0" baseline="0" noProof="0" dirty="0">
                <a:ln>
                  <a:noFill/>
                </a:ln>
                <a:solidFill>
                  <a:prstClr val="black"/>
                </a:solidFill>
                <a:effectLst/>
                <a:uLnTx/>
                <a:uFillTx/>
                <a:latin typeface="Candara" panose="020E0502030303020204" pitchFamily="34" charset="0"/>
                <a:ea typeface="+mj-ea"/>
                <a:cs typeface="+mj-cs"/>
              </a:rPr>
              <a:t>Residual </a:t>
            </a:r>
            <a:r>
              <a:rPr kumimoji="0" lang="pt-PT" sz="2400" i="0" u="none" strike="noStrike" kern="1200" cap="none" spc="0" normalizeH="0" baseline="0" noProof="0" dirty="0">
                <a:ln>
                  <a:noFill/>
                </a:ln>
                <a:solidFill>
                  <a:prstClr val="black"/>
                </a:solidFill>
                <a:effectLst/>
                <a:uLnTx/>
                <a:uFillTx/>
                <a:latin typeface="Candara" panose="020E0502030303020204" pitchFamily="34" charset="0"/>
                <a:ea typeface="+mj-ea"/>
                <a:cs typeface="+mj-cs"/>
              </a:rPr>
              <a:t>e </a:t>
            </a:r>
            <a:r>
              <a:rPr kumimoji="0" lang="pt-PT" sz="2400" b="1" i="0" u="none" strike="noStrike" kern="1200" cap="none" spc="0" normalizeH="0" baseline="0" noProof="0" dirty="0">
                <a:ln>
                  <a:noFill/>
                </a:ln>
                <a:solidFill>
                  <a:prstClr val="black"/>
                </a:solidFill>
                <a:effectLst/>
                <a:uLnTx/>
                <a:uFillTx/>
                <a:latin typeface="Candara" panose="020E0502030303020204" pitchFamily="34" charset="0"/>
                <a:ea typeface="+mj-ea"/>
                <a:cs typeface="+mj-cs"/>
              </a:rPr>
              <a:t>tolerância ao Risco</a:t>
            </a:r>
            <a:endParaRPr lang="pt-PT" sz="2400" b="1" dirty="0"/>
          </a:p>
        </p:txBody>
      </p:sp>
      <p:sp>
        <p:nvSpPr>
          <p:cNvPr id="3" name="Marcador de Posição de Conteúdo 2">
            <a:extLst>
              <a:ext uri="{FF2B5EF4-FFF2-40B4-BE49-F238E27FC236}">
                <a16:creationId xmlns:a16="http://schemas.microsoft.com/office/drawing/2014/main" id="{35BA69D5-04F7-4C8F-BCBB-6654F1C1CF33}"/>
              </a:ext>
            </a:extLst>
          </p:cNvPr>
          <p:cNvSpPr>
            <a:spLocks noGrp="1"/>
          </p:cNvSpPr>
          <p:nvPr>
            <p:ph idx="1"/>
          </p:nvPr>
        </p:nvSpPr>
        <p:spPr>
          <a:xfrm>
            <a:off x="0" y="1124744"/>
            <a:ext cx="9252520" cy="5715001"/>
          </a:xfrm>
        </p:spPr>
        <p:txBody>
          <a:bodyPr>
            <a:normAutofit fontScale="92500" lnSpcReduction="20000"/>
          </a:bodyPr>
          <a:lstStyle/>
          <a:p>
            <a:pPr>
              <a:lnSpc>
                <a:spcPct val="110000"/>
              </a:lnSpc>
              <a:spcBef>
                <a:spcPts val="1200"/>
              </a:spcBef>
            </a:pPr>
            <a:r>
              <a:rPr lang="pt-PT" sz="2200" b="0" i="0" dirty="0">
                <a:solidFill>
                  <a:srgbClr val="000000"/>
                </a:solidFill>
                <a:effectLst/>
                <a:latin typeface="Candara" panose="020E0502030303020204" pitchFamily="34" charset="0"/>
              </a:rPr>
              <a:t>Podem ser adicionadas mais curvas, basta acrescentar mais colunas de dados. A curva de risco residual, por exemplo, é exatamente o mesmo procedimento, mas com base nas probabilidades e impactos estimados (que deverão ser menores) após a </a:t>
            </a:r>
            <a:r>
              <a:rPr lang="pt-PT" sz="2200" b="0" i="0" u="sng" dirty="0">
                <a:solidFill>
                  <a:srgbClr val="000000"/>
                </a:solidFill>
                <a:effectLst/>
                <a:latin typeface="Candara" panose="020E0502030303020204" pitchFamily="34" charset="0"/>
              </a:rPr>
              <a:t>implementação dos controlos </a:t>
            </a:r>
            <a:r>
              <a:rPr lang="pt-PT" sz="2200" b="0" i="0" dirty="0">
                <a:solidFill>
                  <a:srgbClr val="000000"/>
                </a:solidFill>
                <a:effectLst/>
                <a:latin typeface="Candara" panose="020E0502030303020204" pitchFamily="34" charset="0"/>
              </a:rPr>
              <a:t>adicionais propostos.</a:t>
            </a:r>
          </a:p>
          <a:p>
            <a:pPr>
              <a:lnSpc>
                <a:spcPct val="110000"/>
              </a:lnSpc>
              <a:spcBef>
                <a:spcPts val="1200"/>
              </a:spcBef>
            </a:pPr>
            <a:r>
              <a:rPr lang="pt-PT" sz="2200" b="1" dirty="0">
                <a:latin typeface="Candara" panose="020E0502030303020204" pitchFamily="34" charset="0"/>
              </a:rPr>
              <a:t>Risco inerente </a:t>
            </a:r>
            <a:r>
              <a:rPr lang="pt-PT" sz="2200" i="1" dirty="0">
                <a:latin typeface="Candara" panose="020E0502030303020204" pitchFamily="34" charset="0"/>
              </a:rPr>
              <a:t>versus </a:t>
            </a:r>
            <a:r>
              <a:rPr lang="pt-PT" sz="2200" b="1" dirty="0">
                <a:latin typeface="Candara" panose="020E0502030303020204" pitchFamily="34" charset="0"/>
              </a:rPr>
              <a:t>residual </a:t>
            </a:r>
            <a:r>
              <a:rPr lang="pt-PT" sz="2200" dirty="0">
                <a:latin typeface="Candara" panose="020E0502030303020204" pitchFamily="34" charset="0"/>
              </a:rPr>
              <a:t>é uma distinção comum feita em </a:t>
            </a:r>
            <a:r>
              <a:rPr lang="pt-PT" sz="2200" dirty="0" err="1">
                <a:latin typeface="Candara" panose="020E0502030303020204" pitchFamily="34" charset="0"/>
              </a:rPr>
              <a:t>cibersegurança</a:t>
            </a:r>
            <a:r>
              <a:rPr lang="pt-PT" sz="2200" dirty="0">
                <a:latin typeface="Candara" panose="020E0502030303020204" pitchFamily="34" charset="0"/>
              </a:rPr>
              <a:t> para representar riscos antes da aplicação dos controlos (ou seja, métodos de mitigação de riscos) e riscos após a aplicação dos controlos, respetivamente.</a:t>
            </a:r>
          </a:p>
          <a:p>
            <a:pPr lvl="1">
              <a:lnSpc>
                <a:spcPct val="110000"/>
              </a:lnSpc>
              <a:spcBef>
                <a:spcPts val="1200"/>
              </a:spcBef>
            </a:pPr>
            <a:r>
              <a:rPr lang="pt-PT" sz="2200" dirty="0">
                <a:latin typeface="Candara" panose="020E0502030303020204" pitchFamily="34" charset="0"/>
              </a:rPr>
              <a:t>Atenção que risco inerente, no entanto, não significa uma total falta de controlos, bastando incluir os controlos mínimos necessários, (até seria negligente excluí-los) pelo que isso até nem seria uma alternativa realisticamente viável.</a:t>
            </a:r>
          </a:p>
          <a:p>
            <a:pPr lvl="1">
              <a:lnSpc>
                <a:spcPct val="110000"/>
              </a:lnSpc>
              <a:spcBef>
                <a:spcPts val="1200"/>
              </a:spcBef>
            </a:pPr>
            <a:r>
              <a:rPr lang="pt-PT" sz="2200" dirty="0">
                <a:latin typeface="Candara" panose="020E0502030303020204" pitchFamily="34" charset="0"/>
              </a:rPr>
              <a:t>Exemplos de controlos mínimos podem ser proteção por </a:t>
            </a:r>
            <a:r>
              <a:rPr lang="pt-PT" sz="2200" dirty="0" err="1">
                <a:latin typeface="Candara" panose="020E0502030303020204" pitchFamily="34" charset="0"/>
              </a:rPr>
              <a:t>pwd</a:t>
            </a:r>
            <a:r>
              <a:rPr lang="pt-PT" sz="2200" dirty="0">
                <a:latin typeface="Candara" panose="020E0502030303020204" pitchFamily="34" charset="0"/>
              </a:rPr>
              <a:t>, </a:t>
            </a:r>
            <a:r>
              <a:rPr lang="pt-PT" sz="2200" dirty="0" err="1">
                <a:latin typeface="Candara" panose="020E0502030303020204" pitchFamily="34" charset="0"/>
              </a:rPr>
              <a:t>firewalls</a:t>
            </a:r>
            <a:r>
              <a:rPr lang="pt-PT" sz="2200" dirty="0">
                <a:latin typeface="Candara" panose="020E0502030303020204" pitchFamily="34" charset="0"/>
              </a:rPr>
              <a:t>, alguma frequência de atualização de ‘</a:t>
            </a:r>
            <a:r>
              <a:rPr lang="pt-PT" sz="2200" i="1" dirty="0" err="1">
                <a:latin typeface="Candara" panose="020E0502030303020204" pitchFamily="34" charset="0"/>
              </a:rPr>
              <a:t>patches</a:t>
            </a:r>
            <a:r>
              <a:rPr lang="pt-PT" sz="2200" dirty="0">
                <a:latin typeface="Candara" panose="020E0502030303020204" pitchFamily="34" charset="0"/>
              </a:rPr>
              <a:t>’, limitação de certos tipos de acesso a administradores, etc.</a:t>
            </a:r>
          </a:p>
          <a:p>
            <a:pPr>
              <a:lnSpc>
                <a:spcPct val="110000"/>
              </a:lnSpc>
              <a:spcBef>
                <a:spcPts val="1200"/>
              </a:spcBef>
            </a:pPr>
            <a:r>
              <a:rPr lang="pt-PT" dirty="0">
                <a:latin typeface="Candara" panose="020E0502030303020204" pitchFamily="34" charset="0"/>
              </a:rPr>
              <a:t>A LEC fornece </a:t>
            </a:r>
            <a:r>
              <a:rPr lang="pt-PT" dirty="0" err="1">
                <a:latin typeface="Candara" panose="020E0502030303020204" pitchFamily="34" charset="0"/>
              </a:rPr>
              <a:t>tb</a:t>
            </a:r>
            <a:r>
              <a:rPr lang="pt-PT" dirty="0">
                <a:latin typeface="Candara" panose="020E0502030303020204" pitchFamily="34" charset="0"/>
              </a:rPr>
              <a:t> um método visual simples e útil para comparar um risco a uma </a:t>
            </a:r>
            <a:r>
              <a:rPr lang="pt-PT" b="1" dirty="0">
                <a:latin typeface="Candara" panose="020E0502030303020204" pitchFamily="34" charset="0"/>
              </a:rPr>
              <a:t>tolerância ao risco</a:t>
            </a:r>
            <a:r>
              <a:rPr lang="pt-PT" dirty="0">
                <a:latin typeface="Candara" panose="020E0502030303020204" pitchFamily="34" charset="0"/>
              </a:rPr>
              <a:t>, que também pode ser expressa de forma inequívoca e quantitativa como uma LEC (ver </a:t>
            </a:r>
            <a:r>
              <a:rPr lang="pt-PT" dirty="0" err="1">
                <a:latin typeface="Candara" panose="020E0502030303020204" pitchFamily="34" charset="0"/>
              </a:rPr>
              <a:t>Fig</a:t>
            </a:r>
            <a:r>
              <a:rPr lang="pt-PT" dirty="0">
                <a:latin typeface="Candara" panose="020E0502030303020204" pitchFamily="34" charset="0"/>
              </a:rPr>
              <a:t>)</a:t>
            </a:r>
            <a:endParaRPr lang="pt-PT" sz="2200" dirty="0">
              <a:latin typeface="Candara" panose="020E0502030303020204" pitchFamily="34" charset="0"/>
            </a:endParaRPr>
          </a:p>
          <a:p>
            <a:endParaRPr lang="pt-PT" sz="2200" dirty="0">
              <a:latin typeface="Candara" panose="020E0502030303020204" pitchFamily="34" charset="0"/>
            </a:endParaRPr>
          </a:p>
        </p:txBody>
      </p:sp>
    </p:spTree>
    <p:extLst>
      <p:ext uri="{BB962C8B-B14F-4D97-AF65-F5344CB8AC3E}">
        <p14:creationId xmlns:p14="http://schemas.microsoft.com/office/powerpoint/2010/main" val="575219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2EF7B0-052E-4605-97B8-034600EE877B}"/>
              </a:ext>
            </a:extLst>
          </p:cNvPr>
          <p:cNvSpPr>
            <a:spLocks noGrp="1"/>
          </p:cNvSpPr>
          <p:nvPr>
            <p:ph type="title"/>
          </p:nvPr>
        </p:nvSpPr>
        <p:spPr>
          <a:xfrm>
            <a:off x="0" y="-132078"/>
            <a:ext cx="9144000" cy="1106489"/>
          </a:xfrm>
        </p:spPr>
        <p:txBody>
          <a:bodyPr>
            <a:normAutofit/>
          </a:bodyPr>
          <a:lstStyle/>
          <a:p>
            <a:r>
              <a:rPr lang="pt-PT" sz="2800" dirty="0"/>
              <a:t>Metodologia quantitativa</a:t>
            </a:r>
            <a:br>
              <a:rPr lang="pt-PT" sz="3600" dirty="0"/>
            </a:br>
            <a:r>
              <a:rPr lang="pt-PT" sz="2400" dirty="0"/>
              <a:t>Visualização do Risco -  Risco Inerente, Residual e tolerância ao Risco</a:t>
            </a:r>
          </a:p>
        </p:txBody>
      </p:sp>
      <p:pic>
        <p:nvPicPr>
          <p:cNvPr id="3" name="Imagem 2">
            <a:extLst>
              <a:ext uri="{FF2B5EF4-FFF2-40B4-BE49-F238E27FC236}">
                <a16:creationId xmlns:a16="http://schemas.microsoft.com/office/drawing/2014/main" id="{34A28A2D-0B10-4FC2-BD53-F0F856E70646}"/>
              </a:ext>
            </a:extLst>
          </p:cNvPr>
          <p:cNvPicPr>
            <a:picLocks noChangeAspect="1"/>
          </p:cNvPicPr>
          <p:nvPr/>
        </p:nvPicPr>
        <p:blipFill>
          <a:blip r:embed="rId2"/>
          <a:stretch>
            <a:fillRect/>
          </a:stretch>
        </p:blipFill>
        <p:spPr>
          <a:xfrm>
            <a:off x="3635896" y="1279216"/>
            <a:ext cx="5508104" cy="5467350"/>
          </a:xfrm>
          <a:prstGeom prst="rect">
            <a:avLst/>
          </a:prstGeom>
        </p:spPr>
      </p:pic>
      <p:sp>
        <p:nvSpPr>
          <p:cNvPr id="7" name="Marcador de Posição de Conteúdo 6">
            <a:extLst>
              <a:ext uri="{FF2B5EF4-FFF2-40B4-BE49-F238E27FC236}">
                <a16:creationId xmlns:a16="http://schemas.microsoft.com/office/drawing/2014/main" id="{EEE712C7-7BAB-48FC-949F-4084955CFFB5}"/>
              </a:ext>
            </a:extLst>
          </p:cNvPr>
          <p:cNvSpPr>
            <a:spLocks noGrp="1"/>
          </p:cNvSpPr>
          <p:nvPr>
            <p:ph idx="1"/>
          </p:nvPr>
        </p:nvSpPr>
        <p:spPr>
          <a:xfrm>
            <a:off x="0" y="1227446"/>
            <a:ext cx="3635896" cy="5519120"/>
          </a:xfrm>
        </p:spPr>
        <p:txBody>
          <a:bodyPr>
            <a:normAutofit fontScale="62500" lnSpcReduction="20000"/>
          </a:bodyPr>
          <a:lstStyle/>
          <a:p>
            <a:pPr marL="285750" indent="-285750">
              <a:lnSpc>
                <a:spcPct val="120000"/>
              </a:lnSpc>
              <a:spcBef>
                <a:spcPts val="1200"/>
              </a:spcBef>
              <a:buFont typeface="Wingdings" panose="05000000000000000000" pitchFamily="2" charset="2"/>
              <a:buChar char="Ø"/>
            </a:pPr>
            <a:r>
              <a:rPr lang="pt-PT" sz="2900" dirty="0">
                <a:latin typeface="Candara" panose="020E0502030303020204" pitchFamily="34" charset="0"/>
              </a:rPr>
              <a:t>Como se vê, parte da curva de </a:t>
            </a:r>
            <a:r>
              <a:rPr lang="pt-PT" sz="2900" b="1" dirty="0">
                <a:latin typeface="Candara" panose="020E0502030303020204" pitchFamily="34" charset="0"/>
              </a:rPr>
              <a:t>risco inerente </a:t>
            </a:r>
            <a:r>
              <a:rPr lang="pt-PT" sz="2900" dirty="0">
                <a:latin typeface="Candara" panose="020E0502030303020204" pitchFamily="34" charset="0"/>
              </a:rPr>
              <a:t>(a vermelho) está acima da curva de </a:t>
            </a:r>
            <a:r>
              <a:rPr lang="pt-PT" sz="2900" b="1" dirty="0">
                <a:latin typeface="Candara" panose="020E0502030303020204" pitchFamily="34" charset="0"/>
              </a:rPr>
              <a:t>tolerância </a:t>
            </a:r>
            <a:r>
              <a:rPr lang="pt-PT" sz="2900" dirty="0">
                <a:latin typeface="Candara" panose="020E0502030303020204" pitchFamily="34" charset="0"/>
              </a:rPr>
              <a:t>ao risco (a preto) o que quer dizer que nesse troço, “viola” a </a:t>
            </a:r>
            <a:r>
              <a:rPr lang="pt-PT" sz="2900" b="1" dirty="0">
                <a:latin typeface="Candara" panose="020E0502030303020204" pitchFamily="34" charset="0"/>
              </a:rPr>
              <a:t>tolerância ao risco</a:t>
            </a:r>
            <a:r>
              <a:rPr lang="pt-PT" sz="2900" dirty="0">
                <a:latin typeface="Candara" panose="020E0502030303020204" pitchFamily="34" charset="0"/>
              </a:rPr>
              <a:t>. </a:t>
            </a:r>
          </a:p>
          <a:p>
            <a:pPr marL="285750" indent="-285750">
              <a:lnSpc>
                <a:spcPct val="120000"/>
              </a:lnSpc>
              <a:spcBef>
                <a:spcPts val="1200"/>
              </a:spcBef>
              <a:buFont typeface="Wingdings" panose="05000000000000000000" pitchFamily="2" charset="2"/>
              <a:buChar char="Ø"/>
            </a:pPr>
            <a:r>
              <a:rPr lang="pt-PT" sz="2900" dirty="0">
                <a:latin typeface="Candara" panose="020E0502030303020204" pitchFamily="34" charset="0"/>
              </a:rPr>
              <a:t>A curva de </a:t>
            </a:r>
            <a:r>
              <a:rPr lang="pt-PT" sz="2900" b="1" dirty="0">
                <a:latin typeface="Candara" panose="020E0502030303020204" pitchFamily="34" charset="0"/>
              </a:rPr>
              <a:t>risco residual</a:t>
            </a:r>
            <a:r>
              <a:rPr lang="pt-PT" sz="2900" dirty="0">
                <a:latin typeface="Candara" panose="020E0502030303020204" pitchFamily="34" charset="0"/>
              </a:rPr>
              <a:t>, por outro lado, está </a:t>
            </a:r>
            <a:r>
              <a:rPr lang="pt-PT" sz="2900" u="sng" dirty="0">
                <a:latin typeface="Candara" panose="020E0502030303020204" pitchFamily="34" charset="0"/>
              </a:rPr>
              <a:t>sob ou abaixo </a:t>
            </a:r>
            <a:r>
              <a:rPr lang="pt-PT" sz="2900" dirty="0">
                <a:latin typeface="Candara" panose="020E0502030303020204" pitchFamily="34" charset="0"/>
              </a:rPr>
              <a:t>da curva de </a:t>
            </a:r>
            <a:r>
              <a:rPr lang="pt-PT" sz="2900" b="1" dirty="0">
                <a:latin typeface="Candara" panose="020E0502030303020204" pitchFamily="34" charset="0"/>
              </a:rPr>
              <a:t>tolerância ao risco </a:t>
            </a:r>
            <a:r>
              <a:rPr lang="pt-PT" sz="2900" dirty="0">
                <a:latin typeface="Candara" panose="020E0502030303020204" pitchFamily="34" charset="0"/>
              </a:rPr>
              <a:t>em todos os pontos.</a:t>
            </a:r>
          </a:p>
          <a:p>
            <a:pPr>
              <a:lnSpc>
                <a:spcPct val="120000"/>
              </a:lnSpc>
              <a:spcBef>
                <a:spcPts val="1200"/>
              </a:spcBef>
            </a:pPr>
            <a:r>
              <a:rPr lang="pt-PT" sz="2900" dirty="0">
                <a:latin typeface="Candara" panose="020E0502030303020204" pitchFamily="34" charset="0"/>
              </a:rPr>
              <a:t>Neste caso, diz-se que a curva de </a:t>
            </a:r>
            <a:r>
              <a:rPr lang="pt-PT" sz="2900" b="1" dirty="0">
                <a:latin typeface="Candara" panose="020E0502030303020204" pitchFamily="34" charset="0"/>
              </a:rPr>
              <a:t>tolerância ao risco </a:t>
            </a:r>
            <a:r>
              <a:rPr lang="pt-PT" sz="2900" dirty="0">
                <a:latin typeface="Candara" panose="020E0502030303020204" pitchFamily="34" charset="0"/>
              </a:rPr>
              <a:t>“domina estocasticamente” a curva de </a:t>
            </a:r>
            <a:r>
              <a:rPr lang="pt-PT" sz="2900" b="1" dirty="0">
                <a:latin typeface="Candara" panose="020E0502030303020204" pitchFamily="34" charset="0"/>
              </a:rPr>
              <a:t>risco residual, o que </a:t>
            </a:r>
            <a:r>
              <a:rPr lang="pt-PT" sz="2900" dirty="0">
                <a:latin typeface="Candara" panose="020E0502030303020204" pitchFamily="34" charset="0"/>
              </a:rPr>
              <a:t>significa simplesmente que os </a:t>
            </a:r>
            <a:r>
              <a:rPr lang="pt-PT" sz="2900" b="1" dirty="0">
                <a:latin typeface="Candara" panose="020E0502030303020204" pitchFamily="34" charset="0"/>
              </a:rPr>
              <a:t>riscos residuais são aceitáveis</a:t>
            </a:r>
            <a:r>
              <a:rPr lang="pt-PT" sz="2900" dirty="0">
                <a:latin typeface="Candara" panose="020E0502030303020204" pitchFamily="34" charset="0"/>
              </a:rPr>
              <a:t>. </a:t>
            </a:r>
          </a:p>
        </p:txBody>
      </p:sp>
    </p:spTree>
    <p:extLst>
      <p:ext uri="{BB962C8B-B14F-4D97-AF65-F5344CB8AC3E}">
        <p14:creationId xmlns:p14="http://schemas.microsoft.com/office/powerpoint/2010/main" val="3277649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482B19-C025-46A3-A832-D6B055B8CE2E}"/>
              </a:ext>
            </a:extLst>
          </p:cNvPr>
          <p:cNvSpPr>
            <a:spLocks noGrp="1"/>
          </p:cNvSpPr>
          <p:nvPr>
            <p:ph type="title"/>
          </p:nvPr>
        </p:nvSpPr>
        <p:spPr>
          <a:xfrm>
            <a:off x="-24621" y="-171400"/>
            <a:ext cx="9144000" cy="1106489"/>
          </a:xfrm>
        </p:spPr>
        <p:txBody>
          <a:bodyPr>
            <a:normAutofit fontScale="90000"/>
          </a:bodyPr>
          <a:lstStyle/>
          <a:p>
            <a:r>
              <a:rPr lang="pt-PT" sz="3100" dirty="0"/>
              <a:t>Metodologia quantitativa</a:t>
            </a:r>
            <a:br>
              <a:rPr lang="pt-PT" dirty="0"/>
            </a:br>
            <a:r>
              <a:rPr lang="pt-PT" sz="2700" dirty="0"/>
              <a:t>Visualização do Risco -  Risco Inerente, Residual e tolerância ao Risco</a:t>
            </a:r>
          </a:p>
        </p:txBody>
      </p:sp>
      <p:sp>
        <p:nvSpPr>
          <p:cNvPr id="3" name="Marcador de Posição de Conteúdo 2">
            <a:extLst>
              <a:ext uri="{FF2B5EF4-FFF2-40B4-BE49-F238E27FC236}">
                <a16:creationId xmlns:a16="http://schemas.microsoft.com/office/drawing/2014/main" id="{9DC06A1E-250D-447C-ACEB-4BDF7D4F2E01}"/>
              </a:ext>
            </a:extLst>
          </p:cNvPr>
          <p:cNvSpPr>
            <a:spLocks noGrp="1"/>
          </p:cNvSpPr>
          <p:nvPr>
            <p:ph idx="1"/>
          </p:nvPr>
        </p:nvSpPr>
        <p:spPr>
          <a:xfrm>
            <a:off x="0" y="1484621"/>
            <a:ext cx="9144000" cy="4464660"/>
          </a:xfrm>
        </p:spPr>
        <p:txBody>
          <a:bodyPr>
            <a:normAutofit/>
          </a:bodyPr>
          <a:lstStyle/>
          <a:p>
            <a:pPr>
              <a:lnSpc>
                <a:spcPct val="100000"/>
              </a:lnSpc>
              <a:spcBef>
                <a:spcPts val="1200"/>
              </a:spcBef>
            </a:pPr>
            <a:r>
              <a:rPr lang="pt-PT" dirty="0">
                <a:latin typeface="Candara" panose="020E0502030303020204" pitchFamily="34" charset="0"/>
              </a:rPr>
              <a:t>Idealmente, a curva de </a:t>
            </a:r>
            <a:r>
              <a:rPr lang="pt-PT" b="1" dirty="0">
                <a:latin typeface="Candara" panose="020E0502030303020204" pitchFamily="34" charset="0"/>
              </a:rPr>
              <a:t>tolerância ao risco </a:t>
            </a:r>
            <a:r>
              <a:rPr lang="pt-PT" dirty="0">
                <a:latin typeface="Candara" panose="020E0502030303020204" pitchFamily="34" charset="0"/>
              </a:rPr>
              <a:t>obtém-se a partir de uma reunião ao nível da gestão de topo, que está em condições de declarar, por uma questão de política, quanto risco a organização está disposta a aceitar. </a:t>
            </a:r>
          </a:p>
          <a:p>
            <a:pPr>
              <a:lnSpc>
                <a:spcPct val="100000"/>
              </a:lnSpc>
              <a:spcBef>
                <a:spcPts val="1200"/>
              </a:spcBef>
            </a:pPr>
            <a:r>
              <a:rPr lang="pt-PT" dirty="0">
                <a:latin typeface="Candara" panose="020E0502030303020204" pitchFamily="34" charset="0"/>
              </a:rPr>
              <a:t>Tais reuniões , que não necessariamente longas (cerca de 90 minutos), envolvem simplesmente explicar o conceito à administração e, em seguida, pedir-lhes que estabeleçam </a:t>
            </a:r>
            <a:r>
              <a:rPr lang="pt-PT" b="1" dirty="0">
                <a:latin typeface="Candara" panose="020E0502030303020204" pitchFamily="34" charset="0"/>
              </a:rPr>
              <a:t>alguns pontos </a:t>
            </a:r>
            <a:r>
              <a:rPr lang="pt-PT" dirty="0">
                <a:latin typeface="Candara" panose="020E0502030303020204" pitchFamily="34" charset="0"/>
              </a:rPr>
              <a:t>para poder implementar a </a:t>
            </a:r>
            <a:r>
              <a:rPr lang="pt-PT" b="1" dirty="0">
                <a:latin typeface="Candara" panose="020E0502030303020204" pitchFamily="34" charset="0"/>
              </a:rPr>
              <a:t>curva </a:t>
            </a:r>
            <a:r>
              <a:rPr lang="pt-PT" dirty="0">
                <a:latin typeface="Candara" panose="020E0502030303020204" pitchFamily="34" charset="0"/>
              </a:rPr>
              <a:t>… </a:t>
            </a:r>
          </a:p>
          <a:p>
            <a:pPr>
              <a:lnSpc>
                <a:spcPct val="100000"/>
              </a:lnSpc>
              <a:spcBef>
                <a:spcPts val="1200"/>
              </a:spcBef>
            </a:pPr>
            <a:r>
              <a:rPr lang="pt-PT" dirty="0">
                <a:latin typeface="Candara" panose="020E0502030303020204" pitchFamily="34" charset="0"/>
              </a:rPr>
              <a:t>Também é necessário identificar qual o tipo de curva de tolerância ao risco que se está a tratar (</a:t>
            </a:r>
            <a:r>
              <a:rPr lang="pt-PT" i="1" dirty="0">
                <a:latin typeface="Candara" panose="020E0502030303020204" pitchFamily="34" charset="0"/>
              </a:rPr>
              <a:t>por exemplo, o risco por ano para um sistema individual, o risco por década para toda a empresa, etc</a:t>
            </a:r>
            <a:r>
              <a:rPr lang="pt-PT" dirty="0">
                <a:latin typeface="Candara" panose="020E0502030303020204" pitchFamily="34" charset="0"/>
              </a:rPr>
              <a:t>.). </a:t>
            </a:r>
          </a:p>
          <a:p>
            <a:endParaRPr lang="pt-PT" dirty="0"/>
          </a:p>
        </p:txBody>
      </p:sp>
    </p:spTree>
    <p:extLst>
      <p:ext uri="{BB962C8B-B14F-4D97-AF65-F5344CB8AC3E}">
        <p14:creationId xmlns:p14="http://schemas.microsoft.com/office/powerpoint/2010/main" val="3024873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878EDF-3165-4A28-A966-5FA94927A0D0}"/>
              </a:ext>
            </a:extLst>
          </p:cNvPr>
          <p:cNvSpPr>
            <a:spLocks noGrp="1"/>
          </p:cNvSpPr>
          <p:nvPr>
            <p:ph type="title"/>
          </p:nvPr>
        </p:nvSpPr>
        <p:spPr>
          <a:xfrm>
            <a:off x="-56324" y="-108600"/>
            <a:ext cx="9144000" cy="1106489"/>
          </a:xfrm>
        </p:spPr>
        <p:txBody>
          <a:bodyPr>
            <a:normAutofit fontScale="90000"/>
          </a:bodyPr>
          <a:lstStyle/>
          <a:p>
            <a:r>
              <a:rPr lang="pt-PT" sz="3100" dirty="0"/>
              <a:t>Metodologia quantitativa</a:t>
            </a:r>
            <a:br>
              <a:rPr lang="pt-PT" sz="4400" dirty="0"/>
            </a:br>
            <a:r>
              <a:rPr lang="pt-PT" sz="2700" dirty="0"/>
              <a:t>Visualização do Risco -  Risco Inerente, Residual e tolerância ao Risco</a:t>
            </a:r>
          </a:p>
        </p:txBody>
      </p:sp>
      <p:sp>
        <p:nvSpPr>
          <p:cNvPr id="3" name="Marcador de Posição de Conteúdo 2">
            <a:extLst>
              <a:ext uri="{FF2B5EF4-FFF2-40B4-BE49-F238E27FC236}">
                <a16:creationId xmlns:a16="http://schemas.microsoft.com/office/drawing/2014/main" id="{737264F8-273B-453F-B344-FA98A10019F7}"/>
              </a:ext>
            </a:extLst>
          </p:cNvPr>
          <p:cNvSpPr>
            <a:spLocks noGrp="1"/>
          </p:cNvSpPr>
          <p:nvPr>
            <p:ph idx="1"/>
          </p:nvPr>
        </p:nvSpPr>
        <p:spPr>
          <a:xfrm>
            <a:off x="-90264" y="1052736"/>
            <a:ext cx="9234264" cy="5040723"/>
          </a:xfrm>
        </p:spPr>
        <p:txBody>
          <a:bodyPr>
            <a:noAutofit/>
          </a:bodyPr>
          <a:lstStyle/>
          <a:p>
            <a:pPr marL="269875" indent="-269875">
              <a:lnSpc>
                <a:spcPct val="100000"/>
              </a:lnSpc>
              <a:spcBef>
                <a:spcPts val="1200"/>
              </a:spcBef>
            </a:pPr>
            <a:r>
              <a:rPr lang="pt-PT" sz="2000" dirty="0">
                <a:latin typeface="Candara" panose="020E0502030303020204" pitchFamily="34" charset="0"/>
              </a:rPr>
              <a:t>…. </a:t>
            </a:r>
            <a:r>
              <a:rPr lang="pt-PT" sz="2000" dirty="0" err="1">
                <a:latin typeface="Candara" panose="020E0502030303020204" pitchFamily="34" charset="0"/>
              </a:rPr>
              <a:t>Etabelecidas</a:t>
            </a:r>
            <a:r>
              <a:rPr lang="pt-PT" sz="2000" dirty="0">
                <a:latin typeface="Candara" panose="020E0502030303020204" pitchFamily="34" charset="0"/>
              </a:rPr>
              <a:t> as bases, pode-se simplesmente começar com um ponto arbitrário e entrar no seguinte diálogo:</a:t>
            </a:r>
            <a:endParaRPr lang="pt-PT" sz="2000" b="1" dirty="0">
              <a:latin typeface="Candara" panose="020E0502030303020204" pitchFamily="34" charset="0"/>
            </a:endParaRPr>
          </a:p>
          <a:p>
            <a:pPr marL="600075" lvl="1" indent="-269875">
              <a:lnSpc>
                <a:spcPct val="100000"/>
              </a:lnSpc>
              <a:spcBef>
                <a:spcPts val="1000"/>
              </a:spcBef>
            </a:pPr>
            <a:r>
              <a:rPr lang="pt-PT" sz="1900" b="1" dirty="0">
                <a:latin typeface="Candara" panose="020E0502030303020204" pitchFamily="34" charset="0"/>
              </a:rPr>
              <a:t>Analista </a:t>
            </a:r>
            <a:r>
              <a:rPr lang="pt-PT" sz="1900" dirty="0">
                <a:latin typeface="Candara" panose="020E0502030303020204" pitchFamily="34" charset="0"/>
              </a:rPr>
              <a:t>para</a:t>
            </a:r>
            <a:r>
              <a:rPr lang="pt-PT" sz="1900" b="1" dirty="0">
                <a:latin typeface="Candara" panose="020E0502030303020204" pitchFamily="34" charset="0"/>
              </a:rPr>
              <a:t> CEO</a:t>
            </a:r>
            <a:r>
              <a:rPr lang="pt-PT" sz="1900" dirty="0">
                <a:latin typeface="Candara" panose="020E0502030303020204" pitchFamily="34" charset="0"/>
              </a:rPr>
              <a:t>: Aceitaria uma chance de </a:t>
            </a:r>
            <a:r>
              <a:rPr lang="pt-PT" sz="1900" b="1" dirty="0">
                <a:latin typeface="Candara" panose="020E0502030303020204" pitchFamily="34" charset="0"/>
              </a:rPr>
              <a:t>10%</a:t>
            </a:r>
            <a:r>
              <a:rPr lang="pt-PT" sz="1900" dirty="0">
                <a:latin typeface="Candara" panose="020E0502030303020204" pitchFamily="34" charset="0"/>
              </a:rPr>
              <a:t> por ano, de perder mais de </a:t>
            </a:r>
            <a:r>
              <a:rPr lang="pt-PT" sz="1900" b="1" dirty="0">
                <a:latin typeface="Candara" panose="020E0502030303020204" pitchFamily="34" charset="0"/>
              </a:rPr>
              <a:t>5 milhões </a:t>
            </a:r>
            <a:r>
              <a:rPr lang="pt-PT" sz="1900" dirty="0">
                <a:latin typeface="Candara" panose="020E0502030303020204" pitchFamily="34" charset="0"/>
              </a:rPr>
              <a:t>€ devido a um risco de </a:t>
            </a:r>
            <a:r>
              <a:rPr lang="pt-PT" sz="1900" dirty="0" err="1">
                <a:latin typeface="Candara" panose="020E0502030303020204" pitchFamily="34" charset="0"/>
              </a:rPr>
              <a:t>cibersegurança</a:t>
            </a:r>
            <a:r>
              <a:rPr lang="pt-PT" sz="1900" dirty="0">
                <a:latin typeface="Candara" panose="020E0502030303020204" pitchFamily="34" charset="0"/>
              </a:rPr>
              <a:t> ?</a:t>
            </a:r>
          </a:p>
          <a:p>
            <a:pPr marL="600075" lvl="1" indent="-269875">
              <a:lnSpc>
                <a:spcPct val="100000"/>
              </a:lnSpc>
              <a:spcBef>
                <a:spcPts val="1000"/>
              </a:spcBef>
            </a:pPr>
            <a:r>
              <a:rPr lang="pt-PT" sz="1900" b="1" dirty="0">
                <a:latin typeface="Candara" panose="020E0502030303020204" pitchFamily="34" charset="0"/>
              </a:rPr>
              <a:t>CEO</a:t>
            </a:r>
            <a:r>
              <a:rPr lang="pt-PT" sz="1900" dirty="0">
                <a:latin typeface="Candara" panose="020E0502030303020204" pitchFamily="34" charset="0"/>
              </a:rPr>
              <a:t>: Prefiro não correr nenhum risco.</a:t>
            </a:r>
          </a:p>
          <a:p>
            <a:pPr marL="600075" lvl="1" indent="-269875">
              <a:lnSpc>
                <a:spcPct val="100000"/>
              </a:lnSpc>
              <a:spcBef>
                <a:spcPts val="1000"/>
              </a:spcBef>
            </a:pPr>
            <a:r>
              <a:rPr lang="pt-PT" sz="1900" b="1" dirty="0">
                <a:latin typeface="Candara" panose="020E0502030303020204" pitchFamily="34" charset="0"/>
              </a:rPr>
              <a:t>Analista</a:t>
            </a:r>
            <a:r>
              <a:rPr lang="pt-PT" sz="1900" dirty="0">
                <a:latin typeface="Candara" panose="020E0502030303020204" pitchFamily="34" charset="0"/>
              </a:rPr>
              <a:t>: Eu também, mas já aceita risco agora e em muitas áreas. Sempre poderia investir mais um pouco para reduzir riscos, mas obviamente existe um limite…</a:t>
            </a:r>
          </a:p>
          <a:p>
            <a:pPr marL="600075" lvl="1" indent="-269875">
              <a:lnSpc>
                <a:spcPct val="100000"/>
              </a:lnSpc>
              <a:spcBef>
                <a:spcPts val="1000"/>
              </a:spcBef>
            </a:pPr>
            <a:r>
              <a:rPr lang="pt-PT" sz="1900" b="1" dirty="0">
                <a:latin typeface="Candara" panose="020E0502030303020204" pitchFamily="34" charset="0"/>
              </a:rPr>
              <a:t>CEO</a:t>
            </a:r>
            <a:r>
              <a:rPr lang="pt-PT" sz="1900" b="0" i="0" dirty="0">
                <a:effectLst/>
                <a:latin typeface="Candara" panose="020E0502030303020204" pitchFamily="34" charset="0"/>
              </a:rPr>
              <a:t>: Ok, é </a:t>
            </a:r>
            <a:r>
              <a:rPr lang="pt-PT" sz="1900" dirty="0">
                <a:latin typeface="Candara" panose="020E0502030303020204" pitchFamily="34" charset="0"/>
              </a:rPr>
              <a:t>verdade</a:t>
            </a:r>
            <a:r>
              <a:rPr lang="pt-PT" sz="1900" b="0" i="0" dirty="0">
                <a:effectLst/>
                <a:latin typeface="Candara" panose="020E0502030303020204" pitchFamily="34" charset="0"/>
              </a:rPr>
              <a:t>. Admito que estaria disposto a aceitar uma chance de </a:t>
            </a:r>
            <a:r>
              <a:rPr lang="pt-PT" sz="1900" b="1" i="0" dirty="0">
                <a:effectLst/>
                <a:latin typeface="Candara" panose="020E0502030303020204" pitchFamily="34" charset="0"/>
              </a:rPr>
              <a:t>10%</a:t>
            </a:r>
            <a:r>
              <a:rPr lang="pt-PT" sz="1900" b="0" i="0" dirty="0">
                <a:effectLst/>
                <a:latin typeface="Candara" panose="020E0502030303020204" pitchFamily="34" charset="0"/>
              </a:rPr>
              <a:t> por ano de metade da perda, ou cerca de</a:t>
            </a:r>
            <a:r>
              <a:rPr lang="pt-PT" sz="1900" b="1" i="0" dirty="0">
                <a:effectLst/>
                <a:latin typeface="Candara" panose="020E0502030303020204" pitchFamily="34" charset="0"/>
              </a:rPr>
              <a:t> 5 milhões </a:t>
            </a:r>
            <a:r>
              <a:rPr lang="pt-PT" sz="1900" b="0" i="0" dirty="0">
                <a:effectLst/>
                <a:latin typeface="Candara" panose="020E0502030303020204" pitchFamily="34" charset="0"/>
              </a:rPr>
              <a:t>€ ou pouco mais. </a:t>
            </a:r>
          </a:p>
          <a:p>
            <a:pPr marL="600075" lvl="1" indent="-269875">
              <a:lnSpc>
                <a:spcPct val="100000"/>
              </a:lnSpc>
              <a:spcBef>
                <a:spcPts val="1000"/>
              </a:spcBef>
            </a:pPr>
            <a:r>
              <a:rPr lang="pt-PT" sz="1900" b="1" i="0" dirty="0">
                <a:effectLst/>
                <a:latin typeface="Candara" panose="020E0502030303020204" pitchFamily="34" charset="0"/>
              </a:rPr>
              <a:t>Analista</a:t>
            </a:r>
            <a:r>
              <a:rPr lang="pt-PT" sz="1900" b="0" i="0" dirty="0">
                <a:effectLst/>
                <a:latin typeface="Candara" panose="020E0502030303020204" pitchFamily="34" charset="0"/>
              </a:rPr>
              <a:t>: Que tal antes </a:t>
            </a:r>
            <a:r>
              <a:rPr lang="pt-PT" sz="1900" b="1" i="0" dirty="0">
                <a:effectLst/>
                <a:latin typeface="Candara" panose="020E0502030303020204" pitchFamily="34" charset="0"/>
              </a:rPr>
              <a:t>20% </a:t>
            </a:r>
            <a:r>
              <a:rPr lang="pt-PT" sz="1900" dirty="0">
                <a:latin typeface="Candara" panose="020E0502030303020204" pitchFamily="34" charset="0"/>
              </a:rPr>
              <a:t>em</a:t>
            </a:r>
            <a:r>
              <a:rPr lang="pt-PT" sz="1900" b="0" i="0" dirty="0">
                <a:effectLst/>
                <a:latin typeface="Candara" panose="020E0502030303020204" pitchFamily="34" charset="0"/>
              </a:rPr>
              <a:t> perder mais de 5</a:t>
            </a:r>
            <a:r>
              <a:rPr lang="pt-PT" sz="1900" b="1" i="0" dirty="0">
                <a:effectLst/>
                <a:latin typeface="Candara" panose="020E0502030303020204" pitchFamily="34" charset="0"/>
              </a:rPr>
              <a:t> milhões </a:t>
            </a:r>
            <a:r>
              <a:rPr lang="pt-PT" sz="1900" b="0" i="0" dirty="0">
                <a:effectLst/>
                <a:latin typeface="Candara" panose="020E0502030303020204" pitchFamily="34" charset="0"/>
              </a:rPr>
              <a:t>num ano? </a:t>
            </a:r>
          </a:p>
          <a:p>
            <a:pPr marL="600075" lvl="1" indent="-269875">
              <a:lnSpc>
                <a:spcPct val="100000"/>
              </a:lnSpc>
              <a:spcBef>
                <a:spcPts val="1000"/>
              </a:spcBef>
            </a:pPr>
            <a:r>
              <a:rPr lang="pt-PT" sz="1900" b="1" i="0" dirty="0">
                <a:effectLst/>
                <a:latin typeface="Candara" panose="020E0502030303020204" pitchFamily="34" charset="0"/>
              </a:rPr>
              <a:t>CEO</a:t>
            </a:r>
            <a:r>
              <a:rPr lang="pt-PT" sz="1900" b="0" i="0" dirty="0">
                <a:effectLst/>
                <a:latin typeface="Candara" panose="020E0502030303020204" pitchFamily="34" charset="0"/>
              </a:rPr>
              <a:t>: </a:t>
            </a:r>
            <a:r>
              <a:rPr lang="pt-PT" sz="1900" dirty="0">
                <a:latin typeface="Candara" panose="020E0502030303020204" pitchFamily="34" charset="0"/>
              </a:rPr>
              <a:t>Be</a:t>
            </a:r>
            <a:r>
              <a:rPr lang="pt-PT" sz="1900" b="0" i="0" dirty="0">
                <a:effectLst/>
                <a:latin typeface="Candara" panose="020E0502030303020204" pitchFamily="34" charset="0"/>
              </a:rPr>
              <a:t>m, isso já parece um pouco forçado. Vamos ficar pelos </a:t>
            </a:r>
            <a:r>
              <a:rPr lang="pt-PT" sz="1900" b="1" i="0" dirty="0">
                <a:effectLst/>
                <a:latin typeface="Candara" panose="020E0502030303020204" pitchFamily="34" charset="0"/>
              </a:rPr>
              <a:t>10%</a:t>
            </a:r>
            <a:r>
              <a:rPr lang="pt-PT" sz="1900" b="0" i="0" dirty="0">
                <a:effectLst/>
                <a:latin typeface="Candara" panose="020E0502030303020204" pitchFamily="34" charset="0"/>
              </a:rPr>
              <a:t>. </a:t>
            </a:r>
          </a:p>
          <a:p>
            <a:pPr marL="600075" lvl="1" indent="-269875">
              <a:lnSpc>
                <a:spcPct val="100000"/>
              </a:lnSpc>
              <a:spcBef>
                <a:spcPts val="1000"/>
              </a:spcBef>
            </a:pPr>
            <a:r>
              <a:rPr lang="pt-PT" sz="1900" b="1" i="0" dirty="0">
                <a:effectLst/>
                <a:latin typeface="Candara" panose="020E0502030303020204" pitchFamily="34" charset="0"/>
              </a:rPr>
              <a:t>Analista</a:t>
            </a:r>
            <a:r>
              <a:rPr lang="pt-PT" sz="1900" b="0" i="0" dirty="0">
                <a:effectLst/>
                <a:latin typeface="Candara" panose="020E0502030303020204" pitchFamily="34" charset="0"/>
              </a:rPr>
              <a:t>: Ótimo, então </a:t>
            </a:r>
            <a:r>
              <a:rPr lang="pt-PT" sz="1900" b="1" i="0" dirty="0">
                <a:effectLst/>
                <a:latin typeface="Candara" panose="020E0502030303020204" pitchFamily="34" charset="0"/>
              </a:rPr>
              <a:t>10%</a:t>
            </a:r>
            <a:r>
              <a:rPr lang="pt-PT" sz="1900" b="0" i="0" dirty="0">
                <a:effectLst/>
                <a:latin typeface="Candara" panose="020E0502030303020204" pitchFamily="34" charset="0"/>
              </a:rPr>
              <a:t>. Agora, quanta chance estaria disposto a aceitar uma perda muito maior, tipo </a:t>
            </a:r>
            <a:r>
              <a:rPr lang="pt-PT" sz="1900" b="1" i="0" dirty="0">
                <a:effectLst/>
                <a:latin typeface="Candara" panose="020E0502030303020204" pitchFamily="34" charset="0"/>
              </a:rPr>
              <a:t>50 milhões </a:t>
            </a:r>
            <a:r>
              <a:rPr lang="pt-PT" sz="1900" b="0" i="0" dirty="0">
                <a:effectLst/>
                <a:latin typeface="Candara" panose="020E0502030303020204" pitchFamily="34" charset="0"/>
              </a:rPr>
              <a:t>€ ou mais? Você diria género </a:t>
            </a:r>
            <a:r>
              <a:rPr lang="pt-PT" sz="1900" b="1" i="0" dirty="0">
                <a:effectLst/>
                <a:latin typeface="Candara" panose="020E0502030303020204" pitchFamily="34" charset="0"/>
              </a:rPr>
              <a:t>1% </a:t>
            </a:r>
            <a:r>
              <a:rPr lang="pt-PT" sz="1900" b="0" i="0" dirty="0">
                <a:effectLst/>
                <a:latin typeface="Candara" panose="020E0502030303020204" pitchFamily="34" charset="0"/>
              </a:rPr>
              <a:t>?</a:t>
            </a:r>
          </a:p>
          <a:p>
            <a:pPr lvl="1">
              <a:lnSpc>
                <a:spcPct val="100000"/>
              </a:lnSpc>
              <a:spcBef>
                <a:spcPts val="1000"/>
              </a:spcBef>
            </a:pPr>
            <a:r>
              <a:rPr lang="pt-PT" sz="1900" b="1" i="0" dirty="0">
                <a:effectLst/>
                <a:latin typeface="Candara" panose="020E0502030303020204" pitchFamily="34" charset="0"/>
              </a:rPr>
              <a:t>CEO</a:t>
            </a:r>
            <a:r>
              <a:rPr lang="pt-PT" sz="1900" b="0" i="0" dirty="0">
                <a:effectLst/>
                <a:latin typeface="Candara" panose="020E0502030303020204" pitchFamily="34" charset="0"/>
              </a:rPr>
              <a:t>: Acho que sou mais relutante ao risco do que isso. Posso aceitar </a:t>
            </a:r>
            <a:r>
              <a:rPr lang="pt-PT" sz="1900" b="1" i="0" dirty="0">
                <a:effectLst/>
                <a:latin typeface="Candara" panose="020E0502030303020204" pitchFamily="34" charset="0"/>
              </a:rPr>
              <a:t>1%</a:t>
            </a:r>
            <a:r>
              <a:rPr lang="pt-PT" sz="1900" b="0" i="0" dirty="0">
                <a:effectLst/>
                <a:latin typeface="Candara" panose="020E0502030303020204" pitchFamily="34" charset="0"/>
              </a:rPr>
              <a:t> chance por ano, mas para aceitar uma perda de metade,  </a:t>
            </a:r>
            <a:r>
              <a:rPr lang="pt-PT" sz="1900" b="1" i="0" dirty="0">
                <a:effectLst/>
                <a:latin typeface="Candara" panose="020E0502030303020204" pitchFamily="34" charset="0"/>
              </a:rPr>
              <a:t>25 milhões </a:t>
            </a:r>
            <a:r>
              <a:rPr lang="pt-PT" sz="1900" b="0" i="0" dirty="0">
                <a:effectLst/>
                <a:latin typeface="Candara" panose="020E0502030303020204" pitchFamily="34" charset="0"/>
              </a:rPr>
              <a:t>ou algum mais. . .</a:t>
            </a:r>
          </a:p>
          <a:p>
            <a:pPr marL="368300" indent="-342900">
              <a:lnSpc>
                <a:spcPct val="100000"/>
              </a:lnSpc>
            </a:pPr>
            <a:r>
              <a:rPr lang="pt-PT" sz="1900" dirty="0">
                <a:latin typeface="Candara" panose="020E0502030303020204" pitchFamily="34" charset="0"/>
              </a:rPr>
              <a:t>…e continuava …</a:t>
            </a:r>
          </a:p>
        </p:txBody>
      </p:sp>
    </p:spTree>
    <p:extLst>
      <p:ext uri="{BB962C8B-B14F-4D97-AF65-F5344CB8AC3E}">
        <p14:creationId xmlns:p14="http://schemas.microsoft.com/office/powerpoint/2010/main" val="2267545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878EDF-3165-4A28-A966-5FA94927A0D0}"/>
              </a:ext>
            </a:extLst>
          </p:cNvPr>
          <p:cNvSpPr>
            <a:spLocks noGrp="1"/>
          </p:cNvSpPr>
          <p:nvPr>
            <p:ph type="title"/>
          </p:nvPr>
        </p:nvSpPr>
        <p:spPr>
          <a:xfrm>
            <a:off x="-56324" y="-108600"/>
            <a:ext cx="9144000" cy="1106489"/>
          </a:xfrm>
        </p:spPr>
        <p:txBody>
          <a:bodyPr>
            <a:normAutofit fontScale="90000"/>
          </a:bodyPr>
          <a:lstStyle/>
          <a:p>
            <a:r>
              <a:rPr lang="pt-PT" sz="3100" dirty="0"/>
              <a:t>Metodologia quantitativa</a:t>
            </a:r>
            <a:br>
              <a:rPr lang="pt-PT" sz="4400" dirty="0"/>
            </a:br>
            <a:r>
              <a:rPr lang="pt-PT" sz="2700" dirty="0"/>
              <a:t>Visualização do Risco -  Risco Inerente, Residual e tolerância ao Risco</a:t>
            </a:r>
          </a:p>
        </p:txBody>
      </p:sp>
      <p:sp>
        <p:nvSpPr>
          <p:cNvPr id="3" name="Marcador de Posição de Conteúdo 2">
            <a:extLst>
              <a:ext uri="{FF2B5EF4-FFF2-40B4-BE49-F238E27FC236}">
                <a16:creationId xmlns:a16="http://schemas.microsoft.com/office/drawing/2014/main" id="{737264F8-273B-453F-B344-FA98A10019F7}"/>
              </a:ext>
            </a:extLst>
          </p:cNvPr>
          <p:cNvSpPr>
            <a:spLocks noGrp="1"/>
          </p:cNvSpPr>
          <p:nvPr>
            <p:ph idx="1"/>
          </p:nvPr>
        </p:nvSpPr>
        <p:spPr>
          <a:xfrm>
            <a:off x="-47573" y="1268760"/>
            <a:ext cx="9414792" cy="5040723"/>
          </a:xfrm>
        </p:spPr>
        <p:txBody>
          <a:bodyPr>
            <a:noAutofit/>
          </a:bodyPr>
          <a:lstStyle/>
          <a:p>
            <a:pPr marL="269875" indent="-269875">
              <a:lnSpc>
                <a:spcPct val="100000"/>
              </a:lnSpc>
              <a:spcBef>
                <a:spcPts val="1200"/>
              </a:spcBef>
            </a:pPr>
            <a:r>
              <a:rPr lang="pt-PT" sz="2000" dirty="0">
                <a:latin typeface="Candara" panose="020E0502030303020204" pitchFamily="34" charset="0"/>
              </a:rPr>
              <a:t>Após traçar três ou quatro pontos, pode interpolar-se o restante e entrega-se ao executivo para aprovação final. Não é um processo tecnicamente difícil, mas é importante saber como responder a algumas perguntas ou objeções potenciais.</a:t>
            </a:r>
          </a:p>
          <a:p>
            <a:pPr marL="269875" indent="-269875">
              <a:lnSpc>
                <a:spcPct val="100000"/>
              </a:lnSpc>
              <a:spcBef>
                <a:spcPts val="1200"/>
              </a:spcBef>
            </a:pPr>
            <a:r>
              <a:rPr lang="pt-PT" sz="2000" dirty="0">
                <a:latin typeface="Candara" panose="020E0502030303020204" pitchFamily="34" charset="0"/>
              </a:rPr>
              <a:t>Alguns executivos podem apontar que este exercício parece um pouco abstrato. Nesse caso, é útil dar-lhe alguns exemplos da vida real da empresa ou de outras empresas sobre determinadas perdas e com que frequência elas acontecem.</a:t>
            </a:r>
          </a:p>
          <a:p>
            <a:pPr marL="269875" indent="-269875">
              <a:lnSpc>
                <a:spcPct val="100000"/>
              </a:lnSpc>
              <a:spcBef>
                <a:spcPts val="1200"/>
              </a:spcBef>
            </a:pPr>
            <a:r>
              <a:rPr lang="pt-PT" sz="1900" dirty="0">
                <a:latin typeface="Candara" panose="020E0502030303020204" pitchFamily="34" charset="0"/>
              </a:rPr>
              <a:t>Além disso, alguns podem preferir considerar essa curva apenas para um determinado orçamento de </a:t>
            </a:r>
            <a:r>
              <a:rPr lang="pt-PT" sz="1900" dirty="0" err="1">
                <a:latin typeface="Candara" panose="020E0502030303020204" pitchFamily="34" charset="0"/>
              </a:rPr>
              <a:t>cibersegurança</a:t>
            </a:r>
            <a:r>
              <a:rPr lang="pt-PT" sz="1900" dirty="0">
                <a:latin typeface="Candara" panose="020E0502030303020204" pitchFamily="34" charset="0"/>
              </a:rPr>
              <a:t>, como em “</a:t>
            </a:r>
            <a:r>
              <a:rPr lang="pt-PT" sz="1900" i="1" dirty="0">
                <a:latin typeface="Candara" panose="020E0502030303020204" pitchFamily="34" charset="0"/>
              </a:rPr>
              <a:t>Esse risco é aceitável, dependendo apenas de quanto custa evitá-lo</a:t>
            </a:r>
            <a:r>
              <a:rPr lang="pt-PT" sz="1900" dirty="0">
                <a:latin typeface="Candara" panose="020E0502030303020204" pitchFamily="34" charset="0"/>
              </a:rPr>
              <a:t>” .</a:t>
            </a:r>
          </a:p>
          <a:p>
            <a:pPr marL="269875" indent="-269875">
              <a:lnSpc>
                <a:spcPct val="100000"/>
              </a:lnSpc>
              <a:spcBef>
                <a:spcPts val="1200"/>
              </a:spcBef>
            </a:pPr>
            <a:r>
              <a:rPr lang="pt-PT" sz="1900" dirty="0">
                <a:latin typeface="Candara" panose="020E0502030303020204" pitchFamily="34" charset="0"/>
              </a:rPr>
              <a:t>Essa também é uma preocupação razoável. Poder-se-ia, se o executivo estivesse disposto a gastar mais tempo, declarar </a:t>
            </a:r>
            <a:r>
              <a:rPr lang="pt-PT" sz="1900" u="sng" dirty="0">
                <a:latin typeface="Candara" panose="020E0502030303020204" pitchFamily="34" charset="0"/>
              </a:rPr>
              <a:t>mais tolerância ao risco </a:t>
            </a:r>
            <a:r>
              <a:rPr lang="pt-PT" sz="1900" dirty="0">
                <a:latin typeface="Candara" panose="020E0502030303020204" pitchFamily="34" charset="0"/>
              </a:rPr>
              <a:t>em diferentes níveis de despesas para evitar riscos. Existem maneiras de apreender as compensações "risco / retorno“…</a:t>
            </a:r>
          </a:p>
        </p:txBody>
      </p:sp>
    </p:spTree>
    <p:extLst>
      <p:ext uri="{BB962C8B-B14F-4D97-AF65-F5344CB8AC3E}">
        <p14:creationId xmlns:p14="http://schemas.microsoft.com/office/powerpoint/2010/main" val="2324577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7E8569-1331-44BD-BF9C-5C31E26CD568}"/>
              </a:ext>
            </a:extLst>
          </p:cNvPr>
          <p:cNvSpPr>
            <a:spLocks noGrp="1"/>
          </p:cNvSpPr>
          <p:nvPr>
            <p:ph type="title"/>
          </p:nvPr>
        </p:nvSpPr>
        <p:spPr/>
        <p:txBody>
          <a:bodyPr>
            <a:normAutofit fontScale="90000"/>
          </a:bodyPr>
          <a:lstStyle/>
          <a:p>
            <a:r>
              <a:rPr lang="pt-PT" sz="2800" dirty="0"/>
              <a:t>Metodologias qualitativa </a:t>
            </a:r>
            <a:r>
              <a:rPr lang="pt-PT" sz="2800" i="1" dirty="0" err="1"/>
              <a:t>vs</a:t>
            </a:r>
            <a:r>
              <a:rPr lang="pt-PT" sz="2800" dirty="0"/>
              <a:t> quantitativa</a:t>
            </a:r>
            <a:br>
              <a:rPr lang="pt-PT" sz="3200" dirty="0"/>
            </a:br>
            <a:r>
              <a:rPr lang="pt-PT" sz="2400" dirty="0"/>
              <a:t>Substituição simples um-a-um de </a:t>
            </a:r>
            <a:r>
              <a:rPr lang="pt-PT" sz="2400" i="1" dirty="0"/>
              <a:t>Matriz de Risco</a:t>
            </a:r>
            <a:r>
              <a:rPr lang="pt-PT" sz="2400" dirty="0"/>
              <a:t> por valores Quantitativo </a:t>
            </a:r>
          </a:p>
        </p:txBody>
      </p:sp>
      <p:graphicFrame>
        <p:nvGraphicFramePr>
          <p:cNvPr id="6" name="Tabela 6">
            <a:extLst>
              <a:ext uri="{FF2B5EF4-FFF2-40B4-BE49-F238E27FC236}">
                <a16:creationId xmlns:a16="http://schemas.microsoft.com/office/drawing/2014/main" id="{C85C844E-E6B0-4B6E-8FF0-A4A194EED8D0}"/>
              </a:ext>
            </a:extLst>
          </p:cNvPr>
          <p:cNvGraphicFramePr>
            <a:graphicFrameLocks noGrp="1"/>
          </p:cNvGraphicFramePr>
          <p:nvPr>
            <p:ph idx="1"/>
            <p:extLst>
              <p:ext uri="{D42A27DB-BD31-4B8C-83A1-F6EECF244321}">
                <p14:modId xmlns:p14="http://schemas.microsoft.com/office/powerpoint/2010/main" val="4204857926"/>
              </p:ext>
            </p:extLst>
          </p:nvPr>
        </p:nvGraphicFramePr>
        <p:xfrm>
          <a:off x="107504" y="1223237"/>
          <a:ext cx="9036496" cy="4881880"/>
        </p:xfrm>
        <a:graphic>
          <a:graphicData uri="http://schemas.openxmlformats.org/drawingml/2006/table">
            <a:tbl>
              <a:tblPr firstRow="1" bandRow="1">
                <a:tableStyleId>{5C22544A-7EE6-4342-B048-85BDC9FD1C3A}</a:tableStyleId>
              </a:tblPr>
              <a:tblGrid>
                <a:gridCol w="4248472">
                  <a:extLst>
                    <a:ext uri="{9D8B030D-6E8A-4147-A177-3AD203B41FA5}">
                      <a16:colId xmlns:a16="http://schemas.microsoft.com/office/drawing/2014/main" val="445934116"/>
                    </a:ext>
                  </a:extLst>
                </a:gridCol>
                <a:gridCol w="4788024">
                  <a:extLst>
                    <a:ext uri="{9D8B030D-6E8A-4147-A177-3AD203B41FA5}">
                      <a16:colId xmlns:a16="http://schemas.microsoft.com/office/drawing/2014/main" val="1656150566"/>
                    </a:ext>
                  </a:extLst>
                </a:gridCol>
              </a:tblGrid>
              <a:tr h="370840">
                <a:tc>
                  <a:txBody>
                    <a:bodyPr/>
                    <a:lstStyle/>
                    <a:p>
                      <a:r>
                        <a:rPr lang="pt-PT" dirty="0">
                          <a:solidFill>
                            <a:srgbClr val="FFFF00"/>
                          </a:solidFill>
                        </a:rPr>
                        <a:t>Em vez 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r>
                        <a:rPr lang="pt-PT" dirty="0">
                          <a:solidFill>
                            <a:srgbClr val="FFFF00"/>
                          </a:solidFill>
                        </a:rPr>
                        <a:t>Substituir por: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831668454"/>
                  </a:ext>
                </a:extLst>
              </a:tr>
              <a:tr h="370840">
                <a:tc>
                  <a:txBody>
                    <a:bodyPr/>
                    <a:lstStyle/>
                    <a:p>
                      <a:r>
                        <a:rPr lang="pt-PT" sz="1600" dirty="0">
                          <a:latin typeface="Candara" panose="020E0502030303020204" pitchFamily="34" charset="0"/>
                        </a:rPr>
                        <a:t>Probabilidade de classificação numa escala de 1 a 5 ou de “baixa” a “alta”. Ex: “Probabilidade de X é 2” ou “Probabilidade de X é média”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pt-PT" sz="1600" dirty="0">
                          <a:latin typeface="Candara" panose="020E0502030303020204" pitchFamily="34" charset="0"/>
                        </a:rPr>
                        <a:t>Estimar a probabilidade de o evento ocorrer num determinado período de tempo (</a:t>
                      </a:r>
                      <a:r>
                        <a:rPr lang="pt-PT" sz="1600" dirty="0" err="1">
                          <a:latin typeface="Candara" panose="020E0502030303020204" pitchFamily="34" charset="0"/>
                        </a:rPr>
                        <a:t>ex</a:t>
                      </a:r>
                      <a:r>
                        <a:rPr lang="pt-PT" sz="1600" dirty="0">
                          <a:latin typeface="Candara" panose="020E0502030303020204" pitchFamily="34" charset="0"/>
                        </a:rPr>
                        <a:t>: 1 ano): “</a:t>
                      </a:r>
                      <a:r>
                        <a:rPr lang="pt-PT" sz="1600" i="1" dirty="0">
                          <a:latin typeface="Candara" panose="020E0502030303020204" pitchFamily="34" charset="0"/>
                        </a:rPr>
                        <a:t>O evento X tem 10% de chance de ocorrer nos próximos 12 meses</a:t>
                      </a:r>
                      <a:r>
                        <a:rPr lang="pt-PT" sz="1600" dirty="0">
                          <a:latin typeface="Candara" panose="020E0502030303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95755844"/>
                  </a:ext>
                </a:extLst>
              </a:tr>
              <a:tr h="370840">
                <a:tc>
                  <a:txBody>
                    <a:bodyPr/>
                    <a:lstStyle/>
                    <a:p>
                      <a:r>
                        <a:rPr lang="pt-PT" sz="1600" dirty="0">
                          <a:latin typeface="Candara" panose="020E0502030303020204" pitchFamily="34" charset="0"/>
                        </a:rPr>
                        <a:t>Avaliar o impacto numa escala de 1 a 5 ou de “baixo” a “alto”. Ex: “Impacto de X é 2” ou “Impacto de X é médio”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pt-PT" sz="1600" dirty="0">
                          <a:latin typeface="Candara" panose="020E0502030303020204" pitchFamily="34" charset="0"/>
                        </a:rPr>
                        <a:t>Estimar um intervalo de confiança de 90% para uma perda monetária. Ex:</a:t>
                      </a:r>
                    </a:p>
                    <a:p>
                      <a:r>
                        <a:rPr lang="pt-PT" sz="1600" dirty="0">
                          <a:latin typeface="Candara" panose="020E0502030303020204" pitchFamily="34" charset="0"/>
                        </a:rPr>
                        <a:t>“Se o evento X ocorrer, há 90% de chance de que o prejuízo seja entre $ 1 e $ 8 milhões.”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53291"/>
                  </a:ext>
                </a:extLst>
              </a:tr>
              <a:tr h="370840">
                <a:tc>
                  <a:txBody>
                    <a:bodyPr/>
                    <a:lstStyle/>
                    <a:p>
                      <a:r>
                        <a:rPr lang="pt-PT" sz="1600" dirty="0">
                          <a:latin typeface="Candara" panose="020E0502030303020204" pitchFamily="34" charset="0"/>
                        </a:rPr>
                        <a:t>Apresentar as pontuações de probabilidade e impacto numa matriz de risco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pt-PT" sz="1600" dirty="0">
                          <a:latin typeface="Candara" panose="020E0502030303020204" pitchFamily="34" charset="0"/>
                        </a:rPr>
                        <a:t>Utilizando a </a:t>
                      </a:r>
                      <a:r>
                        <a:rPr lang="pt-PT" sz="1600" i="1" dirty="0">
                          <a:latin typeface="Candara" panose="020E0502030303020204" pitchFamily="34" charset="0"/>
                        </a:rPr>
                        <a:t>probabilidade quantitativa </a:t>
                      </a:r>
                      <a:r>
                        <a:rPr lang="pt-PT" sz="1600" dirty="0">
                          <a:latin typeface="Candara" panose="020E0502030303020204" pitchFamily="34" charset="0"/>
                        </a:rPr>
                        <a:t>e o </a:t>
                      </a:r>
                      <a:r>
                        <a:rPr lang="pt-PT" sz="1600" i="1" dirty="0">
                          <a:latin typeface="Candara" panose="020E0502030303020204" pitchFamily="34" charset="0"/>
                        </a:rPr>
                        <a:t>impacto</a:t>
                      </a:r>
                      <a:r>
                        <a:rPr lang="pt-PT" sz="1600" dirty="0">
                          <a:latin typeface="Candara" panose="020E0502030303020204" pitchFamily="34" charset="0"/>
                        </a:rPr>
                        <a:t> para gerar uma “</a:t>
                      </a:r>
                      <a:r>
                        <a:rPr lang="pt-PT" sz="1600" b="1" dirty="0">
                          <a:latin typeface="Candara" panose="020E0502030303020204" pitchFamily="34" charset="0"/>
                        </a:rPr>
                        <a:t>LEC</a:t>
                      </a:r>
                      <a:r>
                        <a:rPr lang="pt-PT" sz="1600" dirty="0">
                          <a:latin typeface="Candara" panose="020E0502030303020204" pitchFamily="34" charset="0"/>
                        </a:rPr>
                        <a:t> (</a:t>
                      </a:r>
                      <a:r>
                        <a:rPr lang="pt-PT" sz="1600" b="1" dirty="0" err="1">
                          <a:latin typeface="Candara" panose="020E0502030303020204" pitchFamily="34" charset="0"/>
                        </a:rPr>
                        <a:t>Loss</a:t>
                      </a:r>
                      <a:r>
                        <a:rPr lang="pt-PT" sz="1600" b="1" dirty="0">
                          <a:latin typeface="Candara" panose="020E0502030303020204" pitchFamily="34" charset="0"/>
                        </a:rPr>
                        <a:t> </a:t>
                      </a:r>
                      <a:r>
                        <a:rPr lang="pt-PT" sz="1600" b="1" dirty="0" err="1">
                          <a:latin typeface="Candara" panose="020E0502030303020204" pitchFamily="34" charset="0"/>
                        </a:rPr>
                        <a:t>Exceedance</a:t>
                      </a:r>
                      <a:r>
                        <a:rPr lang="pt-PT" sz="1600" b="1" dirty="0">
                          <a:latin typeface="Candara" panose="020E0502030303020204" pitchFamily="34" charset="0"/>
                        </a:rPr>
                        <a:t> Curve - Curva de Excedência de Perda)</a:t>
                      </a:r>
                      <a:r>
                        <a:rPr lang="pt-PT" sz="1600" dirty="0">
                          <a:latin typeface="Candara" panose="020E0502030303020204" pitchFamily="34" charset="0"/>
                        </a:rPr>
                        <a:t>” - uma abordagem quantitativa para expressar o risco - utilizando uma simples simulação de Monte Carlo feita em </a:t>
                      </a:r>
                      <a:r>
                        <a:rPr lang="pt-PT" sz="1600" b="1" dirty="0">
                          <a:latin typeface="Candara" panose="020E0502030303020204" pitchFamily="34" charset="0"/>
                        </a:rPr>
                        <a:t>Excel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7955241"/>
                  </a:ext>
                </a:extLst>
              </a:tr>
              <a:tr h="370840">
                <a:tc>
                  <a:txBody>
                    <a:bodyPr/>
                    <a:lstStyle/>
                    <a:p>
                      <a:r>
                        <a:rPr lang="pt-PT" sz="1600" dirty="0">
                          <a:latin typeface="Candara" panose="020E0502030303020204" pitchFamily="34" charset="0"/>
                        </a:rPr>
                        <a:t>Dividir ainda mais a matriz de risco em categorias de risco como “baixo / médio / alto” ou “verde / amarelo / vermelho” e procurar se se deve fazer algo mais e o que fazer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pt-PT" sz="1600" dirty="0">
                          <a:latin typeface="Candara" panose="020E0502030303020204" pitchFamily="34" charset="0"/>
                        </a:rPr>
                        <a:t>Comparando a </a:t>
                      </a:r>
                      <a:r>
                        <a:rPr lang="pt-PT" sz="1600" b="1" dirty="0">
                          <a:latin typeface="Candara" panose="020E0502030303020204" pitchFamily="34" charset="0"/>
                        </a:rPr>
                        <a:t>LEC </a:t>
                      </a:r>
                      <a:r>
                        <a:rPr lang="pt-PT" sz="1600" dirty="0">
                          <a:latin typeface="Candara" panose="020E0502030303020204" pitchFamily="34" charset="0"/>
                        </a:rPr>
                        <a:t>com uma curva de </a:t>
                      </a:r>
                      <a:r>
                        <a:rPr lang="pt-PT" sz="1600" b="1" dirty="0">
                          <a:latin typeface="Candara" panose="020E0502030303020204" pitchFamily="34" charset="0"/>
                        </a:rPr>
                        <a:t>tolerância ao risco</a:t>
                      </a:r>
                      <a:r>
                        <a:rPr lang="pt-PT" sz="1600" dirty="0">
                          <a:latin typeface="Candara" panose="020E0502030303020204" pitchFamily="34" charset="0"/>
                        </a:rPr>
                        <a:t> e priorizar as ações com base no retorno sobre a mitigação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30827445"/>
                  </a:ext>
                </a:extLst>
              </a:tr>
            </a:tbl>
          </a:graphicData>
        </a:graphic>
      </p:graphicFrame>
    </p:spTree>
    <p:extLst>
      <p:ext uri="{BB962C8B-B14F-4D97-AF65-F5344CB8AC3E}">
        <p14:creationId xmlns:p14="http://schemas.microsoft.com/office/powerpoint/2010/main" val="3513650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8ECB6B-889B-44A1-AFB0-ED93C854BD7C}"/>
              </a:ext>
            </a:extLst>
          </p:cNvPr>
          <p:cNvSpPr>
            <a:spLocks noGrp="1"/>
          </p:cNvSpPr>
          <p:nvPr>
            <p:ph type="title"/>
          </p:nvPr>
        </p:nvSpPr>
        <p:spPr/>
        <p:txBody>
          <a:bodyPr>
            <a:normAutofit/>
          </a:bodyPr>
          <a:lstStyle/>
          <a:p>
            <a:r>
              <a:rPr lang="pt-PT" sz="2800" dirty="0"/>
              <a:t>Apoiar a Decisão: um retorno da Mitigação</a:t>
            </a:r>
          </a:p>
        </p:txBody>
      </p:sp>
      <mc:AlternateContent xmlns:mc="http://schemas.openxmlformats.org/markup-compatibility/2006" xmlns:a14="http://schemas.microsoft.com/office/drawing/2010/main">
        <mc:Choice Requires="a14">
          <p:sp>
            <p:nvSpPr>
              <p:cNvPr id="3" name="Marcador de Posição de Conteúdo 2">
                <a:extLst>
                  <a:ext uri="{FF2B5EF4-FFF2-40B4-BE49-F238E27FC236}">
                    <a16:creationId xmlns:a16="http://schemas.microsoft.com/office/drawing/2014/main" id="{4E43B785-8A56-44D5-A119-CDD2752B872F}"/>
                  </a:ext>
                </a:extLst>
              </p:cNvPr>
              <p:cNvSpPr>
                <a:spLocks noGrp="1"/>
              </p:cNvSpPr>
              <p:nvPr>
                <p:ph idx="1"/>
              </p:nvPr>
            </p:nvSpPr>
            <p:spPr>
              <a:xfrm>
                <a:off x="0" y="1253331"/>
                <a:ext cx="8856984" cy="4351338"/>
              </a:xfrm>
            </p:spPr>
            <p:txBody>
              <a:bodyPr>
                <a:normAutofit fontScale="92500" lnSpcReduction="10000"/>
              </a:bodyPr>
              <a:lstStyle/>
              <a:p>
                <a:pPr>
                  <a:lnSpc>
                    <a:spcPct val="100000"/>
                  </a:lnSpc>
                </a:pPr>
                <a:r>
                  <a:rPr lang="pt-PT" dirty="0">
                    <a:latin typeface="Candara" panose="020E0502030303020204" pitchFamily="34" charset="0"/>
                  </a:rPr>
                  <a:t>O que o CISO precisa é de um cálculo de “Retorno do Controlo”, isto é, um valor </a:t>
                </a:r>
                <a:r>
                  <a:rPr lang="pt-PT" u="sng" dirty="0">
                    <a:latin typeface="Candara" panose="020E0502030303020204" pitchFamily="34" charset="0"/>
                  </a:rPr>
                  <a:t>monetizado</a:t>
                </a:r>
                <a:r>
                  <a:rPr lang="pt-PT" dirty="0">
                    <a:latin typeface="Candara" panose="020E0502030303020204" pitchFamily="34" charset="0"/>
                  </a:rPr>
                  <a:t> da redução nas </a:t>
                </a:r>
                <a:r>
                  <a:rPr lang="pt-PT" u="sng" dirty="0">
                    <a:latin typeface="Candara" panose="020E0502030303020204" pitchFamily="34" charset="0"/>
                  </a:rPr>
                  <a:t>perdas esperadas </a:t>
                </a:r>
                <a:r>
                  <a:rPr lang="pt-PT" dirty="0">
                    <a:latin typeface="Candara" panose="020E0502030303020204" pitchFamily="34" charset="0"/>
                  </a:rPr>
                  <a:t>dividido pelo </a:t>
                </a:r>
                <a:r>
                  <a:rPr lang="pt-PT" u="sng" dirty="0">
                    <a:latin typeface="Candara" panose="020E0502030303020204" pitchFamily="34" charset="0"/>
                  </a:rPr>
                  <a:t>custo do controlo</a:t>
                </a:r>
                <a:r>
                  <a:rPr lang="pt-PT" dirty="0">
                    <a:latin typeface="Candara" panose="020E0502030303020204" pitchFamily="34" charset="0"/>
                  </a:rPr>
                  <a:t>. </a:t>
                </a:r>
              </a:p>
              <a:p>
                <a:pPr>
                  <a:lnSpc>
                    <a:spcPct val="100000"/>
                  </a:lnSpc>
                </a:pPr>
                <a:r>
                  <a:rPr lang="pt-PT" dirty="0">
                    <a:latin typeface="Candara" panose="020E0502030303020204" pitchFamily="34" charset="0"/>
                  </a:rPr>
                  <a:t>Se olharmos apenas para os benefícios em um único ano (e ignorar outras considerações de "valor de tempo"), podemos mostrar isso como:</a:t>
                </a:r>
              </a:p>
              <a:p>
                <a:pPr>
                  <a:lnSpc>
                    <a:spcPct val="100000"/>
                  </a:lnSpc>
                </a:pPr>
                <a:endParaRPr lang="pt-PT" dirty="0">
                  <a:latin typeface="Candara" panose="020E0502030303020204" pitchFamily="34" charset="0"/>
                </a:endParaRPr>
              </a:p>
              <a:p>
                <a:pPr marL="0" indent="0" algn="ctr">
                  <a:lnSpc>
                    <a:spcPct val="100000"/>
                  </a:lnSpc>
                  <a:buNone/>
                </a:pPr>
                <a:r>
                  <a:rPr lang="pt-PT" sz="2000" b="0" i="0" dirty="0">
                    <a:solidFill>
                      <a:srgbClr val="070909"/>
                    </a:solidFill>
                    <a:effectLst/>
                    <a:latin typeface="Cambria Math" panose="02040503050406030204" pitchFamily="18" charset="0"/>
                    <a:ea typeface="Cambria Math" panose="02040503050406030204" pitchFamily="18" charset="0"/>
                  </a:rPr>
                  <a:t>Retorno do Controlo </a:t>
                </a:r>
                <a:r>
                  <a:rPr lang="en-US" sz="2000" b="0" i="0" dirty="0">
                    <a:solidFill>
                      <a:srgbClr val="070909"/>
                    </a:solidFill>
                    <a:effectLst/>
                    <a:latin typeface="Cambria Math" panose="02040503050406030204" pitchFamily="18" charset="0"/>
                    <a:ea typeface="Cambria Math" panose="02040503050406030204" pitchFamily="18" charset="0"/>
                  </a:rPr>
                  <a:t>= </a:t>
                </a:r>
                <a14:m>
                  <m:oMath xmlns:m="http://schemas.openxmlformats.org/officeDocument/2006/math">
                    <m:f>
                      <m:fPr>
                        <m:ctrlPr>
                          <a:rPr lang="en-US" b="0" i="1" smtClean="0">
                            <a:solidFill>
                              <a:srgbClr val="070909"/>
                            </a:solidFill>
                            <a:effectLst/>
                            <a:latin typeface="Cambria Math" panose="02040503050406030204" pitchFamily="18" charset="0"/>
                            <a:ea typeface="Cambria Math" panose="02040503050406030204" pitchFamily="18" charset="0"/>
                          </a:rPr>
                        </m:ctrlPr>
                      </m:fPr>
                      <m:num>
                        <m:r>
                          <m:rPr>
                            <m:sty m:val="p"/>
                          </m:rPr>
                          <a:rPr lang="pt-PT" b="0" i="0" smtClean="0">
                            <a:solidFill>
                              <a:srgbClr val="070909"/>
                            </a:solidFill>
                            <a:effectLst/>
                            <a:latin typeface="Cambria Math" panose="02040503050406030204" pitchFamily="18" charset="0"/>
                            <a:ea typeface="Cambria Math" panose="02040503050406030204" pitchFamily="18" charset="0"/>
                          </a:rPr>
                          <m:t>Redu</m:t>
                        </m:r>
                        <m:r>
                          <a:rPr lang="pt-PT" b="0" i="0" smtClean="0">
                            <a:solidFill>
                              <a:srgbClr val="070909"/>
                            </a:solidFill>
                            <a:effectLst/>
                            <a:latin typeface="Cambria Math" panose="02040503050406030204" pitchFamily="18" charset="0"/>
                            <a:ea typeface="Cambria Math" panose="02040503050406030204" pitchFamily="18" charset="0"/>
                          </a:rPr>
                          <m:t>çã</m:t>
                        </m:r>
                        <m:r>
                          <m:rPr>
                            <m:sty m:val="p"/>
                          </m:rPr>
                          <a:rPr lang="pt-PT" b="0" i="0" smtClean="0">
                            <a:solidFill>
                              <a:srgbClr val="070909"/>
                            </a:solidFill>
                            <a:effectLst/>
                            <a:latin typeface="Cambria Math" panose="02040503050406030204" pitchFamily="18" charset="0"/>
                            <a:ea typeface="Cambria Math" panose="02040503050406030204" pitchFamily="18" charset="0"/>
                          </a:rPr>
                          <m:t>o</m:t>
                        </m:r>
                        <m:r>
                          <a:rPr lang="pt-PT" b="0" i="0" smtClean="0">
                            <a:solidFill>
                              <a:srgbClr val="070909"/>
                            </a:solidFill>
                            <a:effectLst/>
                            <a:latin typeface="Cambria Math" panose="02040503050406030204" pitchFamily="18" charset="0"/>
                            <a:ea typeface="Cambria Math" panose="02040503050406030204" pitchFamily="18" charset="0"/>
                          </a:rPr>
                          <m:t> </m:t>
                        </m:r>
                        <m:r>
                          <m:rPr>
                            <m:sty m:val="p"/>
                          </m:rPr>
                          <a:rPr lang="pt-PT" b="0" i="0" smtClean="0">
                            <a:solidFill>
                              <a:srgbClr val="070909"/>
                            </a:solidFill>
                            <a:effectLst/>
                            <a:latin typeface="Cambria Math" panose="02040503050406030204" pitchFamily="18" charset="0"/>
                            <a:ea typeface="Cambria Math" panose="02040503050406030204" pitchFamily="18" charset="0"/>
                          </a:rPr>
                          <m:t>nas</m:t>
                        </m:r>
                        <m:r>
                          <a:rPr lang="pt-PT" b="0" i="0" smtClean="0">
                            <a:solidFill>
                              <a:srgbClr val="070909"/>
                            </a:solidFill>
                            <a:effectLst/>
                            <a:latin typeface="Cambria Math" panose="02040503050406030204" pitchFamily="18" charset="0"/>
                            <a:ea typeface="Cambria Math" panose="02040503050406030204" pitchFamily="18" charset="0"/>
                          </a:rPr>
                          <m:t> </m:t>
                        </m:r>
                        <m:r>
                          <m:rPr>
                            <m:sty m:val="p"/>
                          </m:rPr>
                          <a:rPr lang="pt-PT" b="0" i="0" smtClean="0">
                            <a:solidFill>
                              <a:srgbClr val="070909"/>
                            </a:solidFill>
                            <a:effectLst/>
                            <a:latin typeface="Cambria Math" panose="02040503050406030204" pitchFamily="18" charset="0"/>
                            <a:ea typeface="Cambria Math" panose="02040503050406030204" pitchFamily="18" charset="0"/>
                          </a:rPr>
                          <m:t>Perdas</m:t>
                        </m:r>
                        <m:r>
                          <a:rPr lang="pt-PT" b="0" i="0" smtClean="0">
                            <a:solidFill>
                              <a:srgbClr val="070909"/>
                            </a:solidFill>
                            <a:effectLst/>
                            <a:latin typeface="Cambria Math" panose="02040503050406030204" pitchFamily="18" charset="0"/>
                            <a:ea typeface="Cambria Math" panose="02040503050406030204" pitchFamily="18" charset="0"/>
                          </a:rPr>
                          <m:t> </m:t>
                        </m:r>
                        <m:r>
                          <m:rPr>
                            <m:sty m:val="p"/>
                          </m:rPr>
                          <a:rPr lang="pt-PT" b="0" i="0" smtClean="0">
                            <a:solidFill>
                              <a:srgbClr val="070909"/>
                            </a:solidFill>
                            <a:effectLst/>
                            <a:latin typeface="Cambria Math" panose="02040503050406030204" pitchFamily="18" charset="0"/>
                            <a:ea typeface="Cambria Math" panose="02040503050406030204" pitchFamily="18" charset="0"/>
                          </a:rPr>
                          <m:t>Esperadas</m:t>
                        </m:r>
                      </m:num>
                      <m:den>
                        <m:r>
                          <m:rPr>
                            <m:sty m:val="p"/>
                          </m:rPr>
                          <a:rPr lang="pt-PT" b="0" i="0" smtClean="0">
                            <a:solidFill>
                              <a:srgbClr val="070909"/>
                            </a:solidFill>
                            <a:effectLst/>
                            <a:latin typeface="Cambria Math" panose="02040503050406030204" pitchFamily="18" charset="0"/>
                            <a:ea typeface="Cambria Math" panose="02040503050406030204" pitchFamily="18" charset="0"/>
                          </a:rPr>
                          <m:t>Custo</m:t>
                        </m:r>
                        <m:r>
                          <a:rPr lang="pt-PT" b="0" i="0" smtClean="0">
                            <a:solidFill>
                              <a:srgbClr val="070909"/>
                            </a:solidFill>
                            <a:effectLst/>
                            <a:latin typeface="Cambria Math" panose="02040503050406030204" pitchFamily="18" charset="0"/>
                            <a:ea typeface="Cambria Math" panose="02040503050406030204" pitchFamily="18" charset="0"/>
                          </a:rPr>
                          <m:t> </m:t>
                        </m:r>
                        <m:r>
                          <m:rPr>
                            <m:sty m:val="p"/>
                          </m:rPr>
                          <a:rPr lang="pt-PT" b="0" i="0" smtClean="0">
                            <a:solidFill>
                              <a:srgbClr val="070909"/>
                            </a:solidFill>
                            <a:effectLst/>
                            <a:latin typeface="Cambria Math" panose="02040503050406030204" pitchFamily="18" charset="0"/>
                            <a:ea typeface="Cambria Math" panose="02040503050406030204" pitchFamily="18" charset="0"/>
                          </a:rPr>
                          <m:t>do</m:t>
                        </m:r>
                        <m:r>
                          <a:rPr lang="pt-PT" b="0" i="0" smtClean="0">
                            <a:solidFill>
                              <a:srgbClr val="070909"/>
                            </a:solidFill>
                            <a:effectLst/>
                            <a:latin typeface="Cambria Math" panose="02040503050406030204" pitchFamily="18" charset="0"/>
                            <a:ea typeface="Cambria Math" panose="02040503050406030204" pitchFamily="18" charset="0"/>
                          </a:rPr>
                          <m:t> </m:t>
                        </m:r>
                        <m:r>
                          <m:rPr>
                            <m:sty m:val="p"/>
                          </m:rPr>
                          <a:rPr lang="pt-PT" b="0" i="0" smtClean="0">
                            <a:solidFill>
                              <a:srgbClr val="070909"/>
                            </a:solidFill>
                            <a:effectLst/>
                            <a:latin typeface="Cambria Math" panose="02040503050406030204" pitchFamily="18" charset="0"/>
                            <a:ea typeface="Cambria Math" panose="02040503050406030204" pitchFamily="18" charset="0"/>
                          </a:rPr>
                          <m:t>Controlo</m:t>
                        </m:r>
                      </m:den>
                    </m:f>
                  </m:oMath>
                </a14:m>
                <a:r>
                  <a:rPr lang="en-US" sz="2000" b="0" i="0" dirty="0">
                    <a:solidFill>
                      <a:srgbClr val="070909"/>
                    </a:solidFill>
                    <a:effectLst/>
                    <a:latin typeface="Cambria Math" panose="02040503050406030204" pitchFamily="18" charset="0"/>
                    <a:ea typeface="Cambria Math" panose="02040503050406030204" pitchFamily="18" charset="0"/>
                  </a:rPr>
                  <a:t>  - 1</a:t>
                </a:r>
              </a:p>
              <a:p>
                <a:pPr algn="just">
                  <a:lnSpc>
                    <a:spcPct val="100000"/>
                  </a:lnSpc>
                </a:pPr>
                <a:endParaRPr lang="pt-PT" dirty="0">
                  <a:latin typeface="Candara" panose="020E0502030303020204" pitchFamily="34" charset="0"/>
                  <a:ea typeface="Cambria Math" panose="02040503050406030204" pitchFamily="18" charset="0"/>
                </a:endParaRPr>
              </a:p>
              <a:p>
                <a:pPr algn="just">
                  <a:lnSpc>
                    <a:spcPct val="100000"/>
                  </a:lnSpc>
                </a:pPr>
                <a:r>
                  <a:rPr lang="pt-PT" dirty="0">
                    <a:latin typeface="Candara" panose="020E0502030303020204" pitchFamily="34" charset="0"/>
                    <a:ea typeface="Cambria Math" panose="02040503050406030204" pitchFamily="18" charset="0"/>
                  </a:rPr>
                  <a:t>O termo "esperado" no contexto da análise de projeto, refere-se geralmente à </a:t>
                </a:r>
                <a:r>
                  <a:rPr lang="pt-PT" u="sng" dirty="0">
                    <a:latin typeface="Candara" panose="020E0502030303020204" pitchFamily="34" charset="0"/>
                    <a:ea typeface="Cambria Math" panose="02040503050406030204" pitchFamily="18" charset="0"/>
                  </a:rPr>
                  <a:t>média ponderada da probabilidade </a:t>
                </a:r>
                <a:r>
                  <a:rPr lang="pt-PT" dirty="0">
                    <a:latin typeface="Candara" panose="020E0502030303020204" pitchFamily="34" charset="0"/>
                    <a:ea typeface="Cambria Math" panose="02040503050406030204" pitchFamily="18" charset="0"/>
                  </a:rPr>
                  <a:t>de algum valor</a:t>
                </a:r>
              </a:p>
            </p:txBody>
          </p:sp>
        </mc:Choice>
        <mc:Fallback xmlns="">
          <p:sp>
            <p:nvSpPr>
              <p:cNvPr id="3" name="Marcador de Posição de Conteúdo 2">
                <a:extLst>
                  <a:ext uri="{FF2B5EF4-FFF2-40B4-BE49-F238E27FC236}">
                    <a16:creationId xmlns:a16="http://schemas.microsoft.com/office/drawing/2014/main" id="{4E43B785-8A56-44D5-A119-CDD2752B872F}"/>
                  </a:ext>
                </a:extLst>
              </p:cNvPr>
              <p:cNvSpPr>
                <a:spLocks noGrp="1" noRot="1" noChangeAspect="1" noMove="1" noResize="1" noEditPoints="1" noAdjustHandles="1" noChangeArrowheads="1" noChangeShapeType="1" noTextEdit="1"/>
              </p:cNvSpPr>
              <p:nvPr>
                <p:ph idx="1"/>
              </p:nvPr>
            </p:nvSpPr>
            <p:spPr>
              <a:xfrm>
                <a:off x="0" y="1253331"/>
                <a:ext cx="8856984" cy="4351338"/>
              </a:xfrm>
              <a:blipFill>
                <a:blip r:embed="rId2"/>
                <a:stretch>
                  <a:fillRect l="-757" t="-1823" r="-1308"/>
                </a:stretch>
              </a:blipFill>
            </p:spPr>
            <p:txBody>
              <a:bodyPr/>
              <a:lstStyle/>
              <a:p>
                <a:r>
                  <a:rPr lang="pt-PT">
                    <a:noFill/>
                  </a:rPr>
                  <a:t> </a:t>
                </a:r>
              </a:p>
            </p:txBody>
          </p:sp>
        </mc:Fallback>
      </mc:AlternateContent>
    </p:spTree>
    <p:extLst>
      <p:ext uri="{BB962C8B-B14F-4D97-AF65-F5344CB8AC3E}">
        <p14:creationId xmlns:p14="http://schemas.microsoft.com/office/powerpoint/2010/main" val="1042633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04C100-EA83-4A84-9CE5-CACE3AE5D5E3}"/>
              </a:ext>
            </a:extLst>
          </p:cNvPr>
          <p:cNvSpPr>
            <a:spLocks noGrp="1"/>
          </p:cNvSpPr>
          <p:nvPr>
            <p:ph type="title"/>
          </p:nvPr>
        </p:nvSpPr>
        <p:spPr/>
        <p:txBody>
          <a:bodyPr>
            <a:normAutofit/>
          </a:bodyPr>
          <a:lstStyle/>
          <a:p>
            <a:r>
              <a:rPr lang="pt-PT" sz="2800" dirty="0"/>
              <a:t>Apoiar a Decisão: um retorno da Mitigação</a:t>
            </a:r>
            <a:br>
              <a:rPr lang="pt-PT" sz="2800" dirty="0"/>
            </a:br>
            <a:r>
              <a:rPr lang="pt-PT" sz="2400" dirty="0"/>
              <a:t>Como chegar ao Risco Residual</a:t>
            </a:r>
          </a:p>
        </p:txBody>
      </p:sp>
      <p:sp>
        <p:nvSpPr>
          <p:cNvPr id="3" name="Marcador de Posição de Conteúdo 2">
            <a:extLst>
              <a:ext uri="{FF2B5EF4-FFF2-40B4-BE49-F238E27FC236}">
                <a16:creationId xmlns:a16="http://schemas.microsoft.com/office/drawing/2014/main" id="{4AF76ADD-42B9-462E-B9E4-904ADFBACA43}"/>
              </a:ext>
            </a:extLst>
          </p:cNvPr>
          <p:cNvSpPr>
            <a:spLocks noGrp="1"/>
          </p:cNvSpPr>
          <p:nvPr>
            <p:ph idx="1"/>
          </p:nvPr>
        </p:nvSpPr>
        <p:spPr>
          <a:xfrm>
            <a:off x="-108520" y="1124744"/>
            <a:ext cx="9361040" cy="5733256"/>
          </a:xfrm>
        </p:spPr>
        <p:txBody>
          <a:bodyPr>
            <a:normAutofit fontScale="55000" lnSpcReduction="20000"/>
          </a:bodyPr>
          <a:lstStyle/>
          <a:p>
            <a:pPr>
              <a:lnSpc>
                <a:spcPct val="110000"/>
              </a:lnSpc>
            </a:pPr>
            <a:r>
              <a:rPr lang="pt-PT" sz="3500" dirty="0">
                <a:latin typeface="Candara" panose="020E0502030303020204" pitchFamily="34" charset="0"/>
              </a:rPr>
              <a:t>Teria de se identificar em que período de tempo essa </a:t>
            </a:r>
            <a:r>
              <a:rPr lang="pt-PT" sz="3500" b="1" dirty="0">
                <a:latin typeface="Candara" panose="020E0502030303020204" pitchFamily="34" charset="0"/>
              </a:rPr>
              <a:t>redução nas perdas </a:t>
            </a:r>
            <a:r>
              <a:rPr lang="pt-PT" sz="3500" dirty="0">
                <a:latin typeface="Candara" panose="020E0502030303020204" pitchFamily="34" charset="0"/>
              </a:rPr>
              <a:t>ocorreria.</a:t>
            </a:r>
          </a:p>
          <a:p>
            <a:pPr lvl="1">
              <a:lnSpc>
                <a:spcPct val="110000"/>
              </a:lnSpc>
            </a:pPr>
            <a:r>
              <a:rPr lang="pt-PT" sz="3300" dirty="0">
                <a:latin typeface="Candara" panose="020E0502030303020204" pitchFamily="34" charset="0"/>
              </a:rPr>
              <a:t>Se o controlo fosse apenas uma </a:t>
            </a:r>
            <a:r>
              <a:rPr lang="pt-PT" sz="3300" u="sng" dirty="0">
                <a:latin typeface="Candara" panose="020E0502030303020204" pitchFamily="34" charset="0"/>
              </a:rPr>
              <a:t>despesa em curso</a:t>
            </a:r>
            <a:r>
              <a:rPr lang="pt-PT" sz="3300" dirty="0">
                <a:latin typeface="Candara" panose="020E0502030303020204" pitchFamily="34" charset="0"/>
              </a:rPr>
              <a:t> que poderia ser iniciada e interrompida a qualquer momento, então a fórmula poderia ser aplicada apenas para </a:t>
            </a:r>
            <a:r>
              <a:rPr lang="pt-PT" sz="3300" u="sng" dirty="0">
                <a:latin typeface="Candara" panose="020E0502030303020204" pitchFamily="34" charset="0"/>
              </a:rPr>
              <a:t>um ano de benefícios</a:t>
            </a:r>
            <a:r>
              <a:rPr lang="pt-PT" sz="3300" dirty="0">
                <a:latin typeface="Candara" panose="020E0502030303020204" pitchFamily="34" charset="0"/>
              </a:rPr>
              <a:t> (redução de perdas) e um ano de custos. </a:t>
            </a:r>
          </a:p>
          <a:p>
            <a:pPr lvl="1">
              <a:lnSpc>
                <a:spcPct val="110000"/>
              </a:lnSpc>
            </a:pPr>
            <a:r>
              <a:rPr lang="pt-PT" sz="3300" dirty="0">
                <a:latin typeface="Candara" panose="020E0502030303020204" pitchFamily="34" charset="0"/>
              </a:rPr>
              <a:t>Se o controlo fosse um </a:t>
            </a:r>
            <a:r>
              <a:rPr lang="pt-PT" sz="3300" u="sng" dirty="0">
                <a:latin typeface="Candara" panose="020E0502030303020204" pitchFamily="34" charset="0"/>
              </a:rPr>
              <a:t>investimento único</a:t>
            </a:r>
            <a:r>
              <a:rPr lang="pt-PT" sz="3300" dirty="0">
                <a:latin typeface="Candara" panose="020E0502030303020204" pitchFamily="34" charset="0"/>
              </a:rPr>
              <a:t> que poderia fornecer benefícios por um período mais longo, devem seguir-se as </a:t>
            </a:r>
            <a:r>
              <a:rPr lang="pt-PT" sz="3300" u="sng" dirty="0">
                <a:latin typeface="Candara" panose="020E0502030303020204" pitchFamily="34" charset="0"/>
              </a:rPr>
              <a:t>convenções financeiras da empresa</a:t>
            </a:r>
            <a:r>
              <a:rPr lang="pt-PT" sz="3300" dirty="0">
                <a:latin typeface="Candara" panose="020E0502030303020204" pitchFamily="34" charset="0"/>
              </a:rPr>
              <a:t> para investimentos de capital. </a:t>
            </a:r>
          </a:p>
          <a:p>
            <a:pPr>
              <a:lnSpc>
                <a:spcPct val="120000"/>
              </a:lnSpc>
              <a:spcBef>
                <a:spcPts val="1200"/>
              </a:spcBef>
            </a:pPr>
            <a:r>
              <a:rPr lang="pt-PT" sz="3500" dirty="0">
                <a:solidFill>
                  <a:srgbClr val="000000"/>
                </a:solidFill>
                <a:latin typeface="Candara" panose="020E0502030303020204" pitchFamily="34" charset="0"/>
              </a:rPr>
              <a:t>D</a:t>
            </a:r>
            <a:r>
              <a:rPr lang="pt-PT" sz="3500" b="0" i="0" dirty="0">
                <a:solidFill>
                  <a:srgbClr val="000000"/>
                </a:solidFill>
                <a:effectLst/>
                <a:latin typeface="Candara" panose="020E0502030303020204" pitchFamily="34" charset="0"/>
              </a:rPr>
              <a:t>eve seguir-se alguma cautela </a:t>
            </a:r>
            <a:r>
              <a:rPr lang="pt-PT" sz="3500" dirty="0">
                <a:solidFill>
                  <a:srgbClr val="000000"/>
                </a:solidFill>
                <a:latin typeface="Candara" panose="020E0502030303020204" pitchFamily="34" charset="0"/>
              </a:rPr>
              <a:t>se optar por</a:t>
            </a:r>
            <a:r>
              <a:rPr lang="pt-PT" sz="3500" b="0" i="0" dirty="0">
                <a:solidFill>
                  <a:srgbClr val="000000"/>
                </a:solidFill>
                <a:effectLst/>
                <a:latin typeface="Candara" panose="020E0502030303020204" pitchFamily="34" charset="0"/>
              </a:rPr>
              <a:t> decompor o </a:t>
            </a:r>
            <a:r>
              <a:rPr lang="pt-PT" sz="3500" b="0" i="0" u="sng" dirty="0">
                <a:solidFill>
                  <a:srgbClr val="000000"/>
                </a:solidFill>
                <a:effectLst/>
                <a:latin typeface="Candara" panose="020E0502030303020204" pitchFamily="34" charset="0"/>
              </a:rPr>
              <a:t>intervalo simples</a:t>
            </a:r>
            <a:r>
              <a:rPr lang="pt-PT" sz="3500" b="0" i="0" dirty="0">
                <a:solidFill>
                  <a:srgbClr val="000000"/>
                </a:solidFill>
                <a:effectLst/>
                <a:latin typeface="Candara" panose="020E0502030303020204" pitchFamily="34" charset="0"/>
              </a:rPr>
              <a:t> utilizado para o impacto, em mais variáveis para entrar na computação do impacto. No exemplo apresentado, calcular as perdas esperadas é um cálculo muito simples. Basta multiplicar a </a:t>
            </a:r>
            <a:r>
              <a:rPr lang="pt-PT" sz="3500" b="0" i="0" u="sng" dirty="0">
                <a:solidFill>
                  <a:srgbClr val="000000"/>
                </a:solidFill>
                <a:effectLst/>
                <a:latin typeface="Candara" panose="020E0502030303020204" pitchFamily="34" charset="0"/>
              </a:rPr>
              <a:t>média computada da distribuição do impacto</a:t>
            </a:r>
            <a:r>
              <a:rPr lang="pt-PT" sz="3500" b="0" i="0" dirty="0">
                <a:solidFill>
                  <a:srgbClr val="000000"/>
                </a:solidFill>
                <a:effectLst/>
                <a:latin typeface="Candara" panose="020E0502030303020204" pitchFamily="34" charset="0"/>
              </a:rPr>
              <a:t> pela </a:t>
            </a:r>
            <a:r>
              <a:rPr lang="pt-PT" sz="3500" b="0" i="0" u="sng" dirty="0">
                <a:solidFill>
                  <a:srgbClr val="000000"/>
                </a:solidFill>
                <a:effectLst/>
                <a:latin typeface="Candara" panose="020E0502030303020204" pitchFamily="34" charset="0"/>
              </a:rPr>
              <a:t>probabilidade de ocorrência do evento</a:t>
            </a:r>
            <a:r>
              <a:rPr lang="pt-PT" sz="3500" b="0" i="0" dirty="0">
                <a:solidFill>
                  <a:srgbClr val="000000"/>
                </a:solidFill>
                <a:effectLst/>
                <a:latin typeface="Candara" panose="020E0502030303020204" pitchFamily="34" charset="0"/>
              </a:rPr>
              <a:t> (</a:t>
            </a:r>
            <a:r>
              <a:rPr lang="pt-PT" sz="3500" b="0" i="1" dirty="0">
                <a:solidFill>
                  <a:srgbClr val="000000"/>
                </a:solidFill>
                <a:effectLst/>
                <a:latin typeface="Candara" panose="020E0502030303020204" pitchFamily="34" charset="0"/>
              </a:rPr>
              <a:t>o Excel disponibilizado faz isso</a:t>
            </a:r>
            <a:r>
              <a:rPr lang="pt-PT" sz="3500" b="0" i="0" dirty="0">
                <a:solidFill>
                  <a:srgbClr val="000000"/>
                </a:solidFill>
                <a:effectLst/>
                <a:latin typeface="Candara" panose="020E0502030303020204" pitchFamily="34" charset="0"/>
              </a:rPr>
              <a:t>). </a:t>
            </a:r>
          </a:p>
          <a:p>
            <a:pPr marL="0" indent="0" algn="ctr">
              <a:lnSpc>
                <a:spcPct val="120000"/>
              </a:lnSpc>
              <a:spcBef>
                <a:spcPts val="1200"/>
              </a:spcBef>
              <a:buNone/>
            </a:pPr>
            <a:r>
              <a:rPr lang="it-IT" sz="3500" dirty="0">
                <a:solidFill>
                  <a:srgbClr val="000000"/>
                </a:solidFill>
                <a:latin typeface="Candara" panose="020E0502030303020204" pitchFamily="34" charset="0"/>
              </a:rPr>
              <a:t>=EXP(((LN(LS)+LN(LI))/2)+((LN(LS)-LN(LI))/3,28971)^2/2) * Prob.</a:t>
            </a:r>
            <a:r>
              <a:rPr lang="it-IT" sz="3500" baseline="30000" dirty="0">
                <a:solidFill>
                  <a:srgbClr val="000000"/>
                </a:solidFill>
                <a:latin typeface="Candara" panose="020E0502030303020204" pitchFamily="34" charset="0"/>
              </a:rPr>
              <a:t>de</a:t>
            </a:r>
            <a:r>
              <a:rPr lang="it-IT" sz="3500" dirty="0">
                <a:solidFill>
                  <a:srgbClr val="000000"/>
                </a:solidFill>
                <a:latin typeface="Candara" panose="020E0502030303020204" pitchFamily="34" charset="0"/>
              </a:rPr>
              <a:t> Evento</a:t>
            </a:r>
            <a:endParaRPr lang="pt-PT" sz="3500" dirty="0">
              <a:solidFill>
                <a:srgbClr val="000000"/>
              </a:solidFill>
              <a:latin typeface="Candara" panose="020E0502030303020204" pitchFamily="34" charset="0"/>
            </a:endParaRPr>
          </a:p>
          <a:p>
            <a:pPr>
              <a:lnSpc>
                <a:spcPct val="120000"/>
              </a:lnSpc>
              <a:spcBef>
                <a:spcPts val="1200"/>
              </a:spcBef>
            </a:pPr>
            <a:r>
              <a:rPr lang="pt-PT" sz="3500" b="0" i="0" dirty="0">
                <a:solidFill>
                  <a:srgbClr val="000000"/>
                </a:solidFill>
                <a:effectLst/>
                <a:latin typeface="Candara" panose="020E0502030303020204" pitchFamily="34" charset="0"/>
              </a:rPr>
              <a:t>Mas se o impacto fosse decomposto em vários componentes que precisariam de ser multiplicados (</a:t>
            </a:r>
            <a:r>
              <a:rPr lang="pt-PT" sz="3500" b="0" i="0" dirty="0" err="1">
                <a:solidFill>
                  <a:srgbClr val="000000"/>
                </a:solidFill>
                <a:effectLst/>
                <a:latin typeface="Candara" panose="020E0502030303020204" pitchFamily="34" charset="0"/>
              </a:rPr>
              <a:t>ex</a:t>
            </a:r>
            <a:r>
              <a:rPr lang="pt-PT" sz="3500" b="0" i="0" dirty="0">
                <a:solidFill>
                  <a:srgbClr val="000000"/>
                </a:solidFill>
                <a:effectLst/>
                <a:latin typeface="Candara" panose="020E0502030303020204" pitchFamily="34" charset="0"/>
              </a:rPr>
              <a:t>: </a:t>
            </a:r>
            <a:r>
              <a:rPr lang="pt-PT" sz="3500" b="0" i="1" dirty="0">
                <a:solidFill>
                  <a:srgbClr val="000000"/>
                </a:solidFill>
                <a:effectLst/>
                <a:latin typeface="Candara" panose="020E0502030303020204" pitchFamily="34" charset="0"/>
              </a:rPr>
              <a:t>registos violados vezes custo por registo</a:t>
            </a:r>
            <a:r>
              <a:rPr lang="pt-PT" sz="3500" b="0" i="0" dirty="0">
                <a:solidFill>
                  <a:srgbClr val="000000"/>
                </a:solidFill>
                <a:effectLst/>
                <a:latin typeface="Candara" panose="020E0502030303020204" pitchFamily="34" charset="0"/>
              </a:rPr>
              <a:t>, </a:t>
            </a:r>
            <a:r>
              <a:rPr lang="pt-PT" sz="3500" b="0" i="1" dirty="0">
                <a:solidFill>
                  <a:srgbClr val="000000"/>
                </a:solidFill>
                <a:effectLst/>
                <a:latin typeface="Candara" panose="020E0502030303020204" pitchFamily="34" charset="0"/>
              </a:rPr>
              <a:t>duração da disrupção vezes número de pessoas afetadas vezes custo por pessoa por hora</a:t>
            </a:r>
            <a:r>
              <a:rPr lang="pt-PT" sz="3500" b="0" i="0" dirty="0">
                <a:solidFill>
                  <a:srgbClr val="000000"/>
                </a:solidFill>
                <a:effectLst/>
                <a:latin typeface="Candara" panose="020E0502030303020204" pitchFamily="34" charset="0"/>
              </a:rPr>
              <a:t>, </a:t>
            </a:r>
            <a:r>
              <a:rPr lang="pt-PT" sz="3500" b="0" i="1" dirty="0">
                <a:solidFill>
                  <a:srgbClr val="000000"/>
                </a:solidFill>
                <a:effectLst/>
                <a:latin typeface="Candara" panose="020E0502030303020204" pitchFamily="34" charset="0"/>
              </a:rPr>
              <a:t>etc</a:t>
            </a:r>
            <a:r>
              <a:rPr lang="pt-PT" sz="3500" b="0" i="0" dirty="0">
                <a:solidFill>
                  <a:srgbClr val="000000"/>
                </a:solidFill>
                <a:effectLst/>
                <a:latin typeface="Candara" panose="020E0502030303020204" pitchFamily="34" charset="0"/>
              </a:rPr>
              <a:t>.), então trabalhar com as médias </a:t>
            </a:r>
            <a:r>
              <a:rPr lang="pt-PT" sz="3500" b="0" i="0" u="sng" dirty="0">
                <a:solidFill>
                  <a:srgbClr val="000000"/>
                </a:solidFill>
                <a:effectLst/>
                <a:latin typeface="Candara" panose="020E0502030303020204" pitchFamily="34" charset="0"/>
              </a:rPr>
              <a:t>não se tornaria uma estimativa razoável</a:t>
            </a:r>
            <a:r>
              <a:rPr lang="pt-PT" sz="3500" b="0" i="0" dirty="0">
                <a:solidFill>
                  <a:srgbClr val="000000"/>
                </a:solidFill>
                <a:effectLst/>
                <a:latin typeface="Candara" panose="020E0502030303020204" pitchFamily="34" charset="0"/>
              </a:rPr>
              <a:t> . Para o efeito,  dever-se-ia executar uma simulação </a:t>
            </a:r>
            <a:r>
              <a:rPr lang="pt-PT" sz="3500" b="0" i="0" u="sng" dirty="0">
                <a:solidFill>
                  <a:srgbClr val="000000"/>
                </a:solidFill>
                <a:effectLst/>
                <a:latin typeface="Candara" panose="020E0502030303020204" pitchFamily="34" charset="0"/>
              </a:rPr>
              <a:t>separada para cada componente</a:t>
            </a:r>
            <a:r>
              <a:rPr lang="pt-PT" sz="3500" b="0" i="0" dirty="0">
                <a:solidFill>
                  <a:srgbClr val="000000"/>
                </a:solidFill>
                <a:effectLst/>
                <a:latin typeface="Candara" panose="020E0502030303020204" pitchFamily="34" charset="0"/>
              </a:rPr>
              <a:t>. Ver-se-á mais adiante …</a:t>
            </a:r>
          </a:p>
        </p:txBody>
      </p:sp>
    </p:spTree>
    <p:extLst>
      <p:ext uri="{BB962C8B-B14F-4D97-AF65-F5344CB8AC3E}">
        <p14:creationId xmlns:p14="http://schemas.microsoft.com/office/powerpoint/2010/main" val="4258148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2EF7B0-052E-4605-97B8-034600EE877B}"/>
              </a:ext>
            </a:extLst>
          </p:cNvPr>
          <p:cNvSpPr>
            <a:spLocks noGrp="1"/>
          </p:cNvSpPr>
          <p:nvPr>
            <p:ph type="title"/>
          </p:nvPr>
        </p:nvSpPr>
        <p:spPr>
          <a:xfrm>
            <a:off x="0" y="-132078"/>
            <a:ext cx="9144000" cy="1106489"/>
          </a:xfrm>
        </p:spPr>
        <p:txBody>
          <a:bodyPr>
            <a:normAutofit/>
          </a:bodyPr>
          <a:lstStyle/>
          <a:p>
            <a:r>
              <a:rPr lang="pt-PT" sz="2800" dirty="0"/>
              <a:t>Metodologia quantitativa</a:t>
            </a:r>
            <a:br>
              <a:rPr lang="pt-PT" sz="3600" dirty="0"/>
            </a:br>
            <a:r>
              <a:rPr lang="pt-PT" sz="2400" dirty="0"/>
              <a:t>Visualização do Risco -  Risco Inerente, Residual e tolerância ao Risco</a:t>
            </a:r>
          </a:p>
        </p:txBody>
      </p:sp>
      <p:pic>
        <p:nvPicPr>
          <p:cNvPr id="3" name="Imagem 2">
            <a:extLst>
              <a:ext uri="{FF2B5EF4-FFF2-40B4-BE49-F238E27FC236}">
                <a16:creationId xmlns:a16="http://schemas.microsoft.com/office/drawing/2014/main" id="{34A28A2D-0B10-4FC2-BD53-F0F856E70646}"/>
              </a:ext>
            </a:extLst>
          </p:cNvPr>
          <p:cNvPicPr>
            <a:picLocks noChangeAspect="1"/>
          </p:cNvPicPr>
          <p:nvPr/>
        </p:nvPicPr>
        <p:blipFill>
          <a:blip r:embed="rId2"/>
          <a:stretch>
            <a:fillRect/>
          </a:stretch>
        </p:blipFill>
        <p:spPr>
          <a:xfrm>
            <a:off x="3618320" y="974411"/>
            <a:ext cx="5508104" cy="5467350"/>
          </a:xfrm>
          <a:prstGeom prst="rect">
            <a:avLst/>
          </a:prstGeom>
        </p:spPr>
      </p:pic>
      <p:sp>
        <p:nvSpPr>
          <p:cNvPr id="7" name="Marcador de Posição de Conteúdo 6">
            <a:extLst>
              <a:ext uri="{FF2B5EF4-FFF2-40B4-BE49-F238E27FC236}">
                <a16:creationId xmlns:a16="http://schemas.microsoft.com/office/drawing/2014/main" id="{EEE712C7-7BAB-48FC-949F-4084955CFFB5}"/>
              </a:ext>
            </a:extLst>
          </p:cNvPr>
          <p:cNvSpPr>
            <a:spLocks noGrp="1"/>
          </p:cNvSpPr>
          <p:nvPr>
            <p:ph idx="1"/>
          </p:nvPr>
        </p:nvSpPr>
        <p:spPr>
          <a:xfrm>
            <a:off x="-108520" y="1124744"/>
            <a:ext cx="3816424" cy="4824536"/>
          </a:xfrm>
        </p:spPr>
        <p:txBody>
          <a:bodyPr>
            <a:noAutofit/>
          </a:bodyPr>
          <a:lstStyle/>
          <a:p>
            <a:pPr marL="269875" indent="-269875">
              <a:lnSpc>
                <a:spcPct val="100000"/>
              </a:lnSpc>
              <a:spcBef>
                <a:spcPts val="1200"/>
              </a:spcBef>
            </a:pPr>
            <a:r>
              <a:rPr lang="pt-PT" sz="1900" b="0" i="0" dirty="0">
                <a:solidFill>
                  <a:srgbClr val="000000"/>
                </a:solidFill>
                <a:effectLst/>
                <a:latin typeface="Candara" panose="020E0502030303020204" pitchFamily="34" charset="0"/>
              </a:rPr>
              <a:t>A LEC mostra os resultados da simulação de Monte Carlo. As tabelas de dados de variações hipotéticas do Excel, são utilizadas para calcular 10 000 tentativas aleatórias com base nas estimativas de risco fornecidas e um histograma conta o número de vezes que as perdas totais estão dentro dos intervalos (compartimentos/</a:t>
            </a:r>
            <a:r>
              <a:rPr lang="pt-PT" sz="1900" b="0" i="0" dirty="0" err="1">
                <a:solidFill>
                  <a:srgbClr val="000000"/>
                </a:solidFill>
                <a:effectLst/>
                <a:latin typeface="Candara" panose="020E0502030303020204" pitchFamily="34" charset="0"/>
              </a:rPr>
              <a:t>BINs</a:t>
            </a:r>
            <a:r>
              <a:rPr lang="pt-PT" sz="1900" b="0" i="0" dirty="0">
                <a:solidFill>
                  <a:srgbClr val="000000"/>
                </a:solidFill>
                <a:effectLst/>
                <a:latin typeface="Candara" panose="020E0502030303020204" pitchFamily="34" charset="0"/>
              </a:rPr>
              <a:t>) especificados. </a:t>
            </a:r>
          </a:p>
          <a:p>
            <a:pPr marL="269875" indent="-269875">
              <a:lnSpc>
                <a:spcPct val="100000"/>
              </a:lnSpc>
              <a:spcBef>
                <a:spcPts val="1200"/>
              </a:spcBef>
            </a:pPr>
            <a:r>
              <a:rPr lang="pt-PT" sz="1900" b="0" i="0" dirty="0">
                <a:solidFill>
                  <a:srgbClr val="000000"/>
                </a:solidFill>
                <a:effectLst/>
                <a:latin typeface="Candara" panose="020E0502030303020204" pitchFamily="34" charset="0"/>
              </a:rPr>
              <a:t>Certifique-se de que os cálculos estejam definidos como "Automático exceto para tabelas de dados" (</a:t>
            </a:r>
            <a:r>
              <a:rPr lang="pt-PT" sz="1900" b="0" i="1" dirty="0">
                <a:solidFill>
                  <a:srgbClr val="000000"/>
                </a:solidFill>
                <a:effectLst/>
                <a:latin typeface="Candara" panose="020E0502030303020204" pitchFamily="34" charset="0"/>
              </a:rPr>
              <a:t>Fórmulas&gt; Opções de cálculo</a:t>
            </a:r>
            <a:r>
              <a:rPr lang="pt-PT" sz="1900" b="0" i="0" dirty="0">
                <a:solidFill>
                  <a:srgbClr val="000000"/>
                </a:solidFill>
                <a:effectLst/>
                <a:latin typeface="Candara" panose="020E0502030303020204" pitchFamily="34" charset="0"/>
              </a:rPr>
              <a:t>) para que os resultados sejam atualizados.</a:t>
            </a:r>
            <a:endParaRPr lang="pt-PT" sz="1900" dirty="0">
              <a:latin typeface="Candara" panose="020E0502030303020204" pitchFamily="34" charset="0"/>
            </a:endParaRPr>
          </a:p>
        </p:txBody>
      </p:sp>
    </p:spTree>
    <p:extLst>
      <p:ext uri="{BB962C8B-B14F-4D97-AF65-F5344CB8AC3E}">
        <p14:creationId xmlns:p14="http://schemas.microsoft.com/office/powerpoint/2010/main" val="1016919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4599E7-33EC-49F3-B9B8-0167A229EC1A}"/>
              </a:ext>
            </a:extLst>
          </p:cNvPr>
          <p:cNvSpPr>
            <a:spLocks noGrp="1"/>
          </p:cNvSpPr>
          <p:nvPr>
            <p:ph type="title"/>
          </p:nvPr>
        </p:nvSpPr>
        <p:spPr/>
        <p:txBody>
          <a:bodyPr>
            <a:normAutofit/>
          </a:bodyPr>
          <a:lstStyle/>
          <a:p>
            <a:r>
              <a:rPr lang="pt-PT" sz="2800" dirty="0"/>
              <a:t>Mais curvas …</a:t>
            </a:r>
          </a:p>
        </p:txBody>
      </p:sp>
      <p:sp>
        <p:nvSpPr>
          <p:cNvPr id="3" name="Marcador de Posição de Conteúdo 2">
            <a:extLst>
              <a:ext uri="{FF2B5EF4-FFF2-40B4-BE49-F238E27FC236}">
                <a16:creationId xmlns:a16="http://schemas.microsoft.com/office/drawing/2014/main" id="{2B2177A7-C547-47F1-9C90-D02FB62B5A8E}"/>
              </a:ext>
            </a:extLst>
          </p:cNvPr>
          <p:cNvSpPr>
            <a:spLocks noGrp="1"/>
          </p:cNvSpPr>
          <p:nvPr>
            <p:ph idx="1"/>
          </p:nvPr>
        </p:nvSpPr>
        <p:spPr>
          <a:xfrm>
            <a:off x="-2991" y="1916832"/>
            <a:ext cx="9144000" cy="4351338"/>
          </a:xfrm>
        </p:spPr>
        <p:txBody>
          <a:bodyPr>
            <a:noAutofit/>
          </a:bodyPr>
          <a:lstStyle/>
          <a:p>
            <a:pPr>
              <a:lnSpc>
                <a:spcPct val="100000"/>
              </a:lnSpc>
            </a:pPr>
            <a:r>
              <a:rPr lang="pt-PT" sz="2200" b="0" i="0" dirty="0">
                <a:solidFill>
                  <a:srgbClr val="000000"/>
                </a:solidFill>
                <a:effectLst/>
                <a:latin typeface="Candara" panose="020E0502030303020204" pitchFamily="34" charset="0"/>
              </a:rPr>
              <a:t>As Curvas de Excedência de Perda de diferentes portfólios podem ser combinadas na Curva de Excedência de Perda de um portfólio agregada.</a:t>
            </a:r>
          </a:p>
          <a:p>
            <a:pPr>
              <a:lnSpc>
                <a:spcPct val="100000"/>
              </a:lnSpc>
            </a:pPr>
            <a:r>
              <a:rPr lang="pt-PT" sz="2200" b="0" i="0" dirty="0">
                <a:solidFill>
                  <a:srgbClr val="000000"/>
                </a:solidFill>
                <a:effectLst/>
                <a:latin typeface="Candara" panose="020E0502030303020204" pitchFamily="34" charset="0"/>
              </a:rPr>
              <a:t>Como anteriormente, isso envolve a execução de milhares de simulações de um portfólio. (</a:t>
            </a:r>
            <a:r>
              <a:rPr lang="pt-PT" sz="2200" b="0" i="1" dirty="0">
                <a:solidFill>
                  <a:srgbClr val="000000"/>
                </a:solidFill>
                <a:effectLst/>
                <a:latin typeface="Candara" panose="020E0502030303020204" pitchFamily="34" charset="0"/>
              </a:rPr>
              <a:t>Para simplificar, apenas é desenhada a perda total de um portfólio, não eventos individuais</a:t>
            </a:r>
            <a:r>
              <a:rPr lang="pt-PT" sz="2200" b="0" i="0" dirty="0">
                <a:solidFill>
                  <a:srgbClr val="000000"/>
                </a:solidFill>
                <a:effectLst/>
                <a:latin typeface="Candara" panose="020E0502030303020204" pitchFamily="34" charset="0"/>
              </a:rPr>
              <a:t>)</a:t>
            </a:r>
          </a:p>
          <a:p>
            <a:pPr>
              <a:lnSpc>
                <a:spcPct val="100000"/>
              </a:lnSpc>
            </a:pPr>
            <a:r>
              <a:rPr lang="pt-PT" sz="2200" b="0" i="0" dirty="0">
                <a:solidFill>
                  <a:srgbClr val="000000"/>
                </a:solidFill>
                <a:effectLst/>
                <a:latin typeface="Candara" panose="020E0502030303020204" pitchFamily="34" charset="0"/>
              </a:rPr>
              <a:t>Para agregá-los, somam-se simplesmente os resultados de cada portfólio simulado. </a:t>
            </a:r>
          </a:p>
          <a:p>
            <a:pPr>
              <a:lnSpc>
                <a:spcPct val="100000"/>
              </a:lnSpc>
            </a:pPr>
            <a:r>
              <a:rPr lang="pt-PT" sz="2200" b="0" i="0" dirty="0">
                <a:solidFill>
                  <a:srgbClr val="000000"/>
                </a:solidFill>
                <a:effectLst/>
                <a:latin typeface="Candara" panose="020E0502030303020204" pitchFamily="34" charset="0"/>
              </a:rPr>
              <a:t>Em seguida, o total é utilizado para gerar uma Curva de Excedência de Perda, assim como a que foi feita para os portfólios originais.</a:t>
            </a:r>
            <a:endParaRPr lang="pt-PT" sz="2200" dirty="0">
              <a:latin typeface="Candara" panose="020E0502030303020204" pitchFamily="34" charset="0"/>
            </a:endParaRPr>
          </a:p>
        </p:txBody>
      </p:sp>
    </p:spTree>
    <p:extLst>
      <p:ext uri="{BB962C8B-B14F-4D97-AF65-F5344CB8AC3E}">
        <p14:creationId xmlns:p14="http://schemas.microsoft.com/office/powerpoint/2010/main" val="3573091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955162-4542-4438-9552-B1C06D1B9DE1}"/>
              </a:ext>
            </a:extLst>
          </p:cNvPr>
          <p:cNvSpPr>
            <a:spLocks noGrp="1"/>
          </p:cNvSpPr>
          <p:nvPr>
            <p:ph type="title"/>
          </p:nvPr>
        </p:nvSpPr>
        <p:spPr/>
        <p:txBody>
          <a:bodyPr/>
          <a:lstStyle/>
          <a:p>
            <a:r>
              <a:rPr lang="pt-PT" dirty="0"/>
              <a:t>Adicionar Risco Residual</a:t>
            </a:r>
          </a:p>
        </p:txBody>
      </p:sp>
      <p:sp>
        <p:nvSpPr>
          <p:cNvPr id="3" name="Marcador de Posição de Conteúdo 2">
            <a:extLst>
              <a:ext uri="{FF2B5EF4-FFF2-40B4-BE49-F238E27FC236}">
                <a16:creationId xmlns:a16="http://schemas.microsoft.com/office/drawing/2014/main" id="{A61F43CC-E426-4213-8DB9-472A36BF2492}"/>
              </a:ext>
            </a:extLst>
          </p:cNvPr>
          <p:cNvSpPr>
            <a:spLocks noGrp="1"/>
          </p:cNvSpPr>
          <p:nvPr>
            <p:ph idx="1"/>
          </p:nvPr>
        </p:nvSpPr>
        <p:spPr>
          <a:xfrm>
            <a:off x="107504" y="1484621"/>
            <a:ext cx="8928992" cy="4351338"/>
          </a:xfrm>
        </p:spPr>
        <p:txBody>
          <a:bodyPr>
            <a:normAutofit/>
          </a:bodyPr>
          <a:lstStyle/>
          <a:p>
            <a:r>
              <a:rPr lang="pt-PT" sz="2200" b="0" i="0" dirty="0">
                <a:solidFill>
                  <a:srgbClr val="000000"/>
                </a:solidFill>
                <a:effectLst/>
                <a:latin typeface="Candara" panose="020E0502030303020204" pitchFamily="34" charset="0"/>
              </a:rPr>
              <a:t>As tabelas anteriores mostram o risco "</a:t>
            </a:r>
            <a:r>
              <a:rPr lang="pt-PT" sz="2200" b="1" i="0" dirty="0">
                <a:solidFill>
                  <a:srgbClr val="000000"/>
                </a:solidFill>
                <a:effectLst/>
                <a:latin typeface="Candara" panose="020E0502030303020204" pitchFamily="34" charset="0"/>
              </a:rPr>
              <a:t>inerente</a:t>
            </a:r>
            <a:r>
              <a:rPr lang="pt-PT" sz="2200" b="0" i="0" dirty="0">
                <a:solidFill>
                  <a:srgbClr val="000000"/>
                </a:solidFill>
                <a:effectLst/>
                <a:latin typeface="Candara" panose="020E0502030303020204" pitchFamily="34" charset="0"/>
              </a:rPr>
              <a:t>“ que é simplesmente o risco anterior à adição de controlos de mitigações específicas .</a:t>
            </a:r>
          </a:p>
          <a:p>
            <a:r>
              <a:rPr lang="pt-PT" sz="2200" dirty="0">
                <a:solidFill>
                  <a:srgbClr val="000000"/>
                </a:solidFill>
                <a:latin typeface="Candara" panose="020E0502030303020204" pitchFamily="34" charset="0"/>
              </a:rPr>
              <a:t>O</a:t>
            </a:r>
            <a:r>
              <a:rPr lang="pt-PT" sz="2200" b="0" i="0" dirty="0">
                <a:solidFill>
                  <a:srgbClr val="000000"/>
                </a:solidFill>
                <a:effectLst/>
                <a:latin typeface="Candara" panose="020E0502030303020204" pitchFamily="34" charset="0"/>
              </a:rPr>
              <a:t> risco “</a:t>
            </a:r>
            <a:r>
              <a:rPr lang="pt-PT" sz="2200" b="1" i="0" dirty="0">
                <a:solidFill>
                  <a:srgbClr val="000000"/>
                </a:solidFill>
                <a:effectLst/>
                <a:latin typeface="Candara" panose="020E0502030303020204" pitchFamily="34" charset="0"/>
              </a:rPr>
              <a:t>residual</a:t>
            </a:r>
            <a:r>
              <a:rPr lang="pt-PT" sz="2200" b="0" i="0" dirty="0">
                <a:solidFill>
                  <a:srgbClr val="000000"/>
                </a:solidFill>
                <a:effectLst/>
                <a:latin typeface="Candara" panose="020E0502030303020204" pitchFamily="34" charset="0"/>
              </a:rPr>
              <a:t>” é o que resta após a aplicação dessa mitigações. Neste caso simples, mostra-se que a mitigação apenas reduz a chance de um evento, não o custo se ele ocorrer (embora se possa facilmente modificar isso para também reduzir o custo do evento). </a:t>
            </a:r>
          </a:p>
          <a:p>
            <a:r>
              <a:rPr lang="pt-PT" sz="2200" b="0" i="0" dirty="0">
                <a:solidFill>
                  <a:srgbClr val="000000"/>
                </a:solidFill>
                <a:effectLst/>
                <a:latin typeface="Candara" panose="020E0502030303020204" pitchFamily="34" charset="0"/>
              </a:rPr>
              <a:t>Em seguida, executam-se simulações para mostrar como seriam as perdas com mitigações e sem mitigações.</a:t>
            </a:r>
          </a:p>
          <a:p>
            <a:r>
              <a:rPr lang="pt-PT" sz="2200" b="0" i="0" dirty="0">
                <a:solidFill>
                  <a:srgbClr val="000000"/>
                </a:solidFill>
                <a:effectLst/>
                <a:latin typeface="Candara" panose="020E0502030303020204" pitchFamily="34" charset="0"/>
              </a:rPr>
              <a:t>Observe como as tabelas modificadas 3.3 e 3.4 abaixo têm uma coluna extra para mostrar o risco após a aplicação das mitigações.</a:t>
            </a:r>
          </a:p>
          <a:p>
            <a:endParaRPr lang="pt-PT" dirty="0"/>
          </a:p>
        </p:txBody>
      </p:sp>
    </p:spTree>
    <p:extLst>
      <p:ext uri="{BB962C8B-B14F-4D97-AF65-F5344CB8AC3E}">
        <p14:creationId xmlns:p14="http://schemas.microsoft.com/office/powerpoint/2010/main" val="1910981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4599E7-33EC-49F3-B9B8-0167A229EC1A}"/>
              </a:ext>
            </a:extLst>
          </p:cNvPr>
          <p:cNvSpPr>
            <a:spLocks noGrp="1"/>
          </p:cNvSpPr>
          <p:nvPr>
            <p:ph type="title"/>
          </p:nvPr>
        </p:nvSpPr>
        <p:spPr/>
        <p:txBody>
          <a:bodyPr/>
          <a:lstStyle/>
          <a:p>
            <a:r>
              <a:rPr lang="pt-PT" dirty="0"/>
              <a:t>A vantagem da simulação Monte Carlo</a:t>
            </a:r>
          </a:p>
        </p:txBody>
      </p:sp>
      <p:sp>
        <p:nvSpPr>
          <p:cNvPr id="3" name="Marcador de Posição de Conteúdo 2">
            <a:extLst>
              <a:ext uri="{FF2B5EF4-FFF2-40B4-BE49-F238E27FC236}">
                <a16:creationId xmlns:a16="http://schemas.microsoft.com/office/drawing/2014/main" id="{2B2177A7-C547-47F1-9C90-D02FB62B5A8E}"/>
              </a:ext>
            </a:extLst>
          </p:cNvPr>
          <p:cNvSpPr>
            <a:spLocks noGrp="1"/>
          </p:cNvSpPr>
          <p:nvPr>
            <p:ph idx="1"/>
          </p:nvPr>
        </p:nvSpPr>
        <p:spPr>
          <a:xfrm>
            <a:off x="0" y="1253331"/>
            <a:ext cx="9144000" cy="4351338"/>
          </a:xfrm>
        </p:spPr>
        <p:txBody>
          <a:bodyPr>
            <a:noAutofit/>
          </a:bodyPr>
          <a:lstStyle/>
          <a:p>
            <a:r>
              <a:rPr lang="pt-PT" sz="2200" b="0" i="0" dirty="0">
                <a:solidFill>
                  <a:srgbClr val="000000"/>
                </a:solidFill>
                <a:effectLst/>
                <a:latin typeface="Candara" panose="020E0502030303020204" pitchFamily="34" charset="0"/>
              </a:rPr>
              <a:t>O Modelo de Substituição um-por-um, mostra como se pode substituir os ‘</a:t>
            </a:r>
            <a:r>
              <a:rPr lang="pt-PT" sz="2200" b="0" i="1" dirty="0">
                <a:solidFill>
                  <a:srgbClr val="000000"/>
                </a:solidFill>
                <a:effectLst/>
                <a:latin typeface="Candara" panose="020E0502030303020204" pitchFamily="34" charset="0"/>
              </a:rPr>
              <a:t>mapas de calor básicos</a:t>
            </a:r>
            <a:r>
              <a:rPr lang="pt-PT" sz="2200" b="0" i="0" dirty="0">
                <a:solidFill>
                  <a:srgbClr val="000000"/>
                </a:solidFill>
                <a:effectLst/>
                <a:latin typeface="Candara" panose="020E0502030303020204" pitchFamily="34" charset="0"/>
              </a:rPr>
              <a:t>’ usando métodos puramente quantitativos. </a:t>
            </a:r>
          </a:p>
          <a:p>
            <a:r>
              <a:rPr lang="pt-PT" sz="2200" b="0" i="0" dirty="0">
                <a:solidFill>
                  <a:srgbClr val="000000"/>
                </a:solidFill>
                <a:effectLst/>
                <a:latin typeface="Candara" panose="020E0502030303020204" pitchFamily="34" charset="0"/>
              </a:rPr>
              <a:t>Assim tal como nesses mapas, essa abordagem depende inteiramente das estimativas subjetivas de </a:t>
            </a:r>
            <a:r>
              <a:rPr lang="pt-PT" sz="2200" b="0" i="0" u="sng" dirty="0">
                <a:solidFill>
                  <a:srgbClr val="000000"/>
                </a:solidFill>
                <a:effectLst/>
                <a:latin typeface="Candara" panose="020E0502030303020204" pitchFamily="34" charset="0"/>
              </a:rPr>
              <a:t>probabilidade</a:t>
            </a:r>
            <a:r>
              <a:rPr lang="pt-PT" sz="2200" b="0" i="0" dirty="0">
                <a:solidFill>
                  <a:srgbClr val="000000"/>
                </a:solidFill>
                <a:effectLst/>
                <a:latin typeface="Candara" panose="020E0502030303020204" pitchFamily="34" charset="0"/>
              </a:rPr>
              <a:t> e </a:t>
            </a:r>
            <a:r>
              <a:rPr lang="pt-PT" sz="2200" b="0" i="0" u="sng" dirty="0">
                <a:solidFill>
                  <a:srgbClr val="000000"/>
                </a:solidFill>
                <a:effectLst/>
                <a:latin typeface="Candara" panose="020E0502030303020204" pitchFamily="34" charset="0"/>
              </a:rPr>
              <a:t>impacto</a:t>
            </a:r>
            <a:r>
              <a:rPr lang="pt-PT" sz="2200" b="0" i="0" dirty="0">
                <a:solidFill>
                  <a:srgbClr val="000000"/>
                </a:solidFill>
                <a:effectLst/>
                <a:latin typeface="Candara" panose="020E0502030303020204" pitchFamily="34" charset="0"/>
              </a:rPr>
              <a:t> feitas pelos especialistas. Ao contrário dos </a:t>
            </a:r>
            <a:r>
              <a:rPr lang="pt-PT" sz="2200" b="0" i="1" dirty="0">
                <a:solidFill>
                  <a:srgbClr val="000000"/>
                </a:solidFill>
                <a:effectLst/>
                <a:latin typeface="Candara" panose="020E0502030303020204" pitchFamily="34" charset="0"/>
              </a:rPr>
              <a:t>mapas de calor</a:t>
            </a:r>
            <a:r>
              <a:rPr lang="pt-PT" sz="2200" b="0" i="0" dirty="0">
                <a:solidFill>
                  <a:srgbClr val="000000"/>
                </a:solidFill>
                <a:effectLst/>
                <a:latin typeface="Candara" panose="020E0502030303020204" pitchFamily="34" charset="0"/>
              </a:rPr>
              <a:t>, o Modelo usa expressões probabilísticas matematicamente inequívocas de probabilidade e impacto, que podem ser utilizadas em simulações onde os riscos podem ser adequadamente “tratados" e calculados para um portfólio maior. </a:t>
            </a:r>
          </a:p>
          <a:p>
            <a:r>
              <a:rPr lang="pt-PT" sz="2200" b="0" i="0" dirty="0">
                <a:solidFill>
                  <a:srgbClr val="000000"/>
                </a:solidFill>
                <a:effectLst/>
                <a:latin typeface="Candara" panose="020E0502030303020204" pitchFamily="34" charset="0"/>
              </a:rPr>
              <a:t>A primeira coluna requer entrada do utilizador. Basta descrever o risco ou evento que está a ser considerado na coluna B em "Nome do risco". Em seguida, estimar a probabilidade de que o evento ocorrerá num período de 1 ano e um intervalo de confiança de 90% para o impacto do evento, se ele ocorreu. Para visualizar os resultados da simulação, consulte a "Curva de Excedência de Perda". </a:t>
            </a:r>
          </a:p>
          <a:p>
            <a:r>
              <a:rPr lang="pt-PT" sz="2200" b="0" i="0" dirty="0">
                <a:solidFill>
                  <a:srgbClr val="000000"/>
                </a:solidFill>
                <a:effectLst/>
                <a:latin typeface="Candara" panose="020E0502030303020204" pitchFamily="34" charset="0"/>
              </a:rPr>
              <a:t>Certifique-se de que as opções de cálculo estejam definidas como "Automático, exceto para tabelas de dados" (</a:t>
            </a:r>
            <a:r>
              <a:rPr lang="pt-PT" sz="2200" b="0" i="1" dirty="0">
                <a:solidFill>
                  <a:srgbClr val="000000"/>
                </a:solidFill>
                <a:effectLst/>
                <a:latin typeface="Candara" panose="020E0502030303020204" pitchFamily="34" charset="0"/>
              </a:rPr>
              <a:t>Fórmulas&gt; Opções de cálculo</a:t>
            </a:r>
            <a:r>
              <a:rPr lang="pt-PT" sz="2200" b="0" i="0" dirty="0">
                <a:solidFill>
                  <a:srgbClr val="000000"/>
                </a:solidFill>
                <a:effectLst/>
                <a:latin typeface="Candara" panose="020E0502030303020204" pitchFamily="34" charset="0"/>
              </a:rPr>
              <a:t>).</a:t>
            </a:r>
            <a:endParaRPr lang="pt-PT" sz="2200" dirty="0">
              <a:latin typeface="Candara" panose="020E0502030303020204" pitchFamily="34" charset="0"/>
            </a:endParaRPr>
          </a:p>
        </p:txBody>
      </p:sp>
    </p:spTree>
    <p:extLst>
      <p:ext uri="{BB962C8B-B14F-4D97-AF65-F5344CB8AC3E}">
        <p14:creationId xmlns:p14="http://schemas.microsoft.com/office/powerpoint/2010/main" val="2159205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1147F-0D8B-4902-A3A6-8959D8A4B3B9}"/>
              </a:ext>
            </a:extLst>
          </p:cNvPr>
          <p:cNvSpPr>
            <a:spLocks noGrp="1"/>
          </p:cNvSpPr>
          <p:nvPr>
            <p:ph type="title"/>
          </p:nvPr>
        </p:nvSpPr>
        <p:spPr/>
        <p:txBody>
          <a:bodyPr>
            <a:normAutofit/>
          </a:bodyPr>
          <a:lstStyle/>
          <a:p>
            <a:r>
              <a:rPr lang="pt-PT" sz="2800" dirty="0"/>
              <a:t>Metodologias qualitativa </a:t>
            </a:r>
            <a:r>
              <a:rPr lang="pt-PT" sz="2800" i="1" dirty="0" err="1"/>
              <a:t>vs</a:t>
            </a:r>
            <a:r>
              <a:rPr lang="pt-PT" sz="2800" dirty="0"/>
              <a:t> quantitativa</a:t>
            </a:r>
            <a:br>
              <a:rPr lang="pt-PT" sz="4000" dirty="0"/>
            </a:br>
            <a:r>
              <a:rPr lang="pt-PT" sz="2200" dirty="0"/>
              <a:t>Substituição simples um-a-um de </a:t>
            </a:r>
            <a:r>
              <a:rPr lang="pt-PT" sz="2200" i="1" dirty="0"/>
              <a:t>Matriz de Risco</a:t>
            </a:r>
            <a:r>
              <a:rPr lang="pt-PT" sz="2200" dirty="0"/>
              <a:t> por valores Quantitativo </a:t>
            </a:r>
          </a:p>
        </p:txBody>
      </p:sp>
      <p:sp>
        <p:nvSpPr>
          <p:cNvPr id="3" name="Marcador de Posição de Conteúdo 2">
            <a:extLst>
              <a:ext uri="{FF2B5EF4-FFF2-40B4-BE49-F238E27FC236}">
                <a16:creationId xmlns:a16="http://schemas.microsoft.com/office/drawing/2014/main" id="{4F60224F-4355-469D-B177-A9CD7BBF6F98}"/>
              </a:ext>
            </a:extLst>
          </p:cNvPr>
          <p:cNvSpPr>
            <a:spLocks noGrp="1"/>
          </p:cNvSpPr>
          <p:nvPr>
            <p:ph idx="1"/>
          </p:nvPr>
        </p:nvSpPr>
        <p:spPr>
          <a:xfrm>
            <a:off x="-90264" y="1124744"/>
            <a:ext cx="9324528" cy="5776070"/>
          </a:xfrm>
        </p:spPr>
        <p:txBody>
          <a:bodyPr>
            <a:normAutofit fontScale="77500" lnSpcReduction="20000"/>
          </a:bodyPr>
          <a:lstStyle/>
          <a:p>
            <a:pPr>
              <a:lnSpc>
                <a:spcPct val="120000"/>
              </a:lnSpc>
            </a:pPr>
            <a:r>
              <a:rPr lang="pt-PT" sz="2300" dirty="0">
                <a:latin typeface="Candara" panose="020E0502030303020204" pitchFamily="34" charset="0"/>
              </a:rPr>
              <a:t>No espírito da substituição </a:t>
            </a:r>
            <a:r>
              <a:rPr lang="pt-PT" sz="2300" b="1" dirty="0">
                <a:latin typeface="Candara" panose="020E0502030303020204" pitchFamily="34" charset="0"/>
              </a:rPr>
              <a:t>um por um </a:t>
            </a:r>
            <a:r>
              <a:rPr lang="pt-PT" sz="2300" dirty="0">
                <a:latin typeface="Candara" panose="020E0502030303020204" pitchFamily="34" charset="0"/>
              </a:rPr>
              <a:t>com o qual se pretende começar, utiliza-se a mesma fonte para uma estimativa que a matriz de risco clássica atual - o </a:t>
            </a:r>
            <a:r>
              <a:rPr lang="pt-PT" sz="2300" b="1" dirty="0">
                <a:latin typeface="Candara" panose="020E0502030303020204" pitchFamily="34" charset="0"/>
              </a:rPr>
              <a:t>especialista em </a:t>
            </a:r>
            <a:r>
              <a:rPr lang="pt-PT" sz="2300" b="1" dirty="0" err="1">
                <a:latin typeface="Candara" panose="020E0502030303020204" pitchFamily="34" charset="0"/>
              </a:rPr>
              <a:t>cibersegurança</a:t>
            </a:r>
            <a:r>
              <a:rPr lang="pt-PT" sz="2300" dirty="0">
                <a:latin typeface="Candara" panose="020E0502030303020204" pitchFamily="34" charset="0"/>
              </a:rPr>
              <a:t>.</a:t>
            </a:r>
          </a:p>
          <a:p>
            <a:pPr>
              <a:lnSpc>
                <a:spcPct val="120000"/>
              </a:lnSpc>
            </a:pPr>
            <a:r>
              <a:rPr lang="pt-PT" sz="2300" dirty="0">
                <a:latin typeface="Candara" panose="020E0502030303020204" pitchFamily="34" charset="0"/>
              </a:rPr>
              <a:t>Como os especialistas já avaliam a probabilidade e o impacto na matriz de risco, eles podem simplesmente avaliar esses valores usando quantidades significativas.</a:t>
            </a:r>
          </a:p>
          <a:p>
            <a:pPr>
              <a:lnSpc>
                <a:spcPct val="120000"/>
              </a:lnSpc>
            </a:pPr>
            <a:r>
              <a:rPr lang="pt-PT" sz="2300" dirty="0">
                <a:latin typeface="Candara" panose="020E0502030303020204" pitchFamily="34" charset="0"/>
              </a:rPr>
              <a:t>Ver-se-á como incorporar informações externas adicionais, porém, apreender simplesmente o </a:t>
            </a:r>
            <a:r>
              <a:rPr lang="pt-PT" sz="2300" u="sng" dirty="0">
                <a:latin typeface="Candara" panose="020E0502030303020204" pitchFamily="34" charset="0"/>
              </a:rPr>
              <a:t>estado atual de incerteza</a:t>
            </a:r>
            <a:r>
              <a:rPr lang="pt-PT" sz="2300" dirty="0">
                <a:latin typeface="Candara" panose="020E0502030303020204" pitchFamily="34" charset="0"/>
              </a:rPr>
              <a:t>, é um ponto de partida importante em qualquer problema de </a:t>
            </a:r>
            <a:r>
              <a:rPr lang="pt-PT" sz="2300" u="sng" dirty="0">
                <a:latin typeface="Candara" panose="020E0502030303020204" pitchFamily="34" charset="0"/>
              </a:rPr>
              <a:t>medição</a:t>
            </a:r>
            <a:r>
              <a:rPr lang="pt-PT" sz="2300" dirty="0">
                <a:latin typeface="Candara" panose="020E0502030303020204" pitchFamily="34" charset="0"/>
              </a:rPr>
              <a:t>.</a:t>
            </a:r>
          </a:p>
          <a:p>
            <a:pPr>
              <a:lnSpc>
                <a:spcPct val="120000"/>
              </a:lnSpc>
            </a:pPr>
            <a:r>
              <a:rPr lang="pt-PT" sz="2300" dirty="0">
                <a:latin typeface="Candara" panose="020E0502030303020204" pitchFamily="34" charset="0"/>
              </a:rPr>
              <a:t>Para o efeito é necessário configurar uma estrutura básica com as seguintes etapas:</a:t>
            </a:r>
          </a:p>
          <a:p>
            <a:pPr marL="623888" lvl="1" indent="-268288">
              <a:lnSpc>
                <a:spcPct val="120000"/>
              </a:lnSpc>
              <a:buFont typeface="+mj-lt"/>
              <a:buAutoNum type="arabicPeriod"/>
            </a:pPr>
            <a:r>
              <a:rPr lang="pt-PT" sz="2200" dirty="0">
                <a:latin typeface="Candara" panose="020E0502030303020204" pitchFamily="34" charset="0"/>
              </a:rPr>
              <a:t>Definir uma </a:t>
            </a:r>
            <a:r>
              <a:rPr lang="pt-PT" sz="2200" b="1" dirty="0">
                <a:latin typeface="Candara" panose="020E0502030303020204" pitchFamily="34" charset="0"/>
              </a:rPr>
              <a:t>lista de riscos</a:t>
            </a:r>
            <a:r>
              <a:rPr lang="pt-PT" sz="2200" dirty="0">
                <a:latin typeface="Candara" panose="020E0502030303020204" pitchFamily="34" charset="0"/>
              </a:rPr>
              <a:t>. Existem diferentes opções para categorizar os riscos, mas, por enquanto, aceita-se a mesma lista que teria sido avaliada na matriz de risco convencional.</a:t>
            </a:r>
          </a:p>
          <a:p>
            <a:pPr marL="623888" lvl="1" indent="-268288">
              <a:lnSpc>
                <a:spcPct val="120000"/>
              </a:lnSpc>
              <a:buFont typeface="+mj-lt"/>
              <a:buAutoNum type="arabicPeriod"/>
            </a:pPr>
            <a:r>
              <a:rPr lang="pt-PT" sz="2200" dirty="0">
                <a:latin typeface="Candara" panose="020E0502030303020204" pitchFamily="34" charset="0"/>
              </a:rPr>
              <a:t>Definir um </a:t>
            </a:r>
            <a:r>
              <a:rPr lang="pt-PT" sz="2200" b="1" dirty="0">
                <a:latin typeface="Candara" panose="020E0502030303020204" pitchFamily="34" charset="0"/>
              </a:rPr>
              <a:t>período específico </a:t>
            </a:r>
            <a:r>
              <a:rPr lang="pt-PT" sz="2200" dirty="0">
                <a:latin typeface="Candara" panose="020E0502030303020204" pitchFamily="34" charset="0"/>
              </a:rPr>
              <a:t>de tempo durante o qual esse evento de risco pode materializar-se (p. ex., "</a:t>
            </a:r>
            <a:r>
              <a:rPr lang="pt-PT" sz="2200" i="1" dirty="0">
                <a:latin typeface="Candara" panose="020E0502030303020204" pitchFamily="34" charset="0"/>
              </a:rPr>
              <a:t>Uma violação de dados ocorrerá na aplicação X nos próximos 12 meses, ou uma perda de disponibilidade do sistema X, suficientemente longa para incorrer numa perda de produtividade, ocorrerá nos próximos 5 anos, etc</a:t>
            </a:r>
            <a:r>
              <a:rPr lang="pt-PT" sz="2200" dirty="0">
                <a:latin typeface="Candara" panose="020E0502030303020204" pitchFamily="34" charset="0"/>
              </a:rPr>
              <a:t>. ”).</a:t>
            </a:r>
          </a:p>
          <a:p>
            <a:pPr marL="623888" lvl="1" indent="-268288">
              <a:lnSpc>
                <a:spcPct val="120000"/>
              </a:lnSpc>
              <a:buFont typeface="+mj-lt"/>
              <a:buAutoNum type="arabicPeriod"/>
            </a:pPr>
            <a:r>
              <a:rPr lang="pt-PT" sz="2200" dirty="0">
                <a:latin typeface="Candara" panose="020E0502030303020204" pitchFamily="34" charset="0"/>
              </a:rPr>
              <a:t>Para cada risco, atribuir subjetivamente uma </a:t>
            </a:r>
            <a:r>
              <a:rPr lang="pt-PT" sz="2200" b="1" dirty="0">
                <a:latin typeface="Candara" panose="020E0502030303020204" pitchFamily="34" charset="0"/>
              </a:rPr>
              <a:t>probabilidade</a:t>
            </a:r>
            <a:r>
              <a:rPr lang="pt-PT" sz="2200" dirty="0">
                <a:latin typeface="Candara" panose="020E0502030303020204" pitchFamily="34" charset="0"/>
              </a:rPr>
              <a:t> (0% a 100%) de que o evento declarado ocorrerá no tempo especificado (</a:t>
            </a:r>
            <a:r>
              <a:rPr lang="pt-PT" sz="2200" dirty="0" err="1">
                <a:latin typeface="Candara" panose="020E0502030303020204" pitchFamily="34" charset="0"/>
              </a:rPr>
              <a:t>p.ex</a:t>
            </a:r>
            <a:r>
              <a:rPr lang="pt-PT" sz="2200" dirty="0">
                <a:latin typeface="Candara" panose="020E0502030303020204" pitchFamily="34" charset="0"/>
              </a:rPr>
              <a:t>., “</a:t>
            </a:r>
            <a:r>
              <a:rPr lang="pt-PT" sz="2200" i="1" dirty="0">
                <a:latin typeface="Candara" panose="020E0502030303020204" pitchFamily="34" charset="0"/>
              </a:rPr>
              <a:t>Há uma chance de 10% de uma violação de dados do sistema X ocorrer nos próximos 12 meses </a:t>
            </a:r>
            <a:r>
              <a:rPr lang="pt-PT" sz="2200" dirty="0">
                <a:latin typeface="Candara" panose="020E0502030303020204" pitchFamily="34" charset="0"/>
              </a:rPr>
              <a:t>. ”).</a:t>
            </a:r>
          </a:p>
        </p:txBody>
      </p:sp>
    </p:spTree>
    <p:extLst>
      <p:ext uri="{BB962C8B-B14F-4D97-AF65-F5344CB8AC3E}">
        <p14:creationId xmlns:p14="http://schemas.microsoft.com/office/powerpoint/2010/main" val="1462115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F08365-4881-4EAC-90DD-26774EDA5305}"/>
              </a:ext>
            </a:extLst>
          </p:cNvPr>
          <p:cNvSpPr>
            <a:spLocks noGrp="1"/>
          </p:cNvSpPr>
          <p:nvPr>
            <p:ph type="title"/>
          </p:nvPr>
        </p:nvSpPr>
        <p:spPr>
          <a:xfrm>
            <a:off x="0" y="-99392"/>
            <a:ext cx="9144000" cy="1106489"/>
          </a:xfrm>
        </p:spPr>
        <p:txBody>
          <a:bodyPr>
            <a:normAutofit/>
          </a:bodyPr>
          <a:lstStyle/>
          <a:p>
            <a:r>
              <a:rPr lang="pt-PT" sz="3100" dirty="0"/>
              <a:t>Metodologias qualitativa </a:t>
            </a:r>
            <a:r>
              <a:rPr lang="pt-PT" sz="3100" i="1" dirty="0" err="1"/>
              <a:t>vs</a:t>
            </a:r>
            <a:r>
              <a:rPr lang="pt-PT" sz="3100" dirty="0"/>
              <a:t> quantitativa</a:t>
            </a:r>
            <a:br>
              <a:rPr lang="pt-PT" sz="4800" dirty="0"/>
            </a:br>
            <a:r>
              <a:rPr lang="pt-PT" sz="2200" dirty="0"/>
              <a:t>Substituição simples um-a-um de </a:t>
            </a:r>
            <a:r>
              <a:rPr lang="pt-PT" sz="2200" i="1" dirty="0"/>
              <a:t>Matriz de Risco</a:t>
            </a:r>
            <a:r>
              <a:rPr lang="pt-PT" sz="2200" dirty="0"/>
              <a:t> por valores Quantitativo </a:t>
            </a:r>
          </a:p>
        </p:txBody>
      </p:sp>
      <p:sp>
        <p:nvSpPr>
          <p:cNvPr id="3" name="Marcador de Posição de Conteúdo 2">
            <a:extLst>
              <a:ext uri="{FF2B5EF4-FFF2-40B4-BE49-F238E27FC236}">
                <a16:creationId xmlns:a16="http://schemas.microsoft.com/office/drawing/2014/main" id="{CE4369A9-EE53-4823-89B0-195F1F239DCE}"/>
              </a:ext>
            </a:extLst>
          </p:cNvPr>
          <p:cNvSpPr>
            <a:spLocks noGrp="1"/>
          </p:cNvSpPr>
          <p:nvPr>
            <p:ph idx="1"/>
          </p:nvPr>
        </p:nvSpPr>
        <p:spPr>
          <a:xfrm>
            <a:off x="-396552" y="1268760"/>
            <a:ext cx="9649072" cy="5589240"/>
          </a:xfrm>
        </p:spPr>
        <p:txBody>
          <a:bodyPr>
            <a:normAutofit lnSpcReduction="10000"/>
          </a:bodyPr>
          <a:lstStyle/>
          <a:p>
            <a:pPr marL="720725" lvl="1" indent="-365125">
              <a:lnSpc>
                <a:spcPct val="110000"/>
              </a:lnSpc>
              <a:spcBef>
                <a:spcPts val="1200"/>
              </a:spcBef>
              <a:buFont typeface="+mj-lt"/>
              <a:buAutoNum type="arabicPeriod" startAt="4"/>
            </a:pPr>
            <a:r>
              <a:rPr lang="pt-PT" sz="2000" dirty="0">
                <a:latin typeface="Candara" panose="020E0502030303020204" pitchFamily="34" charset="0"/>
              </a:rPr>
              <a:t>Para cada risco, atribuir subjetivamente um intervalo para uma perda monetária, se tal evento ocorrer, como um “</a:t>
            </a:r>
            <a:r>
              <a:rPr lang="pt-PT" sz="2000" b="1" i="1" dirty="0">
                <a:latin typeface="Candara" panose="020E0502030303020204" pitchFamily="34" charset="0"/>
              </a:rPr>
              <a:t>intervalo de confiança de 90</a:t>
            </a:r>
            <a:r>
              <a:rPr lang="pt-PT" sz="2000" i="1" dirty="0">
                <a:latin typeface="Candara" panose="020E0502030303020204" pitchFamily="34" charset="0"/>
              </a:rPr>
              <a:t>%</a:t>
            </a:r>
            <a:r>
              <a:rPr lang="pt-PT" sz="2000" dirty="0">
                <a:latin typeface="Candara" panose="020E0502030303020204" pitchFamily="34" charset="0"/>
              </a:rPr>
              <a:t>” (</a:t>
            </a:r>
            <a:r>
              <a:rPr lang="pt-PT" sz="2000" b="1" dirty="0">
                <a:latin typeface="Candara" panose="020E0502030303020204" pitchFamily="34" charset="0"/>
              </a:rPr>
              <a:t>IC</a:t>
            </a:r>
            <a:r>
              <a:rPr lang="pt-PT" sz="2000" dirty="0">
                <a:latin typeface="Candara" panose="020E0502030303020204" pitchFamily="34" charset="0"/>
              </a:rPr>
              <a:t>).</a:t>
            </a:r>
          </a:p>
          <a:p>
            <a:pPr marL="720725" lvl="1" indent="0">
              <a:lnSpc>
                <a:spcPct val="110000"/>
              </a:lnSpc>
              <a:spcBef>
                <a:spcPts val="1200"/>
              </a:spcBef>
              <a:buNone/>
            </a:pPr>
            <a:r>
              <a:rPr lang="pt-PT" sz="2000" dirty="0">
                <a:latin typeface="Candara" panose="020E0502030303020204" pitchFamily="34" charset="0"/>
              </a:rPr>
              <a:t>Este deverá ser um intervalo suficientemente amplo para que se tenha </a:t>
            </a:r>
            <a:r>
              <a:rPr lang="pt-PT" sz="2000" b="1" dirty="0">
                <a:latin typeface="Candara" panose="020E0502030303020204" pitchFamily="34" charset="0"/>
              </a:rPr>
              <a:t>90% de certeza </a:t>
            </a:r>
            <a:r>
              <a:rPr lang="pt-PT" sz="2000" dirty="0">
                <a:latin typeface="Candara" panose="020E0502030303020204" pitchFamily="34" charset="0"/>
              </a:rPr>
              <a:t>de que a perda real estará dentro do intervalo declarado (</a:t>
            </a:r>
            <a:r>
              <a:rPr lang="pt-PT" sz="2000" i="1" dirty="0">
                <a:latin typeface="Candara" panose="020E0502030303020204" pitchFamily="34" charset="0"/>
              </a:rPr>
              <a:t>p. ex., se houver uma violação de dados da aplicação X, então é 90% provável que haja uma perda algo entre $ 1 milhão e $ 10 milhões</a:t>
            </a:r>
            <a:r>
              <a:rPr lang="pt-PT" sz="2000" dirty="0">
                <a:latin typeface="Candara" panose="020E0502030303020204" pitchFamily="34" charset="0"/>
              </a:rPr>
              <a:t>).</a:t>
            </a:r>
          </a:p>
          <a:p>
            <a:pPr marL="720725" lvl="1" indent="-365125">
              <a:lnSpc>
                <a:spcPct val="110000"/>
              </a:lnSpc>
              <a:spcBef>
                <a:spcPts val="1200"/>
              </a:spcBef>
              <a:buFont typeface="+mj-lt"/>
              <a:buAutoNum type="arabicPeriod" startAt="5"/>
              <a:tabLst>
                <a:tab pos="720725" algn="l"/>
              </a:tabLst>
            </a:pPr>
            <a:r>
              <a:rPr lang="pt-PT" sz="2000" dirty="0">
                <a:latin typeface="Candara" panose="020E0502030303020204" pitchFamily="34" charset="0"/>
              </a:rPr>
              <a:t>Obter as </a:t>
            </a:r>
            <a:r>
              <a:rPr lang="pt-PT" sz="2000" u="sng" dirty="0">
                <a:latin typeface="Candara" panose="020E0502030303020204" pitchFamily="34" charset="0"/>
              </a:rPr>
              <a:t>estimativas de vários especialistas</a:t>
            </a:r>
            <a:r>
              <a:rPr lang="pt-PT" sz="2000" dirty="0">
                <a:latin typeface="Candara" panose="020E0502030303020204" pitchFamily="34" charset="0"/>
              </a:rPr>
              <a:t>, se possível, mas não é necessário fazer uma reunião conjunta e procurar um consenso. Basta fornecer a lista de eventos definidos e permitir que as pessoas respondam separadamente. Se alguns as respostas forem muito diferentes entre eles, investigar se o problema está simplesmente na interpretação do problema de maneira diferente. P. ex., se uma pessoa diz que algo tem 5% de probabilidade de acontecer num ano e outra diz que é 100%  de acontecer todos os dias, então provavelmente interpretaram a questão de forma diferente (</a:t>
            </a:r>
            <a:r>
              <a:rPr lang="pt-PT" sz="2000" i="1" dirty="0">
                <a:latin typeface="Candara" panose="020E0502030303020204" pitchFamily="34" charset="0"/>
              </a:rPr>
              <a:t>isto acontece realmente…</a:t>
            </a:r>
            <a:r>
              <a:rPr lang="pt-PT" sz="2000" dirty="0">
                <a:latin typeface="Candara" panose="020E0502030303020204" pitchFamily="34" charset="0"/>
              </a:rPr>
              <a:t>). </a:t>
            </a:r>
          </a:p>
          <a:p>
            <a:pPr marL="720725" lvl="1" indent="0">
              <a:lnSpc>
                <a:spcPct val="110000"/>
              </a:lnSpc>
              <a:spcBef>
                <a:spcPts val="1200"/>
              </a:spcBef>
              <a:buNone/>
              <a:tabLst>
                <a:tab pos="720725" algn="l"/>
              </a:tabLst>
            </a:pPr>
            <a:r>
              <a:rPr lang="pt-PT" sz="2000" dirty="0">
                <a:latin typeface="Candara" panose="020E0502030303020204" pitchFamily="34" charset="0"/>
              </a:rPr>
              <a:t>Mas, contanto que eles pelo menos interpretem a questão de maneira semelhante, deve simplesmente calcular-se a </a:t>
            </a:r>
            <a:r>
              <a:rPr lang="pt-PT" sz="2000" u="sng" dirty="0">
                <a:latin typeface="Candara" panose="020E0502030303020204" pitchFamily="34" charset="0"/>
              </a:rPr>
              <a:t>média das suas respostas</a:t>
            </a:r>
            <a:r>
              <a:rPr lang="pt-PT" sz="2000" dirty="0">
                <a:latin typeface="Candara" panose="020E0502030303020204" pitchFamily="34" charset="0"/>
              </a:rPr>
              <a:t>.</a:t>
            </a:r>
          </a:p>
        </p:txBody>
      </p:sp>
    </p:spTree>
    <p:extLst>
      <p:ext uri="{BB962C8B-B14F-4D97-AF65-F5344CB8AC3E}">
        <p14:creationId xmlns:p14="http://schemas.microsoft.com/office/powerpoint/2010/main" val="1169119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DD26A7-E5B5-43BB-ABE1-D518929C80E9}"/>
              </a:ext>
            </a:extLst>
          </p:cNvPr>
          <p:cNvSpPr>
            <a:spLocks noGrp="1"/>
          </p:cNvSpPr>
          <p:nvPr>
            <p:ph type="title"/>
          </p:nvPr>
        </p:nvSpPr>
        <p:spPr>
          <a:xfrm>
            <a:off x="0" y="-171400"/>
            <a:ext cx="9144000" cy="1106489"/>
          </a:xfrm>
        </p:spPr>
        <p:txBody>
          <a:bodyPr>
            <a:normAutofit/>
          </a:bodyPr>
          <a:lstStyle/>
          <a:p>
            <a:r>
              <a:rPr lang="pt-PT" sz="2800" dirty="0"/>
              <a:t>A ferramenta -  Simulação </a:t>
            </a:r>
            <a:r>
              <a:rPr lang="pt-PT" sz="2800" b="1" dirty="0"/>
              <a:t>Monte Carlo</a:t>
            </a:r>
          </a:p>
        </p:txBody>
      </p:sp>
      <p:sp>
        <p:nvSpPr>
          <p:cNvPr id="3" name="Marcador de Posição de Conteúdo 2">
            <a:extLst>
              <a:ext uri="{FF2B5EF4-FFF2-40B4-BE49-F238E27FC236}">
                <a16:creationId xmlns:a16="http://schemas.microsoft.com/office/drawing/2014/main" id="{B03D7D9A-F0CE-423B-8A34-12193F8B5E7C}"/>
              </a:ext>
            </a:extLst>
          </p:cNvPr>
          <p:cNvSpPr>
            <a:spLocks noGrp="1"/>
          </p:cNvSpPr>
          <p:nvPr>
            <p:ph idx="1"/>
          </p:nvPr>
        </p:nvSpPr>
        <p:spPr>
          <a:xfrm>
            <a:off x="0" y="1268760"/>
            <a:ext cx="9144000" cy="5472608"/>
          </a:xfrm>
        </p:spPr>
        <p:txBody>
          <a:bodyPr>
            <a:normAutofit fontScale="77500" lnSpcReduction="20000"/>
          </a:bodyPr>
          <a:lstStyle/>
          <a:p>
            <a:pPr>
              <a:lnSpc>
                <a:spcPct val="120000"/>
              </a:lnSpc>
            </a:pPr>
            <a:r>
              <a:rPr lang="pt-PT" sz="2400" b="1" dirty="0">
                <a:latin typeface="Candara" panose="020E0502030303020204" pitchFamily="34" charset="0"/>
              </a:rPr>
              <a:t>Então, como é que se adiciona, subtrai, multiplica e divide quando não temos valores exatos, apenas intervalos</a:t>
            </a:r>
            <a:r>
              <a:rPr lang="pt-PT" sz="2400" dirty="0">
                <a:latin typeface="Candara" panose="020E0502030303020204" pitchFamily="34" charset="0"/>
              </a:rPr>
              <a:t> ?</a:t>
            </a:r>
          </a:p>
          <a:p>
            <a:pPr>
              <a:lnSpc>
                <a:spcPct val="120000"/>
              </a:lnSpc>
            </a:pPr>
            <a:r>
              <a:rPr lang="pt-PT" dirty="0">
                <a:latin typeface="Candara" panose="020E0502030303020204" pitchFamily="34" charset="0"/>
              </a:rPr>
              <a:t>Felizmente, existe uma solução prática e comprovada, que pode ser executada em qualquer computador pessoal - o método de simulação “Monte Carlo”. </a:t>
            </a:r>
          </a:p>
          <a:p>
            <a:pPr>
              <a:lnSpc>
                <a:spcPct val="120000"/>
              </a:lnSpc>
              <a:spcBef>
                <a:spcPts val="1200"/>
              </a:spcBef>
            </a:pPr>
            <a:r>
              <a:rPr lang="pt-PT" sz="2400" dirty="0">
                <a:latin typeface="Candara" panose="020E0502030303020204" pitchFamily="34" charset="0"/>
              </a:rPr>
              <a:t>Numa simulação de Monte Carlo, é selecionado um valor aleatório para cada uma das atividades/tarefas de entrada, com base no intervalo de estimativas. </a:t>
            </a:r>
          </a:p>
          <a:p>
            <a:pPr>
              <a:lnSpc>
                <a:spcPct val="120000"/>
              </a:lnSpc>
              <a:spcBef>
                <a:spcPts val="1200"/>
              </a:spcBef>
            </a:pPr>
            <a:r>
              <a:rPr lang="pt-PT" sz="2400" dirty="0">
                <a:latin typeface="Candara" panose="020E0502030303020204" pitchFamily="34" charset="0"/>
              </a:rPr>
              <a:t>O resultado do modelo é registado, e o processo é repetido. Uma simulação típica de Monte Carlo pode calcular </a:t>
            </a:r>
            <a:r>
              <a:rPr lang="pt-PT" sz="2400" u="sng" dirty="0">
                <a:latin typeface="Candara" panose="020E0502030303020204" pitchFamily="34" charset="0"/>
              </a:rPr>
              <a:t>centenas ou milhares de cenários</a:t>
            </a:r>
            <a:r>
              <a:rPr lang="pt-PT" sz="2400" dirty="0">
                <a:latin typeface="Candara" panose="020E0502030303020204" pitchFamily="34" charset="0"/>
              </a:rPr>
              <a:t>, cada vez utilizando diferentes valores </a:t>
            </a:r>
            <a:r>
              <a:rPr lang="pt-PT" sz="2400" u="sng" dirty="0">
                <a:latin typeface="Candara" panose="020E0502030303020204" pitchFamily="34" charset="0"/>
              </a:rPr>
              <a:t>selecionados aleatoriamente</a:t>
            </a:r>
            <a:r>
              <a:rPr lang="pt-PT" sz="2400" dirty="0">
                <a:latin typeface="Candara" panose="020E0502030303020204" pitchFamily="34" charset="0"/>
              </a:rPr>
              <a:t>.</a:t>
            </a:r>
          </a:p>
          <a:p>
            <a:pPr>
              <a:lnSpc>
                <a:spcPct val="120000"/>
              </a:lnSpc>
              <a:spcBef>
                <a:spcPts val="1200"/>
              </a:spcBef>
            </a:pPr>
            <a:r>
              <a:rPr lang="pt-PT" sz="2400" dirty="0">
                <a:latin typeface="Candara" panose="020E0502030303020204" pitchFamily="34" charset="0"/>
              </a:rPr>
              <a:t>Concluída a simulação, temos um grande número de resultados do modelo, cada um baseado em valores de entrada aleatórios, que são utilizados para descrever a distribuição da probabilidade em alcançar os objetivos preconizados.</a:t>
            </a:r>
          </a:p>
          <a:p>
            <a:pPr>
              <a:lnSpc>
                <a:spcPct val="120000"/>
              </a:lnSpc>
            </a:pPr>
            <a:r>
              <a:rPr lang="pt-PT" dirty="0">
                <a:latin typeface="Candara" panose="020E0502030303020204" pitchFamily="34" charset="0"/>
              </a:rPr>
              <a:t>Quando se tem uma gama de valores como resultado, começa-se a entender o risco e a incerteza no modelo. A principal característica de uma simulação de </a:t>
            </a:r>
            <a:r>
              <a:rPr lang="pt-PT" b="1" dirty="0">
                <a:latin typeface="Candara" panose="020E0502030303020204" pitchFamily="34" charset="0"/>
              </a:rPr>
              <a:t>Monte Carlo </a:t>
            </a:r>
            <a:r>
              <a:rPr lang="pt-PT" dirty="0">
                <a:latin typeface="Candara" panose="020E0502030303020204" pitchFamily="34" charset="0"/>
              </a:rPr>
              <a:t>é que ela pode dizer - </a:t>
            </a:r>
            <a:r>
              <a:rPr lang="pt-PT" i="1" dirty="0">
                <a:latin typeface="Candara" panose="020E0502030303020204" pitchFamily="34" charset="0"/>
              </a:rPr>
              <a:t>com base em como se criam os intervalos de estimativas</a:t>
            </a:r>
            <a:r>
              <a:rPr lang="pt-PT" dirty="0">
                <a:latin typeface="Candara" panose="020E0502030303020204" pitchFamily="34" charset="0"/>
              </a:rPr>
              <a:t> - a </a:t>
            </a:r>
            <a:r>
              <a:rPr lang="pt-PT" b="1" dirty="0">
                <a:latin typeface="Candara" panose="020E0502030303020204" pitchFamily="34" charset="0"/>
              </a:rPr>
              <a:t>probabilidade dos resultados obtidos</a:t>
            </a:r>
          </a:p>
          <a:p>
            <a:pPr>
              <a:lnSpc>
                <a:spcPct val="120000"/>
              </a:lnSpc>
            </a:pPr>
            <a:endParaRPr lang="pt-PT" dirty="0">
              <a:latin typeface="Candara" panose="020E0502030303020204" pitchFamily="34" charset="0"/>
            </a:endParaRPr>
          </a:p>
          <a:p>
            <a:endParaRPr lang="pt-PT" dirty="0">
              <a:latin typeface="Candara" panose="020E0502030303020204" pitchFamily="34" charset="0"/>
            </a:endParaRPr>
          </a:p>
        </p:txBody>
      </p:sp>
    </p:spTree>
    <p:extLst>
      <p:ext uri="{BB962C8B-B14F-4D97-AF65-F5344CB8AC3E}">
        <p14:creationId xmlns:p14="http://schemas.microsoft.com/office/powerpoint/2010/main" val="995736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64E74A-EDCC-4A61-8969-E9A357A5EEF8}"/>
              </a:ext>
            </a:extLst>
          </p:cNvPr>
          <p:cNvSpPr>
            <a:spLocks noGrp="1"/>
          </p:cNvSpPr>
          <p:nvPr>
            <p:ph type="title"/>
          </p:nvPr>
        </p:nvSpPr>
        <p:spPr>
          <a:xfrm>
            <a:off x="0" y="-99392"/>
            <a:ext cx="9144000" cy="1106489"/>
          </a:xfrm>
        </p:spPr>
        <p:txBody>
          <a:bodyPr>
            <a:normAutofit/>
          </a:bodyPr>
          <a:lstStyle/>
          <a:p>
            <a:r>
              <a:rPr lang="pt-PT" sz="2800" dirty="0"/>
              <a:t>A ferramenta -  Simulação </a:t>
            </a:r>
            <a:r>
              <a:rPr lang="pt-PT" sz="2800" b="1" dirty="0"/>
              <a:t>Monte Carlo</a:t>
            </a:r>
            <a:br>
              <a:rPr lang="pt-PT" sz="6000" dirty="0"/>
            </a:br>
            <a:r>
              <a:rPr lang="pt-PT" sz="2200" dirty="0"/>
              <a:t>Uma introdução à </a:t>
            </a:r>
            <a:r>
              <a:rPr lang="pt-PT" sz="2200" u="sng" dirty="0"/>
              <a:t>geração de eventos aleatórios</a:t>
            </a:r>
            <a:r>
              <a:rPr lang="pt-PT" sz="2200" dirty="0"/>
              <a:t> e </a:t>
            </a:r>
            <a:r>
              <a:rPr lang="pt-PT" sz="2200" u="sng" dirty="0"/>
              <a:t>impactos</a:t>
            </a:r>
            <a:r>
              <a:rPr lang="pt-PT" sz="2200" dirty="0"/>
              <a:t> no Excel</a:t>
            </a:r>
            <a:endParaRPr lang="pt-PT" dirty="0"/>
          </a:p>
        </p:txBody>
      </p:sp>
      <p:sp>
        <p:nvSpPr>
          <p:cNvPr id="3" name="Marcador de Posição de Conteúdo 2">
            <a:extLst>
              <a:ext uri="{FF2B5EF4-FFF2-40B4-BE49-F238E27FC236}">
                <a16:creationId xmlns:a16="http://schemas.microsoft.com/office/drawing/2014/main" id="{D3EF8C58-37BD-4483-81C9-60CE1BF064C6}"/>
              </a:ext>
            </a:extLst>
          </p:cNvPr>
          <p:cNvSpPr>
            <a:spLocks noGrp="1"/>
          </p:cNvSpPr>
          <p:nvPr>
            <p:ph idx="1"/>
          </p:nvPr>
        </p:nvSpPr>
        <p:spPr>
          <a:xfrm>
            <a:off x="-56906" y="1340768"/>
            <a:ext cx="9257812" cy="5230215"/>
          </a:xfrm>
        </p:spPr>
        <p:txBody>
          <a:bodyPr>
            <a:normAutofit fontScale="92500"/>
          </a:bodyPr>
          <a:lstStyle/>
          <a:p>
            <a:pPr marL="269875" indent="-269875" algn="just">
              <a:buFont typeface="+mj-lt"/>
              <a:buAutoNum type="arabicPeriod"/>
            </a:pPr>
            <a:r>
              <a:rPr lang="pt-PT" sz="2200" b="1" dirty="0">
                <a:latin typeface="Candara" panose="020E0502030303020204" pitchFamily="34" charset="0"/>
              </a:rPr>
              <a:t>Geração de eventos. Começar por verificar se um evento ocorreu, para um único risco num único cenário. </a:t>
            </a:r>
          </a:p>
          <a:p>
            <a:pPr marL="541338" indent="-271463">
              <a:lnSpc>
                <a:spcPct val="110000"/>
              </a:lnSpc>
              <a:spcBef>
                <a:spcPts val="1200"/>
              </a:spcBef>
            </a:pPr>
            <a:r>
              <a:rPr lang="pt-PT" sz="2200" dirty="0">
                <a:latin typeface="Candara" panose="020E0502030303020204" pitchFamily="34" charset="0"/>
              </a:rPr>
              <a:t>Para simular se um determinado evento ocorre, gera-se aleatoriamente um “1” se ocorrer e um “0” se não ocorrer, em que a probabilidade de um “1” é igual à probabilidade declarada do evento. No Excel, pode escrever-se isso como:</a:t>
            </a:r>
          </a:p>
          <a:p>
            <a:pPr marL="0" indent="0" algn="ctr">
              <a:lnSpc>
                <a:spcPct val="110000"/>
              </a:lnSpc>
              <a:spcBef>
                <a:spcPts val="1200"/>
              </a:spcBef>
              <a:buNone/>
            </a:pPr>
            <a:r>
              <a:rPr lang="en-US" sz="2000" b="1" i="0" dirty="0">
                <a:solidFill>
                  <a:srgbClr val="000000"/>
                </a:solidFill>
                <a:effectLst/>
                <a:latin typeface="Candara" panose="020E0502030303020204" pitchFamily="34" charset="0"/>
              </a:rPr>
              <a:t>=SE(ALEATÓRIO() &lt; Probabilidade_Evento;1;0)</a:t>
            </a:r>
          </a:p>
          <a:p>
            <a:pPr marL="541338" indent="-271463" algn="just">
              <a:lnSpc>
                <a:spcPct val="110000"/>
              </a:lnSpc>
              <a:spcBef>
                <a:spcPts val="1200"/>
              </a:spcBef>
            </a:pPr>
            <a:r>
              <a:rPr lang="pt-PT" sz="2200" b="0" i="0" dirty="0">
                <a:effectLst/>
                <a:latin typeface="Candara" panose="020E0502030303020204" pitchFamily="34" charset="0"/>
              </a:rPr>
              <a:t>Por exemplo, se a probabilidade do evento for 0,20, essa equação produziria um “1” (o evento ocorreu) 20% das vezes. No Excel, será recalculado um novo resultado, sempre que se pressionar </a:t>
            </a:r>
            <a:r>
              <a:rPr lang="pt-PT" sz="2200" b="1" i="0" dirty="0">
                <a:effectLst/>
                <a:latin typeface="Candara" panose="020E0502030303020204" pitchFamily="34" charset="0"/>
              </a:rPr>
              <a:t>F9</a:t>
            </a:r>
            <a:r>
              <a:rPr lang="pt-PT" sz="2200" b="0" i="0" dirty="0">
                <a:effectLst/>
                <a:latin typeface="Candara" panose="020E0502030303020204" pitchFamily="34" charset="0"/>
              </a:rPr>
              <a:t>. Se se fizesse isso </a:t>
            </a:r>
            <a:r>
              <a:rPr lang="pt-PT" sz="2200" b="1" i="0" dirty="0">
                <a:effectLst/>
                <a:latin typeface="Candara" panose="020E0502030303020204" pitchFamily="34" charset="0"/>
              </a:rPr>
              <a:t>mil </a:t>
            </a:r>
            <a:r>
              <a:rPr lang="pt-PT" sz="2200" b="0" i="0" dirty="0">
                <a:effectLst/>
                <a:latin typeface="Candara" panose="020E0502030303020204" pitchFamily="34" charset="0"/>
              </a:rPr>
              <a:t>vezes, ver-se-ia o evento ocorrer cerca de </a:t>
            </a:r>
            <a:r>
              <a:rPr lang="pt-PT" sz="2200" b="1" i="0" dirty="0">
                <a:effectLst/>
                <a:latin typeface="Candara" panose="020E0502030303020204" pitchFamily="34" charset="0"/>
              </a:rPr>
              <a:t>200</a:t>
            </a:r>
            <a:r>
              <a:rPr lang="pt-PT" sz="2200" b="0" i="0" dirty="0">
                <a:effectLst/>
                <a:latin typeface="Candara" panose="020E0502030303020204" pitchFamily="34" charset="0"/>
              </a:rPr>
              <a:t> vezes. </a:t>
            </a:r>
          </a:p>
          <a:p>
            <a:pPr lvl="1" algn="just">
              <a:lnSpc>
                <a:spcPct val="100000"/>
              </a:lnSpc>
            </a:pPr>
            <a:r>
              <a:rPr lang="pt-PT" sz="2000" b="0" i="0" dirty="0">
                <a:effectLst/>
                <a:latin typeface="Candara" panose="020E0502030303020204" pitchFamily="34" charset="0"/>
              </a:rPr>
              <a:t>Observar que isso seria para cada risco individual selecionado na </a:t>
            </a:r>
            <a:r>
              <a:rPr lang="pt-PT" sz="2000" dirty="0">
                <a:latin typeface="Candara" panose="020E0502030303020204" pitchFamily="34" charset="0"/>
              </a:rPr>
              <a:t>listagem d</a:t>
            </a:r>
            <a:r>
              <a:rPr lang="pt-PT" sz="2000" b="0" i="0" dirty="0">
                <a:effectLst/>
                <a:latin typeface="Candara" panose="020E0502030303020204" pitchFamily="34" charset="0"/>
              </a:rPr>
              <a:t>a simulação, p</a:t>
            </a:r>
            <a:r>
              <a:rPr lang="pt-PT" sz="2000" dirty="0">
                <a:latin typeface="Candara" panose="020E0502030303020204" pitchFamily="34" charset="0"/>
              </a:rPr>
              <a:t>ortanto, se houver 100 riscos, cada um com probabilidades diferentes e se executar 1.000 tentativas/cenários, esta pequena fórmula será executada 100.000 vezes</a:t>
            </a:r>
            <a:endParaRPr lang="en-US" sz="2000" dirty="0">
              <a:latin typeface="Candara" panose="020E0502030303020204" pitchFamily="34" charset="0"/>
            </a:endParaRPr>
          </a:p>
          <a:p>
            <a:pPr marL="355600" lvl="1" indent="0" algn="just">
              <a:buNone/>
            </a:pPr>
            <a:endParaRPr lang="pt-PT" sz="2200" b="0" i="0" dirty="0">
              <a:effectLst/>
              <a:latin typeface="Candara" panose="020E0502030303020204" pitchFamily="34" charset="0"/>
            </a:endParaRPr>
          </a:p>
        </p:txBody>
      </p:sp>
    </p:spTree>
    <p:extLst>
      <p:ext uri="{BB962C8B-B14F-4D97-AF65-F5344CB8AC3E}">
        <p14:creationId xmlns:p14="http://schemas.microsoft.com/office/powerpoint/2010/main" val="3068840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FBAFF1-22F9-419E-9154-638EE3FAC4FC}"/>
              </a:ext>
            </a:extLst>
          </p:cNvPr>
          <p:cNvSpPr>
            <a:spLocks noGrp="1"/>
          </p:cNvSpPr>
          <p:nvPr>
            <p:ph type="title"/>
          </p:nvPr>
        </p:nvSpPr>
        <p:spPr/>
        <p:txBody>
          <a:bodyPr>
            <a:normAutofit fontScale="90000"/>
          </a:bodyPr>
          <a:lstStyle/>
          <a:p>
            <a:r>
              <a:rPr lang="pt-PT" sz="3100" dirty="0"/>
              <a:t>A ferramenta -  Simulação </a:t>
            </a:r>
            <a:r>
              <a:rPr lang="pt-PT" sz="3100" b="1" dirty="0"/>
              <a:t>Monte Carlo</a:t>
            </a:r>
            <a:br>
              <a:rPr lang="pt-PT" sz="8000" dirty="0"/>
            </a:br>
            <a:r>
              <a:rPr lang="pt-PT" sz="2700" dirty="0"/>
              <a:t>Uma introdução à geração de eventos aleatórios e impactos no Excel</a:t>
            </a:r>
          </a:p>
        </p:txBody>
      </p:sp>
      <p:sp>
        <p:nvSpPr>
          <p:cNvPr id="3" name="Marcador de Posição de Conteúdo 2">
            <a:extLst>
              <a:ext uri="{FF2B5EF4-FFF2-40B4-BE49-F238E27FC236}">
                <a16:creationId xmlns:a16="http://schemas.microsoft.com/office/drawing/2014/main" id="{18D5E0D0-78B7-4DCE-8B80-DA2E65268260}"/>
              </a:ext>
            </a:extLst>
          </p:cNvPr>
          <p:cNvSpPr>
            <a:spLocks noGrp="1"/>
          </p:cNvSpPr>
          <p:nvPr>
            <p:ph idx="1"/>
          </p:nvPr>
        </p:nvSpPr>
        <p:spPr>
          <a:xfrm>
            <a:off x="0" y="1340768"/>
            <a:ext cx="9144000" cy="5616623"/>
          </a:xfrm>
        </p:spPr>
        <p:txBody>
          <a:bodyPr>
            <a:normAutofit fontScale="70000" lnSpcReduction="20000"/>
          </a:bodyPr>
          <a:lstStyle/>
          <a:p>
            <a:pPr marL="269875" indent="-269875" algn="just">
              <a:lnSpc>
                <a:spcPct val="120000"/>
              </a:lnSpc>
              <a:buFont typeface="+mj-lt"/>
              <a:buAutoNum type="arabicPeriod" startAt="2"/>
            </a:pPr>
            <a:r>
              <a:rPr lang="pt-PT" sz="2600" b="1" dirty="0">
                <a:latin typeface="Candara" panose="020E0502030303020204" pitchFamily="34" charset="0"/>
              </a:rPr>
              <a:t>Para o impacto, é necessário gerar não apenas um “0” ou “1”, mas um ‘continuum de valores’</a:t>
            </a:r>
            <a:r>
              <a:rPr lang="pt-PT" sz="2600" dirty="0">
                <a:latin typeface="Candara" panose="020E0502030303020204" pitchFamily="34" charset="0"/>
              </a:rPr>
              <a:t>. </a:t>
            </a:r>
          </a:p>
          <a:p>
            <a:pPr marL="541338" indent="-271463">
              <a:lnSpc>
                <a:spcPct val="120000"/>
              </a:lnSpc>
            </a:pPr>
            <a:r>
              <a:rPr lang="pt-PT" sz="2600" dirty="0">
                <a:latin typeface="Candara" panose="020E0502030303020204" pitchFamily="34" charset="0"/>
              </a:rPr>
              <a:t>Pode fazer-se isso utilizando uma das "</a:t>
            </a:r>
            <a:r>
              <a:rPr lang="pt-PT" sz="2600" b="1" dirty="0">
                <a:latin typeface="Candara" panose="020E0502030303020204" pitchFamily="34" charset="0"/>
              </a:rPr>
              <a:t>funções de probabilidade inversa</a:t>
            </a:r>
            <a:r>
              <a:rPr lang="pt-PT" sz="2600" dirty="0">
                <a:latin typeface="Candara" panose="020E0502030303020204" pitchFamily="34" charset="0"/>
              </a:rPr>
              <a:t>" do Excel. </a:t>
            </a:r>
          </a:p>
          <a:p>
            <a:pPr marL="720725" lvl="1" indent="-179388">
              <a:lnSpc>
                <a:spcPct val="120000"/>
              </a:lnSpc>
              <a:spcBef>
                <a:spcPts val="1200"/>
              </a:spcBef>
            </a:pPr>
            <a:r>
              <a:rPr lang="pt-PT" sz="2100" b="1" dirty="0">
                <a:latin typeface="Candara" panose="020E0502030303020204" pitchFamily="34" charset="0"/>
              </a:rPr>
              <a:t>INV.NORMAL </a:t>
            </a:r>
            <a:r>
              <a:rPr lang="pt-PT" sz="2100" dirty="0">
                <a:latin typeface="Candara" panose="020E0502030303020204" pitchFamily="34" charset="0"/>
              </a:rPr>
              <a:t>(PROBABILIDADE);MÉDIA; DESV PADRÃO):</a:t>
            </a:r>
            <a:r>
              <a:rPr kumimoji="0" lang="pt-PT" sz="2100" i="0" u="none" strike="noStrike" kern="0" cap="none" spc="0" normalizeH="0" baseline="0" noProof="0" dirty="0">
                <a:ln>
                  <a:noFill/>
                </a:ln>
                <a:effectLst/>
                <a:uLnTx/>
                <a:uFillTx/>
                <a:latin typeface="Candara" panose="020E0502030303020204" pitchFamily="34" charset="0"/>
                <a:cs typeface="Arial"/>
              </a:rPr>
              <a:t> </a:t>
            </a:r>
            <a:r>
              <a:rPr kumimoji="0" lang="pt-PT" b="1" i="0" u="none" strike="noStrike" kern="0" cap="none" spc="0" normalizeH="0" baseline="0" noProof="0" dirty="0">
                <a:ln>
                  <a:noFill/>
                </a:ln>
                <a:effectLst/>
                <a:uLnTx/>
                <a:uFillTx/>
                <a:latin typeface="Candara" panose="020E0502030303020204" pitchFamily="34" charset="0"/>
                <a:cs typeface="Arial"/>
              </a:rPr>
              <a:t>Função Probabilidade Inversa</a:t>
            </a:r>
          </a:p>
          <a:p>
            <a:pPr marL="720725" lvl="1" indent="0">
              <a:lnSpc>
                <a:spcPct val="120000"/>
              </a:lnSpc>
              <a:spcBef>
                <a:spcPts val="1200"/>
              </a:spcBef>
              <a:buNone/>
            </a:pPr>
            <a:r>
              <a:rPr lang="pt-PT" dirty="0">
                <a:latin typeface="Candara" panose="020E0502030303020204" pitchFamily="34" charset="0"/>
              </a:rPr>
              <a:t>Esta função traduz uma probabilidade da distribuição normal, num número correspondente no mundo real, baseado na sua média e desvio padrão</a:t>
            </a:r>
          </a:p>
          <a:p>
            <a:pPr marL="720725" lvl="1" indent="0">
              <a:lnSpc>
                <a:spcPct val="120000"/>
              </a:lnSpc>
              <a:spcBef>
                <a:spcPts val="1200"/>
              </a:spcBef>
              <a:buNone/>
            </a:pPr>
            <a:r>
              <a:rPr lang="pt-PT" dirty="0">
                <a:latin typeface="Candara" panose="020E0502030303020204" pitchFamily="34" charset="0"/>
              </a:rPr>
              <a:t>“</a:t>
            </a:r>
            <a:r>
              <a:rPr kumimoji="0" lang="pt-PT" b="0" i="1" u="none" strike="noStrike" kern="0" cap="none" spc="0" normalizeH="0" baseline="0" noProof="0" dirty="0">
                <a:ln>
                  <a:noFill/>
                </a:ln>
                <a:solidFill>
                  <a:srgbClr val="000000"/>
                </a:solidFill>
                <a:effectLst/>
                <a:uLnTx/>
                <a:uFillTx/>
                <a:latin typeface="Candara" panose="020E0502030303020204" pitchFamily="34" charset="0"/>
                <a:cs typeface="Arial"/>
              </a:rPr>
              <a:t>Qual o valor de x, dada um probabilidade numa distribuição normal, com a média e desvio padrão especificados</a:t>
            </a:r>
            <a:r>
              <a:rPr kumimoji="0" lang="pt-PT" b="0" i="0" u="none" strike="noStrike" kern="0" cap="none" spc="0" normalizeH="0" baseline="0" noProof="0" dirty="0">
                <a:ln>
                  <a:noFill/>
                </a:ln>
                <a:solidFill>
                  <a:srgbClr val="000000"/>
                </a:solidFill>
                <a:effectLst/>
                <a:uLnTx/>
                <a:uFillTx/>
                <a:latin typeface="Candara" panose="020E0502030303020204" pitchFamily="34" charset="0"/>
                <a:cs typeface="Arial"/>
              </a:rPr>
              <a:t>”</a:t>
            </a:r>
          </a:p>
          <a:p>
            <a:pPr marL="720725" lvl="1" indent="-179388">
              <a:lnSpc>
                <a:spcPct val="120000"/>
              </a:lnSpc>
              <a:spcBef>
                <a:spcPts val="1200"/>
              </a:spcBef>
            </a:pPr>
            <a:r>
              <a:rPr kumimoji="0" lang="pt-PT" sz="2100" b="1" i="0" u="none" strike="noStrike" kern="0" cap="none" spc="0" normalizeH="0" baseline="0" noProof="0" dirty="0">
                <a:ln>
                  <a:noFill/>
                </a:ln>
                <a:effectLst/>
                <a:uLnTx/>
                <a:uFillTx/>
                <a:latin typeface="Candara" panose="020E0502030303020204" pitchFamily="34" charset="0"/>
                <a:cs typeface="Arial"/>
              </a:rPr>
              <a:t>DIST.NORMAL</a:t>
            </a:r>
            <a:r>
              <a:rPr kumimoji="0" lang="pt-PT" sz="2100" i="0" u="none" strike="noStrike" kern="0" cap="none" spc="0" normalizeH="0" baseline="0" noProof="0" dirty="0">
                <a:ln>
                  <a:noFill/>
                </a:ln>
                <a:effectLst/>
                <a:uLnTx/>
                <a:uFillTx/>
                <a:latin typeface="Candara" panose="020E0502030303020204" pitchFamily="34" charset="0"/>
                <a:cs typeface="Arial"/>
              </a:rPr>
              <a:t>(x;</a:t>
            </a:r>
            <a:r>
              <a:rPr lang="pt-PT" sz="2100" dirty="0">
                <a:latin typeface="Candara" panose="020E0502030303020204" pitchFamily="34" charset="0"/>
              </a:rPr>
              <a:t>MÉDIA; DESV PADRÃO;</a:t>
            </a:r>
            <a:r>
              <a:rPr lang="pt-PT" sz="2300" dirty="0">
                <a:latin typeface="Candara" panose="020E0502030303020204" pitchFamily="34" charset="0"/>
              </a:rPr>
              <a:t>1</a:t>
            </a:r>
            <a:r>
              <a:rPr lang="pt-PT" sz="2100" dirty="0">
                <a:latin typeface="Candara" panose="020E0502030303020204" pitchFamily="34" charset="0"/>
              </a:rPr>
              <a:t>):</a:t>
            </a:r>
            <a:r>
              <a:rPr kumimoji="0" lang="pt-PT" b="1" i="0" u="none" strike="noStrike" kern="0" cap="none" spc="0" normalizeH="0" baseline="0" noProof="0" dirty="0">
                <a:ln>
                  <a:noFill/>
                </a:ln>
                <a:effectLst/>
                <a:uLnTx/>
                <a:uFillTx/>
                <a:latin typeface="Candara" panose="020E0502030303020204" pitchFamily="34" charset="0"/>
                <a:cs typeface="Arial"/>
              </a:rPr>
              <a:t>Função Probabilidade </a:t>
            </a:r>
          </a:p>
          <a:p>
            <a:pPr marL="720725" lvl="1" indent="0" algn="just">
              <a:lnSpc>
                <a:spcPct val="120000"/>
              </a:lnSpc>
              <a:spcBef>
                <a:spcPts val="1200"/>
              </a:spcBef>
              <a:buNone/>
            </a:pPr>
            <a:r>
              <a:rPr lang="pt-PT" kern="0" dirty="0">
                <a:latin typeface="Candara" panose="020E0502030303020204" pitchFamily="34" charset="0"/>
                <a:cs typeface="Arial"/>
              </a:rPr>
              <a:t>Esta função, pelo contrário, informa a probabilidade de um determinado resultado numa distribuição de probabilidade particular </a:t>
            </a:r>
          </a:p>
          <a:p>
            <a:pPr marL="631825" lvl="1" indent="-271463" algn="just">
              <a:lnSpc>
                <a:spcPct val="120000"/>
              </a:lnSpc>
              <a:spcBef>
                <a:spcPts val="1200"/>
              </a:spcBef>
              <a:buNone/>
            </a:pPr>
            <a:r>
              <a:rPr lang="pt-PT" b="1" kern="0" dirty="0">
                <a:solidFill>
                  <a:schemeClr val="tx1">
                    <a:lumMod val="95000"/>
                    <a:lumOff val="5000"/>
                  </a:schemeClr>
                </a:solidFill>
                <a:latin typeface="Candara" panose="020E0502030303020204" pitchFamily="34" charset="0"/>
                <a:cs typeface="Arial"/>
              </a:rPr>
              <a:t>     “</a:t>
            </a:r>
            <a:r>
              <a:rPr kumimoji="0" lang="pt-PT" b="0" i="1" u="none" strike="noStrike" kern="0" cap="none" spc="0" normalizeH="0" baseline="0" noProof="0" dirty="0">
                <a:ln>
                  <a:noFill/>
                </a:ln>
                <a:solidFill>
                  <a:schemeClr val="tx1">
                    <a:lumMod val="95000"/>
                    <a:lumOff val="5000"/>
                  </a:schemeClr>
                </a:solidFill>
                <a:effectLst/>
                <a:uLnTx/>
                <a:uFillTx/>
                <a:latin typeface="Candara" panose="020E0502030303020204" pitchFamily="34" charset="0"/>
                <a:cs typeface="Arial"/>
              </a:rPr>
              <a:t>Qual a probabilidade de numa distribuição normal, com a média e desvio padrão especificados, se produzir um valor &lt;= x</a:t>
            </a:r>
            <a:r>
              <a:rPr kumimoji="0" lang="pt-PT" b="0" i="0" u="none" strike="noStrike" kern="0" cap="none" spc="0" normalizeH="0" baseline="0" noProof="0" dirty="0">
                <a:ln>
                  <a:noFill/>
                </a:ln>
                <a:solidFill>
                  <a:schemeClr val="tx1">
                    <a:lumMod val="95000"/>
                    <a:lumOff val="5000"/>
                  </a:schemeClr>
                </a:solidFill>
                <a:effectLst/>
                <a:uLnTx/>
                <a:uFillTx/>
                <a:latin typeface="Candara" panose="020E0502030303020204" pitchFamily="34" charset="0"/>
                <a:cs typeface="Arial"/>
              </a:rPr>
              <a:t>? “</a:t>
            </a:r>
          </a:p>
          <a:p>
            <a:pPr marL="541338" indent="-271463">
              <a:lnSpc>
                <a:spcPct val="120000"/>
              </a:lnSpc>
              <a:spcBef>
                <a:spcPts val="1200"/>
              </a:spcBef>
            </a:pPr>
            <a:r>
              <a:rPr lang="pt-PT" dirty="0">
                <a:latin typeface="Candara" panose="020E0502030303020204" pitchFamily="34" charset="0"/>
              </a:rPr>
              <a:t>No Excel pode utilizar-se a função ALEATÓRIO (), em vez de PROBABILIDADE, o que produz como se sabe um </a:t>
            </a:r>
            <a:r>
              <a:rPr lang="pt-PT" u="sng" dirty="0">
                <a:latin typeface="Candara" panose="020E0502030303020204" pitchFamily="34" charset="0"/>
              </a:rPr>
              <a:t>valor aleatório normalmente distribuído</a:t>
            </a:r>
            <a:r>
              <a:rPr lang="pt-PT" dirty="0">
                <a:latin typeface="Candara" panose="020E0502030303020204" pitchFamily="34" charset="0"/>
              </a:rPr>
              <a:t> com a média e o desvio padrão declarados</a:t>
            </a:r>
          </a:p>
          <a:p>
            <a:pPr marL="631825" lvl="1" indent="-271463">
              <a:lnSpc>
                <a:spcPct val="120000"/>
              </a:lnSpc>
              <a:spcBef>
                <a:spcPts val="1200"/>
              </a:spcBef>
              <a:buNone/>
            </a:pPr>
            <a:endParaRPr lang="pt-PT" dirty="0">
              <a:latin typeface="Candara" panose="020E0502030303020204" pitchFamily="34" charset="0"/>
            </a:endParaRPr>
          </a:p>
          <a:p>
            <a:endParaRPr lang="pt-PT" dirty="0">
              <a:latin typeface="Candara" panose="020E0502030303020204" pitchFamily="34" charset="0"/>
            </a:endParaRPr>
          </a:p>
        </p:txBody>
      </p:sp>
    </p:spTree>
    <p:extLst>
      <p:ext uri="{BB962C8B-B14F-4D97-AF65-F5344CB8AC3E}">
        <p14:creationId xmlns:p14="http://schemas.microsoft.com/office/powerpoint/2010/main" val="2483381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3F3C95-160D-4A69-8AA3-C27363551257}"/>
              </a:ext>
            </a:extLst>
          </p:cNvPr>
          <p:cNvSpPr>
            <a:spLocks noGrp="1"/>
          </p:cNvSpPr>
          <p:nvPr>
            <p:ph type="title"/>
          </p:nvPr>
        </p:nvSpPr>
        <p:spPr>
          <a:xfrm>
            <a:off x="-67368" y="-156766"/>
            <a:ext cx="9144000" cy="1106489"/>
          </a:xfrm>
        </p:spPr>
        <p:txBody>
          <a:bodyPr>
            <a:normAutofit/>
          </a:bodyPr>
          <a:lstStyle/>
          <a:p>
            <a:r>
              <a:rPr lang="pt-PT" sz="2800" dirty="0"/>
              <a:t>Metodologia quantitativa </a:t>
            </a:r>
            <a:br>
              <a:rPr lang="pt-PT" sz="2800" dirty="0"/>
            </a:br>
            <a:r>
              <a:rPr lang="pt-PT" sz="2400" dirty="0"/>
              <a:t>Distribuição Normal </a:t>
            </a:r>
            <a:r>
              <a:rPr lang="pt-PT" sz="2400" i="1" dirty="0"/>
              <a:t>versus </a:t>
            </a:r>
            <a:r>
              <a:rPr lang="pt-PT" sz="2400" dirty="0" err="1"/>
              <a:t>Lognormal</a:t>
            </a:r>
            <a:endParaRPr lang="pt-PT" sz="2400" dirty="0"/>
          </a:p>
        </p:txBody>
      </p:sp>
      <p:pic>
        <p:nvPicPr>
          <p:cNvPr id="5" name="Imagem 4">
            <a:extLst>
              <a:ext uri="{FF2B5EF4-FFF2-40B4-BE49-F238E27FC236}">
                <a16:creationId xmlns:a16="http://schemas.microsoft.com/office/drawing/2014/main" id="{BD6208D5-9076-4EBE-AA45-3ACB7EDCF080}"/>
              </a:ext>
            </a:extLst>
          </p:cNvPr>
          <p:cNvPicPr>
            <a:picLocks noChangeAspect="1"/>
          </p:cNvPicPr>
          <p:nvPr/>
        </p:nvPicPr>
        <p:blipFill>
          <a:blip r:embed="rId2"/>
          <a:stretch>
            <a:fillRect/>
          </a:stretch>
        </p:blipFill>
        <p:spPr>
          <a:xfrm>
            <a:off x="3001779" y="727694"/>
            <a:ext cx="6168437" cy="3043713"/>
          </a:xfrm>
          <a:prstGeom prst="rect">
            <a:avLst/>
          </a:prstGeom>
        </p:spPr>
      </p:pic>
      <p:sp>
        <p:nvSpPr>
          <p:cNvPr id="6" name="CaixaDeTexto 5">
            <a:extLst>
              <a:ext uri="{FF2B5EF4-FFF2-40B4-BE49-F238E27FC236}">
                <a16:creationId xmlns:a16="http://schemas.microsoft.com/office/drawing/2014/main" id="{69584761-1344-42A1-86A8-4BB89183674F}"/>
              </a:ext>
            </a:extLst>
          </p:cNvPr>
          <p:cNvSpPr txBox="1"/>
          <p:nvPr/>
        </p:nvSpPr>
        <p:spPr>
          <a:xfrm>
            <a:off x="5099084" y="1075371"/>
            <a:ext cx="2372765"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pt-PT" sz="1800" b="0" i="0" u="none" strike="noStrike" kern="1200" cap="none" spc="0" normalizeH="0" baseline="0" noProof="0" dirty="0">
                <a:ln>
                  <a:noFill/>
                </a:ln>
                <a:solidFill>
                  <a:srgbClr val="FF0000"/>
                </a:solidFill>
                <a:effectLst/>
                <a:uLnTx/>
                <a:uFillTx/>
                <a:latin typeface="Candara" panose="020E0502030303020204" pitchFamily="34" charset="0"/>
                <a:ea typeface="+mn-ea"/>
                <a:cs typeface="+mn-cs"/>
              </a:rPr>
              <a:t>Intervalo de Confiança</a:t>
            </a:r>
          </a:p>
        </p:txBody>
      </p:sp>
      <p:sp>
        <p:nvSpPr>
          <p:cNvPr id="4" name="CaixaDeTexto 3">
            <a:extLst>
              <a:ext uri="{FF2B5EF4-FFF2-40B4-BE49-F238E27FC236}">
                <a16:creationId xmlns:a16="http://schemas.microsoft.com/office/drawing/2014/main" id="{A6D92BE5-6453-4055-BEDA-2E37EFF4E4AF}"/>
              </a:ext>
            </a:extLst>
          </p:cNvPr>
          <p:cNvSpPr txBox="1"/>
          <p:nvPr/>
        </p:nvSpPr>
        <p:spPr>
          <a:xfrm>
            <a:off x="7235443" y="3349201"/>
            <a:ext cx="389850" cy="3385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pt-PT" sz="1600" b="1" i="0" u="none" strike="noStrike" kern="1200" cap="none" spc="0" normalizeH="0" baseline="0" noProof="0" dirty="0">
                <a:ln>
                  <a:noFill/>
                </a:ln>
                <a:solidFill>
                  <a:srgbClr val="FF0000"/>
                </a:solidFill>
                <a:effectLst/>
                <a:uLnTx/>
                <a:uFillTx/>
                <a:latin typeface="Candara" panose="020E0502030303020204" pitchFamily="34" charset="0"/>
                <a:ea typeface="+mn-ea"/>
                <a:cs typeface="+mn-cs"/>
              </a:rPr>
              <a:t>LS</a:t>
            </a:r>
          </a:p>
        </p:txBody>
      </p:sp>
      <p:sp>
        <p:nvSpPr>
          <p:cNvPr id="11" name="CaixaDeTexto 10">
            <a:extLst>
              <a:ext uri="{FF2B5EF4-FFF2-40B4-BE49-F238E27FC236}">
                <a16:creationId xmlns:a16="http://schemas.microsoft.com/office/drawing/2014/main" id="{605210F3-B059-461D-8F29-19C88851E040}"/>
              </a:ext>
            </a:extLst>
          </p:cNvPr>
          <p:cNvSpPr txBox="1"/>
          <p:nvPr/>
        </p:nvSpPr>
        <p:spPr>
          <a:xfrm>
            <a:off x="4992929" y="3346441"/>
            <a:ext cx="341760" cy="3385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pt-PT" sz="1600" b="1" i="0" u="none" strike="noStrike" kern="1200" cap="none" spc="0" normalizeH="0" baseline="0" noProof="0" dirty="0">
                <a:ln>
                  <a:noFill/>
                </a:ln>
                <a:solidFill>
                  <a:srgbClr val="FF0000"/>
                </a:solidFill>
                <a:effectLst/>
                <a:uLnTx/>
                <a:uFillTx/>
                <a:latin typeface="Candara" panose="020E0502030303020204" pitchFamily="34" charset="0"/>
                <a:ea typeface="+mn-ea"/>
                <a:cs typeface="+mn-cs"/>
              </a:rPr>
              <a:t>LI</a:t>
            </a:r>
          </a:p>
        </p:txBody>
      </p:sp>
      <p:sp>
        <p:nvSpPr>
          <p:cNvPr id="8" name="Marcador de Posição de Conteúdo 2">
            <a:extLst>
              <a:ext uri="{FF2B5EF4-FFF2-40B4-BE49-F238E27FC236}">
                <a16:creationId xmlns:a16="http://schemas.microsoft.com/office/drawing/2014/main" id="{6871C012-90A6-4D92-8754-F4DA6DED5BD2}"/>
              </a:ext>
            </a:extLst>
          </p:cNvPr>
          <p:cNvSpPr txBox="1">
            <a:spLocks/>
          </p:cNvSpPr>
          <p:nvPr/>
        </p:nvSpPr>
        <p:spPr>
          <a:xfrm>
            <a:off x="-67368" y="3695771"/>
            <a:ext cx="9278736" cy="2705454"/>
          </a:xfrm>
          <a:prstGeom prst="rect">
            <a:avLst/>
          </a:prstGeom>
        </p:spPr>
        <p:txBody>
          <a:bodyPr vert="horz" lIns="91440" tIns="45720" rIns="91440" bIns="45720" rtlCol="0">
            <a:noAutofit/>
          </a:bodyPr>
          <a:lstStyle>
            <a:lvl1pPr marL="355600" indent="-355600" algn="l" defTabSz="914400" rtl="0" eaLnBrk="1" latinLnBrk="0" hangingPunct="1">
              <a:lnSpc>
                <a:spcPct val="90000"/>
              </a:lnSpc>
              <a:spcBef>
                <a:spcPts val="1000"/>
              </a:spcBef>
              <a:buFont typeface="Wingdings" panose="05000000000000000000" pitchFamily="2" charset="2"/>
              <a:buChar char="Ø"/>
              <a:defRPr sz="2400" kern="1200">
                <a:solidFill>
                  <a:schemeClr val="tx1"/>
                </a:solidFill>
                <a:latin typeface="+mn-lt"/>
                <a:ea typeface="+mn-ea"/>
                <a:cs typeface="+mn-cs"/>
              </a:defRPr>
            </a:lvl1pPr>
            <a:lvl2pPr marL="685800" indent="-330200" algn="l" defTabSz="914400" rtl="0" eaLnBrk="1" latinLnBrk="0" hangingPunct="1">
              <a:lnSpc>
                <a:spcPct val="90000"/>
              </a:lnSpc>
              <a:spcBef>
                <a:spcPts val="500"/>
              </a:spcBef>
              <a:buClr>
                <a:srgbClr val="7030A0"/>
              </a:buClr>
              <a:buFont typeface="Wingdings" panose="05000000000000000000" pitchFamily="2" charset="2"/>
              <a:buChar char="ü"/>
              <a:defRPr sz="2400" kern="1200">
                <a:solidFill>
                  <a:srgbClr val="7030A0"/>
                </a:solidFill>
                <a:latin typeface="+mn-lt"/>
                <a:ea typeface="+mn-ea"/>
                <a:cs typeface="+mn-cs"/>
              </a:defRPr>
            </a:lvl2pPr>
            <a:lvl3pPr marL="982663" indent="-258763"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255713" indent="-273050" algn="l" defTabSz="914400" rtl="0" eaLnBrk="1" latinLnBrk="0" hangingPunct="1">
              <a:lnSpc>
                <a:spcPct val="90000"/>
              </a:lnSpc>
              <a:spcBef>
                <a:spcPts val="500"/>
              </a:spcBef>
              <a:buFont typeface="Arial" panose="020B0604020202020204" pitchFamily="34" charset="0"/>
              <a:buChar char="•"/>
              <a:defRPr sz="1800" kern="1200">
                <a:solidFill>
                  <a:srgbClr val="7030A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3525" indent="-263525" fontAlgn="auto">
              <a:lnSpc>
                <a:spcPct val="120000"/>
              </a:lnSpc>
              <a:spcBef>
                <a:spcPts val="1200"/>
              </a:spcBef>
              <a:spcAft>
                <a:spcPts val="0"/>
              </a:spcAft>
            </a:pPr>
            <a:r>
              <a:rPr lang="pt-PT" sz="1900" b="0" i="0" dirty="0">
                <a:solidFill>
                  <a:srgbClr val="000000"/>
                </a:solidFill>
                <a:effectLst/>
                <a:latin typeface="Candara" panose="020E0502030303020204" pitchFamily="34" charset="0"/>
              </a:rPr>
              <a:t>Observar como a distribuição </a:t>
            </a:r>
            <a:r>
              <a:rPr lang="pt-PT" sz="1900" b="1" i="0" dirty="0" err="1">
                <a:solidFill>
                  <a:srgbClr val="000000"/>
                </a:solidFill>
                <a:effectLst/>
                <a:latin typeface="Candara" panose="020E0502030303020204" pitchFamily="34" charset="0"/>
              </a:rPr>
              <a:t>lognormal</a:t>
            </a:r>
            <a:r>
              <a:rPr lang="pt-PT" sz="1900" b="0" i="0" dirty="0">
                <a:solidFill>
                  <a:srgbClr val="000000"/>
                </a:solidFill>
                <a:effectLst/>
                <a:latin typeface="Candara" panose="020E0502030303020204" pitchFamily="34" charset="0"/>
              </a:rPr>
              <a:t> é assimétrica ou “enviesada”, ao contrário da distribuição normal. </a:t>
            </a:r>
          </a:p>
          <a:p>
            <a:pPr marL="263525" indent="-263525" fontAlgn="auto">
              <a:lnSpc>
                <a:spcPct val="120000"/>
              </a:lnSpc>
              <a:spcBef>
                <a:spcPts val="1200"/>
              </a:spcBef>
              <a:spcAft>
                <a:spcPts val="0"/>
              </a:spcAft>
            </a:pPr>
            <a:r>
              <a:rPr lang="pt-PT" sz="1900" dirty="0">
                <a:solidFill>
                  <a:srgbClr val="000000"/>
                </a:solidFill>
                <a:latin typeface="Candara" panose="020E0502030303020204" pitchFamily="34" charset="0"/>
              </a:rPr>
              <a:t>A distribuição </a:t>
            </a:r>
            <a:r>
              <a:rPr lang="pt-PT" sz="1900" b="1" dirty="0" err="1">
                <a:solidFill>
                  <a:srgbClr val="000000"/>
                </a:solidFill>
                <a:latin typeface="Candara" panose="020E0502030303020204" pitchFamily="34" charset="0"/>
              </a:rPr>
              <a:t>lognormal</a:t>
            </a:r>
            <a:r>
              <a:rPr lang="pt-PT" sz="1900" dirty="0">
                <a:solidFill>
                  <a:srgbClr val="000000"/>
                </a:solidFill>
                <a:latin typeface="Candara" panose="020E0502030303020204" pitchFamily="34" charset="0"/>
              </a:rPr>
              <a:t> não pode gerar um valor </a:t>
            </a:r>
            <a:r>
              <a:rPr lang="pt-PT" sz="1900" u="sng" dirty="0">
                <a:solidFill>
                  <a:srgbClr val="000000"/>
                </a:solidFill>
                <a:latin typeface="Candara" panose="020E0502030303020204" pitchFamily="34" charset="0"/>
              </a:rPr>
              <a:t>zero ou negativo</a:t>
            </a:r>
            <a:r>
              <a:rPr lang="pt-PT" sz="1900" dirty="0">
                <a:solidFill>
                  <a:srgbClr val="000000"/>
                </a:solidFill>
                <a:latin typeface="Candara" panose="020E0502030303020204" pitchFamily="34" charset="0"/>
              </a:rPr>
              <a:t>, mas tem uma ‘cauda’ à direita que permite a possibilidade de resultados extremamente grandes. É por isso que geralmente é uma representação realista da probabilidade de várias quantidades de perda.</a:t>
            </a:r>
          </a:p>
          <a:p>
            <a:pPr marL="263525" indent="-263525" fontAlgn="auto">
              <a:lnSpc>
                <a:spcPct val="120000"/>
              </a:lnSpc>
              <a:spcBef>
                <a:spcPts val="1200"/>
              </a:spcBef>
              <a:spcAft>
                <a:spcPts val="0"/>
              </a:spcAft>
            </a:pPr>
            <a:r>
              <a:rPr lang="pt-PT" sz="1900" dirty="0">
                <a:solidFill>
                  <a:srgbClr val="000000"/>
                </a:solidFill>
                <a:latin typeface="Candara" panose="020E0502030303020204" pitchFamily="34" charset="0"/>
              </a:rPr>
              <a:t>A distribuição</a:t>
            </a:r>
            <a:r>
              <a:rPr lang="pt-PT" sz="1900" dirty="0">
                <a:latin typeface="Candara" panose="020E0502030303020204" pitchFamily="34" charset="0"/>
              </a:rPr>
              <a:t> </a:t>
            </a:r>
            <a:r>
              <a:rPr lang="pt-PT" sz="1900" b="1" dirty="0" err="1">
                <a:latin typeface="Candara" panose="020E0502030303020204" pitchFamily="34" charset="0"/>
              </a:rPr>
              <a:t>lognormal</a:t>
            </a:r>
            <a:r>
              <a:rPr lang="pt-PT" sz="1900" dirty="0">
                <a:latin typeface="Candara" panose="020E0502030303020204" pitchFamily="34" charset="0"/>
              </a:rPr>
              <a:t> é assim utilizada para modelar uma variedade de quantidades que não podem ser negativas, mas podem (raramente) ser muito grandes.</a:t>
            </a:r>
          </a:p>
        </p:txBody>
      </p:sp>
      <p:sp>
        <p:nvSpPr>
          <p:cNvPr id="3" name="Marcador de Posição de Conteúdo 2">
            <a:extLst>
              <a:ext uri="{FF2B5EF4-FFF2-40B4-BE49-F238E27FC236}">
                <a16:creationId xmlns:a16="http://schemas.microsoft.com/office/drawing/2014/main" id="{12F71FF2-8001-46DB-AE30-B66C971F81FA}"/>
              </a:ext>
            </a:extLst>
          </p:cNvPr>
          <p:cNvSpPr>
            <a:spLocks noGrp="1"/>
          </p:cNvSpPr>
          <p:nvPr>
            <p:ph idx="1"/>
          </p:nvPr>
        </p:nvSpPr>
        <p:spPr>
          <a:xfrm>
            <a:off x="-67368" y="1782824"/>
            <a:ext cx="3664549" cy="1837115"/>
          </a:xfrm>
        </p:spPr>
        <p:txBody>
          <a:bodyPr>
            <a:normAutofit/>
          </a:bodyPr>
          <a:lstStyle/>
          <a:p>
            <a:pPr>
              <a:lnSpc>
                <a:spcPct val="120000"/>
              </a:lnSpc>
              <a:spcBef>
                <a:spcPts val="1200"/>
              </a:spcBef>
            </a:pPr>
            <a:r>
              <a:rPr lang="pt-PT" sz="2200" b="0" i="0" dirty="0">
                <a:solidFill>
                  <a:srgbClr val="000000"/>
                </a:solidFill>
                <a:effectLst/>
                <a:latin typeface="Candara" panose="020E0502030303020204" pitchFamily="34" charset="0"/>
              </a:rPr>
              <a:t>A </a:t>
            </a:r>
            <a:r>
              <a:rPr lang="pt-PT" sz="2200" b="0" i="0" dirty="0" err="1">
                <a:solidFill>
                  <a:srgbClr val="000000"/>
                </a:solidFill>
                <a:effectLst/>
                <a:latin typeface="Candara" panose="020E0502030303020204" pitchFamily="34" charset="0"/>
              </a:rPr>
              <a:t>Fig</a:t>
            </a:r>
            <a:r>
              <a:rPr lang="pt-PT" sz="2200" b="0" i="0" dirty="0">
                <a:solidFill>
                  <a:srgbClr val="000000"/>
                </a:solidFill>
                <a:effectLst/>
                <a:latin typeface="Candara" panose="020E0502030303020204" pitchFamily="34" charset="0"/>
              </a:rPr>
              <a:t> ilustra um exemplo da distribuição </a:t>
            </a:r>
            <a:r>
              <a:rPr kumimoji="0" lang="pt-PT" sz="2200" b="1" i="0" u="none" strike="noStrike" kern="1200" cap="none" spc="0" normalizeH="0" baseline="0" noProof="0" dirty="0" err="1">
                <a:ln>
                  <a:noFill/>
                </a:ln>
                <a:solidFill>
                  <a:srgbClr val="000000"/>
                </a:solidFill>
                <a:effectLst/>
                <a:uLnTx/>
                <a:uFillTx/>
                <a:latin typeface="Candara" panose="020E0502030303020204" pitchFamily="34" charset="0"/>
              </a:rPr>
              <a:t>lognormal</a:t>
            </a:r>
            <a:r>
              <a:rPr kumimoji="0" lang="pt-PT" sz="2200" b="0" i="0" u="none" strike="noStrike" kern="1200" cap="none" spc="0" normalizeH="0" baseline="0" noProof="0" dirty="0">
                <a:ln>
                  <a:noFill/>
                </a:ln>
                <a:solidFill>
                  <a:srgbClr val="000000"/>
                </a:solidFill>
                <a:effectLst/>
                <a:uLnTx/>
                <a:uFillTx/>
                <a:latin typeface="Candara" panose="020E0502030303020204" pitchFamily="34" charset="0"/>
              </a:rPr>
              <a:t> </a:t>
            </a:r>
            <a:r>
              <a:rPr lang="pt-PT" sz="2200" b="0" i="0" dirty="0">
                <a:solidFill>
                  <a:srgbClr val="000000"/>
                </a:solidFill>
                <a:effectLst/>
                <a:latin typeface="Candara" panose="020E0502030303020204" pitchFamily="34" charset="0"/>
              </a:rPr>
              <a:t>em comparação com a distribuição </a:t>
            </a:r>
            <a:r>
              <a:rPr lang="pt-PT" sz="2200" b="1" i="0" dirty="0">
                <a:solidFill>
                  <a:srgbClr val="000000"/>
                </a:solidFill>
                <a:effectLst/>
                <a:latin typeface="Candara" panose="020E0502030303020204" pitchFamily="34" charset="0"/>
              </a:rPr>
              <a:t>normal</a:t>
            </a:r>
            <a:r>
              <a:rPr lang="pt-PT" sz="2200" b="0" i="0" dirty="0">
                <a:solidFill>
                  <a:srgbClr val="000000"/>
                </a:solidFill>
                <a:effectLst/>
                <a:latin typeface="Candara" panose="020E0502030303020204" pitchFamily="34" charset="0"/>
              </a:rPr>
              <a:t>. </a:t>
            </a:r>
            <a:endParaRPr lang="pt-PT" sz="2200" dirty="0">
              <a:latin typeface="Candara" panose="020E0502030303020204" pitchFamily="34" charset="0"/>
            </a:endParaRPr>
          </a:p>
        </p:txBody>
      </p:sp>
    </p:spTree>
    <p:extLst>
      <p:ext uri="{BB962C8B-B14F-4D97-AF65-F5344CB8AC3E}">
        <p14:creationId xmlns:p14="http://schemas.microsoft.com/office/powerpoint/2010/main" val="398774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567190-0B5A-4B79-B250-266AD3BC3827}"/>
              </a:ext>
            </a:extLst>
          </p:cNvPr>
          <p:cNvSpPr>
            <a:spLocks noGrp="1"/>
          </p:cNvSpPr>
          <p:nvPr>
            <p:ph type="title"/>
          </p:nvPr>
        </p:nvSpPr>
        <p:spPr>
          <a:xfrm>
            <a:off x="0" y="-125761"/>
            <a:ext cx="9144000" cy="1106489"/>
          </a:xfrm>
        </p:spPr>
        <p:txBody>
          <a:bodyPr/>
          <a:lstStyle/>
          <a:p>
            <a:r>
              <a:rPr lang="pt-PT" sz="2800" dirty="0"/>
              <a:t>Metodologia quantitativa </a:t>
            </a:r>
            <a:br>
              <a:rPr lang="pt-PT" sz="3200" dirty="0"/>
            </a:br>
            <a:r>
              <a:rPr lang="pt-PT" sz="2400" dirty="0"/>
              <a:t>Distribuição Normal </a:t>
            </a:r>
            <a:r>
              <a:rPr lang="pt-PT" sz="2400" i="1" dirty="0"/>
              <a:t>versus </a:t>
            </a:r>
            <a:r>
              <a:rPr lang="pt-PT" sz="2400" dirty="0" err="1"/>
              <a:t>Lognormal</a:t>
            </a:r>
            <a:r>
              <a:rPr lang="pt-PT" sz="2400" dirty="0"/>
              <a:t> no Excel</a:t>
            </a:r>
          </a:p>
        </p:txBody>
      </p:sp>
      <p:sp>
        <p:nvSpPr>
          <p:cNvPr id="3" name="Marcador de Posição de Conteúdo 2">
            <a:extLst>
              <a:ext uri="{FF2B5EF4-FFF2-40B4-BE49-F238E27FC236}">
                <a16:creationId xmlns:a16="http://schemas.microsoft.com/office/drawing/2014/main" id="{F4BD8E0B-2E13-483E-815A-3AE7865A686D}"/>
              </a:ext>
            </a:extLst>
          </p:cNvPr>
          <p:cNvSpPr>
            <a:spLocks noGrp="1"/>
          </p:cNvSpPr>
          <p:nvPr>
            <p:ph idx="1"/>
          </p:nvPr>
        </p:nvSpPr>
        <p:spPr>
          <a:xfrm>
            <a:off x="535" y="1124744"/>
            <a:ext cx="9036496" cy="4752528"/>
          </a:xfrm>
        </p:spPr>
        <p:txBody>
          <a:bodyPr>
            <a:normAutofit fontScale="55000" lnSpcReduction="20000"/>
          </a:bodyPr>
          <a:lstStyle/>
          <a:p>
            <a:pPr>
              <a:lnSpc>
                <a:spcPct val="120000"/>
              </a:lnSpc>
              <a:spcBef>
                <a:spcPts val="1200"/>
              </a:spcBef>
            </a:pPr>
            <a:r>
              <a:rPr lang="pt-PT" sz="3600" dirty="0">
                <a:latin typeface="Candara" panose="020E0502030303020204" pitchFamily="34" charset="0"/>
              </a:rPr>
              <a:t>Para gerar uma distribuição </a:t>
            </a:r>
            <a:r>
              <a:rPr lang="pt-PT" sz="3600" b="1" dirty="0" err="1">
                <a:latin typeface="Candara" panose="020E0502030303020204" pitchFamily="34" charset="0"/>
              </a:rPr>
              <a:t>lognormal</a:t>
            </a:r>
            <a:r>
              <a:rPr lang="pt-PT" sz="3600" dirty="0">
                <a:latin typeface="Candara" panose="020E0502030303020204" pitchFamily="34" charset="0"/>
              </a:rPr>
              <a:t>, a ferramenta do Excel:</a:t>
            </a:r>
          </a:p>
          <a:p>
            <a:pPr marL="0" indent="0" algn="ctr">
              <a:lnSpc>
                <a:spcPct val="120000"/>
              </a:lnSpc>
              <a:spcBef>
                <a:spcPts val="1200"/>
              </a:spcBef>
              <a:buNone/>
            </a:pPr>
            <a:r>
              <a:rPr lang="en-US" sz="3600" b="0" i="0" dirty="0">
                <a:solidFill>
                  <a:srgbClr val="000000"/>
                </a:solidFill>
                <a:effectLst/>
                <a:latin typeface="Candara" panose="020E0502030303020204" pitchFamily="34" charset="0"/>
              </a:rPr>
              <a:t>= </a:t>
            </a:r>
            <a:r>
              <a:rPr lang="en-US" sz="3600" dirty="0">
                <a:latin typeface="Candara" panose="020E0502030303020204" pitchFamily="34" charset="0"/>
              </a:rPr>
              <a:t>INV.NORMALLOG(ALEATÓRIO();</a:t>
            </a:r>
            <a:r>
              <a:rPr lang="en-US" sz="3600" dirty="0" err="1">
                <a:latin typeface="Candara" panose="020E0502030303020204" pitchFamily="34" charset="0"/>
              </a:rPr>
              <a:t>Média</a:t>
            </a:r>
            <a:r>
              <a:rPr lang="en-US" sz="3600" dirty="0">
                <a:latin typeface="Candara" panose="020E0502030303020204" pitchFamily="34" charset="0"/>
              </a:rPr>
              <a:t> (LN (X));</a:t>
            </a:r>
            <a:r>
              <a:rPr lang="en-US" sz="3600" dirty="0" err="1">
                <a:latin typeface="Candara" panose="020E0502030303020204" pitchFamily="34" charset="0"/>
              </a:rPr>
              <a:t>DesvPadrão</a:t>
            </a:r>
            <a:r>
              <a:rPr lang="en-US" sz="3600" dirty="0">
                <a:latin typeface="Candara" panose="020E0502030303020204" pitchFamily="34" charset="0"/>
              </a:rPr>
              <a:t> (LN(X)) </a:t>
            </a:r>
          </a:p>
          <a:p>
            <a:pPr marL="360363" indent="0" algn="just">
              <a:lnSpc>
                <a:spcPct val="120000"/>
              </a:lnSpc>
              <a:spcBef>
                <a:spcPts val="1200"/>
              </a:spcBef>
              <a:buNone/>
            </a:pPr>
            <a:r>
              <a:rPr lang="en-US" sz="3600" dirty="0" err="1">
                <a:latin typeface="Candara" panose="020E0502030303020204" pitchFamily="34" charset="0"/>
              </a:rPr>
              <a:t>onde</a:t>
            </a:r>
            <a:r>
              <a:rPr lang="en-US" sz="3600" dirty="0">
                <a:latin typeface="Candara" panose="020E0502030303020204" pitchFamily="34" charset="0"/>
              </a:rPr>
              <a:t>:</a:t>
            </a:r>
          </a:p>
          <a:p>
            <a:pPr marL="0" indent="0">
              <a:lnSpc>
                <a:spcPct val="120000"/>
              </a:lnSpc>
              <a:spcBef>
                <a:spcPts val="1200"/>
              </a:spcBef>
              <a:buNone/>
            </a:pPr>
            <a:r>
              <a:rPr lang="en-US" sz="3600" dirty="0">
                <a:latin typeface="Candara" panose="020E0502030303020204" pitchFamily="34" charset="0"/>
              </a:rPr>
              <a:t>		</a:t>
            </a:r>
            <a:r>
              <a:rPr lang="en-US" sz="3600" b="1" dirty="0" err="1">
                <a:latin typeface="Candara" panose="020E0502030303020204" pitchFamily="34" charset="0"/>
              </a:rPr>
              <a:t>Média</a:t>
            </a:r>
            <a:r>
              <a:rPr lang="en-US" sz="3600" b="1" dirty="0">
                <a:latin typeface="Candara" panose="020E0502030303020204" pitchFamily="34" charset="0"/>
              </a:rPr>
              <a:t> de LN</a:t>
            </a:r>
            <a:r>
              <a:rPr lang="en-US" sz="3600" dirty="0">
                <a:latin typeface="Candara" panose="020E0502030303020204" pitchFamily="34" charset="0"/>
              </a:rPr>
              <a:t>(X) = (LN(LS) + LN(LI))/2</a:t>
            </a:r>
          </a:p>
          <a:p>
            <a:pPr marL="0" indent="0">
              <a:lnSpc>
                <a:spcPct val="120000"/>
              </a:lnSpc>
              <a:spcBef>
                <a:spcPts val="1200"/>
              </a:spcBef>
              <a:buNone/>
            </a:pPr>
            <a:r>
              <a:rPr lang="en-US" sz="3600" dirty="0">
                <a:latin typeface="Candara" panose="020E0502030303020204" pitchFamily="34" charset="0"/>
              </a:rPr>
              <a:t>		</a:t>
            </a:r>
            <a:r>
              <a:rPr lang="en-US" sz="3600" b="1" dirty="0" err="1">
                <a:latin typeface="Candara" panose="020E0502030303020204" pitchFamily="34" charset="0"/>
              </a:rPr>
              <a:t>DesvPadrão</a:t>
            </a:r>
            <a:r>
              <a:rPr lang="en-US" sz="3600" b="1" dirty="0">
                <a:latin typeface="Candara" panose="020E0502030303020204" pitchFamily="34" charset="0"/>
              </a:rPr>
              <a:t> de LN</a:t>
            </a:r>
            <a:r>
              <a:rPr lang="en-US" sz="3600" dirty="0">
                <a:latin typeface="Candara" panose="020E0502030303020204" pitchFamily="34" charset="0"/>
              </a:rPr>
              <a:t>(X) = (LN(LS) - LN(LI))/3,29</a:t>
            </a:r>
            <a:br>
              <a:rPr lang="en-US" sz="3600" dirty="0">
                <a:latin typeface="Candara" panose="020E0502030303020204" pitchFamily="34" charset="0"/>
              </a:rPr>
            </a:br>
            <a:endParaRPr lang="pt-PT" sz="3600" dirty="0">
              <a:latin typeface="Candara" panose="020E0502030303020204" pitchFamily="34" charset="0"/>
            </a:endParaRPr>
          </a:p>
          <a:p>
            <a:pPr algn="just">
              <a:lnSpc>
                <a:spcPct val="120000"/>
              </a:lnSpc>
              <a:spcBef>
                <a:spcPts val="1200"/>
              </a:spcBef>
            </a:pPr>
            <a:r>
              <a:rPr lang="pt-PT" sz="3600" b="0" i="0" dirty="0">
                <a:solidFill>
                  <a:srgbClr val="000000"/>
                </a:solidFill>
                <a:effectLst/>
                <a:latin typeface="Candara" panose="020E0502030303020204" pitchFamily="34" charset="0"/>
              </a:rPr>
              <a:t>Ex: </a:t>
            </a:r>
            <a:r>
              <a:rPr lang="pt-PT" sz="3600" dirty="0">
                <a:solidFill>
                  <a:srgbClr val="000000"/>
                </a:solidFill>
                <a:latin typeface="Candara" panose="020E0502030303020204" pitchFamily="34" charset="0"/>
              </a:rPr>
              <a:t>Se 90% de um certo IC tiver um impacto previsto entre 100 000 a 8 Milhões €, então a média e desvio padrão </a:t>
            </a:r>
            <a:r>
              <a:rPr lang="pt-PT" sz="3600" b="0" i="0" dirty="0">
                <a:solidFill>
                  <a:srgbClr val="000000"/>
                </a:solidFill>
                <a:effectLst/>
                <a:latin typeface="Candara" panose="020E0502030303020204" pitchFamily="34" charset="0"/>
              </a:rPr>
              <a:t>que é necessário usar para uma </a:t>
            </a:r>
            <a:r>
              <a:rPr lang="pt-PT" sz="3600" dirty="0">
                <a:latin typeface="Candara" panose="020E0502030303020204" pitchFamily="34" charset="0"/>
              </a:rPr>
              <a:t>INV.NORMALLOG (que é a média e desvio padrão do </a:t>
            </a:r>
            <a:r>
              <a:rPr lang="pt-PT" sz="3600" b="1" i="1" dirty="0">
                <a:latin typeface="Candara" panose="020E0502030303020204" pitchFamily="34" charset="0"/>
              </a:rPr>
              <a:t>log</a:t>
            </a:r>
            <a:r>
              <a:rPr lang="pt-PT" sz="3600" i="1" dirty="0">
                <a:latin typeface="Candara" panose="020E0502030303020204" pitchFamily="34" charset="0"/>
              </a:rPr>
              <a:t> </a:t>
            </a:r>
            <a:r>
              <a:rPr lang="pt-PT" sz="3600" dirty="0">
                <a:latin typeface="Candara" panose="020E0502030303020204" pitchFamily="34" charset="0"/>
              </a:rPr>
              <a:t>da distribuição original) será:</a:t>
            </a:r>
          </a:p>
          <a:p>
            <a:pPr marL="0" indent="0" algn="ctr">
              <a:lnSpc>
                <a:spcPct val="120000"/>
              </a:lnSpc>
              <a:spcBef>
                <a:spcPts val="1200"/>
              </a:spcBef>
              <a:buNone/>
            </a:pPr>
            <a:r>
              <a:rPr lang="en-US" sz="3600" b="1" i="0" dirty="0" err="1">
                <a:solidFill>
                  <a:srgbClr val="000000"/>
                </a:solidFill>
                <a:effectLst/>
                <a:latin typeface="Candara" panose="020E0502030303020204" pitchFamily="34" charset="0"/>
              </a:rPr>
              <a:t>Média</a:t>
            </a:r>
            <a:r>
              <a:rPr lang="en-US" sz="3600" b="0" i="0" dirty="0">
                <a:solidFill>
                  <a:srgbClr val="000000"/>
                </a:solidFill>
                <a:effectLst/>
                <a:latin typeface="Candara" panose="020E0502030303020204" pitchFamily="34" charset="0"/>
              </a:rPr>
              <a:t> de LN (X) = (LN (8000000) + (LN (100 000))/2 = 13,7</a:t>
            </a:r>
            <a:br>
              <a:rPr lang="en-US" sz="3600" b="0" i="0" dirty="0">
                <a:solidFill>
                  <a:srgbClr val="000000"/>
                </a:solidFill>
                <a:effectLst/>
                <a:latin typeface="Candara" panose="020E0502030303020204" pitchFamily="34" charset="0"/>
              </a:rPr>
            </a:br>
            <a:r>
              <a:rPr lang="en-US" sz="3600" b="1" i="0" dirty="0" err="1">
                <a:solidFill>
                  <a:srgbClr val="000000"/>
                </a:solidFill>
                <a:effectLst/>
                <a:latin typeface="Candara" panose="020E0502030303020204" pitchFamily="34" charset="0"/>
              </a:rPr>
              <a:t>Desvio</a:t>
            </a:r>
            <a:r>
              <a:rPr lang="en-US" sz="3600" b="1" i="0" dirty="0">
                <a:solidFill>
                  <a:srgbClr val="000000"/>
                </a:solidFill>
                <a:effectLst/>
                <a:latin typeface="Candara" panose="020E0502030303020204" pitchFamily="34" charset="0"/>
              </a:rPr>
              <a:t> </a:t>
            </a:r>
            <a:r>
              <a:rPr lang="en-US" sz="3600" b="1" i="0" dirty="0" err="1">
                <a:solidFill>
                  <a:srgbClr val="000000"/>
                </a:solidFill>
                <a:effectLst/>
                <a:latin typeface="Candara" panose="020E0502030303020204" pitchFamily="34" charset="0"/>
              </a:rPr>
              <a:t>Padrão</a:t>
            </a:r>
            <a:r>
              <a:rPr lang="en-US" sz="3600" b="1" i="0" dirty="0">
                <a:solidFill>
                  <a:srgbClr val="000000"/>
                </a:solidFill>
                <a:effectLst/>
                <a:latin typeface="Candara" panose="020E0502030303020204" pitchFamily="34" charset="0"/>
              </a:rPr>
              <a:t> </a:t>
            </a:r>
            <a:r>
              <a:rPr lang="en-US" sz="3600" b="0" i="0" dirty="0">
                <a:solidFill>
                  <a:srgbClr val="000000"/>
                </a:solidFill>
                <a:effectLst/>
                <a:latin typeface="Candara" panose="020E0502030303020204" pitchFamily="34" charset="0"/>
              </a:rPr>
              <a:t>de LN (X) = (LN(8000000) – (LN (100 000))/3,29 = 1,33</a:t>
            </a:r>
          </a:p>
          <a:p>
            <a:pPr marL="0" indent="0" algn="ctr">
              <a:lnSpc>
                <a:spcPct val="120000"/>
              </a:lnSpc>
              <a:spcBef>
                <a:spcPts val="1200"/>
              </a:spcBef>
              <a:buNone/>
            </a:pPr>
            <a:endParaRPr lang="en-US" sz="1800" dirty="0">
              <a:solidFill>
                <a:srgbClr val="000000"/>
              </a:solidFill>
              <a:latin typeface="ITCGaramondStd-Lt"/>
            </a:endParaRPr>
          </a:p>
          <a:p>
            <a:endParaRPr lang="pt-PT" dirty="0"/>
          </a:p>
        </p:txBody>
      </p:sp>
    </p:spTree>
    <p:extLst>
      <p:ext uri="{BB962C8B-B14F-4D97-AF65-F5344CB8AC3E}">
        <p14:creationId xmlns:p14="http://schemas.microsoft.com/office/powerpoint/2010/main" val="2002937227"/>
      </p:ext>
    </p:extLst>
  </p:cSld>
  <p:clrMapOvr>
    <a:masterClrMapping/>
  </p:clrMapOvr>
</p:sld>
</file>

<file path=ppt/theme/theme1.xml><?xml version="1.0" encoding="utf-8"?>
<a:theme xmlns:a="http://schemas.openxmlformats.org/drawingml/2006/main" name="1_Modelo de apresentaçã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delo de apresentação personalizad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4_Modelo de apresentaçã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Modelo de apresentaçã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62D62FBD0504204D855B3822EDDE6156" ma:contentTypeVersion="" ma:contentTypeDescription="Criar um novo documento." ma:contentTypeScope="" ma:versionID="331b527627bab9a42b7d989cc4ff4874">
  <xsd:schema xmlns:xsd="http://www.w3.org/2001/XMLSchema" xmlns:xs="http://www.w3.org/2001/XMLSchema" xmlns:p="http://schemas.microsoft.com/office/2006/metadata/properties" targetNamespace="http://schemas.microsoft.com/office/2006/metadata/properties" ma:root="true" ma:fieldsID="3252505723ce797b840791b553e390ad">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7B0A3BF-0546-451D-9E46-AEB17B82A6D7}"/>
</file>

<file path=customXml/itemProps2.xml><?xml version="1.0" encoding="utf-8"?>
<ds:datastoreItem xmlns:ds="http://schemas.openxmlformats.org/officeDocument/2006/customXml" ds:itemID="{E0310ED6-848F-4848-B7F1-BFCA5395A138}"/>
</file>

<file path=customXml/itemProps3.xml><?xml version="1.0" encoding="utf-8"?>
<ds:datastoreItem xmlns:ds="http://schemas.openxmlformats.org/officeDocument/2006/customXml" ds:itemID="{975D26AB-B587-4BCC-9022-00F0B1F5F824}"/>
</file>

<file path=docProps/app.xml><?xml version="1.0" encoding="utf-8"?>
<Properties xmlns="http://schemas.openxmlformats.org/officeDocument/2006/extended-properties" xmlns:vt="http://schemas.openxmlformats.org/officeDocument/2006/docPropsVTypes">
  <Template>Infusion.thmx</Template>
  <TotalTime>61013</TotalTime>
  <Words>4273</Words>
  <Application>Microsoft Office PowerPoint</Application>
  <PresentationFormat>Apresentação no Ecrã (4:3)</PresentationFormat>
  <Paragraphs>198</Paragraphs>
  <Slides>25</Slides>
  <Notes>0</Notes>
  <HiddenSlides>0</HiddenSlides>
  <MMClips>0</MMClips>
  <ScaleCrop>false</ScaleCrop>
  <HeadingPairs>
    <vt:vector size="6" baseType="variant">
      <vt:variant>
        <vt:lpstr>Tipos de letra usados</vt:lpstr>
      </vt:variant>
      <vt:variant>
        <vt:i4>8</vt:i4>
      </vt:variant>
      <vt:variant>
        <vt:lpstr>Tema</vt:lpstr>
      </vt:variant>
      <vt:variant>
        <vt:i4>5</vt:i4>
      </vt:variant>
      <vt:variant>
        <vt:lpstr>Títulos dos diapositivos</vt:lpstr>
      </vt:variant>
      <vt:variant>
        <vt:i4>25</vt:i4>
      </vt:variant>
    </vt:vector>
  </HeadingPairs>
  <TitlesOfParts>
    <vt:vector size="38" baseType="lpstr">
      <vt:lpstr>Arial</vt:lpstr>
      <vt:lpstr>Calibri</vt:lpstr>
      <vt:lpstr>Calibri Light</vt:lpstr>
      <vt:lpstr>Cambria Math</vt:lpstr>
      <vt:lpstr>Candara</vt:lpstr>
      <vt:lpstr>Georgia</vt:lpstr>
      <vt:lpstr>ITCGaramondStd-Lt</vt:lpstr>
      <vt:lpstr>Wingdings</vt:lpstr>
      <vt:lpstr>1_Modelo de apresentação personalizado</vt:lpstr>
      <vt:lpstr>Modelo de apresentação personalizado</vt:lpstr>
      <vt:lpstr>Office Theme</vt:lpstr>
      <vt:lpstr>4_Modelo de apresentação personalizado</vt:lpstr>
      <vt:lpstr>5_Modelo de apresentação personalizado</vt:lpstr>
      <vt:lpstr>Apresentação do PowerPoint</vt:lpstr>
      <vt:lpstr>Metodologias qualitativa vs quantitativa Substituição simples um-a-um de Matriz de Risco por valores Quantitativo </vt:lpstr>
      <vt:lpstr>Metodologias qualitativa vs quantitativa Substituição simples um-a-um de Matriz de Risco por valores Quantitativo </vt:lpstr>
      <vt:lpstr>Metodologias qualitativa vs quantitativa Substituição simples um-a-um de Matriz de Risco por valores Quantitativo </vt:lpstr>
      <vt:lpstr>A ferramenta -  Simulação Monte Carlo</vt:lpstr>
      <vt:lpstr>A ferramenta -  Simulação Monte Carlo Uma introdução à geração de eventos aleatórios e impactos no Excel</vt:lpstr>
      <vt:lpstr>A ferramenta -  Simulação Monte Carlo Uma introdução à geração de eventos aleatórios e impactos no Excel</vt:lpstr>
      <vt:lpstr>Metodologia quantitativa  Distribuição Normal versus Lognormal</vt:lpstr>
      <vt:lpstr>Metodologia quantitativa  Distribuição Normal versus Lognormal no Excel</vt:lpstr>
      <vt:lpstr>Metodologia quantitativa  Distribuição Normal versus Lognormal no Excel</vt:lpstr>
      <vt:lpstr>Metodologia quantitativa Simulação de Monte Carlo - exemplo de eventos de ciber incidentes</vt:lpstr>
      <vt:lpstr>Metodologia quantitativa Simulação de Monte Carlo - Tabela de eventos de ciber incidentes</vt:lpstr>
      <vt:lpstr>Metodologia quantitativa Visualização do Risco - LEC (Loss Exceedance Curve)</vt:lpstr>
      <vt:lpstr>Metodologia quantitativa Visualização do Risco – Histograma para LEC</vt:lpstr>
      <vt:lpstr>Metodologia quantitativa Mais curvas LEC - Risco Inerente, Residual e tolerância ao Risco</vt:lpstr>
      <vt:lpstr>Metodologia quantitativa Visualização do Risco -  Risco Inerente, Residual e tolerância ao Risco</vt:lpstr>
      <vt:lpstr>Metodologia quantitativa Visualização do Risco -  Risco Inerente, Residual e tolerância ao Risco</vt:lpstr>
      <vt:lpstr>Metodologia quantitativa Visualização do Risco -  Risco Inerente, Residual e tolerância ao Risco</vt:lpstr>
      <vt:lpstr>Metodologia quantitativa Visualização do Risco -  Risco Inerente, Residual e tolerância ao Risco</vt:lpstr>
      <vt:lpstr>Apoiar a Decisão: um retorno da Mitigação</vt:lpstr>
      <vt:lpstr>Apoiar a Decisão: um retorno da Mitigação Como chegar ao Risco Residual</vt:lpstr>
      <vt:lpstr>Metodologia quantitativa Visualização do Risco -  Risco Inerente, Residual e tolerância ao Risco</vt:lpstr>
      <vt:lpstr>Mais curvas …</vt:lpstr>
      <vt:lpstr>Adicionar Risco Residual</vt:lpstr>
      <vt:lpstr>A vantagem da simulação Monte Carlo</vt:lpstr>
    </vt:vector>
  </TitlesOfParts>
  <Manager/>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1</dc:subject>
  <dc:creator>Dr Lawrie Brown</dc:creator>
  <cp:keywords/>
  <dc:description/>
  <cp:lastModifiedBy>Dário Fernandes de Morais Carreira</cp:lastModifiedBy>
  <cp:revision>2106</cp:revision>
  <cp:lastPrinted>2005-09-02T04:15:44Z</cp:lastPrinted>
  <dcterms:created xsi:type="dcterms:W3CDTF">2013-02-03T22:09:25Z</dcterms:created>
  <dcterms:modified xsi:type="dcterms:W3CDTF">2023-04-19T11:14:11Z</dcterms:modified>
  <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0x01010062D62FBD0504204D855B3822EDDE6156</vt:lpwstr>
  </property>
</Properties>
</file>