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3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02" r:id="rId1"/>
    <p:sldMasterId id="2147485089" r:id="rId2"/>
    <p:sldMasterId id="2147485158" r:id="rId3"/>
    <p:sldMasterId id="2147485185" r:id="rId4"/>
    <p:sldMasterId id="2147485197" r:id="rId5"/>
  </p:sldMasterIdLst>
  <p:notesMasterIdLst>
    <p:notesMasterId r:id="rId33"/>
  </p:notesMasterIdLst>
  <p:handoutMasterIdLst>
    <p:handoutMasterId r:id="rId34"/>
  </p:handoutMasterIdLst>
  <p:sldIdLst>
    <p:sldId id="768" r:id="rId6"/>
    <p:sldId id="2178" r:id="rId7"/>
    <p:sldId id="1980" r:id="rId8"/>
    <p:sldId id="2193" r:id="rId9"/>
    <p:sldId id="2213" r:id="rId10"/>
    <p:sldId id="2214" r:id="rId11"/>
    <p:sldId id="2153" r:id="rId12"/>
    <p:sldId id="1931" r:id="rId13"/>
    <p:sldId id="2154" r:id="rId14"/>
    <p:sldId id="2197" r:id="rId15"/>
    <p:sldId id="2200" r:id="rId16"/>
    <p:sldId id="2201" r:id="rId17"/>
    <p:sldId id="2203" r:id="rId18"/>
    <p:sldId id="2202" r:id="rId19"/>
    <p:sldId id="2157" r:id="rId20"/>
    <p:sldId id="2204" r:id="rId21"/>
    <p:sldId id="2205" r:id="rId22"/>
    <p:sldId id="2198" r:id="rId23"/>
    <p:sldId id="2206" r:id="rId24"/>
    <p:sldId id="2207" r:id="rId25"/>
    <p:sldId id="2208" r:id="rId26"/>
    <p:sldId id="2209" r:id="rId27"/>
    <p:sldId id="2212" r:id="rId28"/>
    <p:sldId id="2218" r:id="rId29"/>
    <p:sldId id="2219" r:id="rId30"/>
    <p:sldId id="2220" r:id="rId31"/>
    <p:sldId id="2221" r:id="rId3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292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io Carreira" initials="DC" lastIdx="5" clrIdx="0">
    <p:extLst>
      <p:ext uri="{19B8F6BF-5375-455C-9EA6-DF929625EA0E}">
        <p15:presenceInfo xmlns:p15="http://schemas.microsoft.com/office/powerpoint/2012/main" userId="d1eac1788486add3" providerId="Windows Live"/>
      </p:ext>
    </p:extLst>
  </p:cmAuthor>
  <p:cmAuthor id="2" name="Dário Fernandes de Morais Carreira" initials="DFdMC" lastIdx="1" clrIdx="1">
    <p:extLst>
      <p:ext uri="{19B8F6BF-5375-455C-9EA6-DF929625EA0E}">
        <p15:presenceInfo xmlns:p15="http://schemas.microsoft.com/office/powerpoint/2012/main" userId="Dário Fernandes de Morais Carrei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EEBF7"/>
    <a:srgbClr val="CCECFF"/>
    <a:srgbClr val="294A80"/>
    <a:srgbClr val="FBFED6"/>
    <a:srgbClr val="050309"/>
    <a:srgbClr val="FC229F"/>
    <a:srgbClr val="68C66C"/>
    <a:srgbClr val="2C67B7"/>
    <a:srgbClr val="DBD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37" autoAdjust="0"/>
  </p:normalViewPr>
  <p:slideViewPr>
    <p:cSldViewPr>
      <p:cViewPr varScale="1">
        <p:scale>
          <a:sx n="85" d="100"/>
          <a:sy n="85" d="100"/>
        </p:scale>
        <p:origin x="1147" y="58"/>
      </p:cViewPr>
      <p:guideLst>
        <p:guide orient="horz" pos="2341"/>
        <p:guide pos="2925"/>
      </p:guideLst>
    </p:cSldViewPr>
  </p:slideViewPr>
  <p:outlineViewPr>
    <p:cViewPr>
      <p:scale>
        <a:sx n="33" d="100"/>
        <a:sy n="33" d="100"/>
      </p:scale>
      <p:origin x="0" y="-43116"/>
    </p:cViewPr>
  </p:outlineViewPr>
  <p:notesTextViewPr>
    <p:cViewPr>
      <p:scale>
        <a:sx n="100" d="100"/>
        <a:sy n="100" d="100"/>
      </p:scale>
      <p:origin x="0" y="0"/>
    </p:cViewPr>
  </p:notesTextViewPr>
  <p:sorterViewPr>
    <p:cViewPr varScale="1">
      <p:scale>
        <a:sx n="1" d="1"/>
        <a:sy n="1" d="1"/>
      </p:scale>
      <p:origin x="0" y="-4099"/>
    </p:cViewPr>
  </p:sorterViewPr>
  <p:notesViewPr>
    <p:cSldViewPr>
      <p:cViewPr>
        <p:scale>
          <a:sx n="100" d="100"/>
          <a:sy n="100" d="100"/>
        </p:scale>
        <p:origin x="1806" y="-23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42"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‹nº›</a:t>
            </a:fld>
            <a:endParaRPr lang="en-US"/>
          </a:p>
        </p:txBody>
      </p:sp>
    </p:spTree>
    <p:extLst>
      <p:ext uri="{BB962C8B-B14F-4D97-AF65-F5344CB8AC3E}">
        <p14:creationId xmlns:p14="http://schemas.microsoft.com/office/powerpoint/2010/main" val="1464373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‹nº›</a:t>
            </a:fld>
            <a:endParaRPr lang="en-AU"/>
          </a:p>
        </p:txBody>
      </p:sp>
    </p:spTree>
    <p:extLst>
      <p:ext uri="{BB962C8B-B14F-4D97-AF65-F5344CB8AC3E}">
        <p14:creationId xmlns:p14="http://schemas.microsoft.com/office/powerpoint/2010/main" val="15118529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5178E-8A68-41BB-90EB-E21B469BFCF0}"/>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3841028E-9125-478D-ADA9-3173ED6101F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C077C517-8ED9-413B-8217-670D679B46B8}"/>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53BC2AE1-06D8-4A65-8AD8-23AD75480F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FC4A4F3-947A-4BCF-A449-995677F72F24}"/>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93454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E373B-F43B-4C9B-B423-99D1A7098080}"/>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68FA20C-6B80-4B17-9937-F8A380FF51D3}"/>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39595A6-1A27-4F42-BCA7-84285480996A}"/>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2C9DE19B-98F9-427B-A6DD-8DF33FA96B9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3A98CC6-8BAB-4696-8680-5B0D6DF28EE7}"/>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15554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6E9D3BC-F868-45EB-BADF-9CD625C7A0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26C9646-8A94-4497-81D3-87D546D0768D}"/>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7710F52-A087-4CF1-8189-F53F4B38A7F9}"/>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BA9CC910-517A-4211-8B9C-225FC8E3219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C3F4734-8A7A-4421-A229-B8BA24D1EF07}"/>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365716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15874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57427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185029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19/04/2023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11087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PT"/>
              <a:t>Clique para editar o estilo</a:t>
            </a:r>
          </a:p>
        </p:txBody>
      </p:sp>
      <p:sp>
        <p:nvSpPr>
          <p:cNvPr id="3" name="Marcador de Posição do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94327A1F-BA85-4173-96C5-C07243DE12AF}" type="datetimeFigureOut">
              <a:rPr lang="pt-PT" smtClean="0"/>
              <a:t>19/04/2023</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699104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94327A1F-BA85-4173-96C5-C07243DE12AF}" type="datetimeFigureOut">
              <a:rPr lang="pt-PT" smtClean="0"/>
              <a:t>19/04/2023</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84316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94327A1F-BA85-4173-96C5-C07243DE12AF}" type="datetimeFigureOut">
              <a:rPr lang="pt-PT" smtClean="0"/>
              <a:t>19/04/2023</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989862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19/04/2023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76257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CEB75-B8D6-4FF8-A686-92A50F83B712}"/>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2C6CC1F-BC88-4E8D-BC41-EEA8F1EFA18E}"/>
              </a:ext>
            </a:extLst>
          </p:cNvPr>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5B9D6AF-9337-4F2A-A4A2-E1BE5A87B2EC}"/>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C750D3AC-F4F9-467E-A36F-076856E49C7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7294AB9-79E1-44CD-AE10-216E97B4E4F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934534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94327A1F-BA85-4173-96C5-C07243DE12AF}" type="datetimeFigureOut">
              <a:rPr lang="pt-PT" smtClean="0"/>
              <a:t>19/04/2023</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1467080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2284136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264CF14D-CA7C-4F5C-9837-0361E8E4F4B7}" type="slidenum">
              <a:rPr lang="pt-PT" smtClean="0"/>
              <a:t>‹nº›</a:t>
            </a:fld>
            <a:endParaRPr lang="pt-PT"/>
          </a:p>
        </p:txBody>
      </p:sp>
    </p:spTree>
    <p:extLst>
      <p:ext uri="{BB962C8B-B14F-4D97-AF65-F5344CB8AC3E}">
        <p14:creationId xmlns:p14="http://schemas.microsoft.com/office/powerpoint/2010/main" val="4044808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462E-B50E-4EDB-B99B-9AB5C074830D}"/>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88B2EDFA-49F6-4B8A-AA57-EE5FF76976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89243191-EEF0-4844-8256-EB4C0C3AFC4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C20EE62F-3C49-466E-9564-13D094543D0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3EE4B736-58F6-4487-AE52-1FFBC771069F}"/>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3446793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F0E13-4315-451D-9E30-009143472C74}"/>
              </a:ext>
            </a:extLst>
          </p:cNvPr>
          <p:cNvSpPr>
            <a:spLocks noGrp="1"/>
          </p:cNvSpPr>
          <p:nvPr>
            <p:ph type="title"/>
          </p:nvPr>
        </p:nvSpPr>
        <p:spPr>
          <a:xfrm>
            <a:off x="0" y="18255"/>
            <a:ext cx="9144000" cy="1106489"/>
          </a:xfrm>
        </p:spPr>
        <p:txBody>
          <a:bodyPr>
            <a:normAutofit/>
          </a:bodyPr>
          <a:lstStyle>
            <a:lvl1pPr>
              <a:defRPr sz="3200">
                <a:latin typeface="Candara" panose="020E0502030303020204" pitchFamily="34" charset="0"/>
              </a:defRPr>
            </a:lvl1pPr>
          </a:lstStyle>
          <a:p>
            <a:r>
              <a:rPr lang="pt-PT" dirty="0"/>
              <a:t>Clique para editar o estilo de título do Modelo Global</a:t>
            </a:r>
            <a:endParaRPr lang="en-US" dirty="0"/>
          </a:p>
        </p:txBody>
      </p:sp>
      <p:sp>
        <p:nvSpPr>
          <p:cNvPr id="3" name="Marcador de Posição de Conteúdo 2">
            <a:extLst>
              <a:ext uri="{FF2B5EF4-FFF2-40B4-BE49-F238E27FC236}">
                <a16:creationId xmlns:a16="http://schemas.microsoft.com/office/drawing/2014/main" id="{6648881E-439D-4C91-A317-F794B640BF1F}"/>
              </a:ext>
            </a:extLst>
          </p:cNvPr>
          <p:cNvSpPr>
            <a:spLocks noGrp="1"/>
          </p:cNvSpPr>
          <p:nvPr>
            <p:ph idx="1"/>
          </p:nvPr>
        </p:nvSpPr>
        <p:spPr>
          <a:xfrm>
            <a:off x="628650" y="1484621"/>
            <a:ext cx="7886700" cy="4351338"/>
          </a:xfrm>
        </p:spPr>
        <p:txBody>
          <a:bodyPr/>
          <a:lstStyle>
            <a:lvl1pPr marL="355600" indent="-355600">
              <a:buFont typeface="Wingdings" panose="05000000000000000000" pitchFamily="2" charset="2"/>
              <a:buChar char="Ø"/>
              <a:defRPr sz="2400"/>
            </a:lvl1pPr>
            <a:lvl2pPr marL="685800" indent="-330200">
              <a:buClr>
                <a:srgbClr val="7030A0"/>
              </a:buClr>
              <a:buFont typeface="Wingdings" panose="05000000000000000000" pitchFamily="2" charset="2"/>
              <a:buChar char="ü"/>
              <a:defRPr>
                <a:solidFill>
                  <a:srgbClr val="7030A0"/>
                </a:solidFill>
              </a:defRPr>
            </a:lvl2pPr>
            <a:lvl3pPr marL="982663" indent="-258763">
              <a:buFont typeface="Wingdings" panose="05000000000000000000" pitchFamily="2" charset="2"/>
              <a:buChar char="§"/>
              <a:defRPr/>
            </a:lvl3pPr>
            <a:lvl4pPr marL="1255713" indent="-273050">
              <a:defRPr>
                <a:solidFill>
                  <a:srgbClr val="7030A0"/>
                </a:solidFill>
              </a:defRPr>
            </a:lvl4p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Marcador de Posição da Data 3">
            <a:extLst>
              <a:ext uri="{FF2B5EF4-FFF2-40B4-BE49-F238E27FC236}">
                <a16:creationId xmlns:a16="http://schemas.microsoft.com/office/drawing/2014/main" id="{55398EA6-4E99-4C7F-BAF6-4A79BE4023EB}"/>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021BD3CF-E2D7-456F-A5F0-A67021855FB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F4F21BB-0CD2-411C-9C79-8F6AE271F13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991305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A669E-8054-45FA-A3EC-4C55D332D93C}"/>
              </a:ext>
            </a:extLst>
          </p:cNvPr>
          <p:cNvSpPr>
            <a:spLocks noGrp="1"/>
          </p:cNvSpPr>
          <p:nvPr>
            <p:ph type="title"/>
          </p:nvPr>
        </p:nvSpPr>
        <p:spPr>
          <a:xfrm>
            <a:off x="623888" y="1709738"/>
            <a:ext cx="7886700" cy="2852737"/>
          </a:xfrm>
          <a:ln>
            <a:solidFill>
              <a:schemeClr val="accent1">
                <a:lumMod val="75000"/>
              </a:schemeClr>
            </a:solidFill>
          </a:ln>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DA382970-1BCC-48A0-B7BC-A15653E312B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341B05E6-53C6-4D1B-9730-0164B62CFE2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5B32286E-B760-41C4-83BA-A9F6B1D79AA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E402C4C-7214-4300-A806-78955125542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61629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ED791-5A47-43A6-8EB8-12A2E1B370B4}"/>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E30A42AE-AAB4-4F4B-9EFB-62683474C9F7}"/>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C7A14CE-CA2A-475F-B51B-6A80AF1E447B}"/>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A5D908AA-D384-4DCB-9CD8-68AE16117AE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82A157D-033F-46EA-98A7-3210666DA838}"/>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BFEDD37B-F3EC-44C8-9833-DA6CFC68B8A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42700915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80E13-5DFB-4A75-8DD4-A8215A0A503D}"/>
              </a:ext>
            </a:extLst>
          </p:cNvPr>
          <p:cNvSpPr>
            <a:spLocks noGrp="1"/>
          </p:cNvSpPr>
          <p:nvPr>
            <p:ph type="title"/>
          </p:nvPr>
        </p:nvSpPr>
        <p:spPr>
          <a:xfrm>
            <a:off x="630238" y="365125"/>
            <a:ext cx="78867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3263BF27-94F1-4DFC-9537-BC4A013A1F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050F7E17-7515-45F5-BD9E-AC92264C8AED}"/>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C2D7705-46EC-440D-A33D-7C11FBD45F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2CB0EA1A-7021-41DD-9FC8-AC8FC264F5CD}"/>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EE69DB7-C35E-4ED2-9BE3-4885DE7F3294}"/>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8" name="Marcador de Posição do Rodapé 7">
            <a:extLst>
              <a:ext uri="{FF2B5EF4-FFF2-40B4-BE49-F238E27FC236}">
                <a16:creationId xmlns:a16="http://schemas.microsoft.com/office/drawing/2014/main" id="{8A097C45-3A6D-41F2-89DD-3D84885CE9A2}"/>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80145E04-42E2-4C41-8C38-B83F75155CBB}"/>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988743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A2C6D-C096-4556-A472-79B3F0522A55}"/>
              </a:ext>
            </a:extLst>
          </p:cNvPr>
          <p:cNvSpPr>
            <a:spLocks noGrp="1"/>
          </p:cNvSpPr>
          <p:nvPr>
            <p:ph type="title"/>
          </p:nvPr>
        </p:nvSpPr>
        <p:spPr>
          <a:xfrm>
            <a:off x="395536" y="-387424"/>
            <a:ext cx="7886700" cy="1325563"/>
          </a:xfrm>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A05D9541-1480-4065-ADA8-796D27489A9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4" name="Marcador de Posição do Rodapé 3">
            <a:extLst>
              <a:ext uri="{FF2B5EF4-FFF2-40B4-BE49-F238E27FC236}">
                <a16:creationId xmlns:a16="http://schemas.microsoft.com/office/drawing/2014/main" id="{F2D53F41-F3F3-4FED-9D45-A8241AFA254D}"/>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4778CFB9-FEA7-4AB0-9404-81BB8C82B67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612784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5FEFE7A-638C-49B9-A79A-DCC24595C9B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3" name="Marcador de Posição do Rodapé 2">
            <a:extLst>
              <a:ext uri="{FF2B5EF4-FFF2-40B4-BE49-F238E27FC236}">
                <a16:creationId xmlns:a16="http://schemas.microsoft.com/office/drawing/2014/main" id="{7C502520-ACFA-49F7-B3B6-5875BC0131D5}"/>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C29A81C-C9FC-4651-A76F-110DA2B91482}"/>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3796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E30EE-9F3D-4682-B325-DA5E65E025F9}"/>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53C4CA8-092C-478E-B8CF-32C1ED4A6C9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0C6197FF-1970-4482-A030-38EF3547C8F9}"/>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E0581F00-57D2-4F77-AC5E-00C51D1EA0D4}"/>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55EA3ED-92A3-4BD9-AC8F-B267F8179D21}"/>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6125100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E7056-0743-4CC2-A2D6-030AD58F9766}"/>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79FF562-0D88-4CD6-B0B0-75E91E9056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E8C4DDE4-F5D0-4727-BBF6-27E80FA67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350C3065-FFF9-47C9-98AE-8A5AF714B985}"/>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961014D8-89D2-43DD-A275-591E72D855D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2E668E7-2D46-4DBF-BED1-941A1C2EAF5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33223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ED547-377A-4220-8EAE-DFFC406D7C77}"/>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5D172836-D7F4-43DF-BFDB-378DC51382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5C21D41F-37C8-44C6-81B4-0EE8456EA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A5EC669B-829A-4B55-AE64-20729C9145A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79009F3-C12E-4E62-AA9A-6B836C7EBE7A}"/>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9261EAB-2473-48E2-8642-89A752562A7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196491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2FD12-4833-4E90-A6C8-D33F7192F8B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EBC7AA09-4552-4EE2-84D2-76B0A900B324}"/>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31FF64F-1A03-40C6-9F15-503EF9AA9E9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3B1F8B8C-B15E-4BC2-86A9-0C0E1028F166}"/>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B283FE2-C153-4279-8B00-D4C70F5C5A8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9437931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FF5CFB-0D8B-40E5-A89A-A378000D05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7C8969DE-F267-4857-B423-85162B5EFE33}"/>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FD3ED7C-3A63-4869-A557-16AF6DA88B0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6856AF14-11F5-42D5-9E79-59C9B25140D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5410750-2167-42C1-8518-A8DB5366576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4846184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462E-B50E-4EDB-B99B-9AB5C074830D}"/>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endParaRPr lang="en-US"/>
          </a:p>
        </p:txBody>
      </p:sp>
      <p:sp>
        <p:nvSpPr>
          <p:cNvPr id="3" name="Subtítulo 2">
            <a:extLst>
              <a:ext uri="{FF2B5EF4-FFF2-40B4-BE49-F238E27FC236}">
                <a16:creationId xmlns:a16="http://schemas.microsoft.com/office/drawing/2014/main" id="{88B2EDFA-49F6-4B8A-AA57-EE5FF769764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a:p>
        </p:txBody>
      </p:sp>
      <p:sp>
        <p:nvSpPr>
          <p:cNvPr id="4" name="Marcador de Posição da Data 3">
            <a:extLst>
              <a:ext uri="{FF2B5EF4-FFF2-40B4-BE49-F238E27FC236}">
                <a16:creationId xmlns:a16="http://schemas.microsoft.com/office/drawing/2014/main" id="{89243191-EEF0-4844-8256-EB4C0C3AFC4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C20EE62F-3C49-466E-9564-13D094543D0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3EE4B736-58F6-4487-AE52-1FFBC771069F}"/>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6908256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F0E13-4315-451D-9E30-009143472C74}"/>
              </a:ext>
            </a:extLst>
          </p:cNvPr>
          <p:cNvSpPr>
            <a:spLocks noGrp="1"/>
          </p:cNvSpPr>
          <p:nvPr>
            <p:ph type="title"/>
          </p:nvPr>
        </p:nvSpPr>
        <p:spPr>
          <a:xfrm>
            <a:off x="0" y="18255"/>
            <a:ext cx="9144000" cy="746449"/>
          </a:xfrm>
        </p:spPr>
        <p:txBody>
          <a:bodyPr>
            <a:normAutofit/>
          </a:bodyPr>
          <a:lstStyle>
            <a:lvl1pPr>
              <a:defRPr sz="3200">
                <a:latin typeface="Candara" panose="020E0502030303020204" pitchFamily="34" charset="0"/>
              </a:defRPr>
            </a:lvl1pPr>
          </a:lstStyle>
          <a:p>
            <a:r>
              <a:rPr lang="pt-PT" dirty="0"/>
              <a:t>Clique para editar o estilo de título do Modelo Global</a:t>
            </a:r>
            <a:endParaRPr lang="en-US" dirty="0"/>
          </a:p>
        </p:txBody>
      </p:sp>
      <p:sp>
        <p:nvSpPr>
          <p:cNvPr id="3" name="Marcador de Posição de Conteúdo 2">
            <a:extLst>
              <a:ext uri="{FF2B5EF4-FFF2-40B4-BE49-F238E27FC236}">
                <a16:creationId xmlns:a16="http://schemas.microsoft.com/office/drawing/2014/main" id="{6648881E-439D-4C91-A317-F794B640BF1F}"/>
              </a:ext>
            </a:extLst>
          </p:cNvPr>
          <p:cNvSpPr>
            <a:spLocks noGrp="1"/>
          </p:cNvSpPr>
          <p:nvPr>
            <p:ph idx="1"/>
          </p:nvPr>
        </p:nvSpPr>
        <p:spPr>
          <a:xfrm>
            <a:off x="628650" y="1484621"/>
            <a:ext cx="7886700" cy="4351338"/>
          </a:xfrm>
        </p:spPr>
        <p:txBody>
          <a:bodyPr/>
          <a:lstStyle>
            <a:lvl1pPr marL="355600" indent="-355600">
              <a:buFont typeface="Wingdings" panose="05000000000000000000" pitchFamily="2" charset="2"/>
              <a:buChar char="Ø"/>
              <a:defRPr sz="2400"/>
            </a:lvl1pPr>
            <a:lvl2pPr marL="685800" indent="-330200">
              <a:buClr>
                <a:srgbClr val="7030A0"/>
              </a:buClr>
              <a:buFont typeface="Wingdings" panose="05000000000000000000" pitchFamily="2" charset="2"/>
              <a:buChar char="ü"/>
              <a:defRPr>
                <a:solidFill>
                  <a:srgbClr val="7030A0"/>
                </a:solidFill>
              </a:defRPr>
            </a:lvl2pPr>
            <a:lvl3pPr marL="982663" indent="-258763">
              <a:buFont typeface="Wingdings" panose="05000000000000000000" pitchFamily="2" charset="2"/>
              <a:buChar char="§"/>
              <a:defRPr/>
            </a:lvl3pPr>
            <a:lvl4pPr marL="1255713" indent="-273050">
              <a:defRPr>
                <a:solidFill>
                  <a:srgbClr val="7030A0"/>
                </a:solidFill>
              </a:defRPr>
            </a:lvl4pPr>
          </a:lstStyle>
          <a:p>
            <a:pPr lvl="0"/>
            <a:r>
              <a:rPr lang="pt-PT" dirty="0"/>
              <a:t>Editar os estilos de texto do Modelo Global</a:t>
            </a:r>
          </a:p>
          <a:p>
            <a:pPr lvl="1"/>
            <a:r>
              <a:rPr lang="pt-PT" dirty="0"/>
              <a:t>Segundo nível</a:t>
            </a:r>
          </a:p>
          <a:p>
            <a:pPr lvl="2"/>
            <a:r>
              <a:rPr lang="pt-PT" dirty="0"/>
              <a:t>Terceiro nível</a:t>
            </a:r>
          </a:p>
          <a:p>
            <a:pPr lvl="3"/>
            <a:r>
              <a:rPr lang="pt-PT" dirty="0"/>
              <a:t>Quarto nível</a:t>
            </a:r>
          </a:p>
          <a:p>
            <a:pPr lvl="4"/>
            <a:r>
              <a:rPr lang="pt-PT" dirty="0"/>
              <a:t>Quinto nível</a:t>
            </a:r>
            <a:endParaRPr lang="en-US" dirty="0"/>
          </a:p>
        </p:txBody>
      </p:sp>
      <p:sp>
        <p:nvSpPr>
          <p:cNvPr id="4" name="Marcador de Posição da Data 3">
            <a:extLst>
              <a:ext uri="{FF2B5EF4-FFF2-40B4-BE49-F238E27FC236}">
                <a16:creationId xmlns:a16="http://schemas.microsoft.com/office/drawing/2014/main" id="{55398EA6-4E99-4C7F-BAF6-4A79BE4023EB}"/>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021BD3CF-E2D7-456F-A5F0-A67021855FB2}"/>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9F4F21BB-0CD2-411C-9C79-8F6AE271F13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3564628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A669E-8054-45FA-A3EC-4C55D332D93C}"/>
              </a:ext>
            </a:extLst>
          </p:cNvPr>
          <p:cNvSpPr>
            <a:spLocks noGrp="1"/>
          </p:cNvSpPr>
          <p:nvPr>
            <p:ph type="title"/>
          </p:nvPr>
        </p:nvSpPr>
        <p:spPr>
          <a:xfrm>
            <a:off x="623888" y="1709738"/>
            <a:ext cx="7886700" cy="2852737"/>
          </a:xfrm>
          <a:ln>
            <a:solidFill>
              <a:schemeClr val="accent1">
                <a:lumMod val="75000"/>
              </a:schemeClr>
            </a:solidFill>
          </a:ln>
        </p:spPr>
        <p:txBody>
          <a:bodyPr anchor="b"/>
          <a:lstStyle>
            <a:lvl1pPr>
              <a:defRPr sz="6000"/>
            </a:lvl1p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DA382970-1BCC-48A0-B7BC-A15653E312BB}"/>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a:extLst>
              <a:ext uri="{FF2B5EF4-FFF2-40B4-BE49-F238E27FC236}">
                <a16:creationId xmlns:a16="http://schemas.microsoft.com/office/drawing/2014/main" id="{341B05E6-53C6-4D1B-9730-0164B62CFE2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5B32286E-B760-41C4-83BA-A9F6B1D79AAC}"/>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BE402C4C-7214-4300-A806-78955125542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6344028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ED791-5A47-43A6-8EB8-12A2E1B370B4}"/>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E30A42AE-AAB4-4F4B-9EFB-62683474C9F7}"/>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a:extLst>
              <a:ext uri="{FF2B5EF4-FFF2-40B4-BE49-F238E27FC236}">
                <a16:creationId xmlns:a16="http://schemas.microsoft.com/office/drawing/2014/main" id="{FC7A14CE-CA2A-475F-B51B-6A80AF1E447B}"/>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a:extLst>
              <a:ext uri="{FF2B5EF4-FFF2-40B4-BE49-F238E27FC236}">
                <a16:creationId xmlns:a16="http://schemas.microsoft.com/office/drawing/2014/main" id="{A5D908AA-D384-4DCB-9CD8-68AE16117AE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82A157D-033F-46EA-98A7-3210666DA838}"/>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BFEDD37B-F3EC-44C8-9833-DA6CFC68B8A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6163919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80E13-5DFB-4A75-8DD4-A8215A0A503D}"/>
              </a:ext>
            </a:extLst>
          </p:cNvPr>
          <p:cNvSpPr>
            <a:spLocks noGrp="1"/>
          </p:cNvSpPr>
          <p:nvPr>
            <p:ph type="title"/>
          </p:nvPr>
        </p:nvSpPr>
        <p:spPr>
          <a:xfrm>
            <a:off x="630238" y="365125"/>
            <a:ext cx="7886700" cy="1325563"/>
          </a:xfrm>
        </p:spPr>
        <p:txBody>
          <a:bodyPr/>
          <a:lstStyle/>
          <a:p>
            <a:r>
              <a:rPr lang="pt-PT"/>
              <a:t>Clique para editar o estilo de título do Modelo Global</a:t>
            </a:r>
            <a:endParaRPr lang="en-US"/>
          </a:p>
        </p:txBody>
      </p:sp>
      <p:sp>
        <p:nvSpPr>
          <p:cNvPr id="3" name="Marcador de Posição do Texto 2">
            <a:extLst>
              <a:ext uri="{FF2B5EF4-FFF2-40B4-BE49-F238E27FC236}">
                <a16:creationId xmlns:a16="http://schemas.microsoft.com/office/drawing/2014/main" id="{3263BF27-94F1-4DFC-9537-BC4A013A1F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050F7E17-7515-45F5-BD9E-AC92264C8AED}"/>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a:extLst>
              <a:ext uri="{FF2B5EF4-FFF2-40B4-BE49-F238E27FC236}">
                <a16:creationId xmlns:a16="http://schemas.microsoft.com/office/drawing/2014/main" id="{8C2D7705-46EC-440D-A33D-7C11FBD45F2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2CB0EA1A-7021-41DD-9FC8-AC8FC264F5CD}"/>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a:extLst>
              <a:ext uri="{FF2B5EF4-FFF2-40B4-BE49-F238E27FC236}">
                <a16:creationId xmlns:a16="http://schemas.microsoft.com/office/drawing/2014/main" id="{4EE69DB7-C35E-4ED2-9BE3-4885DE7F3294}"/>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8" name="Marcador de Posição do Rodapé 7">
            <a:extLst>
              <a:ext uri="{FF2B5EF4-FFF2-40B4-BE49-F238E27FC236}">
                <a16:creationId xmlns:a16="http://schemas.microsoft.com/office/drawing/2014/main" id="{8A097C45-3A6D-41F2-89DD-3D84885CE9A2}"/>
              </a:ext>
            </a:extLst>
          </p:cNvPr>
          <p:cNvSpPr>
            <a:spLocks noGrp="1"/>
          </p:cNvSpPr>
          <p:nvPr>
            <p:ph type="ftr" sz="quarter" idx="11"/>
          </p:nvPr>
        </p:nvSpPr>
        <p:spPr/>
        <p:txBody>
          <a:bodyPr/>
          <a:lstStyle/>
          <a:p>
            <a:endParaRPr lang="en-US"/>
          </a:p>
        </p:txBody>
      </p:sp>
      <p:sp>
        <p:nvSpPr>
          <p:cNvPr id="9" name="Marcador de Posição do Número do Diapositivo 8">
            <a:extLst>
              <a:ext uri="{FF2B5EF4-FFF2-40B4-BE49-F238E27FC236}">
                <a16:creationId xmlns:a16="http://schemas.microsoft.com/office/drawing/2014/main" id="{80145E04-42E2-4C41-8C38-B83F75155CBB}"/>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017012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A2C6D-C096-4556-A472-79B3F0522A55}"/>
              </a:ext>
            </a:extLst>
          </p:cNvPr>
          <p:cNvSpPr>
            <a:spLocks noGrp="1"/>
          </p:cNvSpPr>
          <p:nvPr>
            <p:ph type="title"/>
          </p:nvPr>
        </p:nvSpPr>
        <p:spPr>
          <a:xfrm>
            <a:off x="395536" y="-387424"/>
            <a:ext cx="7886700" cy="1325563"/>
          </a:xfrm>
        </p:spPr>
        <p:txBody>
          <a:bodyPr/>
          <a:lstStyle/>
          <a:p>
            <a:r>
              <a:rPr lang="pt-PT"/>
              <a:t>Clique para editar o estilo de título do Modelo Global</a:t>
            </a:r>
            <a:endParaRPr lang="en-US"/>
          </a:p>
        </p:txBody>
      </p:sp>
      <p:sp>
        <p:nvSpPr>
          <p:cNvPr id="3" name="Marcador de Posição da Data 2">
            <a:extLst>
              <a:ext uri="{FF2B5EF4-FFF2-40B4-BE49-F238E27FC236}">
                <a16:creationId xmlns:a16="http://schemas.microsoft.com/office/drawing/2014/main" id="{A05D9541-1480-4065-ADA8-796D27489A9A}"/>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4" name="Marcador de Posição do Rodapé 3">
            <a:extLst>
              <a:ext uri="{FF2B5EF4-FFF2-40B4-BE49-F238E27FC236}">
                <a16:creationId xmlns:a16="http://schemas.microsoft.com/office/drawing/2014/main" id="{F2D53F41-F3F3-4FED-9D45-A8241AFA254D}"/>
              </a:ext>
            </a:extLst>
          </p:cNvPr>
          <p:cNvSpPr>
            <a:spLocks noGrp="1"/>
          </p:cNvSpPr>
          <p:nvPr>
            <p:ph type="ftr" sz="quarter" idx="11"/>
          </p:nvPr>
        </p:nvSpPr>
        <p:spPr/>
        <p:txBody>
          <a:bodyPr/>
          <a:lstStyle/>
          <a:p>
            <a:endParaRPr lang="en-US"/>
          </a:p>
        </p:txBody>
      </p:sp>
      <p:sp>
        <p:nvSpPr>
          <p:cNvPr id="5" name="Marcador de Posição do Número do Diapositivo 4">
            <a:extLst>
              <a:ext uri="{FF2B5EF4-FFF2-40B4-BE49-F238E27FC236}">
                <a16:creationId xmlns:a16="http://schemas.microsoft.com/office/drawing/2014/main" id="{4778CFB9-FEA7-4AB0-9404-81BB8C82B67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00356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EB587-47A7-4F33-915F-F34CCA13F167}"/>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85698B9-36E4-40BA-B1DA-C0D30F4816B3}"/>
              </a:ext>
            </a:extLst>
          </p:cNvPr>
          <p:cNvSpPr>
            <a:spLocks noGrp="1"/>
          </p:cNvSpPr>
          <p:nvPr>
            <p:ph sz="half" idx="1"/>
          </p:nvPr>
        </p:nvSpPr>
        <p:spPr>
          <a:xfrm>
            <a:off x="62865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D03A11C2-E5F9-4A1E-9625-4112BDC71EA9}"/>
              </a:ext>
            </a:extLst>
          </p:cNvPr>
          <p:cNvSpPr>
            <a:spLocks noGrp="1"/>
          </p:cNvSpPr>
          <p:nvPr>
            <p:ph sz="half" idx="2"/>
          </p:nvPr>
        </p:nvSpPr>
        <p:spPr>
          <a:xfrm>
            <a:off x="4648200" y="1825625"/>
            <a:ext cx="386715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53E9EABF-1514-44AD-943A-4FE0F0A2F61E}"/>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6" name="Marcador de Posição do Rodapé 5">
            <a:extLst>
              <a:ext uri="{FF2B5EF4-FFF2-40B4-BE49-F238E27FC236}">
                <a16:creationId xmlns:a16="http://schemas.microsoft.com/office/drawing/2014/main" id="{ACBC1F67-FF33-4347-924D-939DACDEC7F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63592F1-4757-49C4-97BE-44DDF70164E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3603604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5FEFE7A-638C-49B9-A79A-DCC24595C9B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3" name="Marcador de Posição do Rodapé 2">
            <a:extLst>
              <a:ext uri="{FF2B5EF4-FFF2-40B4-BE49-F238E27FC236}">
                <a16:creationId xmlns:a16="http://schemas.microsoft.com/office/drawing/2014/main" id="{7C502520-ACFA-49F7-B3B6-5875BC0131D5}"/>
              </a:ext>
            </a:extLst>
          </p:cNvPr>
          <p:cNvSpPr>
            <a:spLocks noGrp="1"/>
          </p:cNvSpPr>
          <p:nvPr>
            <p:ph type="ftr" sz="quarter" idx="11"/>
          </p:nvPr>
        </p:nvSpPr>
        <p:spPr/>
        <p:txBody>
          <a:bodyPr/>
          <a:lstStyle/>
          <a:p>
            <a:endParaRPr lang="en-US"/>
          </a:p>
        </p:txBody>
      </p:sp>
      <p:sp>
        <p:nvSpPr>
          <p:cNvPr id="4" name="Marcador de Posição do Número do Diapositivo 3">
            <a:extLst>
              <a:ext uri="{FF2B5EF4-FFF2-40B4-BE49-F238E27FC236}">
                <a16:creationId xmlns:a16="http://schemas.microsoft.com/office/drawing/2014/main" id="{AC29A81C-C9FC-4651-A76F-110DA2B91482}"/>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8775097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0E7056-0743-4CC2-A2D6-030AD58F9766}"/>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e Conteúdo 2">
            <a:extLst>
              <a:ext uri="{FF2B5EF4-FFF2-40B4-BE49-F238E27FC236}">
                <a16:creationId xmlns:a16="http://schemas.microsoft.com/office/drawing/2014/main" id="{A79FF562-0D88-4CD6-B0B0-75E91E9056E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a:extLst>
              <a:ext uri="{FF2B5EF4-FFF2-40B4-BE49-F238E27FC236}">
                <a16:creationId xmlns:a16="http://schemas.microsoft.com/office/drawing/2014/main" id="{E8C4DDE4-F5D0-4727-BBF6-27E80FA67D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350C3065-FFF9-47C9-98AE-8A5AF714B985}"/>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961014D8-89D2-43DD-A275-591E72D855DF}"/>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72E668E7-2D46-4DBF-BED1-941A1C2EAF53}"/>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28696105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ED547-377A-4220-8EAE-DFFC406D7C77}"/>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endParaRPr lang="en-US"/>
          </a:p>
        </p:txBody>
      </p:sp>
      <p:sp>
        <p:nvSpPr>
          <p:cNvPr id="3" name="Marcador de Posição da Imagem 2">
            <a:extLst>
              <a:ext uri="{FF2B5EF4-FFF2-40B4-BE49-F238E27FC236}">
                <a16:creationId xmlns:a16="http://schemas.microsoft.com/office/drawing/2014/main" id="{5D172836-D7F4-43DF-BFDB-378DC51382D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a:extLst>
              <a:ext uri="{FF2B5EF4-FFF2-40B4-BE49-F238E27FC236}">
                <a16:creationId xmlns:a16="http://schemas.microsoft.com/office/drawing/2014/main" id="{5C21D41F-37C8-44C6-81B4-0EE8456EA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A5EC669B-829A-4B55-AE64-20729C9145A8}"/>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6" name="Marcador de Posição do Rodapé 5">
            <a:extLst>
              <a:ext uri="{FF2B5EF4-FFF2-40B4-BE49-F238E27FC236}">
                <a16:creationId xmlns:a16="http://schemas.microsoft.com/office/drawing/2014/main" id="{279009F3-C12E-4E62-AA9A-6B836C7EBE7A}"/>
              </a:ext>
            </a:extLst>
          </p:cNvPr>
          <p:cNvSpPr>
            <a:spLocks noGrp="1"/>
          </p:cNvSpPr>
          <p:nvPr>
            <p:ph type="ftr" sz="quarter" idx="11"/>
          </p:nvPr>
        </p:nvSpPr>
        <p:spPr/>
        <p:txBody>
          <a:bodyPr/>
          <a:lstStyle/>
          <a:p>
            <a:endParaRPr lang="en-US"/>
          </a:p>
        </p:txBody>
      </p:sp>
      <p:sp>
        <p:nvSpPr>
          <p:cNvPr id="7" name="Marcador de Posição do Número do Diapositivo 6">
            <a:extLst>
              <a:ext uri="{FF2B5EF4-FFF2-40B4-BE49-F238E27FC236}">
                <a16:creationId xmlns:a16="http://schemas.microsoft.com/office/drawing/2014/main" id="{39261EAB-2473-48E2-8642-89A752562A79}"/>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6315762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2FD12-4833-4E90-A6C8-D33F7192F8BE}"/>
              </a:ext>
            </a:extLst>
          </p:cNvPr>
          <p:cNvSpPr>
            <a:spLocks noGrp="1"/>
          </p:cNvSpPr>
          <p:nvPr>
            <p:ph type="title"/>
          </p:nvPr>
        </p:nvSpPr>
        <p:spPr/>
        <p:txBody>
          <a:bodyPr/>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EBC7AA09-4552-4EE2-84D2-76B0A900B324}"/>
              </a:ext>
            </a:extLst>
          </p:cNvPr>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D31FF64F-1A03-40C6-9F15-503EF9AA9E9D}"/>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3B1F8B8C-B15E-4BC2-86A9-0C0E1028F166}"/>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FB283FE2-C153-4279-8B00-D4C70F5C5A8D}"/>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1403326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1FF5CFB-0D8B-40E5-A89A-A378000D054F}"/>
              </a:ext>
            </a:extLst>
          </p:cNvPr>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a:p>
        </p:txBody>
      </p:sp>
      <p:sp>
        <p:nvSpPr>
          <p:cNvPr id="3" name="Marcador de Posição de Texto Vertical 2">
            <a:extLst>
              <a:ext uri="{FF2B5EF4-FFF2-40B4-BE49-F238E27FC236}">
                <a16:creationId xmlns:a16="http://schemas.microsoft.com/office/drawing/2014/main" id="{7C8969DE-F267-4857-B423-85162B5EFE33}"/>
              </a:ext>
            </a:extLst>
          </p:cNvPr>
          <p:cNvSpPr>
            <a:spLocks noGrp="1"/>
          </p:cNvSpPr>
          <p:nvPr>
            <p:ph type="body" orient="vert" idx="1"/>
          </p:nvPr>
        </p:nvSpPr>
        <p:spPr>
          <a:xfrm>
            <a:off x="628650" y="365125"/>
            <a:ext cx="57626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EFD3ED7C-3A63-4869-A557-16AF6DA88B02}"/>
              </a:ext>
            </a:extLst>
          </p:cNvPr>
          <p:cNvSpPr>
            <a:spLocks noGrp="1"/>
          </p:cNvSpPr>
          <p:nvPr>
            <p:ph type="dt" sz="half" idx="10"/>
          </p:nvPr>
        </p:nvSpPr>
        <p:spPr/>
        <p:txBody>
          <a:body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6856AF14-11F5-42D5-9E79-59C9B25140DE}"/>
              </a:ext>
            </a:extLst>
          </p:cNvPr>
          <p:cNvSpPr>
            <a:spLocks noGrp="1"/>
          </p:cNvSpPr>
          <p:nvPr>
            <p:ph type="ftr" sz="quarter" idx="11"/>
          </p:nvPr>
        </p:nvSpPr>
        <p:spPr/>
        <p:txBody>
          <a:bodyPr/>
          <a:lstStyle/>
          <a:p>
            <a:endParaRPr lang="en-US"/>
          </a:p>
        </p:txBody>
      </p:sp>
      <p:sp>
        <p:nvSpPr>
          <p:cNvPr id="6" name="Marcador de Posição do Número do Diapositivo 5">
            <a:extLst>
              <a:ext uri="{FF2B5EF4-FFF2-40B4-BE49-F238E27FC236}">
                <a16:creationId xmlns:a16="http://schemas.microsoft.com/office/drawing/2014/main" id="{55410750-2167-42C1-8518-A8DB5366576A}"/>
              </a:ext>
            </a:extLst>
          </p:cNvPr>
          <p:cNvSpPr>
            <a:spLocks noGrp="1"/>
          </p:cNvSpPr>
          <p:nvPr>
            <p:ph type="sldNum" sz="quarter" idx="12"/>
          </p:nvPr>
        </p:nvSpPr>
        <p:spPr/>
        <p:txBody>
          <a:bodyPr/>
          <a:lstStyle/>
          <a:p>
            <a:fld id="{82F493D2-158B-4DAD-98A8-571258816198}" type="slidenum">
              <a:rPr lang="en-US" smtClean="0"/>
              <a:t>‹nº›</a:t>
            </a:fld>
            <a:endParaRPr lang="en-US"/>
          </a:p>
        </p:txBody>
      </p:sp>
    </p:spTree>
    <p:extLst>
      <p:ext uri="{BB962C8B-B14F-4D97-AF65-F5344CB8AC3E}">
        <p14:creationId xmlns:p14="http://schemas.microsoft.com/office/powerpoint/2010/main" val="30776624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1268733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6555725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5609051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Date Placeholder 4"/>
          <p:cNvSpPr>
            <a:spLocks noGrp="1"/>
          </p:cNvSpPr>
          <p:nvPr>
            <p:ph type="dt" sz="half" idx="10"/>
          </p:nvPr>
        </p:nvSpPr>
        <p:spPr/>
        <p:txBody>
          <a:bodyPr/>
          <a:lstStyle/>
          <a:p>
            <a:fld id="{2987679C-2F59-6E45-8FA5-FAD21CEBEBF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078548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7" name="Date Placeholder 6"/>
          <p:cNvSpPr>
            <a:spLocks noGrp="1"/>
          </p:cNvSpPr>
          <p:nvPr>
            <p:ph type="dt" sz="half" idx="10"/>
          </p:nvPr>
        </p:nvSpPr>
        <p:spPr/>
        <p:txBody>
          <a:bodyPr/>
          <a:lstStyle/>
          <a:p>
            <a:fld id="{2987679C-2F59-6E45-8FA5-FAD21CEBEBFE}"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7934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2308C-9A89-403A-9D3F-DC2E619C4140}"/>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CB1E5A9-2BCF-4BE6-A0B1-EF8CF26829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a:extLst>
              <a:ext uri="{FF2B5EF4-FFF2-40B4-BE49-F238E27FC236}">
                <a16:creationId xmlns:a16="http://schemas.microsoft.com/office/drawing/2014/main" id="{14340BC7-4D2C-40A7-99E0-8DDBEF65306F}"/>
              </a:ext>
            </a:extLst>
          </p:cNvPr>
          <p:cNvSpPr>
            <a:spLocks noGrp="1"/>
          </p:cNvSpPr>
          <p:nvPr>
            <p:ph sz="half" idx="2"/>
          </p:nvPr>
        </p:nvSpPr>
        <p:spPr>
          <a:xfrm>
            <a:off x="630238" y="2505075"/>
            <a:ext cx="386873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84736F1-EED6-40E3-B631-C240FA36216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a:extLst>
              <a:ext uri="{FF2B5EF4-FFF2-40B4-BE49-F238E27FC236}">
                <a16:creationId xmlns:a16="http://schemas.microsoft.com/office/drawing/2014/main" id="{F1DDC86B-B66E-42F4-B622-9ED4C631FC05}"/>
              </a:ext>
            </a:extLst>
          </p:cNvPr>
          <p:cNvSpPr>
            <a:spLocks noGrp="1"/>
          </p:cNvSpPr>
          <p:nvPr>
            <p:ph sz="quarter" idx="4"/>
          </p:nvPr>
        </p:nvSpPr>
        <p:spPr>
          <a:xfrm>
            <a:off x="4629150" y="2505075"/>
            <a:ext cx="38877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7E06316-BBE2-4759-8C44-1C6EEB7EE813}"/>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8" name="Marcador de Posição do Rodapé 7">
            <a:extLst>
              <a:ext uri="{FF2B5EF4-FFF2-40B4-BE49-F238E27FC236}">
                <a16:creationId xmlns:a16="http://schemas.microsoft.com/office/drawing/2014/main" id="{299770D5-9C87-4FE9-8209-4E3D234F6CB9}"/>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E8DB92E7-1DB8-42AC-9BAF-ACE104AE7FE4}"/>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6153861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Date Placeholder 2"/>
          <p:cNvSpPr>
            <a:spLocks noGrp="1"/>
          </p:cNvSpPr>
          <p:nvPr>
            <p:ph type="dt" sz="half" idx="10"/>
          </p:nvPr>
        </p:nvSpPr>
        <p:spPr/>
        <p:txBody>
          <a:bodyPr/>
          <a:lstStyle/>
          <a:p>
            <a:fld id="{2987679C-2F59-6E45-8FA5-FAD21CEBEBFE}"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24125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7679C-2F59-6E45-8FA5-FAD21CEBEBFE}"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36684533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2987679C-2F59-6E45-8FA5-FAD21CEBEBF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1278805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2987679C-2F59-6E45-8FA5-FAD21CEBEBFE}"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3632087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4858295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10"/>
          </p:nvPr>
        </p:nvSpPr>
        <p:spPr/>
        <p:txBody>
          <a:bodyPr/>
          <a:lstStyle/>
          <a:p>
            <a:fld id="{2987679C-2F59-6E45-8FA5-FAD21CEBEBFE}"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22231-0FE8-084E-9FAD-E8FD879B4578}" type="slidenum">
              <a:rPr lang="en-US" smtClean="0"/>
              <a:t>‹nº›</a:t>
            </a:fld>
            <a:endParaRPr lang="en-US"/>
          </a:p>
        </p:txBody>
      </p:sp>
    </p:spTree>
    <p:extLst>
      <p:ext uri="{BB962C8B-B14F-4D97-AF65-F5344CB8AC3E}">
        <p14:creationId xmlns:p14="http://schemas.microsoft.com/office/powerpoint/2010/main" val="292108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CD68C-92B3-40DA-A848-1860BDD343C7}"/>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ED357238-2C9E-4B68-80FB-D78AAC88CFA5}"/>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4" name="Marcador de Posição do Rodapé 3">
            <a:extLst>
              <a:ext uri="{FF2B5EF4-FFF2-40B4-BE49-F238E27FC236}">
                <a16:creationId xmlns:a16="http://schemas.microsoft.com/office/drawing/2014/main" id="{7640FE60-0E8D-4BF3-A4FE-9241B9F041AE}"/>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66326F64-3D15-4B63-9C45-FB8694A193D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0521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31A15221-3F54-40A8-89B7-311A652A015D}"/>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3" name="Marcador de Posição do Rodapé 2">
            <a:extLst>
              <a:ext uri="{FF2B5EF4-FFF2-40B4-BE49-F238E27FC236}">
                <a16:creationId xmlns:a16="http://schemas.microsoft.com/office/drawing/2014/main" id="{4E5B6CCA-40B3-4CF6-A060-3D920FF97A30}"/>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E56173E1-793E-4B45-BD63-B9DE50C2653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193341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AE248-9501-4BC9-89E4-BA49F772A91B}"/>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B07ED9A-151F-4B5D-B7CA-218BC4DFA6D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A95E3AE-B939-4383-8E3E-6CFFD338DB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C137ADD9-061C-487E-9A07-4A95AD266B62}"/>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6" name="Marcador de Posição do Rodapé 5">
            <a:extLst>
              <a:ext uri="{FF2B5EF4-FFF2-40B4-BE49-F238E27FC236}">
                <a16:creationId xmlns:a16="http://schemas.microsoft.com/office/drawing/2014/main" id="{601AEB87-76C0-4863-81B0-45AC3519D0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56579CD-C9A9-42A3-8C19-BE2E9F1D1A2F}"/>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229885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92699-DAF6-46A2-8877-0DC1FA4041A1}"/>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91A992B-D37F-4D13-A712-76AEDBADA0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CE4605A3-063D-40C7-AA19-977EA23A94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a:extLst>
              <a:ext uri="{FF2B5EF4-FFF2-40B4-BE49-F238E27FC236}">
                <a16:creationId xmlns:a16="http://schemas.microsoft.com/office/drawing/2014/main" id="{B13DA3E9-D4DC-4D51-AD68-EFE6431819BF}"/>
              </a:ext>
            </a:extLst>
          </p:cNvPr>
          <p:cNvSpPr>
            <a:spLocks noGrp="1"/>
          </p:cNvSpPr>
          <p:nvPr>
            <p:ph type="dt" sz="half" idx="10"/>
          </p:nvPr>
        </p:nvSpPr>
        <p:spPr/>
        <p:txBody>
          <a:bodyPr/>
          <a:lstStyle/>
          <a:p>
            <a:fld id="{C56A7FEF-8B9F-430C-8643-D57C1493F3A4}" type="datetimeFigureOut">
              <a:rPr lang="pt-PT" smtClean="0"/>
              <a:t>19/04/2023</a:t>
            </a:fld>
            <a:endParaRPr lang="pt-PT"/>
          </a:p>
        </p:txBody>
      </p:sp>
      <p:sp>
        <p:nvSpPr>
          <p:cNvPr id="6" name="Marcador de Posição do Rodapé 5">
            <a:extLst>
              <a:ext uri="{FF2B5EF4-FFF2-40B4-BE49-F238E27FC236}">
                <a16:creationId xmlns:a16="http://schemas.microsoft.com/office/drawing/2014/main" id="{AABA0C17-8CA8-4102-BDCA-07B4DE2C311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7E9FE24-4A96-4F3F-B186-F40DF14BDF68}"/>
              </a:ext>
            </a:extLst>
          </p:cNvPr>
          <p:cNvSpPr>
            <a:spLocks noGrp="1"/>
          </p:cNvSpPr>
          <p:nvPr>
            <p:ph type="sldNum" sz="quarter" idx="12"/>
          </p:nvPr>
        </p:nvSpPr>
        <p:spPr/>
        <p:txBody>
          <a:bodyPr/>
          <a:lstStyle/>
          <a:p>
            <a:fld id="{4992A523-F2A4-4F70-A965-F59CEDFEE41E}" type="slidenum">
              <a:rPr lang="pt-PT" smtClean="0"/>
              <a:t>‹nº›</a:t>
            </a:fld>
            <a:endParaRPr lang="pt-PT"/>
          </a:p>
        </p:txBody>
      </p:sp>
    </p:spTree>
    <p:extLst>
      <p:ext uri="{BB962C8B-B14F-4D97-AF65-F5344CB8AC3E}">
        <p14:creationId xmlns:p14="http://schemas.microsoft.com/office/powerpoint/2010/main" val="8317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60DD3428-73EF-4B39-9706-EF6A1053563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F954BF1-35AB-4D69-8BE0-5294B0B2569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2B493C91-66C3-40D7-ABF7-B11BF1AC966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7FEF-8B9F-430C-8643-D57C1493F3A4}" type="datetimeFigureOut">
              <a:rPr lang="pt-PT" smtClean="0"/>
              <a:t>19/04/2023</a:t>
            </a:fld>
            <a:endParaRPr lang="pt-PT"/>
          </a:p>
        </p:txBody>
      </p:sp>
      <p:sp>
        <p:nvSpPr>
          <p:cNvPr id="5" name="Marcador de Posição do Rodapé 4">
            <a:extLst>
              <a:ext uri="{FF2B5EF4-FFF2-40B4-BE49-F238E27FC236}">
                <a16:creationId xmlns:a16="http://schemas.microsoft.com/office/drawing/2014/main" id="{27C363F3-A4E8-429E-9791-97E49483E28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28522FCA-07FF-438D-98AA-2A5B537A5DC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2A523-F2A4-4F70-A965-F59CEDFEE41E}" type="slidenum">
              <a:rPr lang="pt-PT" smtClean="0"/>
              <a:t>‹nº›</a:t>
            </a:fld>
            <a:endParaRPr lang="pt-PT"/>
          </a:p>
        </p:txBody>
      </p:sp>
    </p:spTree>
    <p:extLst>
      <p:ext uri="{BB962C8B-B14F-4D97-AF65-F5344CB8AC3E}">
        <p14:creationId xmlns:p14="http://schemas.microsoft.com/office/powerpoint/2010/main" val="1415294438"/>
      </p:ext>
    </p:extLst>
  </p:cSld>
  <p:clrMap bg1="lt1" tx1="dk1" bg2="lt2" tx2="dk2" accent1="accent1" accent2="accent2" accent3="accent3" accent4="accent4" accent5="accent5" accent6="accent6" hlink="hlink" folHlink="folHlink"/>
  <p:sldLayoutIdLst>
    <p:sldLayoutId id="2147485103" r:id="rId1"/>
    <p:sldLayoutId id="2147485104" r:id="rId2"/>
    <p:sldLayoutId id="2147485105" r:id="rId3"/>
    <p:sldLayoutId id="2147485106" r:id="rId4"/>
    <p:sldLayoutId id="2147485107" r:id="rId5"/>
    <p:sldLayoutId id="2147485108" r:id="rId6"/>
    <p:sldLayoutId id="2147485109" r:id="rId7"/>
    <p:sldLayoutId id="2147485110" r:id="rId8"/>
    <p:sldLayoutId id="2147485111" r:id="rId9"/>
    <p:sldLayoutId id="2147485112" r:id="rId10"/>
    <p:sldLayoutId id="21474851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27A1F-BA85-4173-96C5-C07243DE12AF}" type="datetimeFigureOut">
              <a:rPr lang="pt-PT" smtClean="0"/>
              <a:t>19/04/2023</a:t>
            </a:fld>
            <a:endParaRPr lang="pt-PT"/>
          </a:p>
        </p:txBody>
      </p:sp>
      <p:sp>
        <p:nvSpPr>
          <p:cNvPr id="5" name="Marcador de Posição do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CF14D-CA7C-4F5C-9837-0361E8E4F4B7}" type="slidenum">
              <a:rPr lang="pt-PT" smtClean="0"/>
              <a:t>‹nº›</a:t>
            </a:fld>
            <a:endParaRPr lang="pt-PT"/>
          </a:p>
        </p:txBody>
      </p:sp>
    </p:spTree>
    <p:extLst>
      <p:ext uri="{BB962C8B-B14F-4D97-AF65-F5344CB8AC3E}">
        <p14:creationId xmlns:p14="http://schemas.microsoft.com/office/powerpoint/2010/main" val="2557546560"/>
      </p:ext>
    </p:extLst>
  </p:cSld>
  <p:clrMap bg1="lt1" tx1="dk1" bg2="lt2" tx2="dk2" accent1="accent1" accent2="accent2" accent3="accent3" accent4="accent4" accent5="accent5" accent6="accent6" hlink="hlink" folHlink="folHlink"/>
  <p:sldLayoutIdLst>
    <p:sldLayoutId id="2147485090" r:id="rId1"/>
    <p:sldLayoutId id="2147485091" r:id="rId2"/>
    <p:sldLayoutId id="2147485092" r:id="rId3"/>
    <p:sldLayoutId id="2147485093" r:id="rId4"/>
    <p:sldLayoutId id="2147485094" r:id="rId5"/>
    <p:sldLayoutId id="2147485095" r:id="rId6"/>
    <p:sldLayoutId id="2147485096" r:id="rId7"/>
    <p:sldLayoutId id="2147485097" r:id="rId8"/>
    <p:sldLayoutId id="2147485098" r:id="rId9"/>
    <p:sldLayoutId id="2147485099" r:id="rId10"/>
    <p:sldLayoutId id="21474851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B977D6-1E56-499E-8AEA-D3DC51BAF0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dirty="0"/>
              <a:t>Clique para editar o estilo de título do Modelo Global</a:t>
            </a:r>
            <a:endParaRPr lang="en-US" dirty="0"/>
          </a:p>
        </p:txBody>
      </p:sp>
      <p:sp>
        <p:nvSpPr>
          <p:cNvPr id="3" name="Marcador de Posição do Texto 2">
            <a:extLst>
              <a:ext uri="{FF2B5EF4-FFF2-40B4-BE49-F238E27FC236}">
                <a16:creationId xmlns:a16="http://schemas.microsoft.com/office/drawing/2014/main" id="{62398426-22F8-4BD6-A83B-8A8C3ACFEC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BEAF4CDA-C3F2-4556-B262-DD0A385075C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B277DF46-3D39-4245-9A19-A31875D5DEF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B75D7923-7576-4667-80AC-FD1ABED0364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493D2-158B-4DAD-98A8-571258816198}" type="slidenum">
              <a:rPr lang="en-US" smtClean="0"/>
              <a:t>‹nº›</a:t>
            </a:fld>
            <a:endParaRPr lang="en-US"/>
          </a:p>
        </p:txBody>
      </p:sp>
      <p:cxnSp>
        <p:nvCxnSpPr>
          <p:cNvPr id="7" name="Conexão reta 6">
            <a:extLst>
              <a:ext uri="{FF2B5EF4-FFF2-40B4-BE49-F238E27FC236}">
                <a16:creationId xmlns:a16="http://schemas.microsoft.com/office/drawing/2014/main" id="{429B3419-3C21-4667-95B6-DCCAE81BD315}"/>
              </a:ext>
            </a:extLst>
          </p:cNvPr>
          <p:cNvCxnSpPr/>
          <p:nvPr userDrawn="1"/>
        </p:nvCxnSpPr>
        <p:spPr>
          <a:xfrm>
            <a:off x="107504" y="1052736"/>
            <a:ext cx="2777430" cy="0"/>
          </a:xfrm>
          <a:prstGeom prst="line">
            <a:avLst/>
          </a:prstGeom>
          <a:ln w="127000" cmpd="tri">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277457"/>
      </p:ext>
    </p:extLst>
  </p:cSld>
  <p:clrMap bg1="lt1" tx1="dk1" bg2="lt2" tx2="dk2" accent1="accent1" accent2="accent2" accent3="accent3" accent4="accent4" accent5="accent5" accent6="accent6" hlink="hlink" folHlink="folHlink"/>
  <p:sldLayoutIdLst>
    <p:sldLayoutId id="2147485159" r:id="rId1"/>
    <p:sldLayoutId id="2147485160" r:id="rId2"/>
    <p:sldLayoutId id="2147485161" r:id="rId3"/>
    <p:sldLayoutId id="2147485162" r:id="rId4"/>
    <p:sldLayoutId id="2147485163" r:id="rId5"/>
    <p:sldLayoutId id="2147485164" r:id="rId6"/>
    <p:sldLayoutId id="2147485165" r:id="rId7"/>
    <p:sldLayoutId id="2147485166" r:id="rId8"/>
    <p:sldLayoutId id="2147485167" r:id="rId9"/>
    <p:sldLayoutId id="2147485168" r:id="rId10"/>
    <p:sldLayoutId id="21474851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02B977D6-1E56-499E-8AEA-D3DC51BAF03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PT" dirty="0"/>
              <a:t>Clique para editar o estilo de título do Modelo Global</a:t>
            </a:r>
            <a:endParaRPr lang="en-US" dirty="0"/>
          </a:p>
        </p:txBody>
      </p:sp>
      <p:sp>
        <p:nvSpPr>
          <p:cNvPr id="3" name="Marcador de Posição do Texto 2">
            <a:extLst>
              <a:ext uri="{FF2B5EF4-FFF2-40B4-BE49-F238E27FC236}">
                <a16:creationId xmlns:a16="http://schemas.microsoft.com/office/drawing/2014/main" id="{62398426-22F8-4BD6-A83B-8A8C3ACFEC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a:extLst>
              <a:ext uri="{FF2B5EF4-FFF2-40B4-BE49-F238E27FC236}">
                <a16:creationId xmlns:a16="http://schemas.microsoft.com/office/drawing/2014/main" id="{BEAF4CDA-C3F2-4556-B262-DD0A385075C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F308-AEC1-40FE-82C1-7DCBD5B1B076}" type="datetimeFigureOut">
              <a:rPr lang="en-US" smtClean="0"/>
              <a:t>4/19/2023</a:t>
            </a:fld>
            <a:endParaRPr lang="en-US"/>
          </a:p>
        </p:txBody>
      </p:sp>
      <p:sp>
        <p:nvSpPr>
          <p:cNvPr id="5" name="Marcador de Posição do Rodapé 4">
            <a:extLst>
              <a:ext uri="{FF2B5EF4-FFF2-40B4-BE49-F238E27FC236}">
                <a16:creationId xmlns:a16="http://schemas.microsoft.com/office/drawing/2014/main" id="{B277DF46-3D39-4245-9A19-A31875D5DEF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a:extLst>
              <a:ext uri="{FF2B5EF4-FFF2-40B4-BE49-F238E27FC236}">
                <a16:creationId xmlns:a16="http://schemas.microsoft.com/office/drawing/2014/main" id="{B75D7923-7576-4667-80AC-FD1ABED0364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493D2-158B-4DAD-98A8-571258816198}" type="slidenum">
              <a:rPr lang="en-US" smtClean="0"/>
              <a:t>‹nº›</a:t>
            </a:fld>
            <a:endParaRPr lang="en-US"/>
          </a:p>
        </p:txBody>
      </p:sp>
      <p:cxnSp>
        <p:nvCxnSpPr>
          <p:cNvPr id="7" name="Conexão reta 6">
            <a:extLst>
              <a:ext uri="{FF2B5EF4-FFF2-40B4-BE49-F238E27FC236}">
                <a16:creationId xmlns:a16="http://schemas.microsoft.com/office/drawing/2014/main" id="{429B3419-3C21-4667-95B6-DCCAE81BD315}"/>
              </a:ext>
            </a:extLst>
          </p:cNvPr>
          <p:cNvCxnSpPr/>
          <p:nvPr userDrawn="1"/>
        </p:nvCxnSpPr>
        <p:spPr>
          <a:xfrm>
            <a:off x="107504" y="1052736"/>
            <a:ext cx="2777430" cy="0"/>
          </a:xfrm>
          <a:prstGeom prst="line">
            <a:avLst/>
          </a:prstGeom>
          <a:ln w="127000" cmpd="tri">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684672"/>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7679C-2F59-6E45-8FA5-FAD21CEBEBFE}" type="datetimeFigureOut">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22231-0FE8-084E-9FAD-E8FD879B4578}" type="slidenum">
              <a:rPr lang="en-US" smtClean="0"/>
              <a:t>‹nº›</a:t>
            </a:fld>
            <a:endParaRPr lang="en-US"/>
          </a:p>
        </p:txBody>
      </p:sp>
    </p:spTree>
    <p:extLst>
      <p:ext uri="{BB962C8B-B14F-4D97-AF65-F5344CB8AC3E}">
        <p14:creationId xmlns:p14="http://schemas.microsoft.com/office/powerpoint/2010/main" val="48434050"/>
      </p:ext>
    </p:extLst>
  </p:cSld>
  <p:clrMap bg1="lt1" tx1="dk1" bg2="lt2" tx2="dk2" accent1="accent1" accent2="accent2" accent3="accent3" accent4="accent4" accent5="accent5" accent6="accent6" hlink="hlink" folHlink="folHlink"/>
  <p:sldLayoutIdLst>
    <p:sldLayoutId id="2147485198" r:id="rId1"/>
    <p:sldLayoutId id="2147485199" r:id="rId2"/>
    <p:sldLayoutId id="2147485200" r:id="rId3"/>
    <p:sldLayoutId id="2147485201" r:id="rId4"/>
    <p:sldLayoutId id="2147485202" r:id="rId5"/>
    <p:sldLayoutId id="2147485203" r:id="rId6"/>
    <p:sldLayoutId id="2147485204" r:id="rId7"/>
    <p:sldLayoutId id="2147485205" r:id="rId8"/>
    <p:sldLayoutId id="2147485206" r:id="rId9"/>
    <p:sldLayoutId id="2147485207" r:id="rId10"/>
    <p:sldLayoutId id="21474852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8Xe3xZb1t4https://www.youtube.com/watch?v=R8Xe3xZb1t4"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uca-bravo-217276-unsplas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197"/>
            <a:ext cx="9144000" cy="5862803"/>
          </a:xfrm>
          <a:prstGeom prst="rect">
            <a:avLst/>
          </a:prstGeom>
        </p:spPr>
      </p:pic>
      <p:sp>
        <p:nvSpPr>
          <p:cNvPr id="9" name="Rectangle 8"/>
          <p:cNvSpPr/>
          <p:nvPr/>
        </p:nvSpPr>
        <p:spPr>
          <a:xfrm>
            <a:off x="35496" y="6347216"/>
            <a:ext cx="9063130" cy="465667"/>
          </a:xfrm>
          <a:prstGeom prst="rect">
            <a:avLst/>
          </a:prstGeom>
          <a:solidFill>
            <a:srgbClr val="CCEC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50000"/>
                  <a:lumOff val="50000"/>
                </a:prstClr>
              </a:solidFill>
              <a:effectLst/>
              <a:uLnTx/>
              <a:uFillTx/>
              <a:latin typeface="Calibri"/>
              <a:ea typeface="+mn-ea"/>
              <a:cs typeface="+mn-cs"/>
            </a:endParaRPr>
          </a:p>
        </p:txBody>
      </p:sp>
      <p:sp>
        <p:nvSpPr>
          <p:cNvPr id="11" name="TextBox 10"/>
          <p:cNvSpPr txBox="1"/>
          <p:nvPr/>
        </p:nvSpPr>
        <p:spPr>
          <a:xfrm>
            <a:off x="5287439" y="5833661"/>
            <a:ext cx="3901935" cy="58477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Dario Fernandes Morais Carreira, </a:t>
            </a:r>
            <a:r>
              <a:rPr kumimoji="0" lang="pt-PT" sz="1600" b="0" i="0" u="none" strike="noStrike" kern="1200" cap="none" spc="0" normalizeH="0" baseline="0" noProof="0" dirty="0" err="1">
                <a:ln>
                  <a:noFill/>
                </a:ln>
                <a:solidFill>
                  <a:srgbClr val="FFFFFF"/>
                </a:solidFill>
                <a:effectLst/>
                <a:uLnTx/>
                <a:uFillTx/>
                <a:latin typeface="Candara" panose="020E0502030303020204" pitchFamily="34" charset="0"/>
                <a:ea typeface="+mn-ea"/>
                <a:cs typeface="Georgia"/>
              </a:rPr>
              <a:t>M.Sc</a:t>
            </a: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pt-PT" sz="1600" b="0" i="0" u="none" strike="noStrike" kern="1200" cap="none" spc="0" normalizeH="0" baseline="0" noProof="0" dirty="0">
                <a:ln>
                  <a:noFill/>
                </a:ln>
                <a:solidFill>
                  <a:srgbClr val="FFFFFF"/>
                </a:solidFill>
                <a:effectLst/>
                <a:uLnTx/>
                <a:uFillTx/>
                <a:latin typeface="Candara" panose="020E0502030303020204" pitchFamily="34" charset="0"/>
                <a:ea typeface="+mn-ea"/>
                <a:cs typeface="Georgia"/>
              </a:rPr>
              <a:t>dariocarreira@umaia.pt</a:t>
            </a:r>
          </a:p>
        </p:txBody>
      </p:sp>
      <p:sp>
        <p:nvSpPr>
          <p:cNvPr id="12" name="TextBox 11"/>
          <p:cNvSpPr txBox="1"/>
          <p:nvPr/>
        </p:nvSpPr>
        <p:spPr>
          <a:xfrm>
            <a:off x="6910121" y="6509133"/>
            <a:ext cx="2233879"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PT" sz="1400" b="0" i="0" u="none" strike="noStrike" kern="0" cap="none" spc="0" normalizeH="0" baseline="0" noProof="0" dirty="0">
                <a:ln>
                  <a:noFill/>
                </a:ln>
                <a:solidFill>
                  <a:srgbClr val="C00000"/>
                </a:solidFill>
                <a:effectLst/>
                <a:uLnTx/>
                <a:uFillTx/>
                <a:latin typeface="Georgia"/>
                <a:ea typeface="+mn-ea"/>
                <a:cs typeface="Georgia"/>
              </a:rPr>
              <a:t>IPMAIA, 19Abr23</a:t>
            </a:r>
            <a:endParaRPr kumimoji="0" lang="en-US" sz="1400" b="0" i="0" u="none" strike="noStrike" kern="0" cap="none" spc="0" normalizeH="0" baseline="0" noProof="0" dirty="0">
              <a:ln>
                <a:noFill/>
              </a:ln>
              <a:solidFill>
                <a:srgbClr val="C00000"/>
              </a:solidFill>
              <a:effectLst/>
              <a:uLnTx/>
              <a:uFillTx/>
              <a:latin typeface="Georgia"/>
              <a:ea typeface="+mn-ea"/>
              <a:cs typeface="Georgia"/>
            </a:endParaRPr>
          </a:p>
        </p:txBody>
      </p:sp>
      <p:sp>
        <p:nvSpPr>
          <p:cNvPr id="3" name="CaixaDeTexto 2">
            <a:extLst>
              <a:ext uri="{FF2B5EF4-FFF2-40B4-BE49-F238E27FC236}">
                <a16:creationId xmlns:a16="http://schemas.microsoft.com/office/drawing/2014/main" id="{11C42051-A160-4049-926D-D7BF1E7CD1ED}"/>
              </a:ext>
            </a:extLst>
          </p:cNvPr>
          <p:cNvSpPr txBox="1"/>
          <p:nvPr/>
        </p:nvSpPr>
        <p:spPr>
          <a:xfrm>
            <a:off x="132736" y="41090"/>
            <a:ext cx="7179060"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PT" sz="2800" b="1" i="0" u="none" strike="noStrike" kern="1200" cap="none" spc="0" normalizeH="0" baseline="0" noProof="0" dirty="0">
                <a:ln>
                  <a:noFill/>
                </a:ln>
                <a:solidFill>
                  <a:prstClr val="black">
                    <a:lumMod val="95000"/>
                    <a:lumOff val="5000"/>
                  </a:prstClr>
                </a:solidFill>
                <a:effectLst/>
                <a:uLnTx/>
                <a:uFillTx/>
                <a:latin typeface="Candara" panose="020E0502030303020204" pitchFamily="34" charset="0"/>
                <a:ea typeface="+mn-ea"/>
                <a:cs typeface="+mn-cs"/>
              </a:rPr>
              <a:t>Licenciatura TIWM</a:t>
            </a:r>
            <a:r>
              <a:rPr kumimoji="0" lang="en-US" sz="2800" b="1" i="0" u="none" strike="noStrike" kern="1200" cap="none" spc="0" normalizeH="0" baseline="0" noProof="0" dirty="0">
                <a:ln>
                  <a:noFill/>
                </a:ln>
                <a:solidFill>
                  <a:prstClr val="black">
                    <a:lumMod val="95000"/>
                    <a:lumOff val="5000"/>
                  </a:prstClr>
                </a:solidFill>
                <a:effectLst/>
                <a:uLnTx/>
                <a:uFillTx/>
                <a:latin typeface="Candara" panose="020E0502030303020204" pitchFamily="34" charset="0"/>
                <a:ea typeface="+mn-ea"/>
                <a:cs typeface="+mn-cs"/>
              </a:rPr>
              <a:t>  2022-23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PT" sz="28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Computação Segura</a:t>
            </a:r>
            <a:endParaRPr kumimoji="0" lang="en-US" sz="28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pic>
        <p:nvPicPr>
          <p:cNvPr id="7" name="Imagem 6">
            <a:extLst>
              <a:ext uri="{FF2B5EF4-FFF2-40B4-BE49-F238E27FC236}">
                <a16:creationId xmlns:a16="http://schemas.microsoft.com/office/drawing/2014/main" id="{0AD6E2D1-64E6-43F2-B6D4-D6546ECA401C}"/>
              </a:ext>
            </a:extLst>
          </p:cNvPr>
          <p:cNvPicPr>
            <a:picLocks noChangeAspect="1"/>
          </p:cNvPicPr>
          <p:nvPr/>
        </p:nvPicPr>
        <p:blipFill>
          <a:blip r:embed="rId3"/>
          <a:stretch>
            <a:fillRect/>
          </a:stretch>
        </p:blipFill>
        <p:spPr>
          <a:xfrm>
            <a:off x="7557798" y="98490"/>
            <a:ext cx="1453466" cy="586601"/>
          </a:xfrm>
          <a:prstGeom prst="rect">
            <a:avLst/>
          </a:prstGeom>
        </p:spPr>
      </p:pic>
      <p:sp>
        <p:nvSpPr>
          <p:cNvPr id="6" name="Subtítulo 5">
            <a:extLst>
              <a:ext uri="{FF2B5EF4-FFF2-40B4-BE49-F238E27FC236}">
                <a16:creationId xmlns:a16="http://schemas.microsoft.com/office/drawing/2014/main" id="{4912A8E3-C9AF-47EC-8769-BDE1262A7D41}"/>
              </a:ext>
            </a:extLst>
          </p:cNvPr>
          <p:cNvSpPr>
            <a:spLocks noGrp="1"/>
          </p:cNvSpPr>
          <p:nvPr>
            <p:ph type="subTitle" idx="1"/>
          </p:nvPr>
        </p:nvSpPr>
        <p:spPr>
          <a:xfrm>
            <a:off x="223193" y="1503878"/>
            <a:ext cx="8687736" cy="1137587"/>
          </a:xfrm>
        </p:spPr>
        <p:txBody>
          <a:bodyPr>
            <a:normAutofit/>
          </a:bodyPr>
          <a:lstStyle/>
          <a:p>
            <a:endParaRPr lang="en-US" dirty="0">
              <a:solidFill>
                <a:schemeClr val="bg1"/>
              </a:solidFill>
            </a:endParaRPr>
          </a:p>
        </p:txBody>
      </p:sp>
      <p:sp>
        <p:nvSpPr>
          <p:cNvPr id="8" name="Título 7">
            <a:extLst>
              <a:ext uri="{FF2B5EF4-FFF2-40B4-BE49-F238E27FC236}">
                <a16:creationId xmlns:a16="http://schemas.microsoft.com/office/drawing/2014/main" id="{FAADA762-F11A-462D-91E7-20BFD62DE7D3}"/>
              </a:ext>
            </a:extLst>
          </p:cNvPr>
          <p:cNvSpPr>
            <a:spLocks noGrp="1"/>
          </p:cNvSpPr>
          <p:nvPr>
            <p:ph type="ctrTitle"/>
          </p:nvPr>
        </p:nvSpPr>
        <p:spPr>
          <a:xfrm>
            <a:off x="395536" y="3884097"/>
            <a:ext cx="7772400" cy="1470025"/>
          </a:xfrm>
        </p:spPr>
        <p:txBody>
          <a:bodyPr>
            <a:normAutofit fontScale="90000"/>
          </a:bodyPr>
          <a:lstStyle/>
          <a:p>
            <a:r>
              <a:rPr lang="pt-PT" sz="2700" dirty="0">
                <a:solidFill>
                  <a:srgbClr val="FFFF00"/>
                </a:solidFill>
                <a:latin typeface="Candara" panose="020E0502030303020204" pitchFamily="34" charset="0"/>
              </a:rPr>
              <a:t>Análise de Risco em </a:t>
            </a:r>
            <a:r>
              <a:rPr lang="pt-PT" sz="2700" dirty="0" err="1">
                <a:solidFill>
                  <a:srgbClr val="FFFF00"/>
                </a:solidFill>
                <a:latin typeface="Candara" panose="020E0502030303020204" pitchFamily="34" charset="0"/>
              </a:rPr>
              <a:t>Cibersegurança</a:t>
            </a:r>
            <a:br>
              <a:rPr lang="pt-PT" sz="2700" dirty="0">
                <a:solidFill>
                  <a:srgbClr val="FFFF00"/>
                </a:solidFill>
                <a:latin typeface="Candara" panose="020E0502030303020204" pitchFamily="34" charset="0"/>
              </a:rPr>
            </a:br>
            <a:r>
              <a:rPr lang="pt-PT" sz="2200" dirty="0">
                <a:solidFill>
                  <a:schemeClr val="bg1"/>
                </a:solidFill>
                <a:latin typeface="Candara" panose="020E0502030303020204" pitchFamily="34" charset="0"/>
              </a:rPr>
              <a:t>Ferramentas para lidar com a Incerteza</a:t>
            </a:r>
            <a:br>
              <a:rPr lang="pt-PT" sz="2200" dirty="0">
                <a:solidFill>
                  <a:schemeClr val="bg1"/>
                </a:solidFill>
                <a:latin typeface="Candara" panose="020E0502030303020204" pitchFamily="34" charset="0"/>
              </a:rPr>
            </a:br>
            <a:r>
              <a:rPr lang="pt-PT" sz="2200" dirty="0">
                <a:solidFill>
                  <a:schemeClr val="bg1"/>
                </a:solidFill>
                <a:latin typeface="Candara" panose="020E0502030303020204" pitchFamily="34" charset="0"/>
              </a:rPr>
              <a:t>Simulação de Monte Carlo</a:t>
            </a:r>
            <a:br>
              <a:rPr lang="en-US" sz="2200" dirty="0">
                <a:solidFill>
                  <a:schemeClr val="bg1"/>
                </a:solidFill>
                <a:latin typeface="Candara" panose="020E0502030303020204" pitchFamily="34" charset="0"/>
              </a:rPr>
            </a:br>
            <a:endParaRPr lang="en-US" sz="2200" dirty="0">
              <a:latin typeface="Candara" panose="020E0502030303020204" pitchFamily="34" charset="0"/>
            </a:endParaRPr>
          </a:p>
        </p:txBody>
      </p:sp>
    </p:spTree>
    <p:extLst>
      <p:ext uri="{BB962C8B-B14F-4D97-AF65-F5344CB8AC3E}">
        <p14:creationId xmlns:p14="http://schemas.microsoft.com/office/powerpoint/2010/main" val="123946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B39C0-0776-4DB1-9574-C76855A7AE61}"/>
              </a:ext>
            </a:extLst>
          </p:cNvPr>
          <p:cNvSpPr>
            <a:spLocks noGrp="1"/>
          </p:cNvSpPr>
          <p:nvPr>
            <p:ph type="title"/>
          </p:nvPr>
        </p:nvSpPr>
        <p:spPr>
          <a:xfrm>
            <a:off x="0" y="-84448"/>
            <a:ext cx="9144000" cy="1106489"/>
          </a:xfrm>
        </p:spPr>
        <p:txBody>
          <a:bodyPr>
            <a:normAutofit/>
          </a:bodyPr>
          <a:lstStyle/>
          <a:p>
            <a:r>
              <a:rPr lang="pt-PT" sz="2800" i="0" dirty="0">
                <a:solidFill>
                  <a:srgbClr val="242021"/>
                </a:solidFill>
                <a:effectLst/>
              </a:rPr>
              <a:t>Simulação de Monte Carlo</a:t>
            </a:r>
            <a:br>
              <a:rPr lang="pt-PT" sz="32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007C485C-F483-43A5-BD0E-3FE3FACDF387}"/>
              </a:ext>
            </a:extLst>
          </p:cNvPr>
          <p:cNvSpPr>
            <a:spLocks noGrp="1"/>
          </p:cNvSpPr>
          <p:nvPr>
            <p:ph idx="1"/>
          </p:nvPr>
        </p:nvSpPr>
        <p:spPr>
          <a:xfrm>
            <a:off x="-108520" y="1124745"/>
            <a:ext cx="9361040" cy="5733256"/>
          </a:xfrm>
        </p:spPr>
        <p:txBody>
          <a:bodyPr>
            <a:noAutofit/>
          </a:bodyPr>
          <a:lstStyle/>
          <a:p>
            <a:pPr marL="0" indent="0" algn="ctr">
              <a:lnSpc>
                <a:spcPct val="100000"/>
              </a:lnSpc>
              <a:spcBef>
                <a:spcPts val="600"/>
              </a:spcBef>
              <a:buNone/>
            </a:pPr>
            <a:r>
              <a:rPr lang="pt-PT" sz="2100" dirty="0">
                <a:solidFill>
                  <a:srgbClr val="242021"/>
                </a:solidFill>
                <a:latin typeface="Candara" panose="020E0502030303020204" pitchFamily="34" charset="0"/>
              </a:rPr>
              <a:t>E</a:t>
            </a:r>
            <a:r>
              <a:rPr lang="pt-PT" sz="2100" i="0" dirty="0">
                <a:solidFill>
                  <a:srgbClr val="242021"/>
                </a:solidFill>
                <a:effectLst/>
                <a:latin typeface="Candara" panose="020E0502030303020204" pitchFamily="34" charset="0"/>
              </a:rPr>
              <a:t>xemplo simples da simulação de Monte Carlo através do Excel. </a:t>
            </a:r>
          </a:p>
          <a:p>
            <a:pPr>
              <a:lnSpc>
                <a:spcPct val="100000"/>
              </a:lnSpc>
              <a:spcBef>
                <a:spcPts val="600"/>
              </a:spcBef>
            </a:pPr>
            <a:r>
              <a:rPr lang="pt-PT" sz="2100" i="0" dirty="0">
                <a:solidFill>
                  <a:srgbClr val="242021"/>
                </a:solidFill>
                <a:effectLst/>
                <a:latin typeface="Candara" panose="020E0502030303020204" pitchFamily="34" charset="0"/>
              </a:rPr>
              <a:t>Uma empresa está a pensar em alugar uma nova máquina para uma nova etapa do processo de fabricação. O aluguer de um ano é de </a:t>
            </a:r>
            <a:r>
              <a:rPr lang="pt-PT" sz="2100" b="1" i="0" dirty="0">
                <a:solidFill>
                  <a:srgbClr val="242021"/>
                </a:solidFill>
                <a:effectLst/>
                <a:latin typeface="Candara" panose="020E0502030303020204" pitchFamily="34" charset="0"/>
              </a:rPr>
              <a:t>400.000 €</a:t>
            </a:r>
            <a:r>
              <a:rPr lang="pt-PT" sz="2100" i="0" dirty="0">
                <a:solidFill>
                  <a:srgbClr val="242021"/>
                </a:solidFill>
                <a:effectLst/>
                <a:latin typeface="Candara" panose="020E0502030303020204" pitchFamily="34" charset="0"/>
              </a:rPr>
              <a:t> sem opção de cancelamento antecipado: </a:t>
            </a:r>
          </a:p>
          <a:p>
            <a:pPr lvl="1">
              <a:lnSpc>
                <a:spcPct val="100000"/>
              </a:lnSpc>
              <a:spcBef>
                <a:spcPts val="600"/>
              </a:spcBef>
            </a:pPr>
            <a:r>
              <a:rPr lang="pt-PT" sz="2100" i="0" dirty="0">
                <a:effectLst/>
                <a:latin typeface="Candara" panose="020E0502030303020204" pitchFamily="34" charset="0"/>
              </a:rPr>
              <a:t>Então, se não ocorrer  um ‘</a:t>
            </a:r>
            <a:r>
              <a:rPr lang="pt-PT" sz="2100" i="1" dirty="0" err="1">
                <a:effectLst/>
                <a:latin typeface="Candara" panose="020E0502030303020204" pitchFamily="34" charset="0"/>
              </a:rPr>
              <a:t>breaking</a:t>
            </a:r>
            <a:r>
              <a:rPr lang="pt-PT" sz="2100" i="1" dirty="0">
                <a:effectLst/>
                <a:latin typeface="Candara" panose="020E0502030303020204" pitchFamily="34" charset="0"/>
              </a:rPr>
              <a:t> </a:t>
            </a:r>
            <a:r>
              <a:rPr lang="pt-PT" sz="2100" i="1" dirty="0" err="1">
                <a:effectLst/>
                <a:latin typeface="Candara" panose="020E0502030303020204" pitchFamily="34" charset="0"/>
              </a:rPr>
              <a:t>even</a:t>
            </a:r>
            <a:r>
              <a:rPr lang="pt-PT" sz="2100" i="0" dirty="0">
                <a:effectLst/>
                <a:latin typeface="Candara" panose="020E0502030303020204" pitchFamily="34" charset="0"/>
              </a:rPr>
              <a:t>’ ficar-se-á amarrado ao custo do aluguer pelo resto do ano. </a:t>
            </a:r>
          </a:p>
          <a:p>
            <a:pPr>
              <a:lnSpc>
                <a:spcPct val="100000"/>
              </a:lnSpc>
              <a:spcBef>
                <a:spcPts val="600"/>
              </a:spcBef>
            </a:pPr>
            <a:r>
              <a:rPr lang="pt-PT" sz="2100" dirty="0">
                <a:solidFill>
                  <a:srgbClr val="242021"/>
                </a:solidFill>
                <a:latin typeface="Candara" panose="020E0502030303020204" pitchFamily="34" charset="0"/>
              </a:rPr>
              <a:t>A empresa quer assinar </a:t>
            </a:r>
            <a:r>
              <a:rPr lang="pt-PT" sz="2100" i="0" dirty="0">
                <a:solidFill>
                  <a:srgbClr val="242021"/>
                </a:solidFill>
                <a:effectLst/>
                <a:latin typeface="Candara" panose="020E0502030303020204" pitchFamily="34" charset="0"/>
              </a:rPr>
              <a:t>o contrato porque acha que nova máquina mais avançada, poderia economizar algum trabalho e matéria-prima e porque se acha que o </a:t>
            </a:r>
            <a:r>
              <a:rPr lang="pt-PT" sz="2100" i="0" u="sng" dirty="0">
                <a:solidFill>
                  <a:srgbClr val="242021"/>
                </a:solidFill>
                <a:effectLst/>
                <a:latin typeface="Candara" panose="020E0502030303020204" pitchFamily="34" charset="0"/>
              </a:rPr>
              <a:t>custo de manutenção </a:t>
            </a:r>
            <a:r>
              <a:rPr lang="pt-PT" sz="2100" i="0" dirty="0">
                <a:solidFill>
                  <a:srgbClr val="242021"/>
                </a:solidFill>
                <a:effectLst/>
                <a:latin typeface="Candara" panose="020E0502030303020204" pitchFamily="34" charset="0"/>
              </a:rPr>
              <a:t>será menor do que o processo atualmente existente. </a:t>
            </a:r>
          </a:p>
          <a:p>
            <a:pPr>
              <a:lnSpc>
                <a:spcPct val="100000"/>
              </a:lnSpc>
              <a:spcBef>
                <a:spcPts val="600"/>
              </a:spcBef>
            </a:pPr>
            <a:r>
              <a:rPr lang="pt-PT" sz="2100" i="0" dirty="0">
                <a:solidFill>
                  <a:srgbClr val="242021"/>
                </a:solidFill>
                <a:effectLst/>
                <a:latin typeface="Candara" panose="020E0502030303020204" pitchFamily="34" charset="0"/>
              </a:rPr>
              <a:t>Para o efeito a equipa de peritos </a:t>
            </a:r>
            <a:r>
              <a:rPr lang="pt-PT" sz="2100" dirty="0">
                <a:latin typeface="Candara" panose="020E0502030303020204" pitchFamily="34" charset="0"/>
              </a:rPr>
              <a:t>de </a:t>
            </a:r>
            <a:r>
              <a:rPr lang="pt-PT" sz="2100" u="sng" dirty="0">
                <a:latin typeface="Candara" panose="020E0502030303020204" pitchFamily="34" charset="0"/>
              </a:rPr>
              <a:t>estimadores</a:t>
            </a:r>
            <a:r>
              <a:rPr lang="pt-PT" sz="2100" dirty="0">
                <a:latin typeface="Candara" panose="020E0502030303020204" pitchFamily="34" charset="0"/>
              </a:rPr>
              <a:t> da empresa, forneceu os intervalos das potenciais poupanças em Manutenção (</a:t>
            </a:r>
            <a:r>
              <a:rPr lang="pt-PT" sz="2100" b="1" dirty="0">
                <a:latin typeface="Candara" panose="020E0502030303020204" pitchFamily="34" charset="0"/>
              </a:rPr>
              <a:t>MA</a:t>
            </a:r>
            <a:r>
              <a:rPr lang="pt-PT" sz="2100" dirty="0">
                <a:latin typeface="Candara" panose="020E0502030303020204" pitchFamily="34" charset="0"/>
              </a:rPr>
              <a:t>), Mão de obra (</a:t>
            </a:r>
            <a:r>
              <a:rPr lang="pt-PT" sz="2100" b="1" dirty="0">
                <a:latin typeface="Candara" panose="020E0502030303020204" pitchFamily="34" charset="0"/>
              </a:rPr>
              <a:t>MO</a:t>
            </a:r>
            <a:r>
              <a:rPr lang="pt-PT" sz="2100" dirty="0">
                <a:latin typeface="Candara" panose="020E0502030303020204" pitchFamily="34" charset="0"/>
              </a:rPr>
              <a:t>) e Matérias-primas (</a:t>
            </a:r>
            <a:r>
              <a:rPr lang="pt-PT" sz="2100" b="1" dirty="0">
                <a:latin typeface="Candara" panose="020E0502030303020204" pitchFamily="34" charset="0"/>
              </a:rPr>
              <a:t>MP</a:t>
            </a:r>
            <a:r>
              <a:rPr lang="pt-PT" sz="2100" dirty="0">
                <a:latin typeface="Candara" panose="020E0502030303020204" pitchFamily="34" charset="0"/>
              </a:rPr>
              <a:t>), conforme a tabela. Estimaram também o potencial  nível de produção (</a:t>
            </a:r>
            <a:r>
              <a:rPr lang="pt-PT" sz="2100" b="1" dirty="0">
                <a:latin typeface="Candara" panose="020E0502030303020204" pitchFamily="34" charset="0"/>
              </a:rPr>
              <a:t>NP</a:t>
            </a:r>
            <a:r>
              <a:rPr lang="pt-PT" sz="2100" dirty="0">
                <a:latin typeface="Candara" panose="020E0502030303020204" pitchFamily="34" charset="0"/>
              </a:rPr>
              <a:t>) da empresa em unidades/ano</a:t>
            </a:r>
            <a:r>
              <a:rPr lang="pt-PT" sz="2100" i="0" dirty="0">
                <a:solidFill>
                  <a:srgbClr val="242021"/>
                </a:solidFill>
                <a:effectLst/>
                <a:latin typeface="Candara" panose="020E0502030303020204" pitchFamily="34" charset="0"/>
              </a:rPr>
              <a:t>.</a:t>
            </a:r>
            <a:endParaRPr lang="pt-PT" sz="2100" dirty="0">
              <a:latin typeface="Candara" panose="020E0502030303020204" pitchFamily="34" charset="0"/>
            </a:endParaRPr>
          </a:p>
        </p:txBody>
      </p:sp>
      <p:sp>
        <p:nvSpPr>
          <p:cNvPr id="4" name="CaixaDeTexto 3">
            <a:extLst>
              <a:ext uri="{FF2B5EF4-FFF2-40B4-BE49-F238E27FC236}">
                <a16:creationId xmlns:a16="http://schemas.microsoft.com/office/drawing/2014/main" id="{60F9D31C-DAC9-4649-A65F-B347F7D9C6A5}"/>
              </a:ext>
            </a:extLst>
          </p:cNvPr>
          <p:cNvSpPr txBox="1"/>
          <p:nvPr/>
        </p:nvSpPr>
        <p:spPr>
          <a:xfrm>
            <a:off x="179512" y="6165304"/>
            <a:ext cx="8964488" cy="646331"/>
          </a:xfrm>
          <a:prstGeom prst="rect">
            <a:avLst/>
          </a:prstGeom>
          <a:noFill/>
        </p:spPr>
        <p:txBody>
          <a:bodyPr wrap="square" rtlCol="0">
            <a:spAutoFit/>
          </a:bodyPr>
          <a:lstStyle/>
          <a:p>
            <a:r>
              <a:rPr lang="pt-PT" b="0" i="0" dirty="0">
                <a:solidFill>
                  <a:srgbClr val="FF0000"/>
                </a:solidFill>
                <a:effectLst/>
                <a:latin typeface="Open Sans"/>
              </a:rPr>
              <a:t>‘</a:t>
            </a:r>
            <a:r>
              <a:rPr lang="pt-PT" b="0" i="1" dirty="0">
                <a:solidFill>
                  <a:srgbClr val="FF0000"/>
                </a:solidFill>
                <a:effectLst/>
                <a:latin typeface="Open Sans"/>
              </a:rPr>
              <a:t>break-</a:t>
            </a:r>
            <a:r>
              <a:rPr lang="pt-PT" b="0" i="1" dirty="0" err="1">
                <a:solidFill>
                  <a:srgbClr val="FF0000"/>
                </a:solidFill>
                <a:effectLst/>
                <a:latin typeface="Open Sans"/>
              </a:rPr>
              <a:t>even</a:t>
            </a:r>
            <a:r>
              <a:rPr lang="pt-PT" dirty="0">
                <a:solidFill>
                  <a:srgbClr val="FF0000"/>
                </a:solidFill>
                <a:latin typeface="Open Sans"/>
              </a:rPr>
              <a:t>’ </a:t>
            </a:r>
            <a:r>
              <a:rPr lang="pt-PT" b="0" i="0" dirty="0">
                <a:solidFill>
                  <a:srgbClr val="FF0000"/>
                </a:solidFill>
                <a:effectLst/>
                <a:latin typeface="Candara" panose="020E0502030303020204" pitchFamily="34" charset="0"/>
              </a:rPr>
              <a:t>é o ponto a partir do qual deixa de perder dinheiro e passa a ganhar e equilibrar o capital investido. Considera-se que nesse ponto não há ganho nem perdas.</a:t>
            </a:r>
            <a:endParaRPr lang="pt-PT" dirty="0">
              <a:solidFill>
                <a:srgbClr val="FF0000"/>
              </a:solidFill>
              <a:latin typeface="Candara" panose="020E0502030303020204" pitchFamily="34" charset="0"/>
            </a:endParaRPr>
          </a:p>
        </p:txBody>
      </p:sp>
    </p:spTree>
    <p:extLst>
      <p:ext uri="{BB962C8B-B14F-4D97-AF65-F5344CB8AC3E}">
        <p14:creationId xmlns:p14="http://schemas.microsoft.com/office/powerpoint/2010/main" val="161326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F877A-505A-4050-B39D-83D0D406EF2D}"/>
              </a:ext>
            </a:extLst>
          </p:cNvPr>
          <p:cNvSpPr>
            <a:spLocks noGrp="1"/>
          </p:cNvSpPr>
          <p:nvPr>
            <p:ph type="title"/>
          </p:nvPr>
        </p:nvSpPr>
        <p:spPr>
          <a:xfrm>
            <a:off x="-17156" y="-99392"/>
            <a:ext cx="9144000" cy="1106489"/>
          </a:xfrm>
        </p:spPr>
        <p:txBody>
          <a:bodyPr/>
          <a:lstStyle/>
          <a:p>
            <a:r>
              <a:rPr lang="pt-PT" sz="2800" i="0" dirty="0">
                <a:solidFill>
                  <a:srgbClr val="242021"/>
                </a:solidFill>
                <a:effectLst/>
              </a:rPr>
              <a:t>Simulação de Monte Carlo</a:t>
            </a:r>
            <a:br>
              <a:rPr lang="pt-PT" sz="40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A1442878-B62A-4086-9300-270AD26106D5}"/>
              </a:ext>
            </a:extLst>
          </p:cNvPr>
          <p:cNvSpPr>
            <a:spLocks noGrp="1"/>
          </p:cNvSpPr>
          <p:nvPr>
            <p:ph idx="1"/>
          </p:nvPr>
        </p:nvSpPr>
        <p:spPr>
          <a:xfrm>
            <a:off x="71438" y="3681648"/>
            <a:ext cx="9144000" cy="3373253"/>
          </a:xfrm>
        </p:spPr>
        <p:txBody>
          <a:bodyPr>
            <a:normAutofit fontScale="92500"/>
          </a:bodyPr>
          <a:lstStyle/>
          <a:p>
            <a:pPr marL="0" indent="0">
              <a:lnSpc>
                <a:spcPct val="110000"/>
              </a:lnSpc>
              <a:buNone/>
            </a:pPr>
            <a:r>
              <a:rPr lang="pt-PT" sz="2100" dirty="0">
                <a:latin typeface="Candara" panose="020E0502030303020204" pitchFamily="34" charset="0"/>
              </a:rPr>
              <a:t>Pode-se calcular a </a:t>
            </a:r>
            <a:r>
              <a:rPr lang="pt-PT" sz="2100" b="1" dirty="0">
                <a:latin typeface="Candara" panose="020E0502030303020204" pitchFamily="34" charset="0"/>
              </a:rPr>
              <a:t>potencial poupança </a:t>
            </a:r>
            <a:r>
              <a:rPr lang="pt-PT" sz="2100" dirty="0">
                <a:latin typeface="Candara" panose="020E0502030303020204" pitchFamily="34" charset="0"/>
              </a:rPr>
              <a:t>anual através da equação:</a:t>
            </a:r>
          </a:p>
          <a:p>
            <a:pPr marL="0" indent="0">
              <a:lnSpc>
                <a:spcPct val="110000"/>
              </a:lnSpc>
              <a:buNone/>
            </a:pPr>
            <a:r>
              <a:rPr lang="pt-PT" sz="2100" dirty="0">
                <a:latin typeface="Candara" panose="020E0502030303020204" pitchFamily="34" charset="0"/>
              </a:rPr>
              <a:t>                    Poupança Anual </a:t>
            </a:r>
            <a:r>
              <a:rPr lang="pt-PT" sz="2100" b="1" dirty="0">
                <a:latin typeface="Candara" panose="020E0502030303020204" pitchFamily="34" charset="0"/>
              </a:rPr>
              <a:t>PA </a:t>
            </a:r>
            <a:r>
              <a:rPr lang="pt-PT" sz="2100" dirty="0">
                <a:latin typeface="Candara" panose="020E0502030303020204" pitchFamily="34" charset="0"/>
              </a:rPr>
              <a:t>= (MA+MO+MP) x NP</a:t>
            </a:r>
          </a:p>
          <a:p>
            <a:pPr marL="0" indent="0">
              <a:lnSpc>
                <a:spcPct val="110000"/>
              </a:lnSpc>
              <a:buNone/>
            </a:pPr>
            <a:r>
              <a:rPr lang="pt-PT" sz="2100" dirty="0">
                <a:latin typeface="Candara" panose="020E0502030303020204" pitchFamily="34" charset="0"/>
              </a:rPr>
              <a:t>Reconhecidamente, o resultado desta equação é </a:t>
            </a:r>
            <a:r>
              <a:rPr lang="pt-PT" sz="2100" u="sng" dirty="0">
                <a:latin typeface="Candara" panose="020E0502030303020204" pitchFamily="34" charset="0"/>
              </a:rPr>
              <a:t>irrealista</a:t>
            </a:r>
            <a:r>
              <a:rPr lang="pt-PT" sz="2100" dirty="0">
                <a:latin typeface="Candara" panose="020E0502030303020204" pitchFamily="34" charset="0"/>
              </a:rPr>
              <a:t>. De facto, os níveis de produção poderiam ser diferentes em cada ano, talvez alguns custos melhorassem ainda mais, conforme a experiência com a nova máquina e assim por diante… </a:t>
            </a:r>
          </a:p>
          <a:p>
            <a:pPr marL="0" indent="0">
              <a:lnSpc>
                <a:spcPct val="110000"/>
              </a:lnSpc>
              <a:buNone/>
            </a:pPr>
            <a:r>
              <a:rPr lang="pt-PT" sz="2100" dirty="0">
                <a:latin typeface="Candara" panose="020E0502030303020204" pitchFamily="34" charset="0"/>
              </a:rPr>
              <a:t>Optando deliberadamente pela simplicidade, em vez do realismo, se tomarmos apenas o </a:t>
            </a:r>
            <a:r>
              <a:rPr lang="pt-PT" sz="2100" u="sng" dirty="0">
                <a:latin typeface="Candara" panose="020E0502030303020204" pitchFamily="34" charset="0"/>
              </a:rPr>
              <a:t>valor médio </a:t>
            </a:r>
            <a:r>
              <a:rPr lang="pt-PT" sz="2100" dirty="0">
                <a:latin typeface="Candara" panose="020E0502030303020204" pitchFamily="34" charset="0"/>
              </a:rPr>
              <a:t>de cada um desses intervalos, obteríamos a seguinte poupança total</a:t>
            </a:r>
          </a:p>
          <a:p>
            <a:pPr marL="0" indent="0" algn="ctr">
              <a:lnSpc>
                <a:spcPct val="110000"/>
              </a:lnSpc>
              <a:spcBef>
                <a:spcPts val="600"/>
              </a:spcBef>
              <a:buNone/>
            </a:pPr>
            <a:r>
              <a:rPr lang="pt-PT" sz="2000" b="1" dirty="0">
                <a:latin typeface="Candara" panose="020E0502030303020204" pitchFamily="34" charset="0"/>
              </a:rPr>
              <a:t>PA</a:t>
            </a:r>
            <a:r>
              <a:rPr lang="pt-PT" sz="2000" dirty="0">
                <a:latin typeface="Candara" panose="020E0502030303020204" pitchFamily="34" charset="0"/>
              </a:rPr>
              <a:t> = (15 + 3 + 6) x 25 000 = 600 000 €</a:t>
            </a:r>
          </a:p>
          <a:p>
            <a:pPr marL="0" indent="0">
              <a:buNone/>
            </a:pPr>
            <a:endParaRPr lang="pt-PT" sz="2200" dirty="0">
              <a:latin typeface="Candara" panose="020E0502030303020204" pitchFamily="34" charset="0"/>
            </a:endParaRPr>
          </a:p>
          <a:p>
            <a:endParaRPr lang="pt-PT" dirty="0"/>
          </a:p>
        </p:txBody>
      </p:sp>
      <p:graphicFrame>
        <p:nvGraphicFramePr>
          <p:cNvPr id="4" name="Marcador de Posição de Conteúdo 5">
            <a:extLst>
              <a:ext uri="{FF2B5EF4-FFF2-40B4-BE49-F238E27FC236}">
                <a16:creationId xmlns:a16="http://schemas.microsoft.com/office/drawing/2014/main" id="{4B3B5B36-C89A-4A74-A80F-CE3EC3A2F41B}"/>
              </a:ext>
            </a:extLst>
          </p:cNvPr>
          <p:cNvGraphicFramePr>
            <a:graphicFrameLocks/>
          </p:cNvGraphicFramePr>
          <p:nvPr>
            <p:extLst>
              <p:ext uri="{D42A27DB-BD31-4B8C-83A1-F6EECF244321}">
                <p14:modId xmlns:p14="http://schemas.microsoft.com/office/powerpoint/2010/main" val="877599619"/>
              </p:ext>
            </p:extLst>
          </p:nvPr>
        </p:nvGraphicFramePr>
        <p:xfrm>
          <a:off x="611560" y="1277082"/>
          <a:ext cx="7632847" cy="2232411"/>
        </p:xfrm>
        <a:graphic>
          <a:graphicData uri="http://schemas.openxmlformats.org/drawingml/2006/table">
            <a:tbl>
              <a:tblPr>
                <a:tableStyleId>{5C22544A-7EE6-4342-B048-85BDC9FD1C3A}</a:tableStyleId>
              </a:tblPr>
              <a:tblGrid>
                <a:gridCol w="4464496">
                  <a:extLst>
                    <a:ext uri="{9D8B030D-6E8A-4147-A177-3AD203B41FA5}">
                      <a16:colId xmlns:a16="http://schemas.microsoft.com/office/drawing/2014/main" val="768774360"/>
                    </a:ext>
                  </a:extLst>
                </a:gridCol>
                <a:gridCol w="943899">
                  <a:extLst>
                    <a:ext uri="{9D8B030D-6E8A-4147-A177-3AD203B41FA5}">
                      <a16:colId xmlns:a16="http://schemas.microsoft.com/office/drawing/2014/main" val="1520610885"/>
                    </a:ext>
                  </a:extLst>
                </a:gridCol>
                <a:gridCol w="1033900">
                  <a:extLst>
                    <a:ext uri="{9D8B030D-6E8A-4147-A177-3AD203B41FA5}">
                      <a16:colId xmlns:a16="http://schemas.microsoft.com/office/drawing/2014/main" val="3992134838"/>
                    </a:ext>
                  </a:extLst>
                </a:gridCol>
                <a:gridCol w="1190552">
                  <a:extLst>
                    <a:ext uri="{9D8B030D-6E8A-4147-A177-3AD203B41FA5}">
                      <a16:colId xmlns:a16="http://schemas.microsoft.com/office/drawing/2014/main" val="4292125505"/>
                    </a:ext>
                  </a:extLst>
                </a:gridCol>
              </a:tblGrid>
              <a:tr h="401032">
                <a:tc>
                  <a:txBody>
                    <a:bodyPr/>
                    <a:lstStyle/>
                    <a:p>
                      <a:pPr algn="ctr" fontAlgn="ctr"/>
                      <a:r>
                        <a:rPr lang="pt-PT" sz="1600" b="1" u="none" strike="noStrike" dirty="0">
                          <a:solidFill>
                            <a:srgbClr val="FFFF00"/>
                          </a:solidFill>
                          <a:effectLst/>
                          <a:latin typeface="Candara" panose="020E0502030303020204" pitchFamily="34" charset="0"/>
                        </a:rPr>
                        <a:t>Níveis estimados de produção anual:</a:t>
                      </a:r>
                      <a:endParaRPr lang="pt-PT" sz="1600" b="1" i="0" u="none" strike="noStrike" dirty="0">
                        <a:solidFill>
                          <a:srgbClr val="FFFF00"/>
                        </a:solidFill>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ctr"/>
                      <a:r>
                        <a:rPr lang="pt-PT" sz="1600" b="1" u="none" strike="noStrike" dirty="0">
                          <a:solidFill>
                            <a:srgbClr val="FFFF00"/>
                          </a:solidFill>
                          <a:effectLst/>
                          <a:latin typeface="Candara" panose="020E0502030303020204" pitchFamily="34" charset="0"/>
                        </a:rPr>
                        <a:t>Mínimo</a:t>
                      </a:r>
                      <a:endParaRPr lang="pt-PT" sz="1600" b="1" i="0" u="none" strike="noStrike" dirty="0">
                        <a:solidFill>
                          <a:srgbClr val="FFFF00"/>
                        </a:solidFill>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ctr"/>
                      <a:r>
                        <a:rPr lang="pt-PT" sz="1600" b="1" u="none" strike="noStrike" dirty="0">
                          <a:solidFill>
                            <a:srgbClr val="FFFF00"/>
                          </a:solidFill>
                          <a:effectLst/>
                          <a:latin typeface="Candara" panose="020E0502030303020204" pitchFamily="34" charset="0"/>
                        </a:rPr>
                        <a:t>Máximo</a:t>
                      </a:r>
                      <a:endParaRPr lang="pt-PT" sz="1600" b="1" i="0" u="none" strike="noStrike" dirty="0">
                        <a:solidFill>
                          <a:srgbClr val="FFFF00"/>
                        </a:solidFill>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ctr"/>
                      <a:r>
                        <a:rPr lang="pt-PT" sz="1600" b="1" u="none" strike="noStrike" dirty="0">
                          <a:solidFill>
                            <a:srgbClr val="FFFF00"/>
                          </a:solidFill>
                          <a:effectLst/>
                          <a:latin typeface="Candara" panose="020E0502030303020204" pitchFamily="34" charset="0"/>
                        </a:rPr>
                        <a:t>Média</a:t>
                      </a:r>
                      <a:endParaRPr lang="pt-PT" sz="1600" b="1" i="0" u="none" strike="noStrike" dirty="0">
                        <a:solidFill>
                          <a:srgbClr val="FFFF00"/>
                        </a:solidFill>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526264543"/>
                  </a:ext>
                </a:extLst>
              </a:tr>
              <a:tr h="417742">
                <a:tc>
                  <a:txBody>
                    <a:bodyPr/>
                    <a:lstStyle/>
                    <a:p>
                      <a:pPr algn="just" fontAlgn="ctr"/>
                      <a:r>
                        <a:rPr lang="pt-PT" sz="1600" u="none" strike="noStrike" dirty="0">
                          <a:effectLst/>
                          <a:latin typeface="Candara" panose="020E0502030303020204" pitchFamily="34" charset="0"/>
                        </a:rPr>
                        <a:t>Poupança na manutenção por unidade - </a:t>
                      </a:r>
                      <a:r>
                        <a:rPr lang="pt-PT" sz="1600" b="1" u="none" strike="noStrike" dirty="0">
                          <a:effectLst/>
                          <a:latin typeface="Candara" panose="020E0502030303020204" pitchFamily="34" charset="0"/>
                        </a:rPr>
                        <a:t>MA</a:t>
                      </a:r>
                      <a:r>
                        <a:rPr lang="pt-PT" sz="1600" u="none" strike="noStrike" dirty="0">
                          <a:effectLst/>
                          <a:latin typeface="Candara" panose="020E0502030303020204" pitchFamily="34" charset="0"/>
                        </a:rPr>
                        <a:t> em €</a:t>
                      </a:r>
                      <a:endParaRPr lang="pt-PT" sz="1600" b="0"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fontAlgn="ctr"/>
                      <a:r>
                        <a:rPr lang="pt-PT" sz="1600" u="none" strike="noStrike" dirty="0">
                          <a:effectLst/>
                          <a:latin typeface="Candara" panose="020E0502030303020204" pitchFamily="34" charset="0"/>
                        </a:rPr>
                        <a:t>10</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fontAlgn="ctr"/>
                      <a:r>
                        <a:rPr lang="pt-PT" sz="1600" u="none" strike="noStrike" dirty="0">
                          <a:effectLst/>
                          <a:latin typeface="Candara" panose="020E0502030303020204" pitchFamily="34" charset="0"/>
                        </a:rPr>
                        <a:t>20</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fontAlgn="ctr"/>
                      <a:r>
                        <a:rPr lang="pt-PT" sz="1600" u="none" strike="noStrike" dirty="0">
                          <a:effectLst/>
                          <a:latin typeface="Candara" panose="020E0502030303020204" pitchFamily="34" charset="0"/>
                        </a:rPr>
                        <a:t>15</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616050088"/>
                  </a:ext>
                </a:extLst>
              </a:tr>
              <a:tr h="401032">
                <a:tc>
                  <a:txBody>
                    <a:bodyPr/>
                    <a:lstStyle/>
                    <a:p>
                      <a:pPr algn="just" fontAlgn="ctr"/>
                      <a:r>
                        <a:rPr lang="pt-PT" sz="1600" u="none" strike="noStrike" dirty="0">
                          <a:effectLst/>
                          <a:latin typeface="Candara" panose="020E0502030303020204" pitchFamily="34" charset="0"/>
                        </a:rPr>
                        <a:t>Poupança mão de obra por unidade - </a:t>
                      </a:r>
                      <a:r>
                        <a:rPr lang="pt-PT" sz="1600" b="1" u="none" strike="noStrike" dirty="0">
                          <a:effectLst/>
                          <a:latin typeface="Candara" panose="020E0502030303020204" pitchFamily="34" charset="0"/>
                        </a:rPr>
                        <a:t>MO</a:t>
                      </a:r>
                      <a:r>
                        <a:rPr lang="pt-PT" sz="1600" u="none" strike="noStrike" dirty="0">
                          <a:effectLst/>
                          <a:latin typeface="Candara" panose="020E0502030303020204" pitchFamily="34" charset="0"/>
                        </a:rPr>
                        <a:t> em €</a:t>
                      </a:r>
                      <a:endParaRPr lang="pt-PT" sz="1600" b="0"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600" b="1" u="none" strike="noStrike" dirty="0">
                          <a:solidFill>
                            <a:srgbClr val="FF0000"/>
                          </a:solidFill>
                          <a:effectLst/>
                          <a:latin typeface="Candara" panose="020E0502030303020204" pitchFamily="34" charset="0"/>
                        </a:rPr>
                        <a:t>-2</a:t>
                      </a:r>
                      <a:endParaRPr lang="pt-PT" sz="1600" b="1" i="0" u="none" strike="noStrike" dirty="0">
                        <a:solidFill>
                          <a:srgbClr val="FF0000"/>
                        </a:solidFill>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600" u="none" strike="noStrike" dirty="0">
                          <a:effectLst/>
                          <a:latin typeface="Candara" panose="020E0502030303020204" pitchFamily="34" charset="0"/>
                        </a:rPr>
                        <a:t>8</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r>
                        <a:rPr lang="pt-PT" sz="1600" u="none" strike="noStrike" dirty="0">
                          <a:effectLst/>
                          <a:latin typeface="Candara" panose="020E0502030303020204" pitchFamily="34" charset="0"/>
                        </a:rPr>
                        <a:t>3</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05435858"/>
                  </a:ext>
                </a:extLst>
              </a:tr>
              <a:tr h="337535">
                <a:tc>
                  <a:txBody>
                    <a:bodyPr/>
                    <a:lstStyle/>
                    <a:p>
                      <a:pPr algn="just" fontAlgn="ctr"/>
                      <a:r>
                        <a:rPr lang="pt-PT" sz="1600" u="none" strike="noStrike" dirty="0">
                          <a:effectLst/>
                          <a:latin typeface="Candara" panose="020E0502030303020204" pitchFamily="34" charset="0"/>
                        </a:rPr>
                        <a:t>Poupança na matéria-prima por unidade - </a:t>
                      </a:r>
                      <a:r>
                        <a:rPr lang="pt-PT" sz="1600" b="1" u="none" strike="noStrike" dirty="0">
                          <a:effectLst/>
                          <a:latin typeface="Candara" panose="020E0502030303020204" pitchFamily="34" charset="0"/>
                        </a:rPr>
                        <a:t>MP</a:t>
                      </a:r>
                      <a:r>
                        <a:rPr lang="pt-PT" sz="1600" u="none" strike="noStrike" dirty="0">
                          <a:effectLst/>
                          <a:latin typeface="Candara" panose="020E0502030303020204" pitchFamily="34" charset="0"/>
                        </a:rPr>
                        <a:t> em €</a:t>
                      </a:r>
                      <a:endParaRPr lang="pt-PT" sz="1600" b="0"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1600" u="none" strike="noStrike" dirty="0">
                          <a:effectLst/>
                          <a:latin typeface="Candara" panose="020E0502030303020204" pitchFamily="34" charset="0"/>
                        </a:rPr>
                        <a:t>3</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1600" u="none" strike="noStrike" dirty="0">
                          <a:effectLst/>
                          <a:latin typeface="Candara" panose="020E0502030303020204" pitchFamily="34" charset="0"/>
                        </a:rPr>
                        <a:t>9</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1600" u="none" strike="noStrike" dirty="0">
                          <a:effectLst/>
                          <a:latin typeface="Candara" panose="020E0502030303020204" pitchFamily="34" charset="0"/>
                        </a:rPr>
                        <a:t>6</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97807"/>
                  </a:ext>
                </a:extLst>
              </a:tr>
              <a:tr h="337535">
                <a:tc>
                  <a:txBody>
                    <a:bodyPr/>
                    <a:lstStyle/>
                    <a:p>
                      <a:pPr algn="just" fontAlgn="ctr"/>
                      <a:r>
                        <a:rPr lang="pt-PT" sz="1600" u="none" strike="noStrike" dirty="0">
                          <a:effectLst/>
                          <a:latin typeface="Candara" panose="020E0502030303020204" pitchFamily="34" charset="0"/>
                        </a:rPr>
                        <a:t>Nível de produção - Unidades por ano - </a:t>
                      </a:r>
                      <a:r>
                        <a:rPr lang="pt-PT" sz="1600" b="1" u="none" strike="noStrike" dirty="0">
                          <a:effectLst/>
                          <a:latin typeface="Candara" panose="020E0502030303020204" pitchFamily="34" charset="0"/>
                        </a:rPr>
                        <a:t>NP</a:t>
                      </a:r>
                      <a:endParaRPr lang="pt-PT" sz="1600" b="1"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u="none" strike="noStrike" dirty="0">
                          <a:effectLst/>
                          <a:latin typeface="Candara" panose="020E0502030303020204" pitchFamily="34" charset="0"/>
                        </a:rPr>
                        <a:t>15.000</a:t>
                      </a:r>
                      <a:endParaRPr lang="pt-PT" sz="1600" b="1" i="0" u="none" strike="noStrike" dirty="0">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u="none" strike="noStrike" dirty="0">
                          <a:effectLst/>
                          <a:latin typeface="Candara" panose="020E0502030303020204" pitchFamily="34" charset="0"/>
                        </a:rPr>
                        <a:t>35.000</a:t>
                      </a:r>
                      <a:endParaRPr lang="pt-PT" sz="1600" b="1" i="0" u="none" strike="noStrike" dirty="0">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u="none" strike="noStrike" dirty="0">
                          <a:effectLst/>
                          <a:latin typeface="Candara" panose="020E0502030303020204" pitchFamily="34" charset="0"/>
                        </a:rPr>
                        <a:t>25.000</a:t>
                      </a:r>
                      <a:endParaRPr lang="pt-PT" sz="1600" b="1" i="0" u="none" strike="noStrike" dirty="0">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3452071"/>
                  </a:ext>
                </a:extLst>
              </a:tr>
              <a:tr h="337535">
                <a:tc>
                  <a:txBody>
                    <a:bodyPr/>
                    <a:lstStyle/>
                    <a:p>
                      <a:pPr algn="just" fontAlgn="ctr"/>
                      <a:r>
                        <a:rPr lang="pt-PT" sz="1600" u="none" strike="noStrike" dirty="0">
                          <a:effectLst/>
                          <a:latin typeface="Candara" panose="020E0502030303020204" pitchFamily="34" charset="0"/>
                        </a:rPr>
                        <a:t>Contrato Anual (</a:t>
                      </a:r>
                      <a:r>
                        <a:rPr lang="pt-PT" sz="1600" u="none" strike="noStrike" dirty="0" err="1">
                          <a:effectLst/>
                          <a:latin typeface="Candara" panose="020E0502030303020204" pitchFamily="34" charset="0"/>
                        </a:rPr>
                        <a:t>breakeven</a:t>
                      </a:r>
                      <a:r>
                        <a:rPr lang="pt-PT" sz="1600" u="none" strike="noStrike" dirty="0">
                          <a:effectLst/>
                          <a:latin typeface="Candara" panose="020E0502030303020204" pitchFamily="34" charset="0"/>
                        </a:rPr>
                        <a:t>) em €</a:t>
                      </a:r>
                      <a:endParaRPr lang="pt-PT" sz="1600" b="0" i="0" u="none" strike="noStrike" dirty="0">
                        <a:effectLst/>
                        <a:latin typeface="Candara" panose="020E0502030303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fontAlgn="b"/>
                      <a:r>
                        <a:rPr lang="pt-PT" sz="1600" u="none" strike="noStrike" dirty="0">
                          <a:effectLst/>
                          <a:latin typeface="Candara" panose="020E0502030303020204" pitchFamily="34" charset="0"/>
                        </a:rPr>
                        <a:t> </a:t>
                      </a:r>
                      <a:endParaRPr lang="pt-PT" sz="1600" b="1" i="0" u="none" strike="noStrike" dirty="0">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l" fontAlgn="b"/>
                      <a:r>
                        <a:rPr lang="pt-PT" sz="1600" u="none" strike="noStrike" dirty="0">
                          <a:effectLst/>
                          <a:latin typeface="Candara" panose="020E0502030303020204" pitchFamily="34" charset="0"/>
                        </a:rPr>
                        <a:t> </a:t>
                      </a:r>
                      <a:endParaRPr lang="pt-PT" sz="1600" b="1" i="0" u="none" strike="noStrike" dirty="0">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fontAlgn="b"/>
                      <a:r>
                        <a:rPr lang="pt-PT" sz="1600" u="none" strike="noStrike" dirty="0">
                          <a:effectLst/>
                          <a:latin typeface="Candara" panose="020E0502030303020204" pitchFamily="34" charset="0"/>
                        </a:rPr>
                        <a:t>400.000</a:t>
                      </a:r>
                      <a:endParaRPr lang="pt-PT" sz="1600" b="1" i="0" u="none" strike="noStrike" dirty="0">
                        <a:effectLst/>
                        <a:latin typeface="Candara" panose="020E0502030303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212674754"/>
                  </a:ext>
                </a:extLst>
              </a:tr>
            </a:tbl>
          </a:graphicData>
        </a:graphic>
      </p:graphicFrame>
    </p:spTree>
    <p:extLst>
      <p:ext uri="{BB962C8B-B14F-4D97-AF65-F5344CB8AC3E}">
        <p14:creationId xmlns:p14="http://schemas.microsoft.com/office/powerpoint/2010/main" val="22431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2790F-C127-4DDA-AF72-F9FE18C78124}"/>
              </a:ext>
            </a:extLst>
          </p:cNvPr>
          <p:cNvSpPr>
            <a:spLocks noGrp="1"/>
          </p:cNvSpPr>
          <p:nvPr>
            <p:ph type="title"/>
          </p:nvPr>
        </p:nvSpPr>
        <p:spPr/>
        <p:txBody>
          <a:bodyPr/>
          <a:lstStyle/>
          <a:p>
            <a:r>
              <a:rPr lang="pt-PT" sz="2800" i="0" dirty="0">
                <a:solidFill>
                  <a:srgbClr val="242021"/>
                </a:solidFill>
                <a:effectLst/>
              </a:rPr>
              <a:t>Simulação de Monte Carlo</a:t>
            </a:r>
            <a:br>
              <a:rPr lang="pt-PT" sz="48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51255C08-FDE0-4091-A2A4-FB46A37D44C5}"/>
              </a:ext>
            </a:extLst>
          </p:cNvPr>
          <p:cNvSpPr>
            <a:spLocks noGrp="1"/>
          </p:cNvSpPr>
          <p:nvPr>
            <p:ph idx="1"/>
          </p:nvPr>
        </p:nvSpPr>
        <p:spPr>
          <a:xfrm>
            <a:off x="-126268" y="1126109"/>
            <a:ext cx="9378788" cy="5400600"/>
          </a:xfrm>
        </p:spPr>
        <p:txBody>
          <a:bodyPr>
            <a:noAutofit/>
          </a:bodyPr>
          <a:lstStyle/>
          <a:p>
            <a:pPr marL="269875" indent="-269875">
              <a:lnSpc>
                <a:spcPct val="120000"/>
              </a:lnSpc>
            </a:pPr>
            <a:r>
              <a:rPr lang="pt-PT" sz="1800" dirty="0">
                <a:latin typeface="Candara" panose="020E0502030303020204" pitchFamily="34" charset="0"/>
              </a:rPr>
              <a:t>Parece melhor do que o necessário </a:t>
            </a:r>
            <a:r>
              <a:rPr lang="pt-PT" sz="1800" i="1" dirty="0" err="1">
                <a:latin typeface="Candara" panose="020E0502030303020204" pitchFamily="34" charset="0"/>
              </a:rPr>
              <a:t>Breakeven</a:t>
            </a:r>
            <a:r>
              <a:rPr lang="pt-PT" sz="1800" dirty="0">
                <a:latin typeface="Candara" panose="020E0502030303020204" pitchFamily="34" charset="0"/>
              </a:rPr>
              <a:t>, mas há incertezas, pois a determinação direta do valor médio é de medição pouco sustentada. </a:t>
            </a:r>
          </a:p>
          <a:p>
            <a:pPr marL="180975" indent="-180975" algn="ctr">
              <a:lnSpc>
                <a:spcPct val="120000"/>
              </a:lnSpc>
              <a:buNone/>
            </a:pPr>
            <a:r>
              <a:rPr lang="pt-PT" sz="1800" b="1" dirty="0">
                <a:latin typeface="Candara" panose="020E0502030303020204" pitchFamily="34" charset="0"/>
              </a:rPr>
              <a:t>Então, como se poderá medir melhor o risco desse investimento ? </a:t>
            </a:r>
          </a:p>
          <a:p>
            <a:pPr marL="450850" indent="-180975">
              <a:lnSpc>
                <a:spcPct val="120000"/>
              </a:lnSpc>
              <a:buFont typeface="+mj-lt"/>
              <a:buAutoNum type="arabicPeriod"/>
            </a:pPr>
            <a:r>
              <a:rPr lang="pt-PT" sz="1800" u="sng" dirty="0">
                <a:latin typeface="Candara" panose="020E0502030303020204" pitchFamily="34" charset="0"/>
              </a:rPr>
              <a:t>Primeiro</a:t>
            </a:r>
            <a:r>
              <a:rPr lang="pt-PT" sz="1800" dirty="0">
                <a:latin typeface="Candara" panose="020E0502030303020204" pitchFamily="34" charset="0"/>
              </a:rPr>
              <a:t>, identificar o risco para este contexto. Lembrar que para haver um risco, terá de haver </a:t>
            </a:r>
            <a:r>
              <a:rPr lang="pt-PT" sz="1800" u="sng" dirty="0">
                <a:latin typeface="Candara" panose="020E0502030303020204" pitchFamily="34" charset="0"/>
              </a:rPr>
              <a:t>resultados futuros incertos</a:t>
            </a:r>
            <a:r>
              <a:rPr lang="pt-PT" sz="1800" dirty="0">
                <a:latin typeface="Candara" panose="020E0502030303020204" pitchFamily="34" charset="0"/>
              </a:rPr>
              <a:t>, sendo alguns deles uma perda quantificada. </a:t>
            </a:r>
          </a:p>
          <a:p>
            <a:pPr marL="736600" indent="-285750">
              <a:lnSpc>
                <a:spcPct val="120000"/>
              </a:lnSpc>
              <a:buFont typeface="Wingdings" panose="05000000000000000000" pitchFamily="2" charset="2"/>
              <a:buChar char="ü"/>
            </a:pPr>
            <a:r>
              <a:rPr lang="pt-PT" sz="1800" dirty="0">
                <a:solidFill>
                  <a:srgbClr val="7030A0"/>
                </a:solidFill>
                <a:latin typeface="Candara" panose="020E0502030303020204" pitchFamily="34" charset="0"/>
              </a:rPr>
              <a:t>Uma maneira de encarar o risco, seria equacionar a chance de não se atingir o </a:t>
            </a:r>
            <a:r>
              <a:rPr lang="pt-PT" sz="1800" i="1" dirty="0" err="1">
                <a:solidFill>
                  <a:srgbClr val="7030A0"/>
                </a:solidFill>
                <a:latin typeface="Candara" panose="020E0502030303020204" pitchFamily="34" charset="0"/>
              </a:rPr>
              <a:t>Breakeven</a:t>
            </a:r>
            <a:r>
              <a:rPr lang="pt-PT" sz="1800" dirty="0">
                <a:solidFill>
                  <a:srgbClr val="7030A0"/>
                </a:solidFill>
                <a:latin typeface="Candara" panose="020E0502030303020204" pitchFamily="34" charset="0"/>
              </a:rPr>
              <a:t>, ou seja, não se poupar o suficiente para compensar os 400.000 € do aluguer da máquina.</a:t>
            </a:r>
          </a:p>
          <a:p>
            <a:pPr marL="736600" indent="-285750">
              <a:lnSpc>
                <a:spcPct val="120000"/>
              </a:lnSpc>
              <a:buFont typeface="Wingdings" panose="05000000000000000000" pitchFamily="2" charset="2"/>
              <a:buChar char="ü"/>
            </a:pPr>
            <a:r>
              <a:rPr lang="pt-PT" sz="1800" dirty="0">
                <a:solidFill>
                  <a:srgbClr val="7030A0"/>
                </a:solidFill>
                <a:latin typeface="Candara" panose="020E0502030303020204" pitchFamily="34" charset="0"/>
              </a:rPr>
              <a:t>Quanto mais se subestimar os encargos do contrato, mais se perde. Os 600.000 € de poupança calculados, são apenas a </a:t>
            </a:r>
            <a:r>
              <a:rPr lang="pt-PT" sz="1800" b="1" dirty="0">
                <a:solidFill>
                  <a:srgbClr val="7030A0"/>
                </a:solidFill>
                <a:latin typeface="Candara" panose="020E0502030303020204" pitchFamily="34" charset="0"/>
              </a:rPr>
              <a:t>média</a:t>
            </a:r>
            <a:r>
              <a:rPr lang="pt-PT" sz="1800" dirty="0">
                <a:solidFill>
                  <a:srgbClr val="7030A0"/>
                </a:solidFill>
                <a:latin typeface="Candara" panose="020E0502030303020204" pitchFamily="34" charset="0"/>
              </a:rPr>
              <a:t> de um intervalo de cada </a:t>
            </a:r>
            <a:r>
              <a:rPr lang="pt-PT" sz="1800" b="1" dirty="0">
                <a:solidFill>
                  <a:srgbClr val="7030A0"/>
                </a:solidFill>
                <a:latin typeface="Candara" panose="020E0502030303020204" pitchFamily="34" charset="0"/>
              </a:rPr>
              <a:t>variável incerta</a:t>
            </a:r>
            <a:r>
              <a:rPr lang="pt-PT" sz="1800" dirty="0">
                <a:solidFill>
                  <a:srgbClr val="7030A0"/>
                </a:solidFill>
                <a:latin typeface="Candara" panose="020E0502030303020204" pitchFamily="34" charset="0"/>
              </a:rPr>
              <a:t>. Como calcular o que esse intervalo de poupança realmente é e, assim, calcular a chance de não atingirmos o </a:t>
            </a:r>
            <a:r>
              <a:rPr lang="pt-PT" sz="1800" i="1" dirty="0" err="1">
                <a:solidFill>
                  <a:srgbClr val="7030A0"/>
                </a:solidFill>
                <a:latin typeface="Candara" panose="020E0502030303020204" pitchFamily="34" charset="0"/>
              </a:rPr>
              <a:t>Breakeven</a:t>
            </a:r>
            <a:r>
              <a:rPr lang="pt-PT" sz="1800" dirty="0">
                <a:solidFill>
                  <a:srgbClr val="7030A0"/>
                </a:solidFill>
                <a:latin typeface="Candara" panose="020E0502030303020204" pitchFamily="34" charset="0"/>
              </a:rPr>
              <a:t>  ?</a:t>
            </a:r>
          </a:p>
          <a:p>
            <a:pPr marL="736600" indent="-285750">
              <a:lnSpc>
                <a:spcPct val="120000"/>
              </a:lnSpc>
              <a:buFont typeface="Wingdings" panose="05000000000000000000" pitchFamily="2" charset="2"/>
              <a:buChar char="ü"/>
            </a:pPr>
            <a:r>
              <a:rPr lang="pt-PT" sz="1800" dirty="0">
                <a:solidFill>
                  <a:srgbClr val="7030A0"/>
                </a:solidFill>
                <a:latin typeface="Candara" panose="020E0502030303020204" pitchFamily="34" charset="0"/>
              </a:rPr>
              <a:t>Uma vez que as estimativas não são valores/números únicos e exatos, não se podem fazer cálculos diretos para determinar se se atinge a poupança necessária ou não.</a:t>
            </a:r>
          </a:p>
        </p:txBody>
      </p:sp>
    </p:spTree>
    <p:extLst>
      <p:ext uri="{BB962C8B-B14F-4D97-AF65-F5344CB8AC3E}">
        <p14:creationId xmlns:p14="http://schemas.microsoft.com/office/powerpoint/2010/main" val="183009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2790F-C127-4DDA-AF72-F9FE18C78124}"/>
              </a:ext>
            </a:extLst>
          </p:cNvPr>
          <p:cNvSpPr>
            <a:spLocks noGrp="1"/>
          </p:cNvSpPr>
          <p:nvPr>
            <p:ph type="title"/>
          </p:nvPr>
        </p:nvSpPr>
        <p:spPr/>
        <p:txBody>
          <a:bodyPr/>
          <a:lstStyle/>
          <a:p>
            <a:r>
              <a:rPr lang="pt-PT" sz="2800" i="0" dirty="0">
                <a:solidFill>
                  <a:srgbClr val="242021"/>
                </a:solidFill>
                <a:effectLst/>
              </a:rPr>
              <a:t>Simulação de Monte Carlo</a:t>
            </a:r>
            <a:br>
              <a:rPr lang="pt-PT" sz="48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51255C08-FDE0-4091-A2A4-FB46A37D44C5}"/>
              </a:ext>
            </a:extLst>
          </p:cNvPr>
          <p:cNvSpPr>
            <a:spLocks noGrp="1"/>
          </p:cNvSpPr>
          <p:nvPr>
            <p:ph idx="1"/>
          </p:nvPr>
        </p:nvSpPr>
        <p:spPr>
          <a:xfrm>
            <a:off x="-234788" y="1196752"/>
            <a:ext cx="9378788" cy="5400600"/>
          </a:xfrm>
        </p:spPr>
        <p:txBody>
          <a:bodyPr>
            <a:noAutofit/>
          </a:bodyPr>
          <a:lstStyle/>
          <a:p>
            <a:pPr marL="269875" indent="0">
              <a:lnSpc>
                <a:spcPct val="120000"/>
              </a:lnSpc>
              <a:buNone/>
            </a:pPr>
            <a:r>
              <a:rPr lang="pt-PT" sz="1800" dirty="0">
                <a:latin typeface="Candara" panose="020E0502030303020204" pitchFamily="34" charset="0"/>
              </a:rPr>
              <a:t>Alguns métodos permitem calcular o intervalo do resultado, dados os intervalos de entradas sob algumas condições limitadas, mas na maioria dos problemas da vida real, essas condições não existem. Assim que começamos a adicionar e multiplicar diferentes tipos de distribuições, o problema geralmente torna-se o que um matemático chamaria de "insolúvel" ou "sem solução". Este é exatamente o problema que os físicos que trabalham com a fissão atómica enfrentaram. </a:t>
            </a:r>
          </a:p>
          <a:p>
            <a:pPr marL="450850" indent="-180975">
              <a:lnSpc>
                <a:spcPct val="120000"/>
              </a:lnSpc>
              <a:buFont typeface="+mj-lt"/>
              <a:buAutoNum type="arabicPeriod" startAt="2"/>
            </a:pPr>
            <a:r>
              <a:rPr lang="pt-PT" sz="1800" u="sng" dirty="0">
                <a:latin typeface="Candara" panose="020E0502030303020204" pitchFamily="34" charset="0"/>
              </a:rPr>
              <a:t>Em segundo lugar</a:t>
            </a:r>
            <a:r>
              <a:rPr lang="pt-PT" sz="1800" dirty="0">
                <a:latin typeface="Candara" panose="020E0502030303020204" pitchFamily="34" charset="0"/>
              </a:rPr>
              <a:t>, recorre-se á ferramenta da simulação de </a:t>
            </a:r>
            <a:r>
              <a:rPr lang="pt-PT" sz="1800" b="1" dirty="0">
                <a:latin typeface="Candara" panose="020E0502030303020204" pitchFamily="34" charset="0"/>
              </a:rPr>
              <a:t>Monte Carlo</a:t>
            </a:r>
            <a:r>
              <a:rPr lang="pt-PT" sz="1800" dirty="0">
                <a:latin typeface="Candara" panose="020E0502030303020204" pitchFamily="34" charset="0"/>
              </a:rPr>
              <a:t>, que é um excelente método para resolver este problema, através de uma abordagem de </a:t>
            </a:r>
            <a:r>
              <a:rPr lang="pt-PT" sz="1800" b="1" dirty="0">
                <a:latin typeface="Candara" panose="020E0502030303020204" pitchFamily="34" charset="0"/>
              </a:rPr>
              <a:t>força bruta</a:t>
            </a:r>
            <a:r>
              <a:rPr lang="pt-PT" sz="1800" dirty="0">
                <a:latin typeface="Candara" panose="020E0502030303020204" pitchFamily="34" charset="0"/>
              </a:rPr>
              <a:t> possibilitada pelos computadores. </a:t>
            </a:r>
          </a:p>
          <a:p>
            <a:pPr marL="885825" lvl="1" indent="-285750">
              <a:lnSpc>
                <a:spcPct val="120000"/>
              </a:lnSpc>
            </a:pPr>
            <a:r>
              <a:rPr lang="pt-PT" sz="1800" dirty="0">
                <a:latin typeface="Candara" panose="020E0502030303020204" pitchFamily="34" charset="0"/>
              </a:rPr>
              <a:t>Escolhe-se aleatoriamente um grande quantidade de valores exatos – milhares - de acordo com os intervalos estimados e calcula-se um grande número de valores.</a:t>
            </a:r>
          </a:p>
          <a:p>
            <a:pPr marL="885825" lvl="1" indent="-285750">
              <a:lnSpc>
                <a:spcPct val="120000"/>
              </a:lnSpc>
            </a:pPr>
            <a:r>
              <a:rPr lang="pt-PT" sz="1800" dirty="0">
                <a:latin typeface="Candara" panose="020E0502030303020204" pitchFamily="34" charset="0"/>
              </a:rPr>
              <a:t>Em seguida, usam-se esses valores escolhidos aleatoriamente para calcular um único resultado em cada um dos milhares de cenários. Depois que os milhares de resultados possíveis são calculados, as probabilidades de diferentes resultados podem ser estimadas.</a:t>
            </a:r>
          </a:p>
        </p:txBody>
      </p:sp>
    </p:spTree>
    <p:extLst>
      <p:ext uri="{BB962C8B-B14F-4D97-AF65-F5344CB8AC3E}">
        <p14:creationId xmlns:p14="http://schemas.microsoft.com/office/powerpoint/2010/main" val="292936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8219B-902B-42E1-B994-8861385DE44A}"/>
              </a:ext>
            </a:extLst>
          </p:cNvPr>
          <p:cNvSpPr>
            <a:spLocks noGrp="1"/>
          </p:cNvSpPr>
          <p:nvPr>
            <p:ph type="title"/>
          </p:nvPr>
        </p:nvSpPr>
        <p:spPr/>
        <p:txBody>
          <a:bodyPr/>
          <a:lstStyle/>
          <a:p>
            <a:r>
              <a:rPr lang="pt-PT" sz="2800" i="0" dirty="0">
                <a:solidFill>
                  <a:srgbClr val="242021"/>
                </a:solidFill>
                <a:effectLst/>
              </a:rPr>
              <a:t>Simulação de Monte Carlo</a:t>
            </a:r>
            <a:br>
              <a:rPr lang="pt-PT" sz="60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1DA7D1FB-49C7-4569-8327-190654D93F6B}"/>
              </a:ext>
            </a:extLst>
          </p:cNvPr>
          <p:cNvSpPr>
            <a:spLocks noGrp="1"/>
          </p:cNvSpPr>
          <p:nvPr>
            <p:ph idx="1"/>
          </p:nvPr>
        </p:nvSpPr>
        <p:spPr>
          <a:xfrm>
            <a:off x="0" y="1268760"/>
            <a:ext cx="9144000" cy="5256584"/>
          </a:xfrm>
        </p:spPr>
        <p:txBody>
          <a:bodyPr>
            <a:normAutofit fontScale="77500" lnSpcReduction="20000"/>
          </a:bodyPr>
          <a:lstStyle/>
          <a:p>
            <a:pPr marL="180975" indent="-180975">
              <a:lnSpc>
                <a:spcPct val="120000"/>
              </a:lnSpc>
              <a:spcBef>
                <a:spcPts val="1200"/>
              </a:spcBef>
            </a:pPr>
            <a:r>
              <a:rPr lang="pt-PT" sz="2400" dirty="0">
                <a:latin typeface="Candara" panose="020E0502030303020204" pitchFamily="34" charset="0"/>
              </a:rPr>
              <a:t>Neste exemplo, cada cenário é um conjunto de valores gerados aleatoriamente para </a:t>
            </a:r>
            <a:r>
              <a:rPr lang="pt-PT" sz="2400" i="1" dirty="0">
                <a:latin typeface="Candara" panose="020E0502030303020204" pitchFamily="34" charset="0"/>
              </a:rPr>
              <a:t>poupança de manutenção</a:t>
            </a:r>
            <a:r>
              <a:rPr lang="pt-PT" sz="2400" dirty="0">
                <a:latin typeface="Candara" panose="020E0502030303020204" pitchFamily="34" charset="0"/>
              </a:rPr>
              <a:t>, </a:t>
            </a:r>
            <a:r>
              <a:rPr lang="pt-PT" sz="2400" i="1" dirty="0">
                <a:latin typeface="Candara" panose="020E0502030303020204" pitchFamily="34" charset="0"/>
              </a:rPr>
              <a:t>mão de obra </a:t>
            </a:r>
            <a:r>
              <a:rPr lang="pt-PT" sz="2400" dirty="0">
                <a:latin typeface="Candara" panose="020E0502030303020204" pitchFamily="34" charset="0"/>
              </a:rPr>
              <a:t>e assim por diante. Depois que cada conjunto é gerado, esses valores são usados no cálculo da poupança anual (</a:t>
            </a:r>
            <a:r>
              <a:rPr lang="pt-PT" sz="2400" b="1" dirty="0">
                <a:latin typeface="Candara" panose="020E0502030303020204" pitchFamily="34" charset="0"/>
              </a:rPr>
              <a:t>PA</a:t>
            </a:r>
            <a:r>
              <a:rPr lang="pt-PT" sz="2400" dirty="0">
                <a:latin typeface="Candara" panose="020E0502030303020204" pitchFamily="34" charset="0"/>
              </a:rPr>
              <a:t>). Alguns dos resultados da </a:t>
            </a:r>
            <a:r>
              <a:rPr lang="pt-PT" sz="2400" b="1" dirty="0">
                <a:latin typeface="Candara" panose="020E0502030303020204" pitchFamily="34" charset="0"/>
              </a:rPr>
              <a:t>PA</a:t>
            </a:r>
            <a:r>
              <a:rPr lang="pt-PT" sz="2400" dirty="0">
                <a:latin typeface="Candara" panose="020E0502030303020204" pitchFamily="34" charset="0"/>
              </a:rPr>
              <a:t> serão maiores do que a média dos 600.000 € e outros serão menores. Alguns até serão menores do que os 400.000 € necessários para atingir o ponto de equilíbrio, pelo que teremos prejuízo... </a:t>
            </a:r>
          </a:p>
          <a:p>
            <a:pPr marL="180975" indent="-180975">
              <a:lnSpc>
                <a:spcPct val="120000"/>
              </a:lnSpc>
              <a:spcBef>
                <a:spcPts val="1200"/>
              </a:spcBef>
            </a:pPr>
            <a:r>
              <a:rPr lang="pt-PT" sz="2400" dirty="0">
                <a:latin typeface="Candara" panose="020E0502030303020204" pitchFamily="34" charset="0"/>
              </a:rPr>
              <a:t>Depois de milhares de cenários serem gerados, pode determinar-se a probabilidade de o aluguer da máquina provocar um ganho líquido.</a:t>
            </a:r>
          </a:p>
          <a:p>
            <a:pPr marL="180975" indent="-180975">
              <a:lnSpc>
                <a:spcPct val="120000"/>
              </a:lnSpc>
              <a:spcBef>
                <a:spcPts val="1200"/>
              </a:spcBef>
            </a:pPr>
            <a:r>
              <a:rPr lang="pt-PT" sz="2400" dirty="0">
                <a:latin typeface="Candara" panose="020E0502030303020204" pitchFamily="34" charset="0"/>
              </a:rPr>
              <a:t>Executar uma simulação de Monte Carlo no Excel é fácil, mas necessita-se de um pouco mais de informação do que apenas o intervalo de confiança (</a:t>
            </a:r>
            <a:r>
              <a:rPr lang="pt-PT" sz="2400" b="1" dirty="0">
                <a:latin typeface="Candara" panose="020E0502030303020204" pitchFamily="34" charset="0"/>
              </a:rPr>
              <a:t>IC</a:t>
            </a:r>
            <a:r>
              <a:rPr lang="pt-PT" sz="2400" dirty="0">
                <a:latin typeface="Candara" panose="020E0502030303020204" pitchFamily="34" charset="0"/>
              </a:rPr>
              <a:t>) de 90% para cada uma das variáveis. Também se precisa da </a:t>
            </a:r>
            <a:r>
              <a:rPr lang="pt-PT" sz="2400" u="sng" dirty="0">
                <a:latin typeface="Candara" panose="020E0502030303020204" pitchFamily="34" charset="0"/>
              </a:rPr>
              <a:t>forma da distribuição</a:t>
            </a:r>
            <a:r>
              <a:rPr lang="pt-PT" sz="2400" dirty="0">
                <a:latin typeface="Candara" panose="020E0502030303020204" pitchFamily="34" charset="0"/>
              </a:rPr>
              <a:t>. Algumas formas são mais apropriadas para determinados valores do que outras formas.</a:t>
            </a:r>
          </a:p>
          <a:p>
            <a:pPr marL="180975" indent="-180975">
              <a:lnSpc>
                <a:spcPct val="120000"/>
              </a:lnSpc>
              <a:spcBef>
                <a:spcPts val="1200"/>
              </a:spcBef>
            </a:pPr>
            <a:r>
              <a:rPr lang="pt-PT" sz="2400" dirty="0">
                <a:latin typeface="Candara" panose="020E0502030303020204" pitchFamily="34" charset="0"/>
              </a:rPr>
              <a:t>Uma que é frequentemente utilizada com o IC de 90% é a bem conhecida distribuição “normal” ou de Gauss. A distribuição normal é a curva de sino, onde os resultados prováveis estão agrupados perto da média, mas seguem para valores cada vez menos prováveis em ambas as direções (slide seguinte)</a:t>
            </a:r>
          </a:p>
        </p:txBody>
      </p:sp>
    </p:spTree>
    <p:extLst>
      <p:ext uri="{BB962C8B-B14F-4D97-AF65-F5344CB8AC3E}">
        <p14:creationId xmlns:p14="http://schemas.microsoft.com/office/powerpoint/2010/main" val="276725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50C33-F665-4C0B-AC8F-37435A7CA5B1}"/>
              </a:ext>
            </a:extLst>
          </p:cNvPr>
          <p:cNvSpPr>
            <a:spLocks noGrp="1"/>
          </p:cNvSpPr>
          <p:nvPr>
            <p:ph type="title"/>
          </p:nvPr>
        </p:nvSpPr>
        <p:spPr/>
        <p:txBody>
          <a:bodyPr/>
          <a:lstStyle/>
          <a:p>
            <a:r>
              <a:rPr lang="pt-PT" sz="2800" i="0" dirty="0">
                <a:solidFill>
                  <a:srgbClr val="242021"/>
                </a:solidFill>
                <a:effectLst/>
              </a:rPr>
              <a:t>Simulação de Monte Carlo </a:t>
            </a:r>
            <a:br>
              <a:rPr lang="pt-PT" sz="3200" i="0" dirty="0">
                <a:solidFill>
                  <a:srgbClr val="242021"/>
                </a:solidFill>
                <a:effectLst/>
              </a:rPr>
            </a:br>
            <a:r>
              <a:rPr lang="pt-PT" sz="2400" dirty="0"/>
              <a:t>Distribuição Normal</a:t>
            </a:r>
          </a:p>
        </p:txBody>
      </p:sp>
      <p:sp>
        <p:nvSpPr>
          <p:cNvPr id="3" name="Marcador de Posição de Conteúdo 2">
            <a:extLst>
              <a:ext uri="{FF2B5EF4-FFF2-40B4-BE49-F238E27FC236}">
                <a16:creationId xmlns:a16="http://schemas.microsoft.com/office/drawing/2014/main" id="{8290CFD5-C5FD-49C4-AC55-1CC4448EE31F}"/>
              </a:ext>
            </a:extLst>
          </p:cNvPr>
          <p:cNvSpPr>
            <a:spLocks noGrp="1"/>
          </p:cNvSpPr>
          <p:nvPr>
            <p:ph idx="1"/>
          </p:nvPr>
        </p:nvSpPr>
        <p:spPr>
          <a:xfrm>
            <a:off x="32048" y="2756997"/>
            <a:ext cx="9144000" cy="4351338"/>
          </a:xfrm>
        </p:spPr>
        <p:txBody>
          <a:bodyPr>
            <a:normAutofit fontScale="77500" lnSpcReduction="20000"/>
          </a:bodyPr>
          <a:lstStyle/>
          <a:p>
            <a:r>
              <a:rPr lang="pt-PT" sz="2600" b="0" i="0" dirty="0">
                <a:solidFill>
                  <a:srgbClr val="000000"/>
                </a:solidFill>
                <a:effectLst/>
                <a:latin typeface="Candara" panose="020E0502030303020204" pitchFamily="34" charset="0"/>
              </a:rPr>
              <a:t>Características:</a:t>
            </a:r>
          </a:p>
          <a:p>
            <a:pPr lvl="1">
              <a:lnSpc>
                <a:spcPct val="120000"/>
              </a:lnSpc>
              <a:spcBef>
                <a:spcPts val="1200"/>
              </a:spcBef>
            </a:pPr>
            <a:r>
              <a:rPr lang="pt-PT" sz="2600" b="0" i="0" dirty="0">
                <a:effectLst/>
                <a:latin typeface="Candara" panose="020E0502030303020204" pitchFamily="34" charset="0"/>
              </a:rPr>
              <a:t>Valores próximos do meio são mais prováveis do que valores mais distantes.</a:t>
            </a:r>
          </a:p>
          <a:p>
            <a:pPr lvl="1">
              <a:lnSpc>
                <a:spcPct val="120000"/>
              </a:lnSpc>
              <a:spcBef>
                <a:spcPts val="1200"/>
              </a:spcBef>
            </a:pPr>
            <a:r>
              <a:rPr lang="pt-PT" sz="2600" b="0" i="0" dirty="0">
                <a:effectLst/>
                <a:latin typeface="Candara" panose="020E0502030303020204" pitchFamily="34" charset="0"/>
              </a:rPr>
              <a:t>A distribuição é simétrica, não desigual - a média está exatamente na metade do caminho entre os limites superior e inferior de um IC de 90%.</a:t>
            </a:r>
          </a:p>
          <a:p>
            <a:pPr lvl="1">
              <a:lnSpc>
                <a:spcPct val="120000"/>
              </a:lnSpc>
              <a:spcBef>
                <a:spcPts val="1200"/>
              </a:spcBef>
            </a:pPr>
            <a:r>
              <a:rPr lang="pt-PT" sz="2600" b="0" i="0" dirty="0">
                <a:effectLst/>
                <a:latin typeface="Candara" panose="020E0502030303020204" pitchFamily="34" charset="0"/>
              </a:rPr>
              <a:t>As extremidades seguem indefinidamente para valores cada vez mais improváveis, mas não há “stop brusco”; um valor muito fora de um IC de 90% é possível, mas improvável.</a:t>
            </a:r>
          </a:p>
          <a:p>
            <a:pPr>
              <a:lnSpc>
                <a:spcPct val="120000"/>
              </a:lnSpc>
            </a:pPr>
            <a:r>
              <a:rPr lang="pt-PT" sz="2600" b="0" i="0" dirty="0">
                <a:solidFill>
                  <a:srgbClr val="000000"/>
                </a:solidFill>
                <a:effectLst/>
                <a:latin typeface="Candara" panose="020E0502030303020204" pitchFamily="34" charset="0"/>
              </a:rPr>
              <a:t>Como fazer uma distribuição aleatória com esta forma/distribuição no Excel:</a:t>
            </a:r>
          </a:p>
          <a:p>
            <a:pPr marL="355600" lvl="1" indent="0" algn="ctr">
              <a:lnSpc>
                <a:spcPct val="120000"/>
              </a:lnSpc>
              <a:buNone/>
            </a:pPr>
            <a:r>
              <a:rPr lang="pt-PT" sz="2600" b="0" i="0" dirty="0">
                <a:effectLst/>
                <a:latin typeface="Candara" panose="020E0502030303020204" pitchFamily="34" charset="0"/>
              </a:rPr>
              <a:t>= </a:t>
            </a:r>
            <a:r>
              <a:rPr lang="pt-PT" sz="2600" dirty="0">
                <a:latin typeface="Candara" panose="020E0502030303020204" pitchFamily="34" charset="0"/>
              </a:rPr>
              <a:t>INV.NORMAL</a:t>
            </a:r>
            <a:r>
              <a:rPr lang="pt-PT" sz="2600" i="0" dirty="0">
                <a:effectLst/>
                <a:latin typeface="Candara" panose="020E0502030303020204" pitchFamily="34" charset="0"/>
              </a:rPr>
              <a:t> </a:t>
            </a:r>
            <a:r>
              <a:rPr lang="pt-PT" sz="2600" b="0" i="0" dirty="0">
                <a:effectLst/>
                <a:latin typeface="Candara" panose="020E0502030303020204" pitchFamily="34" charset="0"/>
              </a:rPr>
              <a:t>(ALEATÓRIO(), A, B) - </a:t>
            </a:r>
            <a:r>
              <a:rPr kumimoji="0" lang="pt-PT" sz="2800" b="1" i="0" u="none" strike="noStrike" kern="0" cap="none" spc="0" normalizeH="0" baseline="0" noProof="0" dirty="0">
                <a:ln>
                  <a:noFill/>
                </a:ln>
                <a:effectLst/>
                <a:uLnTx/>
                <a:uFillTx/>
                <a:latin typeface="Candara" panose="020E0502030303020204" pitchFamily="34" charset="0"/>
                <a:cs typeface="Arial"/>
              </a:rPr>
              <a:t>Função Probabilidade Inversa</a:t>
            </a:r>
            <a:endParaRPr lang="pt-PT" sz="2600" b="0" i="0" dirty="0">
              <a:effectLst/>
              <a:latin typeface="Candara" panose="020E0502030303020204" pitchFamily="34" charset="0"/>
            </a:endParaRPr>
          </a:p>
          <a:p>
            <a:pPr marL="355600" lvl="1" indent="0" algn="just">
              <a:lnSpc>
                <a:spcPct val="120000"/>
              </a:lnSpc>
              <a:buNone/>
            </a:pPr>
            <a:r>
              <a:rPr lang="pt-PT" sz="2600" b="1" i="0" dirty="0">
                <a:effectLst/>
                <a:latin typeface="Candara" panose="020E0502030303020204" pitchFamily="34" charset="0"/>
              </a:rPr>
              <a:t>    A</a:t>
            </a:r>
            <a:r>
              <a:rPr lang="pt-PT" sz="2600" b="0" i="0" dirty="0">
                <a:effectLst/>
                <a:latin typeface="Candara" panose="020E0502030303020204" pitchFamily="34" charset="0"/>
              </a:rPr>
              <a:t> = Média = (90% IC Limite superior + 90% IC Limite inferior) / 2 e</a:t>
            </a:r>
          </a:p>
          <a:p>
            <a:pPr marL="355600" lvl="1" indent="0" algn="ctr">
              <a:lnSpc>
                <a:spcPct val="120000"/>
              </a:lnSpc>
              <a:buNone/>
            </a:pPr>
            <a:r>
              <a:rPr lang="en-US" sz="2600" b="1" i="0" dirty="0">
                <a:effectLst/>
                <a:latin typeface="Candara" panose="020E0502030303020204" pitchFamily="34" charset="0"/>
              </a:rPr>
              <a:t>B</a:t>
            </a:r>
            <a:r>
              <a:rPr lang="en-US" sz="2600" b="0" i="0" dirty="0">
                <a:effectLst/>
                <a:latin typeface="Candara" panose="020E0502030303020204" pitchFamily="34" charset="0"/>
              </a:rPr>
              <a:t>=</a:t>
            </a:r>
            <a:r>
              <a:rPr lang="pt-PT" sz="2600" b="0" i="0" dirty="0">
                <a:effectLst/>
                <a:latin typeface="Candara" panose="020E0502030303020204" pitchFamily="34" charset="0"/>
              </a:rPr>
              <a:t>Desvio Padrão =(</a:t>
            </a:r>
            <a:r>
              <a:rPr lang="en-US" sz="2600" b="0" i="0" dirty="0">
                <a:effectLst/>
                <a:latin typeface="Candara" panose="020E0502030303020204" pitchFamily="34" charset="0"/>
              </a:rPr>
              <a:t>90% IC </a:t>
            </a:r>
            <a:r>
              <a:rPr lang="pt-PT" sz="2600" b="0" i="0" dirty="0">
                <a:effectLst/>
                <a:latin typeface="Candara" panose="020E0502030303020204" pitchFamily="34" charset="0"/>
              </a:rPr>
              <a:t>Limite superior </a:t>
            </a:r>
            <a:r>
              <a:rPr lang="en-US" sz="2600" b="0" i="0" dirty="0">
                <a:effectLst/>
                <a:latin typeface="Candara" panose="020E0502030303020204" pitchFamily="34" charset="0"/>
              </a:rPr>
              <a:t>– 90% </a:t>
            </a:r>
            <a:r>
              <a:rPr lang="pt-PT" sz="2600" b="0" i="0" dirty="0">
                <a:effectLst/>
                <a:latin typeface="Candara" panose="020E0502030303020204" pitchFamily="34" charset="0"/>
              </a:rPr>
              <a:t>IC Limite inferior</a:t>
            </a:r>
            <a:r>
              <a:rPr lang="en-US" sz="2600" b="0" i="0" dirty="0">
                <a:effectLst/>
                <a:latin typeface="Candara" panose="020E0502030303020204" pitchFamily="34" charset="0"/>
              </a:rPr>
              <a:t>)/3.29</a:t>
            </a:r>
            <a:r>
              <a:rPr lang="en-US" sz="2600" dirty="0">
                <a:latin typeface="Candara" panose="020E0502030303020204" pitchFamily="34" charset="0"/>
              </a:rPr>
              <a:t> </a:t>
            </a:r>
            <a:endParaRPr lang="pt-PT" dirty="0">
              <a:latin typeface="Candara" panose="020E0502030303020204" pitchFamily="34" charset="0"/>
            </a:endParaRPr>
          </a:p>
        </p:txBody>
      </p:sp>
      <p:pic>
        <p:nvPicPr>
          <p:cNvPr id="5" name="Imagem 4">
            <a:extLst>
              <a:ext uri="{FF2B5EF4-FFF2-40B4-BE49-F238E27FC236}">
                <a16:creationId xmlns:a16="http://schemas.microsoft.com/office/drawing/2014/main" id="{DC1D2024-3D66-42EA-8F5E-9481822AD0EB}"/>
              </a:ext>
            </a:extLst>
          </p:cNvPr>
          <p:cNvPicPr>
            <a:picLocks noChangeAspect="1"/>
          </p:cNvPicPr>
          <p:nvPr/>
        </p:nvPicPr>
        <p:blipFill>
          <a:blip r:embed="rId2"/>
          <a:stretch>
            <a:fillRect/>
          </a:stretch>
        </p:blipFill>
        <p:spPr>
          <a:xfrm>
            <a:off x="2197621" y="980728"/>
            <a:ext cx="6924675" cy="1838325"/>
          </a:xfrm>
          <a:prstGeom prst="rect">
            <a:avLst/>
          </a:prstGeom>
        </p:spPr>
      </p:pic>
      <p:sp>
        <p:nvSpPr>
          <p:cNvPr id="6" name="CaixaDeTexto 5">
            <a:extLst>
              <a:ext uri="{FF2B5EF4-FFF2-40B4-BE49-F238E27FC236}">
                <a16:creationId xmlns:a16="http://schemas.microsoft.com/office/drawing/2014/main" id="{192D9BF4-95A1-4CE4-AAB1-6270FA680FF6}"/>
              </a:ext>
            </a:extLst>
          </p:cNvPr>
          <p:cNvSpPr txBox="1"/>
          <p:nvPr/>
        </p:nvSpPr>
        <p:spPr>
          <a:xfrm>
            <a:off x="3157830" y="2698585"/>
            <a:ext cx="141417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Limite Inferior</a:t>
            </a:r>
          </a:p>
        </p:txBody>
      </p:sp>
      <p:sp>
        <p:nvSpPr>
          <p:cNvPr id="7" name="CaixaDeTexto 6">
            <a:extLst>
              <a:ext uri="{FF2B5EF4-FFF2-40B4-BE49-F238E27FC236}">
                <a16:creationId xmlns:a16="http://schemas.microsoft.com/office/drawing/2014/main" id="{555919E3-419B-4E0C-A2D5-8A74E375CF42}"/>
              </a:ext>
            </a:extLst>
          </p:cNvPr>
          <p:cNvSpPr txBox="1"/>
          <p:nvPr/>
        </p:nvSpPr>
        <p:spPr>
          <a:xfrm>
            <a:off x="6588224" y="2729288"/>
            <a:ext cx="1507144"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Limite Superior</a:t>
            </a:r>
          </a:p>
        </p:txBody>
      </p:sp>
      <p:cxnSp>
        <p:nvCxnSpPr>
          <p:cNvPr id="9" name="Conexão reta 8">
            <a:extLst>
              <a:ext uri="{FF2B5EF4-FFF2-40B4-BE49-F238E27FC236}">
                <a16:creationId xmlns:a16="http://schemas.microsoft.com/office/drawing/2014/main" id="{2D1B8AFD-29A4-427A-B3FB-876F26232661}"/>
              </a:ext>
            </a:extLst>
          </p:cNvPr>
          <p:cNvCxnSpPr/>
          <p:nvPr/>
        </p:nvCxnSpPr>
        <p:spPr>
          <a:xfrm>
            <a:off x="3735613" y="1601091"/>
            <a:ext cx="0" cy="1035559"/>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Conexão reta 9">
            <a:extLst>
              <a:ext uri="{FF2B5EF4-FFF2-40B4-BE49-F238E27FC236}">
                <a16:creationId xmlns:a16="http://schemas.microsoft.com/office/drawing/2014/main" id="{54C7DD8F-5E72-47B0-8319-18ADB423E62A}"/>
              </a:ext>
            </a:extLst>
          </p:cNvPr>
          <p:cNvCxnSpPr/>
          <p:nvPr/>
        </p:nvCxnSpPr>
        <p:spPr>
          <a:xfrm>
            <a:off x="7199250" y="1573382"/>
            <a:ext cx="0" cy="1035559"/>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923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73AA9-B11A-4D45-A97B-DF902DA1B11E}"/>
              </a:ext>
            </a:extLst>
          </p:cNvPr>
          <p:cNvSpPr>
            <a:spLocks noGrp="1"/>
          </p:cNvSpPr>
          <p:nvPr>
            <p:ph type="title"/>
          </p:nvPr>
        </p:nvSpPr>
        <p:spPr>
          <a:xfrm>
            <a:off x="0" y="-99392"/>
            <a:ext cx="9144000" cy="1106489"/>
          </a:xfrm>
        </p:spPr>
        <p:txBody>
          <a:bodyPr/>
          <a:lstStyle/>
          <a:p>
            <a:r>
              <a:rPr lang="pt-PT" sz="2800" i="0" dirty="0">
                <a:solidFill>
                  <a:srgbClr val="242021"/>
                </a:solidFill>
                <a:effectLst/>
              </a:rPr>
              <a:t>Simulação de Monte Carlo</a:t>
            </a:r>
            <a:br>
              <a:rPr lang="pt-PT" sz="72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8D7C5953-4235-403F-9AE2-FA39B1593373}"/>
              </a:ext>
            </a:extLst>
          </p:cNvPr>
          <p:cNvSpPr>
            <a:spLocks noGrp="1"/>
          </p:cNvSpPr>
          <p:nvPr>
            <p:ph idx="1"/>
          </p:nvPr>
        </p:nvSpPr>
        <p:spPr>
          <a:xfrm>
            <a:off x="-8826" y="1154215"/>
            <a:ext cx="9152825" cy="4351338"/>
          </a:xfrm>
        </p:spPr>
        <p:txBody>
          <a:bodyPr>
            <a:normAutofit/>
          </a:bodyPr>
          <a:lstStyle/>
          <a:p>
            <a:pPr marL="180975" indent="-180975">
              <a:lnSpc>
                <a:spcPct val="120000"/>
              </a:lnSpc>
              <a:spcBef>
                <a:spcPts val="1200"/>
              </a:spcBef>
            </a:pPr>
            <a:r>
              <a:rPr lang="pt-PT" sz="2400" dirty="0">
                <a:latin typeface="Candara" panose="020E0502030303020204" pitchFamily="34" charset="0"/>
              </a:rPr>
              <a:t>Pode verificar-se na </a:t>
            </a:r>
            <a:r>
              <a:rPr lang="pt-PT" sz="2400" dirty="0" err="1">
                <a:latin typeface="Candara" panose="020E0502030303020204" pitchFamily="34" charset="0"/>
              </a:rPr>
              <a:t>Fig</a:t>
            </a:r>
            <a:r>
              <a:rPr lang="pt-PT" sz="2400" dirty="0">
                <a:latin typeface="Candara" panose="020E0502030303020204" pitchFamily="34" charset="0"/>
              </a:rPr>
              <a:t> anterior, que existem 3,29 desvios-padrão </a:t>
            </a:r>
            <a:r>
              <a:rPr lang="pt-PT" dirty="0">
                <a:latin typeface="Candara" panose="020E0502030303020204" pitchFamily="34" charset="0"/>
              </a:rPr>
              <a:t>n</a:t>
            </a:r>
            <a:r>
              <a:rPr lang="pt-PT" sz="2400" dirty="0">
                <a:latin typeface="Candara" panose="020E0502030303020204" pitchFamily="34" charset="0"/>
              </a:rPr>
              <a:t>um IC de 90%, então só é necessário fazer a conversão.</a:t>
            </a:r>
          </a:p>
          <a:p>
            <a:pPr marL="180975" indent="-180975">
              <a:lnSpc>
                <a:spcPct val="120000"/>
              </a:lnSpc>
              <a:spcBef>
                <a:spcPts val="1200"/>
              </a:spcBef>
            </a:pPr>
            <a:r>
              <a:rPr lang="pt-PT" sz="2400" dirty="0">
                <a:latin typeface="Candara" panose="020E0502030303020204" pitchFamily="34" charset="0"/>
              </a:rPr>
              <a:t>Para o exemplo em causa, basta apenas fazer um gerador de números aleatórios </a:t>
            </a:r>
            <a:r>
              <a:rPr lang="pt-PT" dirty="0">
                <a:latin typeface="Candara" panose="020E0502030303020204" pitchFamily="34" charset="0"/>
              </a:rPr>
              <a:t>n</a:t>
            </a:r>
            <a:r>
              <a:rPr lang="pt-PT" sz="2400" dirty="0">
                <a:latin typeface="Candara" panose="020E0502030303020204" pitchFamily="34" charset="0"/>
              </a:rPr>
              <a:t>uma folha Excel para cada um dos intervalos e, no caso da poupança de manutenção (</a:t>
            </a:r>
            <a:r>
              <a:rPr lang="pt-PT" sz="2400" b="1" dirty="0">
                <a:latin typeface="Candara" panose="020E0502030303020204" pitchFamily="34" charset="0"/>
              </a:rPr>
              <a:t>MA</a:t>
            </a:r>
            <a:r>
              <a:rPr lang="pt-PT" sz="2400" dirty="0">
                <a:latin typeface="Candara" panose="020E0502030303020204" pitchFamily="34" charset="0"/>
              </a:rPr>
              <a:t>) será:</a:t>
            </a:r>
          </a:p>
          <a:p>
            <a:pPr marL="269875" indent="0" algn="ctr">
              <a:lnSpc>
                <a:spcPct val="120000"/>
              </a:lnSpc>
              <a:buNone/>
            </a:pPr>
            <a:r>
              <a:rPr lang="nn-NO" sz="2200" b="1" i="0" dirty="0">
                <a:solidFill>
                  <a:schemeClr val="tx1">
                    <a:lumMod val="95000"/>
                    <a:lumOff val="5000"/>
                  </a:schemeClr>
                </a:solidFill>
                <a:effectLst/>
                <a:latin typeface="Candara" panose="020E0502030303020204" pitchFamily="34" charset="0"/>
              </a:rPr>
              <a:t>MA</a:t>
            </a:r>
            <a:r>
              <a:rPr lang="nn-NO" sz="2200" b="0" i="0" dirty="0">
                <a:solidFill>
                  <a:schemeClr val="tx1">
                    <a:lumMod val="95000"/>
                    <a:lumOff val="5000"/>
                  </a:schemeClr>
                </a:solidFill>
                <a:effectLst/>
                <a:latin typeface="Candara" panose="020E0502030303020204" pitchFamily="34" charset="0"/>
              </a:rPr>
              <a:t>=INV.NORMAL(ALEATÓRIO( ),15,(20–10)/3.29)</a:t>
            </a:r>
            <a:r>
              <a:rPr lang="nn-NO" sz="2200" dirty="0">
                <a:solidFill>
                  <a:schemeClr val="tx1">
                    <a:lumMod val="95000"/>
                    <a:lumOff val="5000"/>
                  </a:schemeClr>
                </a:solidFill>
                <a:latin typeface="Candara" panose="020E0502030303020204" pitchFamily="34" charset="0"/>
              </a:rPr>
              <a:t> </a:t>
            </a:r>
          </a:p>
          <a:p>
            <a:pPr marL="269875" indent="0" algn="just">
              <a:lnSpc>
                <a:spcPct val="120000"/>
              </a:lnSpc>
              <a:buNone/>
            </a:pPr>
            <a:r>
              <a:rPr lang="nn-NO" dirty="0">
                <a:solidFill>
                  <a:schemeClr val="tx1">
                    <a:lumMod val="95000"/>
                    <a:lumOff val="5000"/>
                  </a:schemeClr>
                </a:solidFill>
                <a:latin typeface="Candara" panose="020E0502030303020204" pitchFamily="34" charset="0"/>
              </a:rPr>
              <a:t>fazer o mesmo para o resto dos intervalos.</a:t>
            </a:r>
          </a:p>
          <a:p>
            <a:pPr marL="269875" indent="0" algn="just">
              <a:lnSpc>
                <a:spcPct val="120000"/>
              </a:lnSpc>
              <a:buNone/>
            </a:pPr>
            <a:endParaRPr lang="nn-NO" dirty="0">
              <a:solidFill>
                <a:schemeClr val="tx1">
                  <a:lumMod val="95000"/>
                  <a:lumOff val="5000"/>
                </a:schemeClr>
              </a:solidFill>
              <a:latin typeface="Candara" panose="020E0502030303020204" pitchFamily="34" charset="0"/>
            </a:endParaRPr>
          </a:p>
          <a:p>
            <a:pPr marL="269875" indent="0" algn="ctr">
              <a:lnSpc>
                <a:spcPct val="120000"/>
              </a:lnSpc>
              <a:buNone/>
            </a:pPr>
            <a:endParaRPr lang="pt-PT" dirty="0">
              <a:solidFill>
                <a:schemeClr val="tx1">
                  <a:lumMod val="95000"/>
                  <a:lumOff val="5000"/>
                </a:schemeClr>
              </a:solidFill>
              <a:latin typeface="Candara" panose="020E0502030303020204" pitchFamily="34" charset="0"/>
            </a:endParaRPr>
          </a:p>
          <a:p>
            <a:endParaRPr lang="pt-PT" dirty="0"/>
          </a:p>
        </p:txBody>
      </p:sp>
    </p:spTree>
    <p:extLst>
      <p:ext uri="{BB962C8B-B14F-4D97-AF65-F5344CB8AC3E}">
        <p14:creationId xmlns:p14="http://schemas.microsoft.com/office/powerpoint/2010/main" val="6255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E21C8-D624-4D01-8B55-C9F9A8DBF04B}"/>
              </a:ext>
            </a:extLst>
          </p:cNvPr>
          <p:cNvSpPr>
            <a:spLocks noGrp="1"/>
          </p:cNvSpPr>
          <p:nvPr>
            <p:ph type="title"/>
          </p:nvPr>
        </p:nvSpPr>
        <p:spPr/>
        <p:txBody>
          <a:bodyPr/>
          <a:lstStyle/>
          <a:p>
            <a:r>
              <a:rPr lang="pt-PT" sz="2800" i="0" dirty="0">
                <a:solidFill>
                  <a:srgbClr val="242021"/>
                </a:solidFill>
                <a:effectLst/>
              </a:rPr>
              <a:t>Simulação de Monte Carlo</a:t>
            </a:r>
            <a:br>
              <a:rPr lang="pt-PT" sz="3200" i="0" dirty="0">
                <a:solidFill>
                  <a:srgbClr val="242021"/>
                </a:solidFill>
                <a:effectLst/>
              </a:rPr>
            </a:br>
            <a:r>
              <a:rPr lang="pt-PT" sz="2400" i="0" dirty="0">
                <a:solidFill>
                  <a:srgbClr val="242021"/>
                </a:solidFill>
                <a:effectLst/>
              </a:rPr>
              <a:t>layout do </a:t>
            </a:r>
            <a:r>
              <a:rPr lang="pt-PT" sz="2400" i="0" dirty="0" err="1">
                <a:solidFill>
                  <a:srgbClr val="242021"/>
                </a:solidFill>
                <a:effectLst/>
              </a:rPr>
              <a:t>Excell</a:t>
            </a:r>
            <a:endParaRPr lang="pt-PT" sz="2400" dirty="0"/>
          </a:p>
        </p:txBody>
      </p:sp>
      <p:graphicFrame>
        <p:nvGraphicFramePr>
          <p:cNvPr id="4" name="Tabela 4">
            <a:extLst>
              <a:ext uri="{FF2B5EF4-FFF2-40B4-BE49-F238E27FC236}">
                <a16:creationId xmlns:a16="http://schemas.microsoft.com/office/drawing/2014/main" id="{69D82CCE-F2DD-4222-8DB4-91210CC2F016}"/>
              </a:ext>
            </a:extLst>
          </p:cNvPr>
          <p:cNvGraphicFramePr>
            <a:graphicFrameLocks noGrp="1"/>
          </p:cNvGraphicFramePr>
          <p:nvPr>
            <p:ph idx="1"/>
            <p:extLst>
              <p:ext uri="{D42A27DB-BD31-4B8C-83A1-F6EECF244321}">
                <p14:modId xmlns:p14="http://schemas.microsoft.com/office/powerpoint/2010/main" val="2259827851"/>
              </p:ext>
            </p:extLst>
          </p:nvPr>
        </p:nvGraphicFramePr>
        <p:xfrm>
          <a:off x="251520" y="1484313"/>
          <a:ext cx="8640960" cy="29667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903887743"/>
                    </a:ext>
                  </a:extLst>
                </a:gridCol>
                <a:gridCol w="1008112">
                  <a:extLst>
                    <a:ext uri="{9D8B030D-6E8A-4147-A177-3AD203B41FA5}">
                      <a16:colId xmlns:a16="http://schemas.microsoft.com/office/drawing/2014/main" val="2182841112"/>
                    </a:ext>
                  </a:extLst>
                </a:gridCol>
                <a:gridCol w="1296144">
                  <a:extLst>
                    <a:ext uri="{9D8B030D-6E8A-4147-A177-3AD203B41FA5}">
                      <a16:colId xmlns:a16="http://schemas.microsoft.com/office/drawing/2014/main" val="1466293601"/>
                    </a:ext>
                  </a:extLst>
                </a:gridCol>
                <a:gridCol w="1296144">
                  <a:extLst>
                    <a:ext uri="{9D8B030D-6E8A-4147-A177-3AD203B41FA5}">
                      <a16:colId xmlns:a16="http://schemas.microsoft.com/office/drawing/2014/main" val="549931270"/>
                    </a:ext>
                  </a:extLst>
                </a:gridCol>
                <a:gridCol w="1296144">
                  <a:extLst>
                    <a:ext uri="{9D8B030D-6E8A-4147-A177-3AD203B41FA5}">
                      <a16:colId xmlns:a16="http://schemas.microsoft.com/office/drawing/2014/main" val="3909615425"/>
                    </a:ext>
                  </a:extLst>
                </a:gridCol>
                <a:gridCol w="1296144">
                  <a:extLst>
                    <a:ext uri="{9D8B030D-6E8A-4147-A177-3AD203B41FA5}">
                      <a16:colId xmlns:a16="http://schemas.microsoft.com/office/drawing/2014/main" val="1008277465"/>
                    </a:ext>
                  </a:extLst>
                </a:gridCol>
                <a:gridCol w="1440160">
                  <a:extLst>
                    <a:ext uri="{9D8B030D-6E8A-4147-A177-3AD203B41FA5}">
                      <a16:colId xmlns:a16="http://schemas.microsoft.com/office/drawing/2014/main" val="1560325974"/>
                    </a:ext>
                  </a:extLst>
                </a:gridCol>
              </a:tblGrid>
              <a:tr h="370840">
                <a:tc>
                  <a:txBody>
                    <a:bodyPr/>
                    <a:lstStyle/>
                    <a:p>
                      <a:pPr algn="ctr"/>
                      <a:r>
                        <a:rPr lang="pt-PT" dirty="0">
                          <a:latin typeface="Candara" panose="020E0502030303020204" pitchFamily="34" charset="0"/>
                        </a:rPr>
                        <a:t>Cenário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latin typeface="Candara" panose="020E0502030303020204" pitchFamily="34" charset="0"/>
                        </a:rPr>
                        <a:t>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latin typeface="Candara" panose="020E0502030303020204" pitchFamily="34" charset="0"/>
                        </a:rPr>
                        <a:t>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latin typeface="Candara" panose="020E0502030303020204" pitchFamily="34" charset="0"/>
                        </a:rPr>
                        <a:t>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latin typeface="Candara" panose="020E0502030303020204" pitchFamily="34" charset="0"/>
                        </a:rPr>
                        <a:t>NP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a:latin typeface="Candara" panose="020E0502030303020204" pitchFamily="34" charset="0"/>
                        </a:rPr>
                        <a:t>PA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dirty="0" err="1">
                          <a:latin typeface="Candara" panose="020E0502030303020204" pitchFamily="34" charset="0"/>
                        </a:rPr>
                        <a:t>Breakeven</a:t>
                      </a:r>
                      <a:r>
                        <a:rPr lang="pt-PT" dirty="0">
                          <a:latin typeface="Candara" panose="020E050203030302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902534"/>
                  </a:ext>
                </a:extLst>
              </a:tr>
              <a:tr h="370840">
                <a:tc>
                  <a:txBody>
                    <a:bodyPr/>
                    <a:lstStyle/>
                    <a:p>
                      <a:pPr algn="ctr" fontAlgn="b"/>
                      <a:r>
                        <a:rPr lang="pt-PT" sz="1600" b="1" i="0" u="none" strike="noStrike" dirty="0">
                          <a:effectLst/>
                          <a:latin typeface="Candara" panose="020E0502030303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b="1" i="0" u="none" strike="noStrike" dirty="0">
                          <a:effectLst/>
                          <a:latin typeface="Candara" panose="020E0502030303020204" pitchFamily="34" charset="0"/>
                        </a:rPr>
                        <a:t>10,94 €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b="1" i="0" u="none" strike="noStrike" dirty="0">
                          <a:effectLst/>
                          <a:latin typeface="Candara" panose="020E0502030303020204" pitchFamily="34" charset="0"/>
                        </a:rPr>
                        <a:t>2,08 €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b="1" i="0" u="none" strike="noStrike" dirty="0">
                          <a:effectLst/>
                          <a:latin typeface="Candara" panose="020E0502030303020204" pitchFamily="34" charset="0"/>
                        </a:rPr>
                        <a:t>7,78 €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b="1" i="0" u="none" strike="noStrike" dirty="0">
                          <a:effectLst/>
                          <a:latin typeface="Candara" panose="020E0502030303020204" pitchFamily="34" charset="0"/>
                        </a:rPr>
                        <a:t>23,329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b="1" i="0" u="none" strike="noStrike" dirty="0">
                          <a:effectLst/>
                          <a:latin typeface="Candara" panose="020E0502030303020204" pitchFamily="34" charset="0"/>
                        </a:rPr>
                        <a:t>485,243 €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pt-PT" sz="1600" b="0" i="0" u="none" strike="noStrike" dirty="0">
                          <a:effectLst/>
                          <a:latin typeface="Candara" panose="020E0502030303020204" pitchFamily="34" charset="0"/>
                        </a:rPr>
                        <a:t> SIM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40448703"/>
                  </a:ext>
                </a:extLst>
              </a:tr>
              <a:tr h="370840">
                <a:tc>
                  <a:txBody>
                    <a:bodyPr/>
                    <a:lstStyle/>
                    <a:p>
                      <a:pPr algn="ctr" fontAlgn="b"/>
                      <a:r>
                        <a:rPr lang="pt-PT" sz="1600" b="1" i="0" u="none" strike="noStrike">
                          <a:effectLst/>
                          <a:latin typeface="Candara" panose="020E0502030303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13,54 €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2,08 €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3,82 €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19,480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378,701 €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0" i="0" u="none" strike="noStrike" dirty="0">
                          <a:effectLst/>
                          <a:latin typeface="Candara" panose="020E0502030303020204" pitchFamily="34" charset="0"/>
                        </a:rPr>
                        <a:t> NÃO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805372"/>
                  </a:ext>
                </a:extLst>
              </a:tr>
              <a:tr h="370840">
                <a:tc>
                  <a:txBody>
                    <a:bodyPr/>
                    <a:lstStyle/>
                    <a:p>
                      <a:pPr algn="ctr" fontAlgn="b"/>
                      <a:r>
                        <a:rPr lang="pt-PT" sz="1600" b="1" i="0" u="none" strike="noStrike">
                          <a:effectLst/>
                          <a:latin typeface="Candara" panose="020E0502030303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13,34 €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1,64 €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6,74 €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24,324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528,339 €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0" i="0" u="none" strike="noStrike" dirty="0">
                          <a:effectLst/>
                          <a:latin typeface="Candara" panose="020E0502030303020204" pitchFamily="34" charset="0"/>
                        </a:rPr>
                        <a:t> SIM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40553131"/>
                  </a:ext>
                </a:extLst>
              </a:tr>
              <a:tr h="370840">
                <a:tc>
                  <a:txBody>
                    <a:bodyPr/>
                    <a:lstStyle/>
                    <a:p>
                      <a:pPr algn="ctr" fontAlgn="b"/>
                      <a:r>
                        <a:rPr lang="pt-PT" sz="1600" b="1" i="0" u="none" strike="noStrike">
                          <a:effectLst/>
                          <a:latin typeface="Candara" panose="020E0502030303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14,21 €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3,05 €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6,86 €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31,295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754,850 €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0" i="0" u="none" strike="noStrike">
                          <a:effectLst/>
                          <a:latin typeface="Candara" panose="020E0502030303020204" pitchFamily="34" charset="0"/>
                        </a:rPr>
                        <a:t> SIM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397256"/>
                  </a:ext>
                </a:extLst>
              </a:tr>
              <a:tr h="370840">
                <a:tc>
                  <a:txBody>
                    <a:bodyPr/>
                    <a:lstStyle/>
                    <a:p>
                      <a:pPr algn="ctr" fontAlgn="b"/>
                      <a:r>
                        <a:rPr lang="pt-PT" sz="1600" b="1" i="0" u="none" strike="noStrike">
                          <a:effectLst/>
                          <a:latin typeface="Candara" panose="020E0502030303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13,90 €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2,76 €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6,56 €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32,586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756,902 €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0" i="0" u="none" strike="noStrike" dirty="0">
                          <a:effectLst/>
                          <a:latin typeface="Candara" panose="020E0502030303020204" pitchFamily="34" charset="0"/>
                        </a:rPr>
                        <a:t> SIM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296354988"/>
                  </a:ext>
                </a:extLst>
              </a:tr>
              <a:tr h="370840">
                <a:tc>
                  <a:txBody>
                    <a:bodyPr/>
                    <a:lstStyle/>
                    <a:p>
                      <a:pPr algn="ctr" fontAlgn="b"/>
                      <a:r>
                        <a:rPr lang="pt-PT" sz="1600" b="1" i="0" u="none" strike="noStrike">
                          <a:effectLst/>
                          <a:latin typeface="Candara" panose="020E0502030303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15,76 €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5,81 €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a:effectLst/>
                          <a:latin typeface="Candara" panose="020E0502030303020204" pitchFamily="34" charset="0"/>
                        </a:rPr>
                        <a:t>6,13 €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27,122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1" i="0" u="none" strike="noStrike" dirty="0">
                          <a:effectLst/>
                          <a:latin typeface="Candara" panose="020E0502030303020204" pitchFamily="34" charset="0"/>
                        </a:rPr>
                        <a:t>751,326 €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pt-PT" sz="1600" b="0" i="0" u="none" strike="noStrike" dirty="0">
                          <a:effectLst/>
                          <a:latin typeface="Candara" panose="020E0502030303020204" pitchFamily="34" charset="0"/>
                        </a:rPr>
                        <a:t> SIM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087133"/>
                  </a:ext>
                </a:extLst>
              </a:tr>
              <a:tr h="370840">
                <a:tc>
                  <a:txBody>
                    <a:bodyPr/>
                    <a:lstStyle/>
                    <a:p>
                      <a:pPr algn="ctr" fontAlgn="b"/>
                      <a:r>
                        <a:rPr lang="pt-PT" sz="1600" b="1" i="0" u="none" strike="noStrike">
                          <a:effectLst/>
                          <a:latin typeface="Candara" panose="020E0502030303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12,30 €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effectLst/>
                          <a:latin typeface="Candara" panose="020E0502030303020204" pitchFamily="34" charset="0"/>
                        </a:rPr>
                        <a:t>0,96 €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5,33 €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23,558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effectLst/>
                          <a:latin typeface="Candara" panose="020E0502030303020204" pitchFamily="34" charset="0"/>
                        </a:rPr>
                        <a:t>437,888 €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0" i="0" u="none" strike="noStrike" dirty="0">
                          <a:effectLst/>
                          <a:latin typeface="Candara" panose="020E0502030303020204" pitchFamily="34" charset="0"/>
                        </a:rPr>
                        <a:t> SIM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94543365"/>
                  </a:ext>
                </a:extLst>
              </a:tr>
            </a:tbl>
          </a:graphicData>
        </a:graphic>
      </p:graphicFrame>
      <p:graphicFrame>
        <p:nvGraphicFramePr>
          <p:cNvPr id="5" name="Tabela 4">
            <a:extLst>
              <a:ext uri="{FF2B5EF4-FFF2-40B4-BE49-F238E27FC236}">
                <a16:creationId xmlns:a16="http://schemas.microsoft.com/office/drawing/2014/main" id="{C5950714-34D7-4D5D-88C4-6F71C3A64C3D}"/>
              </a:ext>
            </a:extLst>
          </p:cNvPr>
          <p:cNvGraphicFramePr>
            <a:graphicFrameLocks/>
          </p:cNvGraphicFramePr>
          <p:nvPr>
            <p:extLst>
              <p:ext uri="{D42A27DB-BD31-4B8C-83A1-F6EECF244321}">
                <p14:modId xmlns:p14="http://schemas.microsoft.com/office/powerpoint/2010/main" val="2955219248"/>
              </p:ext>
            </p:extLst>
          </p:nvPr>
        </p:nvGraphicFramePr>
        <p:xfrm>
          <a:off x="250308" y="5229200"/>
          <a:ext cx="8640961" cy="741680"/>
        </p:xfrm>
        <a:graphic>
          <a:graphicData uri="http://schemas.openxmlformats.org/drawingml/2006/table">
            <a:tbl>
              <a:tblPr firstRow="1" bandRow="1">
                <a:tableStyleId>{5C22544A-7EE6-4342-B048-85BDC9FD1C3A}</a:tableStyleId>
              </a:tblPr>
              <a:tblGrid>
                <a:gridCol w="1008111">
                  <a:extLst>
                    <a:ext uri="{9D8B030D-6E8A-4147-A177-3AD203B41FA5}">
                      <a16:colId xmlns:a16="http://schemas.microsoft.com/office/drawing/2014/main" val="903887743"/>
                    </a:ext>
                  </a:extLst>
                </a:gridCol>
                <a:gridCol w="1008112">
                  <a:extLst>
                    <a:ext uri="{9D8B030D-6E8A-4147-A177-3AD203B41FA5}">
                      <a16:colId xmlns:a16="http://schemas.microsoft.com/office/drawing/2014/main" val="2182841112"/>
                    </a:ext>
                  </a:extLst>
                </a:gridCol>
                <a:gridCol w="1296144">
                  <a:extLst>
                    <a:ext uri="{9D8B030D-6E8A-4147-A177-3AD203B41FA5}">
                      <a16:colId xmlns:a16="http://schemas.microsoft.com/office/drawing/2014/main" val="1466293601"/>
                    </a:ext>
                  </a:extLst>
                </a:gridCol>
                <a:gridCol w="1296144">
                  <a:extLst>
                    <a:ext uri="{9D8B030D-6E8A-4147-A177-3AD203B41FA5}">
                      <a16:colId xmlns:a16="http://schemas.microsoft.com/office/drawing/2014/main" val="549931270"/>
                    </a:ext>
                  </a:extLst>
                </a:gridCol>
                <a:gridCol w="1296146">
                  <a:extLst>
                    <a:ext uri="{9D8B030D-6E8A-4147-A177-3AD203B41FA5}">
                      <a16:colId xmlns:a16="http://schemas.microsoft.com/office/drawing/2014/main" val="3909615425"/>
                    </a:ext>
                  </a:extLst>
                </a:gridCol>
                <a:gridCol w="1296142">
                  <a:extLst>
                    <a:ext uri="{9D8B030D-6E8A-4147-A177-3AD203B41FA5}">
                      <a16:colId xmlns:a16="http://schemas.microsoft.com/office/drawing/2014/main" val="1008277465"/>
                    </a:ext>
                  </a:extLst>
                </a:gridCol>
                <a:gridCol w="1440162">
                  <a:extLst>
                    <a:ext uri="{9D8B030D-6E8A-4147-A177-3AD203B41FA5}">
                      <a16:colId xmlns:a16="http://schemas.microsoft.com/office/drawing/2014/main" val="1560325974"/>
                    </a:ext>
                  </a:extLst>
                </a:gridCol>
              </a:tblGrid>
              <a:tr h="370840">
                <a:tc>
                  <a:txBody>
                    <a:bodyPr/>
                    <a:lstStyle/>
                    <a:p>
                      <a:pPr algn="ctr" fontAlgn="b"/>
                      <a:r>
                        <a:rPr lang="pt-PT" sz="1600" b="1" i="0" u="none" strike="noStrike">
                          <a:solidFill>
                            <a:schemeClr val="tx1">
                              <a:lumMod val="95000"/>
                              <a:lumOff val="5000"/>
                            </a:schemeClr>
                          </a:solidFill>
                          <a:effectLst/>
                          <a:latin typeface="Candara" panose="020E0502030303020204" pitchFamily="34" charset="0"/>
                        </a:rPr>
                        <a:t>9999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tc>
                  <a:txBody>
                    <a:bodyPr/>
                    <a:lstStyle/>
                    <a:p>
                      <a:pPr algn="ctr" fontAlgn="b"/>
                      <a:r>
                        <a:rPr lang="pt-PT" sz="1600" b="1" i="0" u="none" strike="noStrike">
                          <a:solidFill>
                            <a:schemeClr val="tx1">
                              <a:lumMod val="95000"/>
                              <a:lumOff val="5000"/>
                            </a:schemeClr>
                          </a:solidFill>
                          <a:effectLst/>
                          <a:latin typeface="Candara" panose="020E0502030303020204" pitchFamily="34" charset="0"/>
                        </a:rPr>
                        <a:t>13,63 €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tc>
                  <a:txBody>
                    <a:bodyPr/>
                    <a:lstStyle/>
                    <a:p>
                      <a:pPr algn="ctr" fontAlgn="b"/>
                      <a:r>
                        <a:rPr lang="pt-PT" sz="1600" b="1" i="0" u="none" strike="noStrike" dirty="0">
                          <a:solidFill>
                            <a:srgbClr val="FF0000"/>
                          </a:solidFill>
                          <a:effectLst/>
                          <a:latin typeface="Candara" panose="020E0502030303020204" pitchFamily="34" charset="0"/>
                        </a:rPr>
                        <a:t>-0,85 €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tc>
                  <a:txBody>
                    <a:bodyPr/>
                    <a:lstStyle/>
                    <a:p>
                      <a:pPr algn="ctr" fontAlgn="b"/>
                      <a:r>
                        <a:rPr lang="pt-PT" sz="1600" b="1" i="0" u="none" strike="noStrike">
                          <a:solidFill>
                            <a:schemeClr val="tx1">
                              <a:lumMod val="95000"/>
                              <a:lumOff val="5000"/>
                            </a:schemeClr>
                          </a:solidFill>
                          <a:effectLst/>
                          <a:latin typeface="Candara" panose="020E0502030303020204" pitchFamily="34" charset="0"/>
                        </a:rPr>
                        <a:t>6,58 €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tc>
                  <a:txBody>
                    <a:bodyPr/>
                    <a:lstStyle/>
                    <a:p>
                      <a:pPr algn="ctr" fontAlgn="b"/>
                      <a:r>
                        <a:rPr lang="pt-PT" sz="1600" b="1" i="0" u="none" strike="noStrike" dirty="0">
                          <a:solidFill>
                            <a:schemeClr val="tx1">
                              <a:lumMod val="95000"/>
                              <a:lumOff val="5000"/>
                            </a:schemeClr>
                          </a:solidFill>
                          <a:effectLst/>
                          <a:latin typeface="Candara" panose="020E0502030303020204" pitchFamily="34" charset="0"/>
                        </a:rPr>
                        <a:t>22,076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tc>
                  <a:txBody>
                    <a:bodyPr/>
                    <a:lstStyle/>
                    <a:p>
                      <a:pPr algn="ctr" fontAlgn="b"/>
                      <a:r>
                        <a:rPr lang="pt-PT" sz="1600" b="1" i="0" u="none" strike="noStrike" dirty="0">
                          <a:solidFill>
                            <a:schemeClr val="tx1">
                              <a:lumMod val="95000"/>
                              <a:lumOff val="5000"/>
                            </a:schemeClr>
                          </a:solidFill>
                          <a:effectLst/>
                          <a:latin typeface="Candara" panose="020E0502030303020204" pitchFamily="34" charset="0"/>
                        </a:rPr>
                        <a:t>427,346 €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tc>
                  <a:txBody>
                    <a:bodyPr/>
                    <a:lstStyle/>
                    <a:p>
                      <a:pPr algn="ctr" fontAlgn="b"/>
                      <a:r>
                        <a:rPr lang="pt-PT" sz="1600" b="0" i="0" u="none" strike="noStrike" dirty="0">
                          <a:solidFill>
                            <a:schemeClr val="tx1">
                              <a:lumMod val="95000"/>
                              <a:lumOff val="5000"/>
                            </a:schemeClr>
                          </a:solidFill>
                          <a:effectLst/>
                          <a:latin typeface="Candara" panose="020E0502030303020204" pitchFamily="34" charset="0"/>
                        </a:rPr>
                        <a:t> SIM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BF7"/>
                    </a:solidFill>
                  </a:tcPr>
                </a:tc>
                <a:extLst>
                  <a:ext uri="{0D108BD9-81ED-4DB2-BD59-A6C34878D82A}">
                    <a16:rowId xmlns:a16="http://schemas.microsoft.com/office/drawing/2014/main" val="3694087133"/>
                  </a:ext>
                </a:extLst>
              </a:tr>
              <a:tr h="370840">
                <a:tc>
                  <a:txBody>
                    <a:bodyPr/>
                    <a:lstStyle/>
                    <a:p>
                      <a:pPr algn="ctr" fontAlgn="b"/>
                      <a:r>
                        <a:rPr lang="pt-PT" sz="1600" b="1" i="0" u="none" strike="noStrike">
                          <a:solidFill>
                            <a:schemeClr val="tx1">
                              <a:lumMod val="95000"/>
                              <a:lumOff val="5000"/>
                            </a:schemeClr>
                          </a:solidFill>
                          <a:effectLst/>
                          <a:latin typeface="Candara" panose="020E0502030303020204" pitchFamily="34" charset="0"/>
                        </a:rPr>
                        <a:t>10000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solidFill>
                            <a:schemeClr val="tx1">
                              <a:lumMod val="95000"/>
                              <a:lumOff val="5000"/>
                            </a:schemeClr>
                          </a:solidFill>
                          <a:effectLst/>
                          <a:latin typeface="Candara" panose="020E0502030303020204" pitchFamily="34" charset="0"/>
                        </a:rPr>
                        <a:t>16,25 €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a:solidFill>
                            <a:schemeClr val="tx1">
                              <a:lumMod val="95000"/>
                              <a:lumOff val="5000"/>
                            </a:schemeClr>
                          </a:solidFill>
                          <a:effectLst/>
                          <a:latin typeface="Candara" panose="020E0502030303020204" pitchFamily="34" charset="0"/>
                        </a:rPr>
                        <a:t>4,33 €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solidFill>
                            <a:schemeClr val="tx1">
                              <a:lumMod val="95000"/>
                              <a:lumOff val="5000"/>
                            </a:schemeClr>
                          </a:solidFill>
                          <a:effectLst/>
                          <a:latin typeface="Candara" panose="020E0502030303020204" pitchFamily="34" charset="0"/>
                        </a:rPr>
                        <a:t>1,94 €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solidFill>
                            <a:schemeClr val="tx1">
                              <a:lumMod val="95000"/>
                              <a:lumOff val="5000"/>
                            </a:schemeClr>
                          </a:solidFill>
                          <a:effectLst/>
                          <a:latin typeface="Candara" panose="020E0502030303020204" pitchFamily="34" charset="0"/>
                        </a:rPr>
                        <a:t>14,409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1" i="0" u="none" strike="noStrike" dirty="0">
                          <a:solidFill>
                            <a:schemeClr val="tx1">
                              <a:lumMod val="95000"/>
                              <a:lumOff val="5000"/>
                            </a:schemeClr>
                          </a:solidFill>
                          <a:effectLst/>
                          <a:latin typeface="Candara" panose="020E0502030303020204" pitchFamily="34" charset="0"/>
                        </a:rPr>
                        <a:t>324,639 €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pt-PT" sz="1600" b="0" i="0" u="none" strike="noStrike" dirty="0">
                          <a:effectLst/>
                          <a:latin typeface="Candara" panose="020E0502030303020204" pitchFamily="34" charset="0"/>
                        </a:rPr>
                        <a:t> NÃO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94543365"/>
                  </a:ext>
                </a:extLst>
              </a:tr>
            </a:tbl>
          </a:graphicData>
        </a:graphic>
      </p:graphicFrame>
      <p:sp>
        <p:nvSpPr>
          <p:cNvPr id="6" name="Seta: Para Baixo 5">
            <a:extLst>
              <a:ext uri="{FF2B5EF4-FFF2-40B4-BE49-F238E27FC236}">
                <a16:creationId xmlns:a16="http://schemas.microsoft.com/office/drawing/2014/main" id="{E89B74E7-38DA-46C0-8A5F-FC3FAC26D97A}"/>
              </a:ext>
            </a:extLst>
          </p:cNvPr>
          <p:cNvSpPr/>
          <p:nvPr/>
        </p:nvSpPr>
        <p:spPr>
          <a:xfrm>
            <a:off x="539552" y="4595049"/>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Seta: Para Baixo 6">
            <a:extLst>
              <a:ext uri="{FF2B5EF4-FFF2-40B4-BE49-F238E27FC236}">
                <a16:creationId xmlns:a16="http://schemas.microsoft.com/office/drawing/2014/main" id="{0C7D5A54-CF91-448E-B440-AA1A178760FC}"/>
              </a:ext>
            </a:extLst>
          </p:cNvPr>
          <p:cNvSpPr/>
          <p:nvPr/>
        </p:nvSpPr>
        <p:spPr>
          <a:xfrm>
            <a:off x="1475656" y="4595049"/>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Seta: Para Baixo 7">
            <a:extLst>
              <a:ext uri="{FF2B5EF4-FFF2-40B4-BE49-F238E27FC236}">
                <a16:creationId xmlns:a16="http://schemas.microsoft.com/office/drawing/2014/main" id="{4576B676-05B2-48C4-B7C1-626B2C61410B}"/>
              </a:ext>
            </a:extLst>
          </p:cNvPr>
          <p:cNvSpPr/>
          <p:nvPr/>
        </p:nvSpPr>
        <p:spPr>
          <a:xfrm>
            <a:off x="2555776" y="4595049"/>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Seta: Para Baixo 8">
            <a:extLst>
              <a:ext uri="{FF2B5EF4-FFF2-40B4-BE49-F238E27FC236}">
                <a16:creationId xmlns:a16="http://schemas.microsoft.com/office/drawing/2014/main" id="{FDC4457F-92B2-4CC2-9642-755193206336}"/>
              </a:ext>
            </a:extLst>
          </p:cNvPr>
          <p:cNvSpPr/>
          <p:nvPr/>
        </p:nvSpPr>
        <p:spPr>
          <a:xfrm>
            <a:off x="3923928" y="4595049"/>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 name="Seta: Para Baixo 9">
            <a:extLst>
              <a:ext uri="{FF2B5EF4-FFF2-40B4-BE49-F238E27FC236}">
                <a16:creationId xmlns:a16="http://schemas.microsoft.com/office/drawing/2014/main" id="{59AD1DE7-A6BA-4FC2-906C-759D686A0D3D}"/>
              </a:ext>
            </a:extLst>
          </p:cNvPr>
          <p:cNvSpPr/>
          <p:nvPr/>
        </p:nvSpPr>
        <p:spPr>
          <a:xfrm>
            <a:off x="5305886" y="4592779"/>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Baixo 10">
            <a:extLst>
              <a:ext uri="{FF2B5EF4-FFF2-40B4-BE49-F238E27FC236}">
                <a16:creationId xmlns:a16="http://schemas.microsoft.com/office/drawing/2014/main" id="{297359E3-73BD-4DAA-AA16-F5DF2E82C2FB}"/>
              </a:ext>
            </a:extLst>
          </p:cNvPr>
          <p:cNvSpPr/>
          <p:nvPr/>
        </p:nvSpPr>
        <p:spPr>
          <a:xfrm>
            <a:off x="6516216" y="4592778"/>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Seta: Para Baixo 11">
            <a:extLst>
              <a:ext uri="{FF2B5EF4-FFF2-40B4-BE49-F238E27FC236}">
                <a16:creationId xmlns:a16="http://schemas.microsoft.com/office/drawing/2014/main" id="{F2E7AD1C-CAD2-4703-9704-7481447C50AB}"/>
              </a:ext>
            </a:extLst>
          </p:cNvPr>
          <p:cNvSpPr/>
          <p:nvPr/>
        </p:nvSpPr>
        <p:spPr>
          <a:xfrm>
            <a:off x="7962927" y="4592778"/>
            <a:ext cx="504056" cy="49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214532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C58A8-9061-44ED-B654-6101B1868083}"/>
              </a:ext>
            </a:extLst>
          </p:cNvPr>
          <p:cNvSpPr>
            <a:spLocks noGrp="1"/>
          </p:cNvSpPr>
          <p:nvPr>
            <p:ph type="title"/>
          </p:nvPr>
        </p:nvSpPr>
        <p:spPr/>
        <p:txBody>
          <a:bodyPr/>
          <a:lstStyle/>
          <a:p>
            <a:r>
              <a:rPr lang="pt-PT" sz="2800" i="0" dirty="0">
                <a:solidFill>
                  <a:srgbClr val="242021"/>
                </a:solidFill>
                <a:effectLst/>
              </a:rPr>
              <a:t>Simulação de Monte Carlo</a:t>
            </a:r>
            <a:br>
              <a:rPr lang="pt-PT" sz="88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7009C86B-8605-423A-BCA6-1BFDF6EAA27B}"/>
              </a:ext>
            </a:extLst>
          </p:cNvPr>
          <p:cNvSpPr>
            <a:spLocks noGrp="1"/>
          </p:cNvSpPr>
          <p:nvPr>
            <p:ph idx="1"/>
          </p:nvPr>
        </p:nvSpPr>
        <p:spPr>
          <a:xfrm>
            <a:off x="0" y="1124744"/>
            <a:ext cx="9036496" cy="5904655"/>
          </a:xfrm>
        </p:spPr>
        <p:txBody>
          <a:bodyPr>
            <a:normAutofit fontScale="77500" lnSpcReduction="20000"/>
          </a:bodyPr>
          <a:lstStyle/>
          <a:p>
            <a:pPr>
              <a:lnSpc>
                <a:spcPct val="120000"/>
              </a:lnSpc>
            </a:pPr>
            <a:r>
              <a:rPr lang="pt-PT" sz="2200" dirty="0">
                <a:latin typeface="Candara" panose="020E0502030303020204" pitchFamily="34" charset="0"/>
              </a:rPr>
              <a:t>Organizam-se as variáveis em colunas como mostrado na Figura. As duas últimas colunas são apenas cálculos baseados em todas as colunas anteriores.</a:t>
            </a:r>
          </a:p>
          <a:p>
            <a:pPr algn="just">
              <a:lnSpc>
                <a:spcPct val="120000"/>
              </a:lnSpc>
            </a:pPr>
            <a:r>
              <a:rPr lang="pt-PT" sz="2200" dirty="0">
                <a:latin typeface="Candara" panose="020E0502030303020204" pitchFamily="34" charset="0"/>
              </a:rPr>
              <a:t>A coluna da Poupança Anual (</a:t>
            </a:r>
            <a:r>
              <a:rPr lang="pt-PT" sz="2200" b="1" dirty="0">
                <a:latin typeface="Candara" panose="020E0502030303020204" pitchFamily="34" charset="0"/>
              </a:rPr>
              <a:t>PA</a:t>
            </a:r>
            <a:r>
              <a:rPr lang="pt-PT" sz="2200" dirty="0">
                <a:latin typeface="Candara" panose="020E0502030303020204" pitchFamily="34" charset="0"/>
              </a:rPr>
              <a:t>) é a fórmula mostrada anteriormente com base nos números de cada linha específica. Por exemplo, o cenário 1 na Figura mostra a </a:t>
            </a:r>
            <a:r>
              <a:rPr lang="pt-PT" sz="2200" b="1" dirty="0">
                <a:latin typeface="Candara" panose="020E0502030303020204" pitchFamily="34" charset="0"/>
              </a:rPr>
              <a:t>PA</a:t>
            </a:r>
            <a:r>
              <a:rPr lang="pt-PT" sz="2200" dirty="0">
                <a:latin typeface="Candara" panose="020E0502030303020204" pitchFamily="34" charset="0"/>
              </a:rPr>
              <a:t> como</a:t>
            </a:r>
          </a:p>
          <a:p>
            <a:pPr marL="0" indent="0" algn="ctr">
              <a:lnSpc>
                <a:spcPct val="120000"/>
              </a:lnSpc>
              <a:buNone/>
            </a:pPr>
            <a:r>
              <a:rPr lang="pt-PT" sz="2300" dirty="0">
                <a:latin typeface="Candara" panose="020E0502030303020204" pitchFamily="34" charset="0"/>
              </a:rPr>
              <a:t>(</a:t>
            </a:r>
            <a:r>
              <a:rPr lang="pt-PT" sz="2300" i="0" u="none" strike="noStrike" dirty="0">
                <a:effectLst/>
                <a:latin typeface="Candara" panose="020E0502030303020204" pitchFamily="34" charset="0"/>
              </a:rPr>
              <a:t>10,94</a:t>
            </a:r>
            <a:r>
              <a:rPr lang="pt-PT" sz="2300" dirty="0">
                <a:latin typeface="Candara" panose="020E0502030303020204" pitchFamily="34" charset="0"/>
              </a:rPr>
              <a:t> €  + </a:t>
            </a:r>
            <a:r>
              <a:rPr lang="pt-PT" sz="2300" i="0" u="none" strike="noStrike" dirty="0">
                <a:effectLst/>
                <a:latin typeface="Candara" panose="020E0502030303020204" pitchFamily="34" charset="0"/>
              </a:rPr>
              <a:t>2,08</a:t>
            </a:r>
            <a:r>
              <a:rPr lang="pt-PT" sz="2300" dirty="0">
                <a:latin typeface="Candara" panose="020E0502030303020204" pitchFamily="34" charset="0"/>
              </a:rPr>
              <a:t> € + </a:t>
            </a:r>
            <a:r>
              <a:rPr lang="pt-PT" sz="2300" i="0" u="none" strike="noStrike" dirty="0">
                <a:effectLst/>
                <a:latin typeface="Candara" panose="020E0502030303020204" pitchFamily="34" charset="0"/>
              </a:rPr>
              <a:t>7,78</a:t>
            </a:r>
            <a:r>
              <a:rPr lang="pt-PT" sz="2300" dirty="0">
                <a:latin typeface="Candara" panose="020E0502030303020204" pitchFamily="34" charset="0"/>
              </a:rPr>
              <a:t> €) × </a:t>
            </a:r>
            <a:r>
              <a:rPr lang="pt-PT" sz="2300" i="0" u="none" strike="noStrike" dirty="0">
                <a:effectLst/>
                <a:latin typeface="Candara" panose="020E0502030303020204" pitchFamily="34" charset="0"/>
              </a:rPr>
              <a:t>23,329 </a:t>
            </a:r>
            <a:r>
              <a:rPr lang="pt-PT" sz="2200" dirty="0">
                <a:latin typeface="Candara" panose="020E0502030303020204" pitchFamily="34" charset="0"/>
              </a:rPr>
              <a:t>= </a:t>
            </a:r>
            <a:r>
              <a:rPr lang="pt-PT" sz="2200" b="1" dirty="0">
                <a:latin typeface="Candara" panose="020E0502030303020204" pitchFamily="34" charset="0"/>
              </a:rPr>
              <a:t>485,243</a:t>
            </a:r>
            <a:r>
              <a:rPr lang="pt-PT" sz="2200" dirty="0">
                <a:latin typeface="Candara" panose="020E0502030303020204" pitchFamily="34" charset="0"/>
              </a:rPr>
              <a:t> € . </a:t>
            </a:r>
          </a:p>
          <a:p>
            <a:pPr lvl="1">
              <a:lnSpc>
                <a:spcPct val="120000"/>
              </a:lnSpc>
            </a:pPr>
            <a:r>
              <a:rPr lang="pt-PT" sz="2200" dirty="0">
                <a:latin typeface="Candara" panose="020E0502030303020204" pitchFamily="34" charset="0"/>
              </a:rPr>
              <a:t>A coluna do “</a:t>
            </a:r>
            <a:r>
              <a:rPr lang="pt-PT" sz="2200" dirty="0" err="1">
                <a:latin typeface="Candara" panose="020E0502030303020204" pitchFamily="34" charset="0"/>
              </a:rPr>
              <a:t>Breakeven</a:t>
            </a:r>
            <a:r>
              <a:rPr lang="pt-PT" sz="2200" dirty="0">
                <a:latin typeface="Candara" panose="020E0502030303020204" pitchFamily="34" charset="0"/>
              </a:rPr>
              <a:t>?” serve apenas de referência, para mostrar se se alcança ou não o ponto de equilíbrio</a:t>
            </a:r>
          </a:p>
          <a:p>
            <a:pPr>
              <a:lnSpc>
                <a:spcPct val="120000"/>
              </a:lnSpc>
            </a:pPr>
            <a:r>
              <a:rPr lang="pt-PT" sz="2200" dirty="0">
                <a:latin typeface="Candara" panose="020E0502030303020204" pitchFamily="34" charset="0"/>
              </a:rPr>
              <a:t>De seguida vai-se copiar isso até perfazer 1 000 linhas (mais tarde  10.000 linhas)</a:t>
            </a:r>
          </a:p>
          <a:p>
            <a:pPr>
              <a:lnSpc>
                <a:spcPct val="120000"/>
              </a:lnSpc>
            </a:pPr>
            <a:r>
              <a:rPr lang="pt-PT" sz="2200" dirty="0">
                <a:latin typeface="Candara" panose="020E0502030303020204" pitchFamily="34" charset="0"/>
              </a:rPr>
              <a:t>Podem utilizar-se algumas outras ferramentas simples no Excel para ter uma ideia de como isso acontece. P. ex., a função “= CONTAR.SE ()” permite contar o número de valores que atendem a uma determinada condição - exemplo, aqueles que são menores que 400.000 €. Ou, para uma imagem mais completa, pode utilizar-se a ferramenta de histograma. Isso contará o número de cenários em cada um dos vários “</a:t>
            </a:r>
            <a:r>
              <a:rPr lang="pt-PT" sz="2200" b="1" dirty="0">
                <a:latin typeface="Candara" panose="020E0502030303020204" pitchFamily="34" charset="0"/>
              </a:rPr>
              <a:t>depósitos</a:t>
            </a:r>
            <a:r>
              <a:rPr lang="pt-PT" sz="2200" dirty="0">
                <a:latin typeface="Candara" panose="020E0502030303020204" pitchFamily="34" charset="0"/>
              </a:rPr>
              <a:t>” ou grupos incrementais, no caso de 100 mil euros. </a:t>
            </a:r>
          </a:p>
          <a:p>
            <a:pPr>
              <a:lnSpc>
                <a:spcPct val="120000"/>
              </a:lnSpc>
            </a:pPr>
            <a:r>
              <a:rPr lang="pt-PT" sz="2200" dirty="0">
                <a:latin typeface="Candara" panose="020E0502030303020204" pitchFamily="34" charset="0"/>
              </a:rPr>
              <a:t>Pode fazer-se um gráfico para mostrar a saída, conforme Figura seguinte. Este gráfico mostra quantos dos 1 000 cenários surgiram em cada incremento de 100.000 € . Por exemplo, um pouco menos de 1 000 cenários tiveram valores entre 300 000 e 400 000 €.Porém a grande maioria situa-se entre os 500 e 600 Mil Euros</a:t>
            </a:r>
          </a:p>
        </p:txBody>
      </p:sp>
    </p:spTree>
    <p:extLst>
      <p:ext uri="{BB962C8B-B14F-4D97-AF65-F5344CB8AC3E}">
        <p14:creationId xmlns:p14="http://schemas.microsoft.com/office/powerpoint/2010/main" val="4145062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D9ACD-CB1C-413D-B568-211F5C41626B}"/>
              </a:ext>
            </a:extLst>
          </p:cNvPr>
          <p:cNvSpPr>
            <a:spLocks noGrp="1"/>
          </p:cNvSpPr>
          <p:nvPr>
            <p:ph type="title"/>
          </p:nvPr>
        </p:nvSpPr>
        <p:spPr/>
        <p:txBody>
          <a:bodyPr/>
          <a:lstStyle/>
          <a:p>
            <a:r>
              <a:rPr lang="pt-PT" sz="2800" i="0" dirty="0">
                <a:solidFill>
                  <a:srgbClr val="242021"/>
                </a:solidFill>
                <a:effectLst/>
              </a:rPr>
              <a:t>Simulação de Monte Carlo</a:t>
            </a:r>
            <a:br>
              <a:rPr lang="pt-PT" sz="3600" i="0" dirty="0">
                <a:solidFill>
                  <a:srgbClr val="242021"/>
                </a:solidFill>
                <a:effectLst/>
              </a:rPr>
            </a:br>
            <a:r>
              <a:rPr lang="pt-PT" sz="2400" i="0" dirty="0">
                <a:solidFill>
                  <a:srgbClr val="242021"/>
                </a:solidFill>
                <a:effectLst/>
              </a:rPr>
              <a:t>layout do </a:t>
            </a:r>
            <a:r>
              <a:rPr lang="pt-PT" sz="2400" i="0" dirty="0" err="1">
                <a:solidFill>
                  <a:srgbClr val="242021"/>
                </a:solidFill>
                <a:effectLst/>
              </a:rPr>
              <a:t>Excell</a:t>
            </a:r>
            <a:endParaRPr lang="pt-PT" sz="2400" dirty="0"/>
          </a:p>
        </p:txBody>
      </p:sp>
      <p:pic>
        <p:nvPicPr>
          <p:cNvPr id="13" name="Imagem 12">
            <a:extLst>
              <a:ext uri="{FF2B5EF4-FFF2-40B4-BE49-F238E27FC236}">
                <a16:creationId xmlns:a16="http://schemas.microsoft.com/office/drawing/2014/main" id="{71F9B1A9-158B-4F48-948F-7C4F2338EAA1}"/>
              </a:ext>
            </a:extLst>
          </p:cNvPr>
          <p:cNvPicPr>
            <a:picLocks noChangeAspect="1"/>
          </p:cNvPicPr>
          <p:nvPr/>
        </p:nvPicPr>
        <p:blipFill>
          <a:blip r:embed="rId2"/>
          <a:stretch>
            <a:fillRect/>
          </a:stretch>
        </p:blipFill>
        <p:spPr>
          <a:xfrm>
            <a:off x="1115616" y="1232756"/>
            <a:ext cx="6202230" cy="4392488"/>
          </a:xfrm>
          <a:prstGeom prst="rect">
            <a:avLst/>
          </a:prstGeom>
        </p:spPr>
      </p:pic>
    </p:spTree>
    <p:extLst>
      <p:ext uri="{BB962C8B-B14F-4D97-AF65-F5344CB8AC3E}">
        <p14:creationId xmlns:p14="http://schemas.microsoft.com/office/powerpoint/2010/main" val="94165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E08459B9-9908-46AF-8127-2DC81CB8051C}"/>
              </a:ext>
            </a:extLst>
          </p:cNvPr>
          <p:cNvSpPr/>
          <p:nvPr/>
        </p:nvSpPr>
        <p:spPr>
          <a:xfrm>
            <a:off x="177944" y="1323119"/>
            <a:ext cx="8788111" cy="1440160"/>
          </a:xfrm>
          <a:prstGeom prst="rect">
            <a:avLst/>
          </a:prstGeom>
          <a:solidFill>
            <a:srgbClr val="294A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pt-P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DB0E12D-7490-476B-B37E-AD22EAE312D3}"/>
              </a:ext>
            </a:extLst>
          </p:cNvPr>
          <p:cNvSpPr>
            <a:spLocks noGrp="1"/>
          </p:cNvSpPr>
          <p:nvPr>
            <p:ph type="title"/>
          </p:nvPr>
        </p:nvSpPr>
        <p:spPr/>
        <p:txBody>
          <a:bodyPr>
            <a:normAutofit/>
          </a:bodyPr>
          <a:lstStyle/>
          <a:p>
            <a:r>
              <a:rPr lang="pt-PT" sz="2800" dirty="0"/>
              <a:t>Medição e calibração de risco </a:t>
            </a:r>
            <a:br>
              <a:rPr lang="pt-PT" sz="2800" dirty="0"/>
            </a:br>
            <a:r>
              <a:rPr lang="pt-PT" sz="2400" dirty="0"/>
              <a:t>Afinal, o que é uma medição?</a:t>
            </a:r>
          </a:p>
        </p:txBody>
      </p:sp>
      <p:sp>
        <p:nvSpPr>
          <p:cNvPr id="3" name="Marcador de Posição de Conteúdo 2">
            <a:extLst>
              <a:ext uri="{FF2B5EF4-FFF2-40B4-BE49-F238E27FC236}">
                <a16:creationId xmlns:a16="http://schemas.microsoft.com/office/drawing/2014/main" id="{63942511-37DC-4F6B-AD49-ED26E2EEF8DA}"/>
              </a:ext>
            </a:extLst>
          </p:cNvPr>
          <p:cNvSpPr>
            <a:spLocks noGrp="1"/>
          </p:cNvSpPr>
          <p:nvPr>
            <p:ph idx="1"/>
          </p:nvPr>
        </p:nvSpPr>
        <p:spPr>
          <a:xfrm>
            <a:off x="1573760" y="1469231"/>
            <a:ext cx="7448984" cy="4351338"/>
          </a:xfrm>
        </p:spPr>
        <p:txBody>
          <a:bodyPr/>
          <a:lstStyle/>
          <a:p>
            <a:pPr marL="0" indent="0">
              <a:buNone/>
            </a:pPr>
            <a:r>
              <a:rPr lang="pt-PT" dirty="0">
                <a:solidFill>
                  <a:schemeClr val="bg1"/>
                </a:solidFill>
                <a:latin typeface="Candara" panose="020E0502030303020204" pitchFamily="34" charset="0"/>
              </a:rPr>
              <a:t>“Uma redução de incerteza expressa quantitativamente com base numa ou mais observações. “</a:t>
            </a:r>
          </a:p>
          <a:p>
            <a:pPr marL="0" indent="0" algn="r">
              <a:buNone/>
            </a:pPr>
            <a:r>
              <a:rPr lang="pt-PT" sz="2000" i="1" dirty="0">
                <a:solidFill>
                  <a:schemeClr val="bg1"/>
                </a:solidFill>
              </a:rPr>
              <a:t>Douglas </a:t>
            </a:r>
            <a:r>
              <a:rPr lang="pt-PT" sz="2000" i="1" dirty="0" err="1">
                <a:solidFill>
                  <a:schemeClr val="bg1"/>
                </a:solidFill>
              </a:rPr>
              <a:t>Hubbard</a:t>
            </a:r>
            <a:endParaRPr lang="pt-PT" sz="2000" i="1" dirty="0">
              <a:solidFill>
                <a:schemeClr val="bg1"/>
              </a:solidFill>
            </a:endParaRPr>
          </a:p>
        </p:txBody>
      </p:sp>
      <p:sp>
        <p:nvSpPr>
          <p:cNvPr id="5" name="CaixaDeTexto 4">
            <a:extLst>
              <a:ext uri="{FF2B5EF4-FFF2-40B4-BE49-F238E27FC236}">
                <a16:creationId xmlns:a16="http://schemas.microsoft.com/office/drawing/2014/main" id="{897ABEAE-F5CA-4B08-B1D5-F90478618F10}"/>
              </a:ext>
            </a:extLst>
          </p:cNvPr>
          <p:cNvSpPr txBox="1"/>
          <p:nvPr/>
        </p:nvSpPr>
        <p:spPr>
          <a:xfrm>
            <a:off x="0" y="3118085"/>
            <a:ext cx="9324528" cy="3721660"/>
          </a:xfrm>
          <a:prstGeom prst="rect">
            <a:avLst/>
          </a:prstGeom>
          <a:noFill/>
        </p:spPr>
        <p:txBody>
          <a:bodyPr wrap="square">
            <a:spAutoFit/>
          </a:bodyPr>
          <a:lstStyle/>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tabLst/>
              <a:defRPr/>
            </a:pPr>
            <a:endPar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tabLst/>
              <a:defRPr/>
            </a:pPr>
            <a:r>
              <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Promover medições como </a:t>
            </a:r>
            <a:r>
              <a:rPr kumimoji="0" lang="pt-PT" sz="22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intervalos</a:t>
            </a:r>
            <a:r>
              <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 em vez de estimativas de ponto único</a:t>
            </a: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tabLst/>
              <a:defRPr/>
            </a:pPr>
            <a:endPar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tabLst/>
              <a:defRPr/>
            </a:pPr>
            <a:endPar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tabLst/>
              <a:defRPr/>
            </a:pPr>
            <a:endPar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endPar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Ø"/>
              <a:tabLst/>
              <a:defRPr/>
            </a:pPr>
            <a:r>
              <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Os intervalos fornecem orientações para as decisões. Eles contam uma história. Eles dizem o quanto sabemos sobre a estimativa </a:t>
            </a:r>
          </a:p>
        </p:txBody>
      </p:sp>
      <p:pic>
        <p:nvPicPr>
          <p:cNvPr id="8" name="Imagem 7">
            <a:extLst>
              <a:ext uri="{FF2B5EF4-FFF2-40B4-BE49-F238E27FC236}">
                <a16:creationId xmlns:a16="http://schemas.microsoft.com/office/drawing/2014/main" id="{17F01026-0C46-4C61-8D10-0203B84365E5}"/>
              </a:ext>
            </a:extLst>
          </p:cNvPr>
          <p:cNvPicPr>
            <a:picLocks noChangeAspect="1"/>
          </p:cNvPicPr>
          <p:nvPr/>
        </p:nvPicPr>
        <p:blipFill>
          <a:blip r:embed="rId2"/>
          <a:stretch>
            <a:fillRect/>
          </a:stretch>
        </p:blipFill>
        <p:spPr>
          <a:xfrm>
            <a:off x="273270" y="1431131"/>
            <a:ext cx="1304768" cy="1224136"/>
          </a:xfrm>
          <a:prstGeom prst="rect">
            <a:avLst/>
          </a:prstGeom>
        </p:spPr>
      </p:pic>
      <p:pic>
        <p:nvPicPr>
          <p:cNvPr id="10" name="Imagem 9">
            <a:extLst>
              <a:ext uri="{FF2B5EF4-FFF2-40B4-BE49-F238E27FC236}">
                <a16:creationId xmlns:a16="http://schemas.microsoft.com/office/drawing/2014/main" id="{89C9D0BF-50A2-4C75-B9CA-A07966EDF40B}"/>
              </a:ext>
            </a:extLst>
          </p:cNvPr>
          <p:cNvPicPr>
            <a:picLocks noChangeAspect="1"/>
          </p:cNvPicPr>
          <p:nvPr/>
        </p:nvPicPr>
        <p:blipFill>
          <a:blip r:embed="rId3"/>
          <a:stretch>
            <a:fillRect/>
          </a:stretch>
        </p:blipFill>
        <p:spPr>
          <a:xfrm>
            <a:off x="4533474" y="4711179"/>
            <a:ext cx="4330708" cy="932390"/>
          </a:xfrm>
          <a:prstGeom prst="rect">
            <a:avLst/>
          </a:prstGeom>
        </p:spPr>
      </p:pic>
      <p:pic>
        <p:nvPicPr>
          <p:cNvPr id="12" name="Imagem 11">
            <a:extLst>
              <a:ext uri="{FF2B5EF4-FFF2-40B4-BE49-F238E27FC236}">
                <a16:creationId xmlns:a16="http://schemas.microsoft.com/office/drawing/2014/main" id="{0AE5DD0D-02C6-40F0-ACD4-BEE7D2693C7B}"/>
              </a:ext>
            </a:extLst>
          </p:cNvPr>
          <p:cNvPicPr>
            <a:picLocks noChangeAspect="1"/>
          </p:cNvPicPr>
          <p:nvPr/>
        </p:nvPicPr>
        <p:blipFill>
          <a:blip r:embed="rId4"/>
          <a:stretch>
            <a:fillRect/>
          </a:stretch>
        </p:blipFill>
        <p:spPr>
          <a:xfrm>
            <a:off x="631336" y="4505422"/>
            <a:ext cx="1345514" cy="1353247"/>
          </a:xfrm>
          <a:prstGeom prst="rect">
            <a:avLst/>
          </a:prstGeom>
        </p:spPr>
      </p:pic>
      <p:pic>
        <p:nvPicPr>
          <p:cNvPr id="14" name="Imagem 13">
            <a:extLst>
              <a:ext uri="{FF2B5EF4-FFF2-40B4-BE49-F238E27FC236}">
                <a16:creationId xmlns:a16="http://schemas.microsoft.com/office/drawing/2014/main" id="{66362529-DBCF-4856-AB8E-E006FEBED396}"/>
              </a:ext>
            </a:extLst>
          </p:cNvPr>
          <p:cNvPicPr>
            <a:picLocks noChangeAspect="1"/>
          </p:cNvPicPr>
          <p:nvPr/>
        </p:nvPicPr>
        <p:blipFill>
          <a:blip r:embed="rId5"/>
          <a:stretch>
            <a:fillRect/>
          </a:stretch>
        </p:blipFill>
        <p:spPr>
          <a:xfrm>
            <a:off x="2439606" y="4500751"/>
            <a:ext cx="1345513" cy="1353246"/>
          </a:xfrm>
          <a:prstGeom prst="rect">
            <a:avLst/>
          </a:prstGeom>
        </p:spPr>
      </p:pic>
      <p:sp>
        <p:nvSpPr>
          <p:cNvPr id="4" name="CaixaDeTexto 3">
            <a:extLst>
              <a:ext uri="{FF2B5EF4-FFF2-40B4-BE49-F238E27FC236}">
                <a16:creationId xmlns:a16="http://schemas.microsoft.com/office/drawing/2014/main" id="{4D1DD79A-06D6-417F-ADD5-D43C999443A7}"/>
              </a:ext>
            </a:extLst>
          </p:cNvPr>
          <p:cNvSpPr txBox="1"/>
          <p:nvPr/>
        </p:nvSpPr>
        <p:spPr>
          <a:xfrm>
            <a:off x="0" y="2820156"/>
            <a:ext cx="8388835" cy="769441"/>
          </a:xfrm>
          <a:prstGeom prst="rect">
            <a:avLst/>
          </a:prstGeom>
          <a:noFill/>
        </p:spPr>
        <p:txBody>
          <a:bodyPr wrap="none" rtlCol="0">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Um desafio muito específico na análise de risco, a saber:</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pt-PT" sz="22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como medir e calibrar o risco numa variedade de circunstâncias. </a:t>
            </a:r>
            <a:endParaRPr kumimoji="0" lang="pt-PT" sz="22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Tree>
    <p:extLst>
      <p:ext uri="{BB962C8B-B14F-4D97-AF65-F5344CB8AC3E}">
        <p14:creationId xmlns:p14="http://schemas.microsoft.com/office/powerpoint/2010/main" val="1284619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F5C60-9359-4E63-81AA-91035C3BEA6D}"/>
              </a:ext>
            </a:extLst>
          </p:cNvPr>
          <p:cNvSpPr>
            <a:spLocks noGrp="1"/>
          </p:cNvSpPr>
          <p:nvPr>
            <p:ph type="title"/>
          </p:nvPr>
        </p:nvSpPr>
        <p:spPr/>
        <p:txBody>
          <a:bodyPr/>
          <a:lstStyle/>
          <a:p>
            <a:r>
              <a:rPr lang="pt-PT" sz="2800" i="0" dirty="0">
                <a:solidFill>
                  <a:srgbClr val="242021"/>
                </a:solidFill>
                <a:effectLst/>
              </a:rPr>
              <a:t>Simulação de Monte Carlo</a:t>
            </a:r>
            <a:br>
              <a:rPr lang="pt-PT" sz="4000" i="0" dirty="0">
                <a:solidFill>
                  <a:srgbClr val="242021"/>
                </a:solidFill>
                <a:effectLst/>
              </a:rPr>
            </a:br>
            <a:r>
              <a:rPr lang="pt-PT" sz="2400" i="0" dirty="0">
                <a:solidFill>
                  <a:srgbClr val="242021"/>
                </a:solidFill>
                <a:effectLst/>
              </a:rPr>
              <a:t>layout do </a:t>
            </a:r>
            <a:r>
              <a:rPr lang="pt-PT" sz="2400" i="0" dirty="0" err="1">
                <a:solidFill>
                  <a:srgbClr val="242021"/>
                </a:solidFill>
                <a:effectLst/>
              </a:rPr>
              <a:t>Excell</a:t>
            </a:r>
            <a:endParaRPr lang="pt-PT" sz="2400" dirty="0"/>
          </a:p>
        </p:txBody>
      </p:sp>
      <p:sp>
        <p:nvSpPr>
          <p:cNvPr id="3" name="Marcador de Posição de Conteúdo 2">
            <a:extLst>
              <a:ext uri="{FF2B5EF4-FFF2-40B4-BE49-F238E27FC236}">
                <a16:creationId xmlns:a16="http://schemas.microsoft.com/office/drawing/2014/main" id="{0932D51C-1C24-49D7-A4BC-503327627B57}"/>
              </a:ext>
            </a:extLst>
          </p:cNvPr>
          <p:cNvSpPr>
            <a:spLocks noGrp="1"/>
          </p:cNvSpPr>
          <p:nvPr>
            <p:ph idx="1"/>
          </p:nvPr>
        </p:nvSpPr>
        <p:spPr>
          <a:xfrm>
            <a:off x="0" y="1484620"/>
            <a:ext cx="9144000" cy="4968715"/>
          </a:xfrm>
        </p:spPr>
        <p:txBody>
          <a:bodyPr>
            <a:normAutofit fontScale="85000" lnSpcReduction="10000"/>
          </a:bodyPr>
          <a:lstStyle/>
          <a:p>
            <a:pPr>
              <a:lnSpc>
                <a:spcPct val="120000"/>
              </a:lnSpc>
            </a:pPr>
            <a:r>
              <a:rPr lang="pt-PT" dirty="0">
                <a:latin typeface="Candara" panose="020E0502030303020204" pitchFamily="34" charset="0"/>
              </a:rPr>
              <a:t>Também se verifica que cerca de </a:t>
            </a:r>
            <a:r>
              <a:rPr lang="pt-PT" b="1" dirty="0">
                <a:latin typeface="Candara" panose="020E0502030303020204" pitchFamily="34" charset="0"/>
              </a:rPr>
              <a:t>14 %</a:t>
            </a:r>
            <a:r>
              <a:rPr lang="pt-PT" dirty="0">
                <a:latin typeface="Candara" panose="020E0502030303020204" pitchFamily="34" charset="0"/>
              </a:rPr>
              <a:t> dos resultados foram inferiores aos 400.000 </a:t>
            </a:r>
            <a:r>
              <a:rPr lang="pt-PT" sz="2400" dirty="0">
                <a:latin typeface="Candara" panose="020E0502030303020204" pitchFamily="34" charset="0"/>
              </a:rPr>
              <a:t>€ </a:t>
            </a:r>
            <a:r>
              <a:rPr lang="pt-PT" dirty="0">
                <a:latin typeface="Candara" panose="020E0502030303020204" pitchFamily="34" charset="0"/>
              </a:rPr>
              <a:t>do </a:t>
            </a:r>
            <a:r>
              <a:rPr lang="pt-PT" i="1" dirty="0" err="1">
                <a:latin typeface="Candara" panose="020E0502030303020204" pitchFamily="34" charset="0"/>
              </a:rPr>
              <a:t>breakeven</a:t>
            </a:r>
            <a:r>
              <a:rPr lang="pt-PT" dirty="0">
                <a:latin typeface="Candara" panose="020E0502030303020204" pitchFamily="34" charset="0"/>
              </a:rPr>
              <a:t>. Isso significa que há cerca de </a:t>
            </a:r>
            <a:r>
              <a:rPr lang="pt-PT" b="1" dirty="0">
                <a:latin typeface="Candara" panose="020E0502030303020204" pitchFamily="34" charset="0"/>
              </a:rPr>
              <a:t>14%</a:t>
            </a:r>
            <a:r>
              <a:rPr lang="pt-PT" dirty="0">
                <a:latin typeface="Candara" panose="020E0502030303020204" pitchFamily="34" charset="0"/>
              </a:rPr>
              <a:t> de chance de perder dinheiro, o que é uma medida significativa de risco. </a:t>
            </a:r>
          </a:p>
          <a:p>
            <a:pPr>
              <a:lnSpc>
                <a:spcPct val="120000"/>
              </a:lnSpc>
            </a:pPr>
            <a:r>
              <a:rPr lang="pt-PT" dirty="0">
                <a:latin typeface="Candara" panose="020E0502030303020204" pitchFamily="34" charset="0"/>
              </a:rPr>
              <a:t>Mas o risco não precisa significar apenas a chance de um retorno negativo do investimento. </a:t>
            </a:r>
          </a:p>
          <a:p>
            <a:pPr lvl="1">
              <a:lnSpc>
                <a:spcPct val="120000"/>
              </a:lnSpc>
            </a:pPr>
            <a:r>
              <a:rPr lang="pt-PT" dirty="0">
                <a:latin typeface="Candara" panose="020E0502030303020204" pitchFamily="34" charset="0"/>
              </a:rPr>
              <a:t>Da mesma forma que se pode medir o “tamanho” de uma coisa pela sua altura, peso, perímetro e assim por diante, existem muitas medidas úteis de risco. Um exame mais aprofundado mostra que há </a:t>
            </a:r>
            <a:r>
              <a:rPr lang="pt-PT" b="1" dirty="0">
                <a:latin typeface="Candara" panose="020E0502030303020204" pitchFamily="34" charset="0"/>
              </a:rPr>
              <a:t>4 %</a:t>
            </a:r>
            <a:r>
              <a:rPr lang="pt-PT" dirty="0">
                <a:latin typeface="Candara" panose="020E0502030303020204" pitchFamily="34" charset="0"/>
              </a:rPr>
              <a:t> de chance de que a empresa perca mais de 100 000 € por ano, em vez de economizar dinheiro. </a:t>
            </a:r>
          </a:p>
          <a:p>
            <a:pPr>
              <a:lnSpc>
                <a:spcPct val="120000"/>
              </a:lnSpc>
            </a:pPr>
            <a:r>
              <a:rPr lang="pt-PT" dirty="0">
                <a:latin typeface="Candara" panose="020E0502030303020204" pitchFamily="34" charset="0"/>
              </a:rPr>
              <a:t>No entanto, não gerar nenhum benefício é virtualmente impossível. Isso é o que se pretende com "análise de risco". Temos que ser capazes de calcular as chances de vários níveis de perdas. Se se está realmente a medir o risco, é isso que se deve fazer. </a:t>
            </a:r>
          </a:p>
        </p:txBody>
      </p:sp>
    </p:spTree>
    <p:extLst>
      <p:ext uri="{BB962C8B-B14F-4D97-AF65-F5344CB8AC3E}">
        <p14:creationId xmlns:p14="http://schemas.microsoft.com/office/powerpoint/2010/main" val="80708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A0D17-434E-49CA-8302-BD0D132BF503}"/>
              </a:ext>
            </a:extLst>
          </p:cNvPr>
          <p:cNvSpPr>
            <a:spLocks noGrp="1"/>
          </p:cNvSpPr>
          <p:nvPr>
            <p:ph type="title"/>
          </p:nvPr>
        </p:nvSpPr>
        <p:spPr/>
        <p:txBody>
          <a:bodyPr/>
          <a:lstStyle/>
          <a:p>
            <a:r>
              <a:rPr lang="pt-PT" sz="2800" i="0" dirty="0">
                <a:solidFill>
                  <a:srgbClr val="242021"/>
                </a:solidFill>
                <a:effectLst/>
              </a:rPr>
              <a:t>Simulação de Monte Carlo</a:t>
            </a:r>
            <a:br>
              <a:rPr lang="pt-PT" sz="9600" i="0" dirty="0">
                <a:solidFill>
                  <a:srgbClr val="242021"/>
                </a:solidFill>
                <a:effectLst/>
              </a:rPr>
            </a:br>
            <a:r>
              <a:rPr lang="pt-PT" sz="2400" i="0" dirty="0">
                <a:solidFill>
                  <a:srgbClr val="242021"/>
                </a:solidFill>
                <a:effectLst/>
              </a:rPr>
              <a:t>Exemplo na análise de risco - distribuições</a:t>
            </a:r>
            <a:endParaRPr lang="pt-PT" sz="2400" dirty="0"/>
          </a:p>
        </p:txBody>
      </p:sp>
      <p:sp>
        <p:nvSpPr>
          <p:cNvPr id="3" name="Marcador de Posição de Conteúdo 2">
            <a:extLst>
              <a:ext uri="{FF2B5EF4-FFF2-40B4-BE49-F238E27FC236}">
                <a16:creationId xmlns:a16="http://schemas.microsoft.com/office/drawing/2014/main" id="{08E455B2-18A0-4628-B868-A2AAAA6CC095}"/>
              </a:ext>
            </a:extLst>
          </p:cNvPr>
          <p:cNvSpPr>
            <a:spLocks noGrp="1"/>
          </p:cNvSpPr>
          <p:nvPr>
            <p:ph idx="1"/>
          </p:nvPr>
        </p:nvSpPr>
        <p:spPr>
          <a:xfrm>
            <a:off x="0" y="1268760"/>
            <a:ext cx="9144000" cy="5355124"/>
          </a:xfrm>
        </p:spPr>
        <p:txBody>
          <a:bodyPr>
            <a:normAutofit fontScale="85000" lnSpcReduction="10000"/>
          </a:bodyPr>
          <a:lstStyle/>
          <a:p>
            <a:pPr marL="268288" indent="-268288">
              <a:lnSpc>
                <a:spcPct val="110000"/>
              </a:lnSpc>
            </a:pPr>
            <a:r>
              <a:rPr lang="pt-PT" dirty="0">
                <a:latin typeface="Candara" panose="020E0502030303020204" pitchFamily="34" charset="0"/>
              </a:rPr>
              <a:t>Vamos acrescentar uma melhoria que aumenta o realismo deste exemplo de leasing da máquina e pode ilustrar a vantagem da utilização de outras distribuições para lá da normal, i. é., as distribuições </a:t>
            </a:r>
            <a:r>
              <a:rPr lang="pt-PT" dirty="0">
                <a:solidFill>
                  <a:srgbClr val="FF0000"/>
                </a:solidFill>
                <a:latin typeface="Candara" panose="020E0502030303020204" pitchFamily="34" charset="0"/>
              </a:rPr>
              <a:t>uniforme e binária</a:t>
            </a:r>
            <a:r>
              <a:rPr lang="pt-PT" dirty="0">
                <a:latin typeface="Candara" panose="020E0502030303020204" pitchFamily="34" charset="0"/>
              </a:rPr>
              <a:t>.</a:t>
            </a:r>
          </a:p>
          <a:p>
            <a:pPr marL="268288" indent="-268288" algn="ctr">
              <a:lnSpc>
                <a:spcPct val="110000"/>
              </a:lnSpc>
              <a:buNone/>
            </a:pPr>
            <a:r>
              <a:rPr lang="pt-PT" i="1" dirty="0">
                <a:latin typeface="Candara" panose="020E0502030303020204" pitchFamily="34" charset="0"/>
              </a:rPr>
              <a:t>    Suponha-se que há uma chance de </a:t>
            </a:r>
            <a:r>
              <a:rPr lang="pt-PT" i="1" dirty="0">
                <a:solidFill>
                  <a:srgbClr val="FF0000"/>
                </a:solidFill>
                <a:latin typeface="Candara" panose="020E0502030303020204" pitchFamily="34" charset="0"/>
              </a:rPr>
              <a:t>perda de 10% </a:t>
            </a:r>
            <a:r>
              <a:rPr lang="pt-PT" i="1" dirty="0">
                <a:latin typeface="Candara" panose="020E0502030303020204" pitchFamily="34" charset="0"/>
              </a:rPr>
              <a:t>nos resultados contabilísticos, o que por si só, reduziria as encomendas (e, portanto, os níveis de produção) p. ex. em 1 000 unidades por mês (ou seja, 12 000 unidades por ano no máximo) ?</a:t>
            </a:r>
          </a:p>
          <a:p>
            <a:pPr marL="268288" indent="-268288">
              <a:lnSpc>
                <a:spcPct val="110000"/>
              </a:lnSpc>
            </a:pPr>
            <a:r>
              <a:rPr lang="pt-PT" dirty="0">
                <a:latin typeface="Candara" panose="020E0502030303020204" pitchFamily="34" charset="0"/>
              </a:rPr>
              <a:t>Pode modelar-se isso como um evento discreto ou que pode acontecer em qualquer época do ano. Isso seria uma queda importante e repentina nas encomendas, que a </a:t>
            </a:r>
            <a:r>
              <a:rPr lang="pt-PT" u="sng" dirty="0">
                <a:latin typeface="Candara" panose="020E0502030303020204" pitchFamily="34" charset="0"/>
              </a:rPr>
              <a:t>distribuição normal anterior</a:t>
            </a:r>
            <a:r>
              <a:rPr lang="pt-PT" dirty="0">
                <a:latin typeface="Candara" panose="020E0502030303020204" pitchFamily="34" charset="0"/>
              </a:rPr>
              <a:t> não modelava adequadamente.</a:t>
            </a:r>
          </a:p>
          <a:p>
            <a:pPr marL="268288" indent="-268288">
              <a:lnSpc>
                <a:spcPct val="110000"/>
              </a:lnSpc>
            </a:pPr>
            <a:r>
              <a:rPr lang="pt-PT" dirty="0">
                <a:latin typeface="Candara" panose="020E0502030303020204" pitchFamily="34" charset="0"/>
              </a:rPr>
              <a:t>Há que adicionar algumas colunas à tabela. Para cada cenário, teríamos que determinar se esse evento ocorreu. Se assim for, haverá que determinar quando é que ocorreu ao longo do ano, para que os níveis de produção respetivos possam ser calculados. </a:t>
            </a:r>
          </a:p>
          <a:p>
            <a:pPr lvl="1">
              <a:lnSpc>
                <a:spcPct val="110000"/>
              </a:lnSpc>
            </a:pPr>
            <a:r>
              <a:rPr lang="pt-PT" dirty="0">
                <a:latin typeface="Candara" panose="020E0502030303020204" pitchFamily="34" charset="0"/>
              </a:rPr>
              <a:t>Entretanto, para aqueles cenários em que </a:t>
            </a:r>
            <a:r>
              <a:rPr lang="pt-PT" u="sng" dirty="0">
                <a:latin typeface="Candara" panose="020E0502030303020204" pitchFamily="34" charset="0"/>
              </a:rPr>
              <a:t>não há perda</a:t>
            </a:r>
            <a:r>
              <a:rPr lang="pt-PT" dirty="0">
                <a:latin typeface="Candara" panose="020E0502030303020204" pitchFamily="34" charset="0"/>
              </a:rPr>
              <a:t>, não é necessário alterar o nível de produção. </a:t>
            </a:r>
          </a:p>
        </p:txBody>
      </p:sp>
    </p:spTree>
    <p:extLst>
      <p:ext uri="{BB962C8B-B14F-4D97-AF65-F5344CB8AC3E}">
        <p14:creationId xmlns:p14="http://schemas.microsoft.com/office/powerpoint/2010/main" val="1464282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A0D17-434E-49CA-8302-BD0D132BF503}"/>
              </a:ext>
            </a:extLst>
          </p:cNvPr>
          <p:cNvSpPr>
            <a:spLocks noGrp="1"/>
          </p:cNvSpPr>
          <p:nvPr>
            <p:ph type="title"/>
          </p:nvPr>
        </p:nvSpPr>
        <p:spPr/>
        <p:txBody>
          <a:bodyPr/>
          <a:lstStyle/>
          <a:p>
            <a:r>
              <a:rPr lang="pt-PT" sz="2800" i="0" dirty="0">
                <a:solidFill>
                  <a:srgbClr val="242021"/>
                </a:solidFill>
                <a:effectLst/>
              </a:rPr>
              <a:t>Simulação de Monte Carlo</a:t>
            </a:r>
            <a:br>
              <a:rPr lang="pt-PT" sz="9600" i="0" dirty="0">
                <a:solidFill>
                  <a:srgbClr val="242021"/>
                </a:solidFill>
                <a:effectLst/>
              </a:rPr>
            </a:br>
            <a:r>
              <a:rPr lang="pt-PT" sz="2400" i="0" dirty="0">
                <a:solidFill>
                  <a:srgbClr val="242021"/>
                </a:solidFill>
                <a:effectLst/>
              </a:rPr>
              <a:t>Exemplo na análise de risco - distribuições</a:t>
            </a:r>
            <a:endParaRPr lang="pt-PT" sz="2400" dirty="0"/>
          </a:p>
        </p:txBody>
      </p:sp>
      <p:sp>
        <p:nvSpPr>
          <p:cNvPr id="3" name="Marcador de Posição de Conteúdo 2">
            <a:extLst>
              <a:ext uri="{FF2B5EF4-FFF2-40B4-BE49-F238E27FC236}">
                <a16:creationId xmlns:a16="http://schemas.microsoft.com/office/drawing/2014/main" id="{08E455B2-18A0-4628-B868-A2AAAA6CC095}"/>
              </a:ext>
            </a:extLst>
          </p:cNvPr>
          <p:cNvSpPr>
            <a:spLocks noGrp="1"/>
          </p:cNvSpPr>
          <p:nvPr>
            <p:ph idx="1"/>
          </p:nvPr>
        </p:nvSpPr>
        <p:spPr>
          <a:xfrm>
            <a:off x="-19356" y="1141336"/>
            <a:ext cx="9343884" cy="5716664"/>
          </a:xfrm>
        </p:spPr>
        <p:txBody>
          <a:bodyPr>
            <a:normAutofit fontScale="92500" lnSpcReduction="10000"/>
          </a:bodyPr>
          <a:lstStyle/>
          <a:p>
            <a:pPr>
              <a:lnSpc>
                <a:spcPct val="110000"/>
              </a:lnSpc>
              <a:spcBef>
                <a:spcPts val="1200"/>
              </a:spcBef>
            </a:pPr>
            <a:r>
              <a:rPr lang="pt-PT" sz="2200" dirty="0">
                <a:latin typeface="Candara" panose="020E0502030303020204" pitchFamily="34" charset="0"/>
              </a:rPr>
              <a:t>A fórmula seguinte, pode ajustar o </a:t>
            </a:r>
            <a:r>
              <a:rPr lang="pt-PT" sz="2200" b="1" dirty="0">
                <a:latin typeface="Candara" panose="020E0502030303020204" pitchFamily="34" charset="0"/>
              </a:rPr>
              <a:t>NP </a:t>
            </a:r>
            <a:r>
              <a:rPr lang="pt-PT" sz="2200" dirty="0">
                <a:latin typeface="Candara" panose="020E0502030303020204" pitchFamily="34" charset="0"/>
              </a:rPr>
              <a:t>que se gerou anteriormente com a distribuição normal, para um </a:t>
            </a:r>
            <a:r>
              <a:rPr lang="pt-PT" sz="2200" b="1" dirty="0">
                <a:latin typeface="Candara" panose="020E0502030303020204" pitchFamily="34" charset="0"/>
              </a:rPr>
              <a:t>NP</a:t>
            </a:r>
            <a:r>
              <a:rPr lang="pt-PT" sz="2200" dirty="0">
                <a:latin typeface="Candara" panose="020E0502030303020204" pitchFamily="34" charset="0"/>
              </a:rPr>
              <a:t> que considera a possibilidade de uma </a:t>
            </a:r>
            <a:r>
              <a:rPr lang="pt-PT" sz="2200" b="1" dirty="0">
                <a:latin typeface="Candara" panose="020E0502030303020204" pitchFamily="34" charset="0"/>
              </a:rPr>
              <a:t>perda no contrato </a:t>
            </a:r>
            <a:r>
              <a:rPr lang="pt-PT" sz="2200" dirty="0">
                <a:latin typeface="Candara" panose="020E0502030303020204" pitchFamily="34" charset="0"/>
              </a:rPr>
              <a:t>que será:</a:t>
            </a:r>
          </a:p>
          <a:p>
            <a:pPr marL="355600" lvl="1" indent="0">
              <a:lnSpc>
                <a:spcPct val="110000"/>
              </a:lnSpc>
              <a:spcBef>
                <a:spcPts val="1200"/>
              </a:spcBef>
              <a:buNone/>
            </a:pPr>
            <a:r>
              <a:rPr lang="pt-PT" sz="1900" b="1" dirty="0" err="1">
                <a:latin typeface="Candara" panose="020E0502030303020204" pitchFamily="34" charset="0"/>
              </a:rPr>
              <a:t>NP</a:t>
            </a:r>
            <a:r>
              <a:rPr lang="pt-PT" sz="1900" baseline="-25000" dirty="0" err="1">
                <a:latin typeface="Candara" panose="020E0502030303020204" pitchFamily="34" charset="0"/>
              </a:rPr>
              <a:t>c</a:t>
            </a:r>
            <a:r>
              <a:rPr lang="pt-PT" sz="1900" baseline="-25000" dirty="0">
                <a:latin typeface="Candara" panose="020E0502030303020204" pitchFamily="34" charset="0"/>
              </a:rPr>
              <a:t>/perda no contrato </a:t>
            </a:r>
            <a:r>
              <a:rPr lang="pt-PT" sz="1900" dirty="0">
                <a:latin typeface="Candara" panose="020E0502030303020204" pitchFamily="34" charset="0"/>
              </a:rPr>
              <a:t>= </a:t>
            </a:r>
            <a:r>
              <a:rPr lang="pt-PT" sz="1900" b="1" dirty="0" err="1">
                <a:latin typeface="Candara" panose="020E0502030303020204" pitchFamily="34" charset="0"/>
              </a:rPr>
              <a:t>NP</a:t>
            </a:r>
            <a:r>
              <a:rPr lang="pt-PT" sz="1900" baseline="-25000" dirty="0" err="1">
                <a:latin typeface="Candara" panose="020E0502030303020204" pitchFamily="34" charset="0"/>
              </a:rPr>
              <a:t>normal</a:t>
            </a:r>
            <a:r>
              <a:rPr lang="pt-PT" sz="1900" dirty="0">
                <a:latin typeface="Candara" panose="020E0502030303020204" pitchFamily="34" charset="0"/>
              </a:rPr>
              <a:t> -  1 000 unidades × (</a:t>
            </a:r>
            <a:r>
              <a:rPr lang="pt-PT" sz="1900" b="1" dirty="0">
                <a:latin typeface="Candara" panose="020E0502030303020204" pitchFamily="34" charset="0"/>
              </a:rPr>
              <a:t>Perda no Contrato </a:t>
            </a:r>
            <a:r>
              <a:rPr lang="pt-PT" sz="1900" dirty="0">
                <a:latin typeface="Candara" panose="020E0502030303020204" pitchFamily="34" charset="0"/>
              </a:rPr>
              <a:t>× </a:t>
            </a:r>
            <a:r>
              <a:rPr lang="pt-PT" sz="1900" b="1" dirty="0">
                <a:latin typeface="Candara" panose="020E0502030303020204" pitchFamily="34" charset="0"/>
              </a:rPr>
              <a:t>Meses Restantes</a:t>
            </a:r>
            <a:r>
              <a:rPr lang="pt-PT" sz="1900" dirty="0">
                <a:latin typeface="Candara" panose="020E0502030303020204" pitchFamily="34" charset="0"/>
              </a:rPr>
              <a:t>)</a:t>
            </a:r>
          </a:p>
          <a:p>
            <a:pPr>
              <a:lnSpc>
                <a:spcPct val="110000"/>
              </a:lnSpc>
              <a:spcBef>
                <a:spcPts val="1200"/>
              </a:spcBef>
            </a:pPr>
            <a:r>
              <a:rPr lang="pt-PT" sz="2200" dirty="0">
                <a:latin typeface="Candara" panose="020E0502030303020204" pitchFamily="34" charset="0"/>
              </a:rPr>
              <a:t>A “</a:t>
            </a:r>
            <a:r>
              <a:rPr lang="pt-PT" sz="2200" b="1" dirty="0">
                <a:latin typeface="Candara" panose="020E0502030303020204" pitchFamily="34" charset="0"/>
              </a:rPr>
              <a:t>Perda no contrato</a:t>
            </a:r>
            <a:r>
              <a:rPr lang="pt-PT" sz="2200" dirty="0">
                <a:latin typeface="Candara" panose="020E0502030303020204" pitchFamily="34" charset="0"/>
              </a:rPr>
              <a:t>”, como evento binário, será representado com a forma de uma </a:t>
            </a:r>
            <a:r>
              <a:rPr lang="pt-PT" sz="2200" u="sng" dirty="0">
                <a:latin typeface="Candara" panose="020E0502030303020204" pitchFamily="34" charset="0"/>
              </a:rPr>
              <a:t>distribuição binária</a:t>
            </a:r>
            <a:r>
              <a:rPr lang="pt-PT" sz="2200" dirty="0">
                <a:latin typeface="Candara" panose="020E0502030303020204" pitchFamily="34" charset="0"/>
              </a:rPr>
              <a:t> a qual, no caso, tem um valor de </a:t>
            </a:r>
            <a:r>
              <a:rPr lang="pt-PT" sz="2200" b="1" dirty="0">
                <a:latin typeface="Candara" panose="020E0502030303020204" pitchFamily="34" charset="0"/>
              </a:rPr>
              <a:t>1</a:t>
            </a:r>
            <a:r>
              <a:rPr lang="pt-PT" sz="2200" dirty="0">
                <a:latin typeface="Candara" panose="020E0502030303020204" pitchFamily="34" charset="0"/>
              </a:rPr>
              <a:t> em </a:t>
            </a:r>
            <a:r>
              <a:rPr lang="pt-PT" sz="2200" b="1" dirty="0">
                <a:latin typeface="Candara" panose="020E0502030303020204" pitchFamily="34" charset="0"/>
              </a:rPr>
              <a:t>10% </a:t>
            </a:r>
            <a:r>
              <a:rPr lang="pt-PT" sz="2200" dirty="0">
                <a:latin typeface="Candara" panose="020E0502030303020204" pitchFamily="34" charset="0"/>
              </a:rPr>
              <a:t>do tempo e </a:t>
            </a:r>
            <a:r>
              <a:rPr lang="pt-PT" sz="2200" b="1" dirty="0">
                <a:latin typeface="Candara" panose="020E0502030303020204" pitchFamily="34" charset="0"/>
              </a:rPr>
              <a:t>zero </a:t>
            </a:r>
            <a:r>
              <a:rPr lang="pt-PT" sz="2200" dirty="0">
                <a:latin typeface="Candara" panose="020E0502030303020204" pitchFamily="34" charset="0"/>
              </a:rPr>
              <a:t>em </a:t>
            </a:r>
            <a:r>
              <a:rPr lang="pt-PT" sz="2200" b="1" dirty="0">
                <a:latin typeface="Candara" panose="020E0502030303020204" pitchFamily="34" charset="0"/>
              </a:rPr>
              <a:t>90% </a:t>
            </a:r>
            <a:r>
              <a:rPr lang="pt-PT" sz="2200" dirty="0">
                <a:latin typeface="Candara" panose="020E0502030303020204" pitchFamily="34" charset="0"/>
              </a:rPr>
              <a:t>do restante. Isso seria modelado usando a equação da distribuição binária (onde P é definido como 0,1).</a:t>
            </a:r>
          </a:p>
          <a:p>
            <a:pPr lvl="1">
              <a:lnSpc>
                <a:spcPct val="110000"/>
              </a:lnSpc>
              <a:spcBef>
                <a:spcPts val="1200"/>
              </a:spcBef>
            </a:pPr>
            <a:r>
              <a:rPr lang="pt-PT" sz="1900" dirty="0">
                <a:latin typeface="Candara" panose="020E0502030303020204" pitchFamily="34" charset="0"/>
              </a:rPr>
              <a:t>Isto também é designado de “</a:t>
            </a:r>
            <a:r>
              <a:rPr lang="pt-PT" sz="1900" i="1" dirty="0">
                <a:latin typeface="Candara" panose="020E0502030303020204" pitchFamily="34" charset="0"/>
              </a:rPr>
              <a:t>distribuição de Bernoulli</a:t>
            </a:r>
            <a:r>
              <a:rPr lang="pt-PT" sz="1900" dirty="0">
                <a:latin typeface="Candara" panose="020E0502030303020204" pitchFamily="34" charset="0"/>
              </a:rPr>
              <a:t>”, em homenagem ao matemático do século XVII Jacob Bernoulli, que desenvolveu vários conceitos iniciais sobre a teoria da probabilidade.</a:t>
            </a:r>
          </a:p>
          <a:p>
            <a:pPr>
              <a:lnSpc>
                <a:spcPct val="110000"/>
              </a:lnSpc>
              <a:spcBef>
                <a:spcPts val="1200"/>
              </a:spcBef>
            </a:pPr>
            <a:r>
              <a:rPr lang="pt-PT" sz="2200" dirty="0">
                <a:latin typeface="Candara" panose="020E0502030303020204" pitchFamily="34" charset="0"/>
              </a:rPr>
              <a:t>Os "</a:t>
            </a:r>
            <a:r>
              <a:rPr lang="pt-PT" sz="2200" b="1" dirty="0">
                <a:latin typeface="Candara" panose="020E0502030303020204" pitchFamily="34" charset="0"/>
              </a:rPr>
              <a:t>meses restantes</a:t>
            </a:r>
            <a:r>
              <a:rPr lang="pt-PT" sz="2200" dirty="0">
                <a:latin typeface="Candara" panose="020E0502030303020204" pitchFamily="34" charset="0"/>
              </a:rPr>
              <a:t>" num ano, pelo contrário podem ter uma </a:t>
            </a:r>
            <a:r>
              <a:rPr lang="pt-PT" sz="2200" u="sng" dirty="0">
                <a:latin typeface="Candara" panose="020E0502030303020204" pitchFamily="34" charset="0"/>
              </a:rPr>
              <a:t>distribuição uniforme</a:t>
            </a:r>
            <a:r>
              <a:rPr lang="pt-PT" sz="2200" dirty="0">
                <a:latin typeface="Candara" panose="020E0502030303020204" pitchFamily="34" charset="0"/>
              </a:rPr>
              <a:t>, conforme mostrado na Figura do respetivo slide (onde “limite superior” é definido como 12 meses e “limite inferior” é 0). </a:t>
            </a:r>
          </a:p>
          <a:p>
            <a:pPr lvl="1">
              <a:lnSpc>
                <a:spcPct val="110000"/>
              </a:lnSpc>
              <a:spcBef>
                <a:spcPts val="1200"/>
              </a:spcBef>
            </a:pPr>
            <a:r>
              <a:rPr lang="pt-PT" sz="1900" dirty="0">
                <a:latin typeface="Candara" panose="020E0502030303020204" pitchFamily="34" charset="0"/>
              </a:rPr>
              <a:t>Escolher uma distribuição uniforme, está-se efetivamente a dizer que qualquer mês para a </a:t>
            </a:r>
            <a:r>
              <a:rPr lang="pt-PT" sz="1900" b="1" dirty="0">
                <a:latin typeface="Candara" panose="020E0502030303020204" pitchFamily="34" charset="0"/>
              </a:rPr>
              <a:t>perda no contrato</a:t>
            </a:r>
            <a:r>
              <a:rPr lang="pt-PT" sz="1900" dirty="0">
                <a:latin typeface="Candara" panose="020E0502030303020204" pitchFamily="34" charset="0"/>
              </a:rPr>
              <a:t> durante o ano, é </a:t>
            </a:r>
            <a:r>
              <a:rPr lang="pt-PT" sz="1900" u="sng" dirty="0">
                <a:latin typeface="Candara" panose="020E0502030303020204" pitchFamily="34" charset="0"/>
              </a:rPr>
              <a:t>tão provável quanto qualquer outro</a:t>
            </a:r>
            <a:r>
              <a:rPr lang="pt-PT" sz="1900" dirty="0">
                <a:latin typeface="Candara" panose="020E0502030303020204" pitchFamily="34" charset="0"/>
              </a:rPr>
              <a:t>.</a:t>
            </a:r>
          </a:p>
          <a:p>
            <a:endParaRPr lang="pt-PT" sz="2200" dirty="0">
              <a:latin typeface="Candara" panose="020E0502030303020204" pitchFamily="34" charset="0"/>
            </a:endParaRPr>
          </a:p>
          <a:p>
            <a:endParaRPr lang="pt-PT" dirty="0"/>
          </a:p>
        </p:txBody>
      </p:sp>
    </p:spTree>
    <p:extLst>
      <p:ext uri="{BB962C8B-B14F-4D97-AF65-F5344CB8AC3E}">
        <p14:creationId xmlns:p14="http://schemas.microsoft.com/office/powerpoint/2010/main" val="3818031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B6CFA-668C-4A5B-BB3F-0CA1CE3A0213}"/>
              </a:ext>
            </a:extLst>
          </p:cNvPr>
          <p:cNvSpPr>
            <a:spLocks noGrp="1"/>
          </p:cNvSpPr>
          <p:nvPr>
            <p:ph type="title"/>
          </p:nvPr>
        </p:nvSpPr>
        <p:spPr/>
        <p:txBody>
          <a:bodyPr/>
          <a:lstStyle/>
          <a:p>
            <a:r>
              <a:rPr lang="pt-PT" sz="2800" i="0" dirty="0">
                <a:solidFill>
                  <a:srgbClr val="242021"/>
                </a:solidFill>
                <a:effectLst/>
              </a:rPr>
              <a:t>Simulação de Monte Carlo</a:t>
            </a:r>
            <a:br>
              <a:rPr lang="pt-PT" sz="12800" i="0" dirty="0">
                <a:solidFill>
                  <a:srgbClr val="242021"/>
                </a:solidFill>
                <a:effectLst/>
              </a:rPr>
            </a:br>
            <a:r>
              <a:rPr lang="pt-PT" sz="2400" i="0" dirty="0">
                <a:solidFill>
                  <a:srgbClr val="242021"/>
                </a:solidFill>
                <a:effectLst/>
              </a:rPr>
              <a:t>Exemplo na análise de risco</a:t>
            </a:r>
            <a:endParaRPr lang="pt-PT" sz="2400" dirty="0"/>
          </a:p>
        </p:txBody>
      </p:sp>
      <p:sp>
        <p:nvSpPr>
          <p:cNvPr id="3" name="Marcador de Posição de Conteúdo 2">
            <a:extLst>
              <a:ext uri="{FF2B5EF4-FFF2-40B4-BE49-F238E27FC236}">
                <a16:creationId xmlns:a16="http://schemas.microsoft.com/office/drawing/2014/main" id="{4E05B79B-9EA3-4AA9-843D-688D6467C1D5}"/>
              </a:ext>
            </a:extLst>
          </p:cNvPr>
          <p:cNvSpPr>
            <a:spLocks noGrp="1"/>
          </p:cNvSpPr>
          <p:nvPr>
            <p:ph idx="1"/>
          </p:nvPr>
        </p:nvSpPr>
        <p:spPr>
          <a:xfrm>
            <a:off x="-13522" y="1540669"/>
            <a:ext cx="9144000" cy="4351338"/>
          </a:xfrm>
        </p:spPr>
        <p:txBody>
          <a:bodyPr/>
          <a:lstStyle/>
          <a:p>
            <a:pPr>
              <a:lnSpc>
                <a:spcPct val="100000"/>
              </a:lnSpc>
            </a:pPr>
            <a:r>
              <a:rPr lang="pt-PT" sz="2200" dirty="0">
                <a:latin typeface="Candara" panose="020E0502030303020204" pitchFamily="34" charset="0"/>
              </a:rPr>
              <a:t>Se o contrato não for alterado, a “Perda no contrato” é </a:t>
            </a:r>
            <a:r>
              <a:rPr lang="pt-PT" sz="2200" b="1" dirty="0">
                <a:latin typeface="Candara" panose="020E0502030303020204" pitchFamily="34" charset="0"/>
              </a:rPr>
              <a:t>zero</a:t>
            </a:r>
            <a:r>
              <a:rPr lang="pt-PT" sz="2200" dirty="0">
                <a:latin typeface="Candara" panose="020E0502030303020204" pitchFamily="34" charset="0"/>
              </a:rPr>
              <a:t> e nenhuma alteração é feita no </a:t>
            </a:r>
            <a:r>
              <a:rPr lang="pt-PT" sz="2200" b="1" dirty="0">
                <a:latin typeface="Candara" panose="020E0502030303020204" pitchFamily="34" charset="0"/>
              </a:rPr>
              <a:t>NP</a:t>
            </a:r>
            <a:r>
              <a:rPr lang="pt-PT" sz="2200" dirty="0">
                <a:latin typeface="Candara" panose="020E0502030303020204" pitchFamily="34" charset="0"/>
              </a:rPr>
              <a:t> anterior, distribuída de forma normal. </a:t>
            </a:r>
          </a:p>
          <a:p>
            <a:pPr>
              <a:lnSpc>
                <a:spcPct val="100000"/>
              </a:lnSpc>
            </a:pPr>
            <a:r>
              <a:rPr lang="pt-PT" sz="2200" dirty="0">
                <a:latin typeface="Candara" panose="020E0502030303020204" pitchFamily="34" charset="0"/>
              </a:rPr>
              <a:t>Se entretanto, ocorrerem perdas no contrato no início do ano (onde o número de meses restantes para o final do ano é alto), perder-se-á mais encomendas do que se se tivesse perdido o contrato no final do ano. </a:t>
            </a:r>
          </a:p>
          <a:p>
            <a:pPr marL="0" indent="0">
              <a:lnSpc>
                <a:spcPct val="100000"/>
              </a:lnSpc>
              <a:buNone/>
            </a:pPr>
            <a:r>
              <a:rPr lang="pt-PT" sz="2200" dirty="0">
                <a:latin typeface="Candara" panose="020E0502030303020204" pitchFamily="34" charset="0"/>
              </a:rPr>
              <a:t> </a:t>
            </a:r>
          </a:p>
          <a:p>
            <a:pPr marL="0" indent="0" algn="ctr">
              <a:lnSpc>
                <a:spcPct val="100000"/>
              </a:lnSpc>
              <a:buNone/>
            </a:pPr>
            <a:r>
              <a:rPr lang="pt-PT" sz="2200" dirty="0">
                <a:solidFill>
                  <a:schemeClr val="accent1">
                    <a:lumMod val="75000"/>
                  </a:schemeClr>
                </a:solidFill>
                <a:latin typeface="Candara" panose="020E0502030303020204" pitchFamily="34" charset="0"/>
              </a:rPr>
              <a:t>Exemplo em </a:t>
            </a:r>
            <a:r>
              <a:rPr lang="pt-PT" sz="2200" i="1" dirty="0">
                <a:solidFill>
                  <a:schemeClr val="accent1">
                    <a:lumMod val="75000"/>
                  </a:schemeClr>
                </a:solidFill>
                <a:latin typeface="Candara" panose="020E0502030303020204" pitchFamily="34" charset="0"/>
              </a:rPr>
              <a:t>Simulação Monte Carlo exemplo </a:t>
            </a:r>
            <a:r>
              <a:rPr lang="pt-PT" sz="2200" i="1" dirty="0" err="1">
                <a:solidFill>
                  <a:schemeClr val="accent1">
                    <a:lumMod val="75000"/>
                  </a:schemeClr>
                </a:solidFill>
                <a:latin typeface="Candara" panose="020E0502030303020204" pitchFamily="34" charset="0"/>
              </a:rPr>
              <a:t>inv</a:t>
            </a:r>
            <a:r>
              <a:rPr lang="pt-PT" sz="2200" i="1" dirty="0">
                <a:solidFill>
                  <a:schemeClr val="accent1">
                    <a:lumMod val="75000"/>
                  </a:schemeClr>
                </a:solidFill>
                <a:latin typeface="Candara" panose="020E0502030303020204" pitchFamily="34" charset="0"/>
              </a:rPr>
              <a:t> empresarial II 19Abr23.xlsx</a:t>
            </a:r>
            <a:endParaRPr lang="pt-PT" dirty="0"/>
          </a:p>
        </p:txBody>
      </p:sp>
    </p:spTree>
    <p:extLst>
      <p:ext uri="{BB962C8B-B14F-4D97-AF65-F5344CB8AC3E}">
        <p14:creationId xmlns:p14="http://schemas.microsoft.com/office/powerpoint/2010/main" val="549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ABD6C-51EF-4CB1-A871-EE73FFFF7162}"/>
              </a:ext>
            </a:extLst>
          </p:cNvPr>
          <p:cNvSpPr>
            <a:spLocks noGrp="1"/>
          </p:cNvSpPr>
          <p:nvPr>
            <p:ph type="title"/>
          </p:nvPr>
        </p:nvSpPr>
        <p:spPr/>
        <p:txBody>
          <a:bodyPr>
            <a:normAutofit/>
          </a:bodyPr>
          <a:lstStyle/>
          <a:p>
            <a:r>
              <a:rPr lang="pt-PT" sz="2800" dirty="0"/>
              <a:t>Simulação de Monte Carlo</a:t>
            </a:r>
          </a:p>
        </p:txBody>
      </p:sp>
      <p:sp>
        <p:nvSpPr>
          <p:cNvPr id="3" name="Marcador de Posição de Conteúdo 2">
            <a:extLst>
              <a:ext uri="{FF2B5EF4-FFF2-40B4-BE49-F238E27FC236}">
                <a16:creationId xmlns:a16="http://schemas.microsoft.com/office/drawing/2014/main" id="{7F791035-B319-45A5-9E48-AFE24CDBC025}"/>
              </a:ext>
            </a:extLst>
          </p:cNvPr>
          <p:cNvSpPr>
            <a:spLocks noGrp="1"/>
          </p:cNvSpPr>
          <p:nvPr>
            <p:ph idx="1"/>
          </p:nvPr>
        </p:nvSpPr>
        <p:spPr>
          <a:xfrm>
            <a:off x="-90264" y="1157244"/>
            <a:ext cx="9324528" cy="5872156"/>
          </a:xfrm>
        </p:spPr>
        <p:txBody>
          <a:bodyPr>
            <a:normAutofit/>
          </a:bodyPr>
          <a:lstStyle/>
          <a:p>
            <a:r>
              <a:rPr lang="pt-PT" sz="2200" dirty="0">
                <a:latin typeface="Candara" panose="020E0502030303020204" pitchFamily="34" charset="0"/>
              </a:rPr>
              <a:t>Num modelo de simulação de Monte Carlo, os valores incertos são substituídos por funções que geram </a:t>
            </a:r>
            <a:r>
              <a:rPr lang="pt-PT" sz="2200" dirty="0">
                <a:solidFill>
                  <a:srgbClr val="FF0000"/>
                </a:solidFill>
                <a:latin typeface="Candara" panose="020E0502030303020204" pitchFamily="34" charset="0"/>
              </a:rPr>
              <a:t>amostras aleatórias de distribuições </a:t>
            </a:r>
            <a:r>
              <a:rPr lang="pt-PT" sz="2200" dirty="0">
                <a:latin typeface="Candara" panose="020E0502030303020204" pitchFamily="34" charset="0"/>
              </a:rPr>
              <a:t>escolhidas pelo modelador. </a:t>
            </a:r>
          </a:p>
          <a:p>
            <a:r>
              <a:rPr lang="pt-PT" sz="2200" dirty="0">
                <a:latin typeface="Candara" panose="020E0502030303020204" pitchFamily="34" charset="0"/>
              </a:rPr>
              <a:t>Em seguida, é executada uma simulação nesse modelo, o que equivale a recalcular o modelo muitas vezes, cada vez usando diferentes valores aleatórios para todas as variáveis incertas e armazenando os valores resultantes para cada saída do modelo. </a:t>
            </a:r>
          </a:p>
          <a:p>
            <a:r>
              <a:rPr lang="pt-PT" sz="2200" dirty="0">
                <a:latin typeface="Candara" panose="020E0502030303020204" pitchFamily="34" charset="0"/>
              </a:rPr>
              <a:t>No final da simulação, os valores de cada saída podem ser analisados de várias maneiras:</a:t>
            </a:r>
          </a:p>
          <a:p>
            <a:pPr lvl="1"/>
            <a:r>
              <a:rPr lang="pt-PT" sz="2000" dirty="0">
                <a:latin typeface="Candara" panose="020E0502030303020204" pitchFamily="34" charset="0"/>
              </a:rPr>
              <a:t>Gráficos como histogramas e outros, fornecem representações pictóricas da forma e do intervalo da incerteza de cada saída. </a:t>
            </a:r>
          </a:p>
          <a:p>
            <a:pPr lvl="1"/>
            <a:r>
              <a:rPr lang="pt-PT" sz="2000" dirty="0">
                <a:latin typeface="Candara" panose="020E0502030303020204" pitchFamily="34" charset="0"/>
              </a:rPr>
              <a:t>Os dados de saída também podem ser analisados estatisticamente para fornecer informações como a probabilidade de a saída cair acima (ou abaixo) de algum valor alvo específico. </a:t>
            </a:r>
          </a:p>
          <a:p>
            <a:endParaRPr lang="pt-PT" sz="2000" dirty="0">
              <a:latin typeface="Candara" panose="020E0502030303020204" pitchFamily="34" charset="0"/>
            </a:endParaRPr>
          </a:p>
          <a:p>
            <a:pPr marL="0" indent="0">
              <a:buNone/>
            </a:pPr>
            <a:endParaRPr lang="pt-PT" sz="2000" dirty="0">
              <a:latin typeface="Candara" panose="020E0502030303020204" pitchFamily="34" charset="0"/>
            </a:endParaRPr>
          </a:p>
        </p:txBody>
      </p:sp>
    </p:spTree>
    <p:extLst>
      <p:ext uri="{BB962C8B-B14F-4D97-AF65-F5344CB8AC3E}">
        <p14:creationId xmlns:p14="http://schemas.microsoft.com/office/powerpoint/2010/main" val="304845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ABD6C-51EF-4CB1-A871-EE73FFFF7162}"/>
              </a:ext>
            </a:extLst>
          </p:cNvPr>
          <p:cNvSpPr>
            <a:spLocks noGrp="1"/>
          </p:cNvSpPr>
          <p:nvPr>
            <p:ph type="title"/>
          </p:nvPr>
        </p:nvSpPr>
        <p:spPr/>
        <p:txBody>
          <a:bodyPr>
            <a:normAutofit/>
          </a:bodyPr>
          <a:lstStyle/>
          <a:p>
            <a:r>
              <a:rPr lang="pt-PT" sz="2800" dirty="0"/>
              <a:t>Simulação de Monte Carlo</a:t>
            </a:r>
            <a:br>
              <a:rPr lang="pt-PT" sz="2800" dirty="0"/>
            </a:br>
            <a:r>
              <a:rPr lang="pt-PT" sz="2200" b="0" i="0" dirty="0">
                <a:solidFill>
                  <a:srgbClr val="000000"/>
                </a:solidFill>
                <a:effectLst/>
              </a:rPr>
              <a:t>Como as amostras aleatórias são geradas a partir de variáveis incertas </a:t>
            </a:r>
            <a:endParaRPr lang="pt-PT" sz="2200" dirty="0"/>
          </a:p>
        </p:txBody>
      </p:sp>
      <p:sp>
        <p:nvSpPr>
          <p:cNvPr id="3" name="Marcador de Posição de Conteúdo 2">
            <a:extLst>
              <a:ext uri="{FF2B5EF4-FFF2-40B4-BE49-F238E27FC236}">
                <a16:creationId xmlns:a16="http://schemas.microsoft.com/office/drawing/2014/main" id="{7F791035-B319-45A5-9E48-AFE24CDBC025}"/>
              </a:ext>
            </a:extLst>
          </p:cNvPr>
          <p:cNvSpPr>
            <a:spLocks noGrp="1"/>
          </p:cNvSpPr>
          <p:nvPr>
            <p:ph idx="1"/>
          </p:nvPr>
        </p:nvSpPr>
        <p:spPr>
          <a:xfrm>
            <a:off x="-18826" y="1119935"/>
            <a:ext cx="9415362" cy="6088144"/>
          </a:xfrm>
        </p:spPr>
        <p:txBody>
          <a:bodyPr>
            <a:normAutofit fontScale="77500" lnSpcReduction="20000"/>
          </a:bodyPr>
          <a:lstStyle/>
          <a:p>
            <a:pPr marL="179388" indent="-179388">
              <a:lnSpc>
                <a:spcPct val="120000"/>
              </a:lnSpc>
            </a:pPr>
            <a:r>
              <a:rPr lang="pt-PT" sz="2200" dirty="0">
                <a:latin typeface="Candara" panose="020E0502030303020204" pitchFamily="34" charset="0"/>
              </a:rPr>
              <a:t>Cada distribuição de probabilidade pode ser representada por uma função de distribuição cumulativa, conforme mostrado abaixo: </a:t>
            </a:r>
          </a:p>
          <a:p>
            <a:pPr marL="179388" indent="-179388">
              <a:lnSpc>
                <a:spcPct val="120000"/>
              </a:lnSpc>
            </a:pPr>
            <a:endParaRPr lang="pt-PT" sz="2200" dirty="0">
              <a:latin typeface="Candara" panose="020E0502030303020204" pitchFamily="34" charset="0"/>
            </a:endParaRPr>
          </a:p>
          <a:p>
            <a:pPr marL="179388" indent="-179388">
              <a:lnSpc>
                <a:spcPct val="120000"/>
              </a:lnSpc>
            </a:pPr>
            <a:endParaRPr lang="pt-PT" sz="2200" dirty="0">
              <a:latin typeface="Candara" panose="020E0502030303020204" pitchFamily="34" charset="0"/>
            </a:endParaRPr>
          </a:p>
          <a:p>
            <a:pPr marL="179388" indent="-179388">
              <a:lnSpc>
                <a:spcPct val="120000"/>
              </a:lnSpc>
            </a:pPr>
            <a:endParaRPr lang="pt-PT" sz="2200" dirty="0">
              <a:latin typeface="Candara" panose="020E0502030303020204" pitchFamily="34" charset="0"/>
            </a:endParaRPr>
          </a:p>
          <a:p>
            <a:pPr marL="179388" indent="-179388">
              <a:lnSpc>
                <a:spcPct val="120000"/>
              </a:lnSpc>
            </a:pPr>
            <a:endParaRPr lang="pt-PT" sz="2200" dirty="0">
              <a:latin typeface="Candara" panose="020E0502030303020204" pitchFamily="34" charset="0"/>
            </a:endParaRPr>
          </a:p>
          <a:p>
            <a:pPr marL="179388" indent="-179388">
              <a:lnSpc>
                <a:spcPct val="120000"/>
              </a:lnSpc>
            </a:pPr>
            <a:endParaRPr lang="pt-PT" sz="2200" dirty="0">
              <a:latin typeface="Candara" panose="020E0502030303020204" pitchFamily="34" charset="0"/>
            </a:endParaRPr>
          </a:p>
          <a:p>
            <a:pPr marL="179388" indent="-179388">
              <a:lnSpc>
                <a:spcPct val="120000"/>
              </a:lnSpc>
            </a:pPr>
            <a:endParaRPr lang="pt-PT" sz="2200" dirty="0">
              <a:latin typeface="Candara" panose="020E0502030303020204" pitchFamily="34" charset="0"/>
            </a:endParaRPr>
          </a:p>
          <a:p>
            <a:pPr marL="179388" indent="-179388">
              <a:lnSpc>
                <a:spcPct val="120000"/>
              </a:lnSpc>
            </a:pPr>
            <a:endParaRPr lang="pt-PT" sz="2200" dirty="0">
              <a:latin typeface="Candara" panose="020E0502030303020204" pitchFamily="34" charset="0"/>
            </a:endParaRPr>
          </a:p>
          <a:p>
            <a:pPr marL="179388" indent="-179388"/>
            <a:endParaRPr lang="pt-PT" sz="2200" dirty="0">
              <a:latin typeface="Candara" panose="020E0502030303020204" pitchFamily="34" charset="0"/>
            </a:endParaRPr>
          </a:p>
          <a:p>
            <a:pPr marL="179388" indent="-179388"/>
            <a:endParaRPr lang="pt-PT" sz="2200" dirty="0">
              <a:latin typeface="Candara" panose="020E0502030303020204" pitchFamily="34" charset="0"/>
            </a:endParaRPr>
          </a:p>
          <a:p>
            <a:pPr marL="179388" indent="-179388"/>
            <a:endParaRPr lang="pt-PT" sz="2200" dirty="0">
              <a:latin typeface="Candara" panose="020E0502030303020204" pitchFamily="34" charset="0"/>
            </a:endParaRPr>
          </a:p>
          <a:p>
            <a:pPr marL="179388" indent="-179388">
              <a:lnSpc>
                <a:spcPct val="120000"/>
              </a:lnSpc>
            </a:pPr>
            <a:r>
              <a:rPr lang="pt-PT" sz="2200" dirty="0">
                <a:solidFill>
                  <a:srgbClr val="000000"/>
                </a:solidFill>
                <a:latin typeface="Candara" panose="020E0502030303020204" pitchFamily="34" charset="0"/>
              </a:rPr>
              <a:t>U</a:t>
            </a:r>
            <a:r>
              <a:rPr lang="pt-PT" sz="2200" b="0" i="0" dirty="0">
                <a:solidFill>
                  <a:srgbClr val="000000"/>
                </a:solidFill>
                <a:effectLst/>
                <a:latin typeface="Candara" panose="020E0502030303020204" pitchFamily="34" charset="0"/>
              </a:rPr>
              <a:t>m valor aleatório de uma distribuição de probabilidade tem a mesma probabilidade de estar em qualquer probabilidade cumulativa. Invertendo essa lógica, pode-se gerar um número aleatório para a variável por amostragem de uma distribuição uniforme entre 0 e 1 e, em seguida, usar a curva cumulativa para traduzir isso </a:t>
            </a:r>
            <a:r>
              <a:rPr lang="pt-PT" sz="2200" dirty="0">
                <a:solidFill>
                  <a:srgbClr val="000000"/>
                </a:solidFill>
                <a:latin typeface="Candara" panose="020E0502030303020204" pitchFamily="34" charset="0"/>
              </a:rPr>
              <a:t>n</a:t>
            </a:r>
            <a:r>
              <a:rPr lang="pt-PT" sz="2200" b="0" i="0" dirty="0">
                <a:solidFill>
                  <a:srgbClr val="000000"/>
                </a:solidFill>
                <a:effectLst/>
                <a:latin typeface="Candara" panose="020E0502030303020204" pitchFamily="34" charset="0"/>
              </a:rPr>
              <a:t>um valor de amostra para a variável. Na ilustração acima, um valor aleatório de </a:t>
            </a:r>
            <a:r>
              <a:rPr lang="pt-PT" sz="2200" b="0" i="0" dirty="0">
                <a:solidFill>
                  <a:srgbClr val="FF0000"/>
                </a:solidFill>
                <a:effectLst/>
                <a:latin typeface="Candara" panose="020E0502030303020204" pitchFamily="34" charset="0"/>
              </a:rPr>
              <a:t>0,53</a:t>
            </a:r>
            <a:r>
              <a:rPr lang="pt-PT" sz="2200" b="0" i="0" dirty="0">
                <a:solidFill>
                  <a:srgbClr val="000000"/>
                </a:solidFill>
                <a:effectLst/>
                <a:latin typeface="Candara" panose="020E0502030303020204" pitchFamily="34" charset="0"/>
              </a:rPr>
              <a:t> da distribuição uniforme (0-1) traduz-se </a:t>
            </a:r>
            <a:r>
              <a:rPr lang="pt-PT" sz="2200" dirty="0">
                <a:solidFill>
                  <a:srgbClr val="000000"/>
                </a:solidFill>
                <a:latin typeface="Candara" panose="020E0502030303020204" pitchFamily="34" charset="0"/>
              </a:rPr>
              <a:t>n</a:t>
            </a:r>
            <a:r>
              <a:rPr lang="pt-PT" sz="2200" b="0" i="0" dirty="0">
                <a:solidFill>
                  <a:srgbClr val="000000"/>
                </a:solidFill>
                <a:effectLst/>
                <a:latin typeface="Candara" panose="020E0502030303020204" pitchFamily="34" charset="0"/>
              </a:rPr>
              <a:t>um valor de </a:t>
            </a:r>
            <a:r>
              <a:rPr lang="pt-PT" sz="2200" b="0" i="0" dirty="0">
                <a:solidFill>
                  <a:srgbClr val="FF0000"/>
                </a:solidFill>
                <a:effectLst/>
                <a:latin typeface="Candara" panose="020E0502030303020204" pitchFamily="34" charset="0"/>
              </a:rPr>
              <a:t>15,9</a:t>
            </a:r>
            <a:r>
              <a:rPr lang="pt-PT" sz="2200" b="0" i="0" dirty="0">
                <a:solidFill>
                  <a:srgbClr val="000000"/>
                </a:solidFill>
                <a:effectLst/>
                <a:latin typeface="Candara" panose="020E0502030303020204" pitchFamily="34" charset="0"/>
              </a:rPr>
              <a:t> para a variável. </a:t>
            </a:r>
            <a:endParaRPr lang="pt-PT" sz="2200" dirty="0">
              <a:latin typeface="Candara" panose="020E0502030303020204" pitchFamily="34" charset="0"/>
            </a:endParaRPr>
          </a:p>
        </p:txBody>
      </p:sp>
      <p:pic>
        <p:nvPicPr>
          <p:cNvPr id="2050" name="Picture 2" descr="Monte Carlo method">
            <a:extLst>
              <a:ext uri="{FF2B5EF4-FFF2-40B4-BE49-F238E27FC236}">
                <a16:creationId xmlns:a16="http://schemas.microsoft.com/office/drawing/2014/main" id="{4A618E51-05FD-4DA5-95D3-7A74010DC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6594760" cy="373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30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ABD6C-51EF-4CB1-A871-EE73FFFF7162}"/>
              </a:ext>
            </a:extLst>
          </p:cNvPr>
          <p:cNvSpPr>
            <a:spLocks noGrp="1"/>
          </p:cNvSpPr>
          <p:nvPr>
            <p:ph type="title"/>
          </p:nvPr>
        </p:nvSpPr>
        <p:spPr/>
        <p:txBody>
          <a:bodyPr>
            <a:normAutofit/>
          </a:bodyPr>
          <a:lstStyle/>
          <a:p>
            <a:r>
              <a:rPr lang="pt-PT" sz="2800" dirty="0"/>
              <a:t>Simulação de Monte Carlo</a:t>
            </a:r>
            <a:br>
              <a:rPr lang="pt-PT" sz="2800" dirty="0"/>
            </a:br>
            <a:r>
              <a:rPr lang="pt-PT" sz="2200" b="0" i="0" dirty="0">
                <a:solidFill>
                  <a:srgbClr val="000000"/>
                </a:solidFill>
                <a:effectLst/>
              </a:rPr>
              <a:t>Como as amostras aleatórias são geradas a partir de variáveis incertas </a:t>
            </a:r>
            <a:endParaRPr lang="pt-PT" sz="2200" dirty="0"/>
          </a:p>
        </p:txBody>
      </p:sp>
      <p:sp>
        <p:nvSpPr>
          <p:cNvPr id="3" name="Marcador de Posição de Conteúdo 2">
            <a:extLst>
              <a:ext uri="{FF2B5EF4-FFF2-40B4-BE49-F238E27FC236}">
                <a16:creationId xmlns:a16="http://schemas.microsoft.com/office/drawing/2014/main" id="{7F791035-B319-45A5-9E48-AFE24CDBC025}"/>
              </a:ext>
            </a:extLst>
          </p:cNvPr>
          <p:cNvSpPr>
            <a:spLocks noGrp="1"/>
          </p:cNvSpPr>
          <p:nvPr>
            <p:ph idx="1"/>
          </p:nvPr>
        </p:nvSpPr>
        <p:spPr>
          <a:xfrm>
            <a:off x="-18826" y="1119935"/>
            <a:ext cx="9324528" cy="6088144"/>
          </a:xfrm>
        </p:spPr>
        <p:txBody>
          <a:bodyPr>
            <a:normAutofit/>
          </a:bodyPr>
          <a:lstStyle/>
          <a:p>
            <a:pPr>
              <a:lnSpc>
                <a:spcPct val="120000"/>
              </a:lnSpc>
            </a:pPr>
            <a:r>
              <a:rPr lang="pt-PT" sz="1800" dirty="0">
                <a:latin typeface="Candara" panose="020E0502030303020204" pitchFamily="34" charset="0"/>
              </a:rPr>
              <a:t>Essa ideia é a chave para a simulação de Monte Carlo. Com efeito, para cada variável aleatória de um modelo de simulação de Monte Carlo, as amostras são retiradas de distribuições Uniformes (0-1), de modo que cada cenário gerado é tão provável de ocorrer quanto qualquer outro. </a:t>
            </a:r>
          </a:p>
          <a:p>
            <a:pPr>
              <a:lnSpc>
                <a:spcPct val="120000"/>
              </a:lnSpc>
            </a:pPr>
            <a:r>
              <a:rPr lang="pt-PT" sz="1800" dirty="0">
                <a:latin typeface="Candara" panose="020E0502030303020204" pitchFamily="34" charset="0"/>
              </a:rPr>
              <a:t>No entanto, devido ao formato de cada curva cumulativa, serão gerados mais valores onde a curva cumulativa está em seu ponto mais íngreme, conforme mostrado abaixo: </a:t>
            </a:r>
          </a:p>
          <a:p>
            <a:pPr>
              <a:lnSpc>
                <a:spcPct val="120000"/>
              </a:lnSpc>
            </a:pPr>
            <a:endParaRPr lang="pt-PT" sz="1800" dirty="0">
              <a:latin typeface="Candara" panose="020E0502030303020204" pitchFamily="34" charset="0"/>
            </a:endParaRPr>
          </a:p>
          <a:p>
            <a:pPr>
              <a:lnSpc>
                <a:spcPct val="120000"/>
              </a:lnSpc>
            </a:pPr>
            <a:endParaRPr lang="pt-PT" sz="2200" dirty="0">
              <a:latin typeface="Candara" panose="020E0502030303020204" pitchFamily="34" charset="0"/>
            </a:endParaRPr>
          </a:p>
          <a:p>
            <a:pPr>
              <a:lnSpc>
                <a:spcPct val="120000"/>
              </a:lnSpc>
            </a:pPr>
            <a:endParaRPr lang="pt-PT" sz="2200" dirty="0">
              <a:latin typeface="Candara" panose="020E0502030303020204" pitchFamily="34" charset="0"/>
            </a:endParaRPr>
          </a:p>
          <a:p>
            <a:pPr>
              <a:lnSpc>
                <a:spcPct val="120000"/>
              </a:lnSpc>
            </a:pPr>
            <a:endParaRPr lang="pt-PT" sz="2200" dirty="0">
              <a:latin typeface="Candara" panose="020E0502030303020204" pitchFamily="34" charset="0"/>
            </a:endParaRPr>
          </a:p>
          <a:p>
            <a:pPr>
              <a:lnSpc>
                <a:spcPct val="120000"/>
              </a:lnSpc>
            </a:pPr>
            <a:endParaRPr lang="pt-PT" sz="2200" dirty="0">
              <a:latin typeface="Candara" panose="020E0502030303020204" pitchFamily="34" charset="0"/>
            </a:endParaRPr>
          </a:p>
          <a:p>
            <a:endParaRPr lang="pt-PT" sz="2200" dirty="0">
              <a:latin typeface="Candara" panose="020E0502030303020204" pitchFamily="34" charset="0"/>
            </a:endParaRPr>
          </a:p>
          <a:p>
            <a:endParaRPr lang="pt-PT" sz="2200" dirty="0">
              <a:latin typeface="Candara" panose="020E0502030303020204" pitchFamily="34" charset="0"/>
            </a:endParaRPr>
          </a:p>
          <a:p>
            <a:endParaRPr lang="pt-PT" sz="2200" dirty="0">
              <a:latin typeface="Candara" panose="020E0502030303020204" pitchFamily="34" charset="0"/>
            </a:endParaRPr>
          </a:p>
        </p:txBody>
      </p:sp>
      <p:pic>
        <p:nvPicPr>
          <p:cNvPr id="5" name="Imagem 4">
            <a:extLst>
              <a:ext uri="{FF2B5EF4-FFF2-40B4-BE49-F238E27FC236}">
                <a16:creationId xmlns:a16="http://schemas.microsoft.com/office/drawing/2014/main" id="{10850AD9-8D95-4C9E-B91B-C045E8F88058}"/>
              </a:ext>
            </a:extLst>
          </p:cNvPr>
          <p:cNvPicPr>
            <a:picLocks noChangeAspect="1"/>
          </p:cNvPicPr>
          <p:nvPr/>
        </p:nvPicPr>
        <p:blipFill>
          <a:blip r:embed="rId2"/>
          <a:stretch>
            <a:fillRect/>
          </a:stretch>
        </p:blipFill>
        <p:spPr>
          <a:xfrm>
            <a:off x="539552" y="3284984"/>
            <a:ext cx="7800975" cy="3573016"/>
          </a:xfrm>
          <a:prstGeom prst="rect">
            <a:avLst/>
          </a:prstGeom>
        </p:spPr>
      </p:pic>
    </p:spTree>
    <p:extLst>
      <p:ext uri="{BB962C8B-B14F-4D97-AF65-F5344CB8AC3E}">
        <p14:creationId xmlns:p14="http://schemas.microsoft.com/office/powerpoint/2010/main" val="2597186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886EA-F228-465C-AB03-5D7B4E1C2C3D}"/>
              </a:ext>
            </a:extLst>
          </p:cNvPr>
          <p:cNvSpPr>
            <a:spLocks noGrp="1"/>
          </p:cNvSpPr>
          <p:nvPr>
            <p:ph type="title"/>
          </p:nvPr>
        </p:nvSpPr>
        <p:spPr/>
        <p:txBody>
          <a:bodyPr>
            <a:normAutofit/>
          </a:bodyPr>
          <a:lstStyle/>
          <a:p>
            <a:r>
              <a:rPr lang="pt-PT" sz="2800" dirty="0"/>
              <a:t>Simulação de Monte Carlo</a:t>
            </a:r>
            <a:br>
              <a:rPr lang="pt-PT" dirty="0"/>
            </a:br>
            <a:r>
              <a:rPr lang="pt-PT" sz="2200" dirty="0"/>
              <a:t>Como as amostras aleatórias são geradas a partir de variáveis incertas </a:t>
            </a:r>
          </a:p>
        </p:txBody>
      </p:sp>
      <p:sp>
        <p:nvSpPr>
          <p:cNvPr id="3" name="Marcador de Posição de Conteúdo 2">
            <a:extLst>
              <a:ext uri="{FF2B5EF4-FFF2-40B4-BE49-F238E27FC236}">
                <a16:creationId xmlns:a16="http://schemas.microsoft.com/office/drawing/2014/main" id="{04655C9D-0A81-4A3B-AD69-155762FAF2CB}"/>
              </a:ext>
            </a:extLst>
          </p:cNvPr>
          <p:cNvSpPr>
            <a:spLocks noGrp="1"/>
          </p:cNvSpPr>
          <p:nvPr>
            <p:ph idx="1"/>
          </p:nvPr>
        </p:nvSpPr>
        <p:spPr>
          <a:xfrm>
            <a:off x="-144524" y="1556792"/>
            <a:ext cx="9433048" cy="4351338"/>
          </a:xfrm>
        </p:spPr>
        <p:txBody>
          <a:bodyPr>
            <a:normAutofit/>
          </a:bodyPr>
          <a:lstStyle/>
          <a:p>
            <a:r>
              <a:rPr lang="pt-PT" sz="2200" dirty="0">
                <a:latin typeface="Candara" panose="020E0502030303020204" pitchFamily="34" charset="0"/>
              </a:rPr>
              <a:t>Porque esses cenários gerados são todos tão prováveis quanto outros, então pode-se simplesmente fazer uma distribuição de histograma ou distribuição cumulativa a partir dos resultados de saída gerados, e as distribuições resultantes podem ser interpretadas como aproximações das </a:t>
            </a:r>
            <a:r>
              <a:rPr lang="pt-PT" sz="2200" b="1" dirty="0">
                <a:latin typeface="Candara" panose="020E0502030303020204" pitchFamily="34" charset="0"/>
              </a:rPr>
              <a:t>verdadeiras distribuições teóricas </a:t>
            </a:r>
            <a:r>
              <a:rPr lang="pt-PT" sz="2200" dirty="0">
                <a:latin typeface="Candara" panose="020E0502030303020204" pitchFamily="34" charset="0"/>
              </a:rPr>
              <a:t>das variáveis de saída.</a:t>
            </a:r>
          </a:p>
          <a:p>
            <a:r>
              <a:rPr lang="pt-PT" sz="2200" dirty="0">
                <a:latin typeface="Candara" panose="020E0502030303020204" pitchFamily="34" charset="0"/>
              </a:rPr>
              <a:t>Quanto mais amostras (às vezes chamadas de </a:t>
            </a:r>
            <a:r>
              <a:rPr lang="pt-PT" sz="2200" i="1" dirty="0">
                <a:latin typeface="Candara" panose="020E0502030303020204" pitchFamily="34" charset="0"/>
              </a:rPr>
              <a:t>iterações</a:t>
            </a:r>
            <a:r>
              <a:rPr lang="pt-PT" sz="2200" dirty="0">
                <a:latin typeface="Candara" panose="020E0502030303020204" pitchFamily="34" charset="0"/>
              </a:rPr>
              <a:t>) são executadas numa simulação, mais suaves se tornam as distribuições resultantes e mais precisamente elas correspondem ao verdadeiro resultado teórico. </a:t>
            </a:r>
          </a:p>
        </p:txBody>
      </p:sp>
    </p:spTree>
    <p:extLst>
      <p:ext uri="{BB962C8B-B14F-4D97-AF65-F5344CB8AC3E}">
        <p14:creationId xmlns:p14="http://schemas.microsoft.com/office/powerpoint/2010/main" val="107700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D40F5-460F-45C6-ADDC-DB4D2D47F9B8}"/>
              </a:ext>
            </a:extLst>
          </p:cNvPr>
          <p:cNvSpPr>
            <a:spLocks noGrp="1"/>
          </p:cNvSpPr>
          <p:nvPr>
            <p:ph type="title"/>
          </p:nvPr>
        </p:nvSpPr>
        <p:spPr>
          <a:xfrm>
            <a:off x="0" y="0"/>
            <a:ext cx="9144000" cy="1106489"/>
          </a:xfrm>
        </p:spPr>
        <p:txBody>
          <a:bodyPr>
            <a:normAutofit/>
          </a:bodyPr>
          <a:lstStyle/>
          <a:p>
            <a:r>
              <a:rPr lang="pt-PT" sz="2800" dirty="0"/>
              <a:t>Medição … como </a:t>
            </a:r>
            <a:r>
              <a:rPr lang="pt-PT" sz="2800" dirty="0">
                <a:solidFill>
                  <a:schemeClr val="tx1">
                    <a:lumMod val="95000"/>
                    <a:lumOff val="5000"/>
                  </a:schemeClr>
                </a:solidFill>
                <a:latin typeface="Candara" panose="020E0502030303020204" pitchFamily="34" charset="0"/>
              </a:rPr>
              <a:t>redução de incerteza </a:t>
            </a:r>
            <a:br>
              <a:rPr lang="pt-PT" dirty="0"/>
            </a:br>
            <a:r>
              <a:rPr lang="pt-PT" sz="2400" dirty="0"/>
              <a:t>1- Calibração</a:t>
            </a:r>
          </a:p>
        </p:txBody>
      </p:sp>
      <p:sp>
        <p:nvSpPr>
          <p:cNvPr id="3" name="Marcador de Posição de Conteúdo 2">
            <a:extLst>
              <a:ext uri="{FF2B5EF4-FFF2-40B4-BE49-F238E27FC236}">
                <a16:creationId xmlns:a16="http://schemas.microsoft.com/office/drawing/2014/main" id="{DF71D896-0918-4D0E-A09A-CFC29246E7D7}"/>
              </a:ext>
            </a:extLst>
          </p:cNvPr>
          <p:cNvSpPr>
            <a:spLocks noGrp="1"/>
          </p:cNvSpPr>
          <p:nvPr>
            <p:ph idx="1"/>
          </p:nvPr>
        </p:nvSpPr>
        <p:spPr>
          <a:xfrm>
            <a:off x="0" y="1124743"/>
            <a:ext cx="9036496" cy="5715001"/>
          </a:xfrm>
        </p:spPr>
        <p:txBody>
          <a:bodyPr>
            <a:normAutofit fontScale="85000" lnSpcReduction="10000"/>
          </a:bodyPr>
          <a:lstStyle/>
          <a:p>
            <a:pPr>
              <a:lnSpc>
                <a:spcPct val="120000"/>
              </a:lnSpc>
            </a:pPr>
            <a:r>
              <a:rPr lang="pt-PT" sz="2600" dirty="0">
                <a:latin typeface="Candara" panose="020E0502030303020204" pitchFamily="34" charset="0"/>
              </a:rPr>
              <a:t>A calibração é um método para medir e melhorar a capacidade de um indivíduo de fazer boas estimativas. Como medir o risco envolve fazer boas estimativas, a calibração é crítica para os analistas de risco entenderem. Executar calibração para fazer melhores estimativas é uma competência que pode ser aprendida.</a:t>
            </a:r>
          </a:p>
          <a:p>
            <a:pPr>
              <a:lnSpc>
                <a:spcPct val="120000"/>
              </a:lnSpc>
            </a:pPr>
            <a:r>
              <a:rPr lang="pt-PT" sz="2600" dirty="0">
                <a:latin typeface="Candara" panose="020E0502030303020204" pitchFamily="34" charset="0"/>
              </a:rPr>
              <a:t>Princípios da Calibração</a:t>
            </a:r>
          </a:p>
          <a:p>
            <a:pPr lvl="1">
              <a:lnSpc>
                <a:spcPct val="120000"/>
              </a:lnSpc>
            </a:pPr>
            <a:r>
              <a:rPr lang="pt-PT" dirty="0">
                <a:latin typeface="Candara" panose="020E0502030303020204" pitchFamily="34" charset="0"/>
              </a:rPr>
              <a:t>Comece com o absurdo (intervalos entre </a:t>
            </a:r>
            <a:r>
              <a:rPr lang="pt-PT" b="1" dirty="0">
                <a:latin typeface="Candara" panose="020E0502030303020204" pitchFamily="34" charset="0"/>
              </a:rPr>
              <a:t>0</a:t>
            </a:r>
            <a:r>
              <a:rPr lang="pt-PT" dirty="0">
                <a:latin typeface="Candara" panose="020E0502030303020204" pitchFamily="34" charset="0"/>
              </a:rPr>
              <a:t> e </a:t>
            </a:r>
            <a:r>
              <a:rPr lang="pt-PT" b="1" dirty="0">
                <a:latin typeface="Candara" panose="020E0502030303020204" pitchFamily="34" charset="0"/>
              </a:rPr>
              <a:t>infinito</a:t>
            </a:r>
            <a:r>
              <a:rPr lang="pt-PT" dirty="0">
                <a:latin typeface="Candara" panose="020E0502030303020204" pitchFamily="34" charset="0"/>
              </a:rPr>
              <a:t> …)</a:t>
            </a:r>
          </a:p>
          <a:p>
            <a:pPr lvl="1">
              <a:lnSpc>
                <a:spcPct val="120000"/>
              </a:lnSpc>
            </a:pPr>
            <a:r>
              <a:rPr lang="pt-PT" dirty="0">
                <a:latin typeface="Candara" panose="020E0502030303020204" pitchFamily="34" charset="0"/>
              </a:rPr>
              <a:t>Considere o que você SABE</a:t>
            </a:r>
          </a:p>
          <a:p>
            <a:pPr lvl="1">
              <a:lnSpc>
                <a:spcPct val="120000"/>
              </a:lnSpc>
            </a:pPr>
            <a:r>
              <a:rPr lang="pt-PT" dirty="0">
                <a:latin typeface="Candara" panose="020E0502030303020204" pitchFamily="34" charset="0"/>
              </a:rPr>
              <a:t>Decompor o problema</a:t>
            </a:r>
          </a:p>
          <a:p>
            <a:pPr lvl="1">
              <a:lnSpc>
                <a:spcPct val="120000"/>
              </a:lnSpc>
            </a:pPr>
            <a:r>
              <a:rPr lang="pt-PT" dirty="0">
                <a:latin typeface="Candara" panose="020E0502030303020204" pitchFamily="34" charset="0"/>
              </a:rPr>
              <a:t>Identifique / conteste as suas suposições</a:t>
            </a:r>
          </a:p>
          <a:p>
            <a:pPr lvl="1">
              <a:lnSpc>
                <a:spcPct val="120000"/>
              </a:lnSpc>
            </a:pPr>
            <a:r>
              <a:rPr lang="pt-PT" dirty="0">
                <a:latin typeface="Candara" panose="020E0502030303020204" pitchFamily="34" charset="0"/>
              </a:rPr>
              <a:t>Ter em consideração onde podem existir os dados (atenção … chegam poucos dados)</a:t>
            </a:r>
          </a:p>
          <a:p>
            <a:pPr lvl="1">
              <a:lnSpc>
                <a:spcPct val="120000"/>
              </a:lnSpc>
            </a:pPr>
            <a:r>
              <a:rPr lang="pt-PT" dirty="0">
                <a:latin typeface="Candara" panose="020E0502030303020204" pitchFamily="34" charset="0"/>
              </a:rPr>
              <a:t>Procure especialistas no assunto (SME -</a:t>
            </a:r>
            <a:r>
              <a:rPr lang="pt-PT" dirty="0" err="1">
                <a:latin typeface="Candara" panose="020E0502030303020204" pitchFamily="34" charset="0"/>
              </a:rPr>
              <a:t>S</a:t>
            </a:r>
            <a:r>
              <a:rPr lang="pt-PT" i="1" dirty="0" err="1">
                <a:solidFill>
                  <a:srgbClr val="202122"/>
                </a:solidFill>
                <a:effectLst/>
                <a:latin typeface="Candara" panose="020E0502030303020204" pitchFamily="34" charset="0"/>
              </a:rPr>
              <a:t>ubject-Matter</a:t>
            </a:r>
            <a:r>
              <a:rPr lang="pt-PT" i="1" dirty="0">
                <a:solidFill>
                  <a:srgbClr val="202122"/>
                </a:solidFill>
                <a:effectLst/>
                <a:latin typeface="Candara" panose="020E0502030303020204" pitchFamily="34" charset="0"/>
              </a:rPr>
              <a:t> Expert)</a:t>
            </a:r>
            <a:endParaRPr lang="pt-PT" dirty="0">
              <a:latin typeface="Candara" panose="020E0502030303020204" pitchFamily="34" charset="0"/>
            </a:endParaRPr>
          </a:p>
          <a:p>
            <a:pPr lvl="1">
              <a:lnSpc>
                <a:spcPct val="120000"/>
              </a:lnSpc>
            </a:pPr>
            <a:r>
              <a:rPr lang="pt-PT" dirty="0">
                <a:latin typeface="Candara" panose="020E0502030303020204" pitchFamily="34" charset="0"/>
              </a:rPr>
              <a:t>Concentre-se na exatidão em vez de alta precisão</a:t>
            </a:r>
          </a:p>
          <a:p>
            <a:endParaRPr lang="pt-PT" dirty="0">
              <a:latin typeface="Candara" panose="020E0502030303020204" pitchFamily="34" charset="0"/>
            </a:endParaRPr>
          </a:p>
        </p:txBody>
      </p:sp>
    </p:spTree>
    <p:extLst>
      <p:ext uri="{BB962C8B-B14F-4D97-AF65-F5344CB8AC3E}">
        <p14:creationId xmlns:p14="http://schemas.microsoft.com/office/powerpoint/2010/main" val="65256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ED4A8-2962-4B4F-8823-560A36CC5496}"/>
              </a:ext>
            </a:extLst>
          </p:cNvPr>
          <p:cNvSpPr>
            <a:spLocks noGrp="1"/>
          </p:cNvSpPr>
          <p:nvPr>
            <p:ph type="title"/>
          </p:nvPr>
        </p:nvSpPr>
        <p:spPr>
          <a:xfrm>
            <a:off x="22766" y="30040"/>
            <a:ext cx="9144000" cy="857034"/>
          </a:xfrm>
        </p:spPr>
        <p:txBody>
          <a:bodyPr>
            <a:normAutofit fontScale="90000"/>
          </a:bodyPr>
          <a:lstStyle/>
          <a:p>
            <a:pPr>
              <a:lnSpc>
                <a:spcPct val="100000"/>
              </a:lnSpc>
            </a:pPr>
            <a:r>
              <a:rPr lang="pt-PT" sz="3100" dirty="0"/>
              <a:t>Medição … como </a:t>
            </a:r>
            <a:r>
              <a:rPr lang="pt-PT" sz="3100" dirty="0">
                <a:solidFill>
                  <a:schemeClr val="tx1">
                    <a:lumMod val="95000"/>
                    <a:lumOff val="5000"/>
                  </a:schemeClr>
                </a:solidFill>
                <a:latin typeface="Candara" panose="020E0502030303020204" pitchFamily="34" charset="0"/>
              </a:rPr>
              <a:t>redução de incerteza </a:t>
            </a:r>
            <a:br>
              <a:rPr lang="pt-PT" sz="2800" dirty="0">
                <a:solidFill>
                  <a:schemeClr val="tx1">
                    <a:lumMod val="95000"/>
                    <a:lumOff val="5000"/>
                  </a:schemeClr>
                </a:solidFill>
                <a:latin typeface="Candara" panose="020E0502030303020204" pitchFamily="34" charset="0"/>
              </a:rPr>
            </a:br>
            <a:r>
              <a:rPr lang="pt-PT" sz="2700" dirty="0"/>
              <a:t>Distribuição Normal ou de Gauss</a:t>
            </a:r>
            <a:endParaRPr lang="pt-PT" sz="2400" dirty="0"/>
          </a:p>
        </p:txBody>
      </p:sp>
      <p:grpSp>
        <p:nvGrpSpPr>
          <p:cNvPr id="8" name="Agrupar 7">
            <a:extLst>
              <a:ext uri="{FF2B5EF4-FFF2-40B4-BE49-F238E27FC236}">
                <a16:creationId xmlns:a16="http://schemas.microsoft.com/office/drawing/2014/main" id="{906E9F64-C397-4AFC-A2D6-FE2D8EB40BB3}"/>
              </a:ext>
            </a:extLst>
          </p:cNvPr>
          <p:cNvGrpSpPr/>
          <p:nvPr/>
        </p:nvGrpSpPr>
        <p:grpSpPr>
          <a:xfrm>
            <a:off x="5290195" y="3441354"/>
            <a:ext cx="3806735" cy="3392640"/>
            <a:chOff x="2724150" y="1141411"/>
            <a:chExt cx="3838575" cy="3448050"/>
          </a:xfrm>
        </p:grpSpPr>
        <p:pic>
          <p:nvPicPr>
            <p:cNvPr id="5" name="Imagem 4">
              <a:extLst>
                <a:ext uri="{FF2B5EF4-FFF2-40B4-BE49-F238E27FC236}">
                  <a16:creationId xmlns:a16="http://schemas.microsoft.com/office/drawing/2014/main" id="{2E696854-A7F3-423A-ACFA-69F454B37DC5}"/>
                </a:ext>
              </a:extLst>
            </p:cNvPr>
            <p:cNvPicPr>
              <a:picLocks noChangeAspect="1"/>
            </p:cNvPicPr>
            <p:nvPr/>
          </p:nvPicPr>
          <p:blipFill>
            <a:blip r:embed="rId2"/>
            <a:stretch>
              <a:fillRect/>
            </a:stretch>
          </p:blipFill>
          <p:spPr>
            <a:xfrm>
              <a:off x="2724150" y="1141411"/>
              <a:ext cx="3838575" cy="3448050"/>
            </a:xfrm>
            <a:prstGeom prst="rect">
              <a:avLst/>
            </a:prstGeom>
          </p:spPr>
        </p:pic>
        <p:sp>
          <p:nvSpPr>
            <p:cNvPr id="6" name="Círculo Parcial 5">
              <a:extLst>
                <a:ext uri="{FF2B5EF4-FFF2-40B4-BE49-F238E27FC236}">
                  <a16:creationId xmlns:a16="http://schemas.microsoft.com/office/drawing/2014/main" id="{46388A5A-20FF-4D1F-B16E-1488EB5A5F82}"/>
                </a:ext>
              </a:extLst>
            </p:cNvPr>
            <p:cNvSpPr/>
            <p:nvPr/>
          </p:nvSpPr>
          <p:spPr>
            <a:xfrm rot="19405328">
              <a:off x="3273611" y="1464143"/>
              <a:ext cx="3056337" cy="3001332"/>
            </a:xfrm>
            <a:prstGeom prst="pie">
              <a:avLst>
                <a:gd name="adj1" fmla="val 18387543"/>
                <a:gd name="adj2" fmla="val 16200083"/>
              </a:avLst>
            </a:prstGeom>
            <a:solidFill>
              <a:schemeClr val="accent5">
                <a:lumMod val="75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pt-P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írculo Parcial 6">
              <a:extLst>
                <a:ext uri="{FF2B5EF4-FFF2-40B4-BE49-F238E27FC236}">
                  <a16:creationId xmlns:a16="http://schemas.microsoft.com/office/drawing/2014/main" id="{6CB9EDE2-2E1F-4419-A51A-A050340EE287}"/>
                </a:ext>
              </a:extLst>
            </p:cNvPr>
            <p:cNvSpPr/>
            <p:nvPr/>
          </p:nvSpPr>
          <p:spPr>
            <a:xfrm rot="12866865">
              <a:off x="3301541" y="1416784"/>
              <a:ext cx="2957814" cy="3065850"/>
            </a:xfrm>
            <a:prstGeom prst="pie">
              <a:avLst>
                <a:gd name="adj1" fmla="val 1206060"/>
                <a:gd name="adj2" fmla="val 3345718"/>
              </a:avLst>
            </a:prstGeom>
            <a:solidFill>
              <a:srgbClr val="FFFF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pt-PT"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Agrupar 15">
            <a:extLst>
              <a:ext uri="{FF2B5EF4-FFF2-40B4-BE49-F238E27FC236}">
                <a16:creationId xmlns:a16="http://schemas.microsoft.com/office/drawing/2014/main" id="{BD5CE10A-864A-4C34-B361-D4B92578C991}"/>
              </a:ext>
            </a:extLst>
          </p:cNvPr>
          <p:cNvGrpSpPr/>
          <p:nvPr/>
        </p:nvGrpSpPr>
        <p:grpSpPr>
          <a:xfrm>
            <a:off x="1979712" y="1188759"/>
            <a:ext cx="6924675" cy="2087114"/>
            <a:chOff x="168720" y="4022698"/>
            <a:chExt cx="6924675" cy="2087114"/>
          </a:xfrm>
        </p:grpSpPr>
        <p:grpSp>
          <p:nvGrpSpPr>
            <p:cNvPr id="15" name="Agrupar 14">
              <a:extLst>
                <a:ext uri="{FF2B5EF4-FFF2-40B4-BE49-F238E27FC236}">
                  <a16:creationId xmlns:a16="http://schemas.microsoft.com/office/drawing/2014/main" id="{94274ED5-F63F-43AC-B8A7-447F4712304B}"/>
                </a:ext>
              </a:extLst>
            </p:cNvPr>
            <p:cNvGrpSpPr/>
            <p:nvPr/>
          </p:nvGrpSpPr>
          <p:grpSpPr>
            <a:xfrm>
              <a:off x="168720" y="4022698"/>
              <a:ext cx="6924675" cy="2087114"/>
              <a:chOff x="116857" y="4114628"/>
              <a:chExt cx="6924675" cy="2087114"/>
            </a:xfrm>
          </p:grpSpPr>
          <p:pic>
            <p:nvPicPr>
              <p:cNvPr id="10" name="Imagem 9">
                <a:extLst>
                  <a:ext uri="{FF2B5EF4-FFF2-40B4-BE49-F238E27FC236}">
                    <a16:creationId xmlns:a16="http://schemas.microsoft.com/office/drawing/2014/main" id="{5206E8F4-880E-401D-887D-796E62C3F966}"/>
                  </a:ext>
                </a:extLst>
              </p:cNvPr>
              <p:cNvPicPr>
                <a:picLocks noChangeAspect="1"/>
              </p:cNvPicPr>
              <p:nvPr/>
            </p:nvPicPr>
            <p:blipFill>
              <a:blip r:embed="rId3"/>
              <a:stretch>
                <a:fillRect/>
              </a:stretch>
            </p:blipFill>
            <p:spPr>
              <a:xfrm>
                <a:off x="116857" y="4114628"/>
                <a:ext cx="6924675" cy="1838325"/>
              </a:xfrm>
              <a:prstGeom prst="rect">
                <a:avLst/>
              </a:prstGeom>
            </p:spPr>
          </p:pic>
          <p:sp>
            <p:nvSpPr>
              <p:cNvPr id="11" name="CaixaDeTexto 10">
                <a:extLst>
                  <a:ext uri="{FF2B5EF4-FFF2-40B4-BE49-F238E27FC236}">
                    <a16:creationId xmlns:a16="http://schemas.microsoft.com/office/drawing/2014/main" id="{6BCABA40-38C9-47D7-92F9-C637D4EB31A6}"/>
                  </a:ext>
                </a:extLst>
              </p:cNvPr>
              <p:cNvSpPr txBox="1"/>
              <p:nvPr/>
            </p:nvSpPr>
            <p:spPr>
              <a:xfrm>
                <a:off x="1077066" y="5832485"/>
                <a:ext cx="141417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Limite Inferior</a:t>
                </a:r>
              </a:p>
            </p:txBody>
          </p:sp>
          <p:sp>
            <p:nvSpPr>
              <p:cNvPr id="12" name="CaixaDeTexto 11">
                <a:extLst>
                  <a:ext uri="{FF2B5EF4-FFF2-40B4-BE49-F238E27FC236}">
                    <a16:creationId xmlns:a16="http://schemas.microsoft.com/office/drawing/2014/main" id="{2692D577-5198-4CDB-B64D-D8C62A5DA88D}"/>
                  </a:ext>
                </a:extLst>
              </p:cNvPr>
              <p:cNvSpPr txBox="1"/>
              <p:nvPr/>
            </p:nvSpPr>
            <p:spPr>
              <a:xfrm>
                <a:off x="4507460" y="5863188"/>
                <a:ext cx="1507144"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Limite Superior</a:t>
                </a:r>
              </a:p>
            </p:txBody>
          </p:sp>
        </p:grpSp>
        <p:cxnSp>
          <p:nvCxnSpPr>
            <p:cNvPr id="13" name="Conexão reta 12">
              <a:extLst>
                <a:ext uri="{FF2B5EF4-FFF2-40B4-BE49-F238E27FC236}">
                  <a16:creationId xmlns:a16="http://schemas.microsoft.com/office/drawing/2014/main" id="{39AFA174-BE8E-409F-B82D-96F469840F8B}"/>
                </a:ext>
              </a:extLst>
            </p:cNvPr>
            <p:cNvCxnSpPr/>
            <p:nvPr/>
          </p:nvCxnSpPr>
          <p:spPr>
            <a:xfrm>
              <a:off x="1706364" y="4606202"/>
              <a:ext cx="0" cy="1035559"/>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Conexão reta 13">
              <a:extLst>
                <a:ext uri="{FF2B5EF4-FFF2-40B4-BE49-F238E27FC236}">
                  <a16:creationId xmlns:a16="http://schemas.microsoft.com/office/drawing/2014/main" id="{6D0EED49-4939-41BC-B14E-B5FAA7B26E72}"/>
                </a:ext>
              </a:extLst>
            </p:cNvPr>
            <p:cNvCxnSpPr/>
            <p:nvPr/>
          </p:nvCxnSpPr>
          <p:spPr>
            <a:xfrm>
              <a:off x="5182880" y="4617130"/>
              <a:ext cx="0" cy="1035559"/>
            </a:xfrm>
            <a:prstGeom prst="line">
              <a:avLst/>
            </a:prstGeom>
          </p:spPr>
          <p:style>
            <a:lnRef idx="1">
              <a:schemeClr val="accent2"/>
            </a:lnRef>
            <a:fillRef idx="0">
              <a:schemeClr val="accent2"/>
            </a:fillRef>
            <a:effectRef idx="0">
              <a:schemeClr val="accent2"/>
            </a:effectRef>
            <a:fontRef idx="minor">
              <a:schemeClr val="tx1"/>
            </a:fontRef>
          </p:style>
        </p:cxnSp>
      </p:grpSp>
      <p:sp>
        <p:nvSpPr>
          <p:cNvPr id="3" name="Marcador de Posição de Conteúdo 2">
            <a:extLst>
              <a:ext uri="{FF2B5EF4-FFF2-40B4-BE49-F238E27FC236}">
                <a16:creationId xmlns:a16="http://schemas.microsoft.com/office/drawing/2014/main" id="{4EDE9C71-AF47-464D-8042-8A3B7DA8699B}"/>
              </a:ext>
            </a:extLst>
          </p:cNvPr>
          <p:cNvSpPr>
            <a:spLocks noGrp="1"/>
          </p:cNvSpPr>
          <p:nvPr>
            <p:ph idx="1"/>
          </p:nvPr>
        </p:nvSpPr>
        <p:spPr>
          <a:xfrm>
            <a:off x="-14195" y="3472058"/>
            <a:ext cx="5796136" cy="3361936"/>
          </a:xfrm>
        </p:spPr>
        <p:txBody>
          <a:bodyPr>
            <a:normAutofit fontScale="70000" lnSpcReduction="20000"/>
          </a:bodyPr>
          <a:lstStyle/>
          <a:p>
            <a:pPr marL="0" indent="0" algn="ctr">
              <a:lnSpc>
                <a:spcPct val="120000"/>
              </a:lnSpc>
              <a:buNone/>
            </a:pPr>
            <a:r>
              <a:rPr lang="pt-PT" sz="3200" b="1" dirty="0">
                <a:latin typeface="Candara" panose="020E0502030303020204" pitchFamily="34" charset="0"/>
              </a:rPr>
              <a:t>Fiabilidade da estimativa definida no ‘Intervalo de Confiança’</a:t>
            </a:r>
          </a:p>
          <a:p>
            <a:pPr marL="0" indent="0" algn="ctr">
              <a:lnSpc>
                <a:spcPct val="120000"/>
              </a:lnSpc>
              <a:buNone/>
            </a:pPr>
            <a:r>
              <a:rPr lang="pt-PT" sz="3200" b="1" dirty="0">
                <a:latin typeface="Candara" panose="020E0502030303020204" pitchFamily="34" charset="0"/>
              </a:rPr>
              <a:t>O teste da roda</a:t>
            </a:r>
          </a:p>
          <a:p>
            <a:pPr marL="269875" indent="-269875">
              <a:lnSpc>
                <a:spcPct val="120000"/>
              </a:lnSpc>
            </a:pPr>
            <a:r>
              <a:rPr lang="pt-PT" sz="2900" dirty="0">
                <a:latin typeface="Candara" panose="020E0502030303020204" pitchFamily="34" charset="0"/>
              </a:rPr>
              <a:t>90% da área de uma roda está pintada de azul e 10% de amarelo.</a:t>
            </a:r>
          </a:p>
          <a:p>
            <a:pPr marL="269875" indent="-269875">
              <a:lnSpc>
                <a:spcPct val="120000"/>
              </a:lnSpc>
            </a:pPr>
            <a:r>
              <a:rPr lang="pt-PT" sz="2900" dirty="0">
                <a:latin typeface="Candara" panose="020E0502030303020204" pitchFamily="34" charset="0"/>
              </a:rPr>
              <a:t>Tem duas hipóteses para ganhar 1o.000 €:</a:t>
            </a:r>
          </a:p>
          <a:p>
            <a:pPr marL="450850" lvl="1" indent="-180975">
              <a:lnSpc>
                <a:spcPct val="120000"/>
              </a:lnSpc>
              <a:buFont typeface="+mj-lt"/>
              <a:buAutoNum type="arabicPeriod"/>
            </a:pPr>
            <a:r>
              <a:rPr lang="pt-PT" sz="2600" dirty="0">
                <a:latin typeface="Candara" panose="020E0502030303020204" pitchFamily="34" charset="0"/>
              </a:rPr>
              <a:t>Confiar na definição dos limites do seu </a:t>
            </a:r>
            <a:r>
              <a:rPr lang="pt-PT" sz="2600" b="1" dirty="0">
                <a:latin typeface="Candara" panose="020E0502030303020204" pitchFamily="34" charset="0"/>
              </a:rPr>
              <a:t>IC</a:t>
            </a:r>
          </a:p>
          <a:p>
            <a:pPr marL="450850" lvl="1" indent="-180975">
              <a:lnSpc>
                <a:spcPct val="120000"/>
              </a:lnSpc>
              <a:buFont typeface="+mj-lt"/>
              <a:buAutoNum type="arabicPeriod"/>
            </a:pPr>
            <a:r>
              <a:rPr lang="pt-PT" sz="2600" dirty="0">
                <a:latin typeface="Candara" panose="020E0502030303020204" pitchFamily="34" charset="0"/>
              </a:rPr>
              <a:t>Optar por girar a roda e esperar pela chance de ela parar na zona azul.</a:t>
            </a:r>
            <a:endParaRPr lang="pt-PT" sz="2600" dirty="0"/>
          </a:p>
        </p:txBody>
      </p:sp>
    </p:spTree>
    <p:extLst>
      <p:ext uri="{BB962C8B-B14F-4D97-AF65-F5344CB8AC3E}">
        <p14:creationId xmlns:p14="http://schemas.microsoft.com/office/powerpoint/2010/main" val="207815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D24A1-442B-4907-8D22-7963541B525E}"/>
              </a:ext>
            </a:extLst>
          </p:cNvPr>
          <p:cNvSpPr>
            <a:spLocks noGrp="1"/>
          </p:cNvSpPr>
          <p:nvPr>
            <p:ph type="title"/>
          </p:nvPr>
        </p:nvSpPr>
        <p:spPr>
          <a:xfrm>
            <a:off x="0" y="-99392"/>
            <a:ext cx="9144000" cy="1106489"/>
          </a:xfrm>
        </p:spPr>
        <p:txBody>
          <a:bodyPr>
            <a:normAutofit/>
          </a:bodyPr>
          <a:lstStyle/>
          <a:p>
            <a:r>
              <a:rPr lang="pt-PT" sz="2800" dirty="0"/>
              <a:t>Medição … como </a:t>
            </a:r>
            <a:r>
              <a:rPr lang="pt-PT" sz="2800" dirty="0">
                <a:solidFill>
                  <a:schemeClr val="tx1">
                    <a:lumMod val="95000"/>
                    <a:lumOff val="5000"/>
                  </a:schemeClr>
                </a:solidFill>
                <a:latin typeface="Candara" panose="020E0502030303020204" pitchFamily="34" charset="0"/>
              </a:rPr>
              <a:t>redução de incerteza </a:t>
            </a:r>
            <a:br>
              <a:rPr lang="pt-PT" sz="2800" dirty="0">
                <a:solidFill>
                  <a:schemeClr val="tx1">
                    <a:lumMod val="95000"/>
                    <a:lumOff val="5000"/>
                  </a:schemeClr>
                </a:solidFill>
                <a:latin typeface="Candara" panose="020E0502030303020204" pitchFamily="34" charset="0"/>
              </a:rPr>
            </a:br>
            <a:r>
              <a:rPr lang="pt-PT" sz="2400" i="0" dirty="0">
                <a:solidFill>
                  <a:srgbClr val="242021"/>
                </a:solidFill>
                <a:effectLst/>
              </a:rPr>
              <a:t>Distribuição Binária</a:t>
            </a:r>
            <a:endParaRPr lang="pt-PT" sz="2400" dirty="0"/>
          </a:p>
        </p:txBody>
      </p:sp>
      <p:sp>
        <p:nvSpPr>
          <p:cNvPr id="3" name="Marcador de Posição de Conteúdo 2">
            <a:extLst>
              <a:ext uri="{FF2B5EF4-FFF2-40B4-BE49-F238E27FC236}">
                <a16:creationId xmlns:a16="http://schemas.microsoft.com/office/drawing/2014/main" id="{49614B33-D073-468E-80C0-F2AF81189534}"/>
              </a:ext>
            </a:extLst>
          </p:cNvPr>
          <p:cNvSpPr>
            <a:spLocks noGrp="1"/>
          </p:cNvSpPr>
          <p:nvPr>
            <p:ph idx="1"/>
          </p:nvPr>
        </p:nvSpPr>
        <p:spPr>
          <a:xfrm>
            <a:off x="0" y="2911625"/>
            <a:ext cx="9036496" cy="1734176"/>
          </a:xfrm>
        </p:spPr>
        <p:txBody>
          <a:bodyPr>
            <a:noAutofit/>
          </a:bodyPr>
          <a:lstStyle/>
          <a:p>
            <a:pPr>
              <a:lnSpc>
                <a:spcPct val="100000"/>
              </a:lnSpc>
              <a:spcBef>
                <a:spcPts val="1200"/>
              </a:spcBef>
            </a:pPr>
            <a:r>
              <a:rPr lang="pt-PT" b="0" i="0" dirty="0">
                <a:solidFill>
                  <a:srgbClr val="242021"/>
                </a:solidFill>
                <a:effectLst/>
                <a:latin typeface="Candara" panose="020E0502030303020204" pitchFamily="34" charset="0"/>
              </a:rPr>
              <a:t>Características:</a:t>
            </a:r>
            <a:endParaRPr lang="pt-PT" sz="2000" dirty="0">
              <a:solidFill>
                <a:srgbClr val="242021"/>
              </a:solidFill>
              <a:latin typeface="Candara" panose="020E0502030303020204" pitchFamily="34" charset="0"/>
            </a:endParaRPr>
          </a:p>
          <a:p>
            <a:pPr lvl="1">
              <a:lnSpc>
                <a:spcPct val="100000"/>
              </a:lnSpc>
              <a:spcBef>
                <a:spcPts val="1200"/>
              </a:spcBef>
            </a:pPr>
            <a:r>
              <a:rPr lang="pt-PT" sz="2000" b="0" i="0" dirty="0">
                <a:effectLst/>
                <a:latin typeface="Candara" panose="020E0502030303020204" pitchFamily="34" charset="0"/>
              </a:rPr>
              <a:t>Esta distribuição produz apenas dois valores possíveis.</a:t>
            </a:r>
          </a:p>
          <a:p>
            <a:pPr lvl="1">
              <a:lnSpc>
                <a:spcPct val="100000"/>
              </a:lnSpc>
              <a:spcBef>
                <a:spcPts val="1200"/>
              </a:spcBef>
            </a:pPr>
            <a:r>
              <a:rPr lang="pt-PT" sz="2000" b="0" i="0" dirty="0">
                <a:effectLst/>
                <a:latin typeface="Candara" panose="020E0502030303020204" pitchFamily="34" charset="0"/>
              </a:rPr>
              <a:t>Há uma única probabilidade que ocorra o valor (1), (60% no gráfico) e o outro valor (0), o resto do tempo.</a:t>
            </a:r>
          </a:p>
          <a:p>
            <a:pPr>
              <a:lnSpc>
                <a:spcPct val="100000"/>
              </a:lnSpc>
              <a:spcBef>
                <a:spcPts val="1200"/>
              </a:spcBef>
            </a:pPr>
            <a:r>
              <a:rPr lang="pt-PT" sz="2000" b="0" i="0" dirty="0">
                <a:solidFill>
                  <a:srgbClr val="242021"/>
                </a:solidFill>
                <a:effectLst/>
                <a:latin typeface="Candara" panose="020E0502030303020204" pitchFamily="34" charset="0"/>
              </a:rPr>
              <a:t>Como fazer uma distribuição aleatória com esta forma no Excel:</a:t>
            </a:r>
          </a:p>
          <a:p>
            <a:pPr lvl="1">
              <a:lnSpc>
                <a:spcPct val="100000"/>
              </a:lnSpc>
              <a:spcBef>
                <a:spcPts val="1200"/>
              </a:spcBef>
            </a:pPr>
            <a:r>
              <a:rPr lang="pt-PT" sz="2000" b="0" i="0" dirty="0">
                <a:effectLst/>
                <a:latin typeface="Candara" panose="020E0502030303020204" pitchFamily="34" charset="0"/>
              </a:rPr>
              <a:t>=SE(ALEATORIO()&lt;P,1,0)</a:t>
            </a:r>
          </a:p>
          <a:p>
            <a:pPr lvl="1">
              <a:lnSpc>
                <a:spcPct val="100000"/>
              </a:lnSpc>
              <a:spcBef>
                <a:spcPts val="1200"/>
              </a:spcBef>
            </a:pPr>
            <a:r>
              <a:rPr lang="pt-PT" sz="2000" b="0" i="0" dirty="0">
                <a:effectLst/>
                <a:latin typeface="Candara" panose="020E0502030303020204" pitchFamily="34" charset="0"/>
              </a:rPr>
              <a:t>P = probabilidade que “1” ocorrerá</a:t>
            </a:r>
            <a:r>
              <a:rPr lang="pt-PT" sz="2000" dirty="0">
                <a:latin typeface="Candara" panose="020E0502030303020204" pitchFamily="34" charset="0"/>
              </a:rPr>
              <a:t> </a:t>
            </a:r>
            <a:r>
              <a:rPr lang="pt-PT" sz="2000" b="0" i="0" dirty="0">
                <a:effectLst/>
                <a:latin typeface="Candara" panose="020E0502030303020204" pitchFamily="34" charset="0"/>
              </a:rPr>
              <a:t>(“0” ocorre com probabilidade 1-P)</a:t>
            </a:r>
            <a:r>
              <a:rPr lang="pt-PT" sz="2000" dirty="0">
                <a:latin typeface="Candara" panose="020E0502030303020204" pitchFamily="34" charset="0"/>
              </a:rPr>
              <a:t> </a:t>
            </a:r>
            <a:br>
              <a:rPr lang="pt-PT" sz="2000" dirty="0">
                <a:latin typeface="Candara" panose="020E0502030303020204" pitchFamily="34" charset="0"/>
              </a:rPr>
            </a:br>
            <a:endParaRPr lang="pt-PT" sz="2000" dirty="0">
              <a:latin typeface="Candara" panose="020E0502030303020204" pitchFamily="34" charset="0"/>
            </a:endParaRPr>
          </a:p>
        </p:txBody>
      </p:sp>
      <p:pic>
        <p:nvPicPr>
          <p:cNvPr id="5" name="Imagem 4">
            <a:extLst>
              <a:ext uri="{FF2B5EF4-FFF2-40B4-BE49-F238E27FC236}">
                <a16:creationId xmlns:a16="http://schemas.microsoft.com/office/drawing/2014/main" id="{9920EE03-5AD5-4569-9875-7FB26D9E753A}"/>
              </a:ext>
            </a:extLst>
          </p:cNvPr>
          <p:cNvPicPr>
            <a:picLocks noChangeAspect="1"/>
          </p:cNvPicPr>
          <p:nvPr/>
        </p:nvPicPr>
        <p:blipFill>
          <a:blip r:embed="rId2"/>
          <a:stretch>
            <a:fillRect/>
          </a:stretch>
        </p:blipFill>
        <p:spPr>
          <a:xfrm>
            <a:off x="3491880" y="1425172"/>
            <a:ext cx="1433364" cy="1486452"/>
          </a:xfrm>
          <a:prstGeom prst="rect">
            <a:avLst/>
          </a:prstGeom>
        </p:spPr>
      </p:pic>
    </p:spTree>
    <p:extLst>
      <p:ext uri="{BB962C8B-B14F-4D97-AF65-F5344CB8AC3E}">
        <p14:creationId xmlns:p14="http://schemas.microsoft.com/office/powerpoint/2010/main" val="362442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01B9F-D86C-4B7F-B47B-83EE58DC2522}"/>
              </a:ext>
            </a:extLst>
          </p:cNvPr>
          <p:cNvSpPr>
            <a:spLocks noGrp="1"/>
          </p:cNvSpPr>
          <p:nvPr>
            <p:ph type="title"/>
          </p:nvPr>
        </p:nvSpPr>
        <p:spPr>
          <a:xfrm>
            <a:off x="0" y="-137942"/>
            <a:ext cx="9144000" cy="1106489"/>
          </a:xfrm>
        </p:spPr>
        <p:txBody>
          <a:bodyPr>
            <a:normAutofit/>
          </a:bodyPr>
          <a:lstStyle/>
          <a:p>
            <a:r>
              <a:rPr lang="pt-PT" sz="2800" dirty="0"/>
              <a:t>Medição … como </a:t>
            </a:r>
            <a:r>
              <a:rPr lang="pt-PT" sz="2800" dirty="0">
                <a:solidFill>
                  <a:schemeClr val="tx1">
                    <a:lumMod val="95000"/>
                    <a:lumOff val="5000"/>
                  </a:schemeClr>
                </a:solidFill>
                <a:latin typeface="Candara" panose="020E0502030303020204" pitchFamily="34" charset="0"/>
              </a:rPr>
              <a:t>redução de incerteza </a:t>
            </a:r>
            <a:br>
              <a:rPr lang="pt-PT" sz="2800" dirty="0">
                <a:solidFill>
                  <a:schemeClr val="tx1">
                    <a:lumMod val="95000"/>
                    <a:lumOff val="5000"/>
                  </a:schemeClr>
                </a:solidFill>
                <a:latin typeface="Candara" panose="020E0502030303020204" pitchFamily="34" charset="0"/>
              </a:rPr>
            </a:br>
            <a:r>
              <a:rPr lang="pt-PT" sz="2400" i="0" dirty="0">
                <a:solidFill>
                  <a:srgbClr val="242021"/>
                </a:solidFill>
                <a:effectLst/>
              </a:rPr>
              <a:t>Distribuição Uniforme</a:t>
            </a:r>
            <a:endParaRPr lang="pt-PT" sz="2400" dirty="0"/>
          </a:p>
        </p:txBody>
      </p:sp>
      <p:sp>
        <p:nvSpPr>
          <p:cNvPr id="3" name="Marcador de Posição de Conteúdo 2">
            <a:extLst>
              <a:ext uri="{FF2B5EF4-FFF2-40B4-BE49-F238E27FC236}">
                <a16:creationId xmlns:a16="http://schemas.microsoft.com/office/drawing/2014/main" id="{0D80C79F-3C85-4AE5-A092-48D84E7B08B3}"/>
              </a:ext>
            </a:extLst>
          </p:cNvPr>
          <p:cNvSpPr>
            <a:spLocks noGrp="1"/>
          </p:cNvSpPr>
          <p:nvPr>
            <p:ph idx="1"/>
          </p:nvPr>
        </p:nvSpPr>
        <p:spPr>
          <a:xfrm>
            <a:off x="0" y="2740522"/>
            <a:ext cx="9036496" cy="3856830"/>
          </a:xfrm>
        </p:spPr>
        <p:txBody>
          <a:bodyPr>
            <a:normAutofit/>
          </a:bodyPr>
          <a:lstStyle/>
          <a:p>
            <a:pPr>
              <a:lnSpc>
                <a:spcPct val="120000"/>
              </a:lnSpc>
              <a:spcBef>
                <a:spcPts val="1200"/>
              </a:spcBef>
            </a:pPr>
            <a:r>
              <a:rPr lang="pt-PT" sz="2000" b="0" i="0" dirty="0">
                <a:solidFill>
                  <a:srgbClr val="242021"/>
                </a:solidFill>
                <a:effectLst/>
                <a:latin typeface="Candara" panose="020E0502030303020204" pitchFamily="34" charset="0"/>
              </a:rPr>
              <a:t>Características:</a:t>
            </a:r>
          </a:p>
          <a:p>
            <a:pPr lvl="1">
              <a:lnSpc>
                <a:spcPct val="120000"/>
              </a:lnSpc>
              <a:spcBef>
                <a:spcPts val="1200"/>
              </a:spcBef>
            </a:pPr>
            <a:r>
              <a:rPr lang="pt-PT" sz="2000" b="0" i="0" dirty="0">
                <a:effectLst/>
                <a:latin typeface="Candara" panose="020E0502030303020204" pitchFamily="34" charset="0"/>
              </a:rPr>
              <a:t>Todos os valores entre os limites são igualmente prováveis. </a:t>
            </a:r>
          </a:p>
          <a:p>
            <a:pPr lvl="1">
              <a:lnSpc>
                <a:spcPct val="120000"/>
              </a:lnSpc>
              <a:spcBef>
                <a:spcPts val="1200"/>
              </a:spcBef>
            </a:pPr>
            <a:r>
              <a:rPr lang="pt-PT" sz="2000" b="0" i="0" dirty="0">
                <a:effectLst/>
                <a:latin typeface="Candara" panose="020E0502030303020204" pitchFamily="34" charset="0"/>
              </a:rPr>
              <a:t>A distribuição é simétrica, não desigual - a média está exatamente no meio do caminho entre os limites superior e inferior. </a:t>
            </a:r>
          </a:p>
          <a:p>
            <a:pPr lvl="1">
              <a:lnSpc>
                <a:spcPct val="120000"/>
              </a:lnSpc>
              <a:spcBef>
                <a:spcPts val="1200"/>
              </a:spcBef>
            </a:pPr>
            <a:r>
              <a:rPr lang="pt-PT" sz="2000" b="0" i="0" dirty="0">
                <a:effectLst/>
                <a:latin typeface="Candara" panose="020E0502030303020204" pitchFamily="34" charset="0"/>
              </a:rPr>
              <a:t>Os limites são “stops bruscos” e são, na verdade, um “</a:t>
            </a:r>
            <a:r>
              <a:rPr lang="pt-PT" sz="2000" b="1" i="0" dirty="0">
                <a:effectLst/>
                <a:latin typeface="Candara" panose="020E0502030303020204" pitchFamily="34" charset="0"/>
              </a:rPr>
              <a:t>IC </a:t>
            </a:r>
            <a:r>
              <a:rPr lang="pt-PT" sz="2000" b="0" i="0" dirty="0">
                <a:effectLst/>
                <a:latin typeface="Candara" panose="020E0502030303020204" pitchFamily="34" charset="0"/>
              </a:rPr>
              <a:t>100%” - nada é possível acima do limite superior nem abaixo do limite inferior. </a:t>
            </a:r>
          </a:p>
          <a:p>
            <a:pPr>
              <a:lnSpc>
                <a:spcPct val="120000"/>
              </a:lnSpc>
              <a:spcBef>
                <a:spcPts val="1200"/>
              </a:spcBef>
            </a:pPr>
            <a:r>
              <a:rPr lang="pt-PT" sz="2000" b="0" i="0" dirty="0">
                <a:solidFill>
                  <a:srgbClr val="242021"/>
                </a:solidFill>
                <a:effectLst/>
                <a:latin typeface="Candara" panose="020E0502030303020204" pitchFamily="34" charset="0"/>
              </a:rPr>
              <a:t>Como fazer uma distribuição aleatória com esta forma no Excel: </a:t>
            </a:r>
          </a:p>
          <a:p>
            <a:pPr lvl="1">
              <a:lnSpc>
                <a:spcPct val="120000"/>
              </a:lnSpc>
              <a:spcBef>
                <a:spcPts val="1200"/>
              </a:spcBef>
            </a:pPr>
            <a:r>
              <a:rPr lang="pt-PT" sz="2000" b="0" i="0" dirty="0">
                <a:effectLst/>
                <a:latin typeface="Candara" panose="020E0502030303020204" pitchFamily="34" charset="0"/>
              </a:rPr>
              <a:t>= ALEATÓRIO () * (LS-LI) + LI   com LS = Limite Superior  e LI = Limite Inferior</a:t>
            </a:r>
          </a:p>
        </p:txBody>
      </p:sp>
      <p:pic>
        <p:nvPicPr>
          <p:cNvPr id="7" name="Imagem 6">
            <a:extLst>
              <a:ext uri="{FF2B5EF4-FFF2-40B4-BE49-F238E27FC236}">
                <a16:creationId xmlns:a16="http://schemas.microsoft.com/office/drawing/2014/main" id="{F3239C9A-5D58-429E-9E38-FF6B085D696B}"/>
              </a:ext>
            </a:extLst>
          </p:cNvPr>
          <p:cNvPicPr>
            <a:picLocks noChangeAspect="1"/>
          </p:cNvPicPr>
          <p:nvPr/>
        </p:nvPicPr>
        <p:blipFill>
          <a:blip r:embed="rId2"/>
          <a:stretch>
            <a:fillRect/>
          </a:stretch>
        </p:blipFill>
        <p:spPr>
          <a:xfrm>
            <a:off x="2195736" y="1455241"/>
            <a:ext cx="5340012" cy="1106489"/>
          </a:xfrm>
          <a:prstGeom prst="rect">
            <a:avLst/>
          </a:prstGeom>
        </p:spPr>
      </p:pic>
      <p:sp>
        <p:nvSpPr>
          <p:cNvPr id="5" name="CaixaDeTexto 4">
            <a:extLst>
              <a:ext uri="{FF2B5EF4-FFF2-40B4-BE49-F238E27FC236}">
                <a16:creationId xmlns:a16="http://schemas.microsoft.com/office/drawing/2014/main" id="{3F9908FD-A482-4B5A-A1EF-2C79682F9A1E}"/>
              </a:ext>
            </a:extLst>
          </p:cNvPr>
          <p:cNvSpPr txBox="1"/>
          <p:nvPr/>
        </p:nvSpPr>
        <p:spPr>
          <a:xfrm>
            <a:off x="2115841" y="2553673"/>
            <a:ext cx="141417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Limite Inferior</a:t>
            </a:r>
          </a:p>
        </p:txBody>
      </p:sp>
      <p:sp>
        <p:nvSpPr>
          <p:cNvPr id="6" name="CaixaDeTexto 5">
            <a:extLst>
              <a:ext uri="{FF2B5EF4-FFF2-40B4-BE49-F238E27FC236}">
                <a16:creationId xmlns:a16="http://schemas.microsoft.com/office/drawing/2014/main" id="{A6C370D7-4C2B-4174-9DD9-055D5955AB5C}"/>
              </a:ext>
            </a:extLst>
          </p:cNvPr>
          <p:cNvSpPr txBox="1"/>
          <p:nvPr/>
        </p:nvSpPr>
        <p:spPr>
          <a:xfrm>
            <a:off x="6241179" y="2561730"/>
            <a:ext cx="1435008"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rPr>
              <a:t>Limite </a:t>
            </a:r>
            <a:r>
              <a:rPr kumimoji="0" lang="pt-PT" sz="1600" b="0" i="0" u="none" strike="noStrike" kern="1200" cap="none" spc="0" normalizeH="0" baseline="0" noProof="0" dirty="0" err="1">
                <a:ln>
                  <a:noFill/>
                </a:ln>
                <a:solidFill>
                  <a:srgbClr val="FF0000"/>
                </a:solidFill>
                <a:effectLst/>
                <a:uLnTx/>
                <a:uFillTx/>
                <a:latin typeface="Candara" panose="020E0502030303020204" pitchFamily="34" charset="0"/>
                <a:ea typeface="+mn-ea"/>
                <a:cs typeface="+mn-cs"/>
              </a:rPr>
              <a:t>Superio</a:t>
            </a:r>
            <a:endParaRPr kumimoji="0" lang="pt-PT" sz="1600" b="0" i="0" u="none" strike="noStrike" kern="1200" cap="none" spc="0" normalizeH="0" baseline="0" noProof="0" dirty="0">
              <a:ln>
                <a:noFill/>
              </a:ln>
              <a:solidFill>
                <a:srgbClr val="FF0000"/>
              </a:solidFill>
              <a:effectLst/>
              <a:uLnTx/>
              <a:uFillTx/>
              <a:latin typeface="Candara" panose="020E0502030303020204" pitchFamily="34" charset="0"/>
              <a:ea typeface="+mn-ea"/>
              <a:cs typeface="+mn-cs"/>
            </a:endParaRPr>
          </a:p>
        </p:txBody>
      </p:sp>
      <p:cxnSp>
        <p:nvCxnSpPr>
          <p:cNvPr id="8" name="Conexão reta 7">
            <a:extLst>
              <a:ext uri="{FF2B5EF4-FFF2-40B4-BE49-F238E27FC236}">
                <a16:creationId xmlns:a16="http://schemas.microsoft.com/office/drawing/2014/main" id="{421358A5-1B4E-4B24-8976-FEDE63736A1C}"/>
              </a:ext>
            </a:extLst>
          </p:cNvPr>
          <p:cNvCxnSpPr>
            <a:cxnSpLocks/>
          </p:cNvCxnSpPr>
          <p:nvPr/>
        </p:nvCxnSpPr>
        <p:spPr>
          <a:xfrm>
            <a:off x="2753760" y="2424336"/>
            <a:ext cx="0" cy="212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ta 10">
            <a:extLst>
              <a:ext uri="{FF2B5EF4-FFF2-40B4-BE49-F238E27FC236}">
                <a16:creationId xmlns:a16="http://schemas.microsoft.com/office/drawing/2014/main" id="{5CDADB12-128B-4BD5-A091-1AADC35B06B6}"/>
              </a:ext>
            </a:extLst>
          </p:cNvPr>
          <p:cNvCxnSpPr>
            <a:cxnSpLocks/>
          </p:cNvCxnSpPr>
          <p:nvPr/>
        </p:nvCxnSpPr>
        <p:spPr>
          <a:xfrm>
            <a:off x="6789141" y="2428629"/>
            <a:ext cx="0" cy="2125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76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E27EE-CB71-4FBD-80D2-001C188F4682}"/>
              </a:ext>
            </a:extLst>
          </p:cNvPr>
          <p:cNvSpPr>
            <a:spLocks noGrp="1"/>
          </p:cNvSpPr>
          <p:nvPr>
            <p:ph type="title"/>
          </p:nvPr>
        </p:nvSpPr>
        <p:spPr>
          <a:xfrm>
            <a:off x="0" y="-84448"/>
            <a:ext cx="9144000" cy="1106489"/>
          </a:xfrm>
        </p:spPr>
        <p:txBody>
          <a:bodyPr>
            <a:normAutofit/>
          </a:bodyPr>
          <a:lstStyle/>
          <a:p>
            <a:r>
              <a:rPr lang="pt-PT" sz="2800" dirty="0"/>
              <a:t>Medição … como </a:t>
            </a:r>
            <a:r>
              <a:rPr lang="pt-PT" sz="2800" dirty="0">
                <a:solidFill>
                  <a:schemeClr val="tx1">
                    <a:lumMod val="95000"/>
                    <a:lumOff val="5000"/>
                  </a:schemeClr>
                </a:solidFill>
                <a:latin typeface="Candara" panose="020E0502030303020204" pitchFamily="34" charset="0"/>
              </a:rPr>
              <a:t>redução de incerteza </a:t>
            </a:r>
            <a:br>
              <a:rPr lang="pt-PT" sz="2800" dirty="0">
                <a:solidFill>
                  <a:schemeClr val="tx1">
                    <a:lumMod val="95000"/>
                    <a:lumOff val="5000"/>
                  </a:schemeClr>
                </a:solidFill>
                <a:latin typeface="Candara" panose="020E0502030303020204" pitchFamily="34" charset="0"/>
              </a:rPr>
            </a:br>
            <a:r>
              <a:rPr lang="pt-PT" sz="2400" dirty="0">
                <a:solidFill>
                  <a:schemeClr val="tx1">
                    <a:lumMod val="95000"/>
                    <a:lumOff val="5000"/>
                  </a:schemeClr>
                </a:solidFill>
                <a:latin typeface="Candara" panose="020E0502030303020204" pitchFamily="34" charset="0"/>
              </a:rPr>
              <a:t>M</a:t>
            </a:r>
            <a:r>
              <a:rPr lang="pt-PT" sz="2400" dirty="0"/>
              <a:t>as como se fazem as contas !!</a:t>
            </a:r>
          </a:p>
        </p:txBody>
      </p:sp>
      <p:sp>
        <p:nvSpPr>
          <p:cNvPr id="3" name="Marcador de Posição de Conteúdo 2">
            <a:extLst>
              <a:ext uri="{FF2B5EF4-FFF2-40B4-BE49-F238E27FC236}">
                <a16:creationId xmlns:a16="http://schemas.microsoft.com/office/drawing/2014/main" id="{E2013C46-F47B-449C-BDEB-40083C3C66C4}"/>
              </a:ext>
            </a:extLst>
          </p:cNvPr>
          <p:cNvSpPr>
            <a:spLocks noGrp="1"/>
          </p:cNvSpPr>
          <p:nvPr>
            <p:ph idx="1"/>
          </p:nvPr>
        </p:nvSpPr>
        <p:spPr>
          <a:xfrm>
            <a:off x="-22630" y="1340768"/>
            <a:ext cx="9144000" cy="4968552"/>
          </a:xfrm>
        </p:spPr>
        <p:txBody>
          <a:bodyPr>
            <a:normAutofit/>
          </a:bodyPr>
          <a:lstStyle/>
          <a:p>
            <a:pPr>
              <a:lnSpc>
                <a:spcPct val="100000"/>
              </a:lnSpc>
              <a:spcBef>
                <a:spcPts val="1200"/>
              </a:spcBef>
            </a:pPr>
            <a:r>
              <a:rPr lang="pt-PT" sz="2200" dirty="0">
                <a:latin typeface="Candara" panose="020E0502030303020204" pitchFamily="34" charset="0"/>
              </a:rPr>
              <a:t>Quando se trata de valores únicos e precisos, eles têm a vantagem de serem simples de adicionar, subtrair, multiplicar e dividir, p. ex., numa folha de cálculo.</a:t>
            </a:r>
          </a:p>
          <a:p>
            <a:pPr marL="360363" indent="0">
              <a:lnSpc>
                <a:spcPct val="100000"/>
              </a:lnSpc>
              <a:spcBef>
                <a:spcPts val="1200"/>
              </a:spcBef>
              <a:buNone/>
            </a:pPr>
            <a:r>
              <a:rPr lang="pt-PT" sz="2200" dirty="0">
                <a:latin typeface="Candara" panose="020E0502030303020204" pitchFamily="34" charset="0"/>
              </a:rPr>
              <a:t>Conhecendo-se exatamente cada tipo de perda, seria fácil calcular a perda total. </a:t>
            </a:r>
          </a:p>
          <a:p>
            <a:pPr>
              <a:lnSpc>
                <a:spcPct val="100000"/>
              </a:lnSpc>
              <a:spcBef>
                <a:spcPts val="1200"/>
              </a:spcBef>
            </a:pPr>
            <a:r>
              <a:rPr lang="pt-PT" sz="2200" dirty="0">
                <a:latin typeface="Candara" panose="020E0502030303020204" pitchFamily="34" charset="0"/>
              </a:rPr>
              <a:t>No caso da abordagem quantitativa e com base natural na estimação, uma vez que temos apenas intervalos para cada um deles, temos que usar métodos de modelação probabilística para “fazer as contas”.</a:t>
            </a:r>
          </a:p>
          <a:p>
            <a:pPr>
              <a:lnSpc>
                <a:spcPct val="100000"/>
              </a:lnSpc>
              <a:spcBef>
                <a:spcPts val="1200"/>
              </a:spcBef>
            </a:pPr>
            <a:r>
              <a:rPr lang="pt-PT" sz="2200" b="1" dirty="0">
                <a:latin typeface="Candara" panose="020E0502030303020204" pitchFamily="34" charset="0"/>
              </a:rPr>
              <a:t>Então, como é que se adiciona, subtrai, multiplica e divide quando não temos valores exatos, apenas intervalos</a:t>
            </a:r>
            <a:r>
              <a:rPr lang="pt-PT" sz="2200" dirty="0">
                <a:latin typeface="Candara" panose="020E0502030303020204" pitchFamily="34" charset="0"/>
              </a:rPr>
              <a:t> ?</a:t>
            </a:r>
          </a:p>
        </p:txBody>
      </p:sp>
    </p:spTree>
    <p:extLst>
      <p:ext uri="{BB962C8B-B14F-4D97-AF65-F5344CB8AC3E}">
        <p14:creationId xmlns:p14="http://schemas.microsoft.com/office/powerpoint/2010/main" val="419145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BAFF1-22F9-419E-9154-638EE3FAC4FC}"/>
              </a:ext>
            </a:extLst>
          </p:cNvPr>
          <p:cNvSpPr>
            <a:spLocks noGrp="1"/>
          </p:cNvSpPr>
          <p:nvPr>
            <p:ph type="title"/>
          </p:nvPr>
        </p:nvSpPr>
        <p:spPr/>
        <p:txBody>
          <a:bodyPr/>
          <a:lstStyle/>
          <a:p>
            <a:r>
              <a:rPr lang="pt-PT" dirty="0"/>
              <a:t>A ajuda do </a:t>
            </a:r>
            <a:r>
              <a:rPr lang="en-GB" dirty="0"/>
              <a:t>Excel</a:t>
            </a:r>
          </a:p>
        </p:txBody>
      </p:sp>
      <p:sp>
        <p:nvSpPr>
          <p:cNvPr id="3" name="Marcador de Posição de Conteúdo 2">
            <a:extLst>
              <a:ext uri="{FF2B5EF4-FFF2-40B4-BE49-F238E27FC236}">
                <a16:creationId xmlns:a16="http://schemas.microsoft.com/office/drawing/2014/main" id="{18D5E0D0-78B7-4DCE-8B80-DA2E65268260}"/>
              </a:ext>
            </a:extLst>
          </p:cNvPr>
          <p:cNvSpPr>
            <a:spLocks noGrp="1"/>
          </p:cNvSpPr>
          <p:nvPr>
            <p:ph idx="1"/>
          </p:nvPr>
        </p:nvSpPr>
        <p:spPr>
          <a:xfrm>
            <a:off x="-90264" y="1124744"/>
            <a:ext cx="9342784" cy="5616623"/>
          </a:xfrm>
        </p:spPr>
        <p:txBody>
          <a:bodyPr>
            <a:normAutofit fontScale="70000" lnSpcReduction="20000"/>
          </a:bodyPr>
          <a:lstStyle/>
          <a:p>
            <a:pPr>
              <a:lnSpc>
                <a:spcPct val="120000"/>
              </a:lnSpc>
            </a:pPr>
            <a:r>
              <a:rPr lang="pt-PT" sz="3100" dirty="0">
                <a:latin typeface="Candara" panose="020E0502030303020204" pitchFamily="34" charset="0"/>
              </a:rPr>
              <a:t>Serão precisas algumas funções do Excel</a:t>
            </a:r>
          </a:p>
          <a:p>
            <a:pPr marL="631825" lvl="1" indent="-271463">
              <a:lnSpc>
                <a:spcPct val="120000"/>
              </a:lnSpc>
              <a:spcBef>
                <a:spcPts val="1200"/>
              </a:spcBef>
            </a:pPr>
            <a:r>
              <a:rPr lang="pt-PT" sz="2100" b="1" dirty="0">
                <a:latin typeface="Candara" panose="020E0502030303020204" pitchFamily="34" charset="0"/>
              </a:rPr>
              <a:t>RAND () ou (ALEATÓRIO(): </a:t>
            </a:r>
            <a:r>
              <a:rPr lang="pt-PT" b="1" dirty="0">
                <a:latin typeface="Candara" panose="020E0502030303020204" pitchFamily="34" charset="0"/>
              </a:rPr>
              <a:t>Função Aleatória - </a:t>
            </a:r>
            <a:r>
              <a:rPr lang="pt-PT" dirty="0">
                <a:latin typeface="Candara" panose="020E0502030303020204" pitchFamily="34" charset="0"/>
              </a:rPr>
              <a:t>Esta função gera um número aleatório entre 0 e 1, retirado de uma distribuição igual, ou seja, cada número é igualmente provável e produz uma saída de </a:t>
            </a:r>
            <a:r>
              <a:rPr lang="pt-PT" u="sng" dirty="0">
                <a:latin typeface="Candara" panose="020E0502030303020204" pitchFamily="34" charset="0"/>
              </a:rPr>
              <a:t>distribuição normal</a:t>
            </a:r>
          </a:p>
          <a:p>
            <a:pPr marL="360362" lvl="1" indent="0">
              <a:lnSpc>
                <a:spcPct val="120000"/>
              </a:lnSpc>
              <a:spcBef>
                <a:spcPts val="1200"/>
              </a:spcBef>
              <a:buNone/>
            </a:pPr>
            <a:r>
              <a:rPr lang="pt-PT" sz="2300" b="1" dirty="0">
                <a:latin typeface="Candara" panose="020E0502030303020204" pitchFamily="34" charset="0"/>
                <a:hlinkClick r:id="rId2"/>
              </a:rPr>
              <a:t>https://www.youtube.com/watch?v=R8Xe3xZb1t4https://www.youtube.com/watch?v=R8Xe3xZb1t4</a:t>
            </a:r>
            <a:endParaRPr lang="pt-PT" sz="2300" dirty="0">
              <a:latin typeface="Candara" panose="020E0502030303020204" pitchFamily="34" charset="0"/>
            </a:endParaRPr>
          </a:p>
          <a:p>
            <a:pPr marL="631825" lvl="1" indent="-271463">
              <a:lnSpc>
                <a:spcPct val="120000"/>
              </a:lnSpc>
              <a:spcBef>
                <a:spcPts val="1200"/>
              </a:spcBef>
            </a:pPr>
            <a:r>
              <a:rPr kumimoji="0" lang="pt-PT" sz="2100" b="1" i="0" u="none" strike="noStrike" kern="0" cap="none" spc="0" normalizeH="0" baseline="0" noProof="0" dirty="0">
                <a:ln>
                  <a:noFill/>
                </a:ln>
                <a:effectLst/>
                <a:uLnTx/>
                <a:uFillTx/>
                <a:latin typeface="Candara" panose="020E0502030303020204" pitchFamily="34" charset="0"/>
                <a:cs typeface="Arial"/>
              </a:rPr>
              <a:t>DIST.NORMAL</a:t>
            </a:r>
            <a:r>
              <a:rPr kumimoji="0" lang="pt-PT" sz="2100" i="0" u="none" strike="noStrike" kern="0" cap="none" spc="0" normalizeH="0" baseline="0" noProof="0" dirty="0">
                <a:ln>
                  <a:noFill/>
                </a:ln>
                <a:effectLst/>
                <a:uLnTx/>
                <a:uFillTx/>
                <a:latin typeface="Candara" panose="020E0502030303020204" pitchFamily="34" charset="0"/>
                <a:cs typeface="Arial"/>
              </a:rPr>
              <a:t>(x, </a:t>
            </a:r>
            <a:r>
              <a:rPr lang="pt-PT" sz="2100" dirty="0">
                <a:latin typeface="Candara" panose="020E0502030303020204" pitchFamily="34" charset="0"/>
              </a:rPr>
              <a:t>MÉDIA, DESV PADRÃO,1):</a:t>
            </a:r>
            <a:r>
              <a:rPr kumimoji="0" lang="pt-PT" b="1" i="0" u="none" strike="noStrike" kern="0" cap="none" spc="0" normalizeH="0" baseline="0" noProof="0" dirty="0">
                <a:ln>
                  <a:noFill/>
                </a:ln>
                <a:effectLst/>
                <a:uLnTx/>
                <a:uFillTx/>
                <a:latin typeface="Candara" panose="020E0502030303020204" pitchFamily="34" charset="0"/>
                <a:cs typeface="Arial"/>
              </a:rPr>
              <a:t>Função Probabilidade </a:t>
            </a:r>
          </a:p>
          <a:p>
            <a:pPr marL="631825" lvl="1" indent="-7938">
              <a:lnSpc>
                <a:spcPct val="120000"/>
              </a:lnSpc>
              <a:spcBef>
                <a:spcPts val="1200"/>
              </a:spcBef>
              <a:buNone/>
            </a:pPr>
            <a:r>
              <a:rPr lang="pt-PT" kern="0" dirty="0">
                <a:latin typeface="Candara" panose="020E0502030303020204" pitchFamily="34" charset="0"/>
                <a:cs typeface="Arial"/>
              </a:rPr>
              <a:t>No Excel, esta função de probabilidade informa a probabilidade de um determinado resultado numa distribuição de probabilidade particular </a:t>
            </a:r>
          </a:p>
          <a:p>
            <a:pPr marL="631825" lvl="1" indent="-271463">
              <a:lnSpc>
                <a:spcPct val="120000"/>
              </a:lnSpc>
              <a:spcBef>
                <a:spcPts val="1200"/>
              </a:spcBef>
              <a:buNone/>
            </a:pPr>
            <a:r>
              <a:rPr lang="pt-PT" b="1" kern="0" dirty="0">
                <a:solidFill>
                  <a:schemeClr val="tx1">
                    <a:lumMod val="95000"/>
                    <a:lumOff val="5000"/>
                  </a:schemeClr>
                </a:solidFill>
                <a:latin typeface="Candara" panose="020E0502030303020204" pitchFamily="34" charset="0"/>
                <a:cs typeface="Arial"/>
              </a:rPr>
              <a:t>     “</a:t>
            </a:r>
            <a:r>
              <a:rPr kumimoji="0" lang="pt-PT" b="0" i="1" u="none" strike="noStrike" kern="0" cap="none" spc="0" normalizeH="0" baseline="0" noProof="0" dirty="0">
                <a:ln>
                  <a:noFill/>
                </a:ln>
                <a:solidFill>
                  <a:schemeClr val="tx1">
                    <a:lumMod val="95000"/>
                    <a:lumOff val="5000"/>
                  </a:schemeClr>
                </a:solidFill>
                <a:effectLst/>
                <a:uLnTx/>
                <a:uFillTx/>
                <a:latin typeface="Candara" panose="020E0502030303020204" pitchFamily="34" charset="0"/>
                <a:cs typeface="Arial"/>
              </a:rPr>
              <a:t>Qual a probabilidade de numa distribuição normal, com a média e desvio padrão especificados, se produzir um valor &lt;= x</a:t>
            </a:r>
            <a:r>
              <a:rPr kumimoji="0" lang="pt-PT" b="0" i="0" u="none" strike="noStrike" kern="0" cap="none" spc="0" normalizeH="0" baseline="0" noProof="0" dirty="0">
                <a:ln>
                  <a:noFill/>
                </a:ln>
                <a:solidFill>
                  <a:schemeClr val="tx1">
                    <a:lumMod val="95000"/>
                    <a:lumOff val="5000"/>
                  </a:schemeClr>
                </a:solidFill>
                <a:effectLst/>
                <a:uLnTx/>
                <a:uFillTx/>
                <a:latin typeface="Candara" panose="020E0502030303020204" pitchFamily="34" charset="0"/>
                <a:cs typeface="Arial"/>
              </a:rPr>
              <a:t>? “</a:t>
            </a:r>
            <a:endParaRPr lang="pt-PT" b="1" dirty="0">
              <a:solidFill>
                <a:schemeClr val="tx1">
                  <a:lumMod val="95000"/>
                  <a:lumOff val="5000"/>
                </a:schemeClr>
              </a:solidFill>
              <a:latin typeface="Candara" panose="020E0502030303020204" pitchFamily="34" charset="0"/>
            </a:endParaRPr>
          </a:p>
          <a:p>
            <a:pPr marL="631825" lvl="1" indent="-271463">
              <a:lnSpc>
                <a:spcPct val="120000"/>
              </a:lnSpc>
              <a:spcBef>
                <a:spcPts val="1200"/>
              </a:spcBef>
            </a:pPr>
            <a:r>
              <a:rPr lang="pt-PT" sz="2100" b="1" dirty="0">
                <a:latin typeface="Candara" panose="020E0502030303020204" pitchFamily="34" charset="0"/>
              </a:rPr>
              <a:t>INV.NORMAL </a:t>
            </a:r>
            <a:r>
              <a:rPr lang="pt-PT" sz="2100" dirty="0">
                <a:latin typeface="Candara" panose="020E0502030303020204" pitchFamily="34" charset="0"/>
              </a:rPr>
              <a:t>(PROBABILIDADE, MÉDIA, DESV PADRÃO):</a:t>
            </a:r>
            <a:r>
              <a:rPr kumimoji="0" lang="pt-PT" sz="2100" i="0" u="none" strike="noStrike" kern="0" cap="none" spc="0" normalizeH="0" baseline="0" noProof="0" dirty="0">
                <a:ln>
                  <a:noFill/>
                </a:ln>
                <a:effectLst/>
                <a:uLnTx/>
                <a:uFillTx/>
                <a:latin typeface="Candara" panose="020E0502030303020204" pitchFamily="34" charset="0"/>
                <a:cs typeface="Arial"/>
              </a:rPr>
              <a:t> </a:t>
            </a:r>
            <a:r>
              <a:rPr kumimoji="0" lang="pt-PT" b="1" i="0" u="none" strike="noStrike" kern="0" cap="none" spc="0" normalizeH="0" baseline="0" noProof="0" dirty="0">
                <a:ln>
                  <a:noFill/>
                </a:ln>
                <a:effectLst/>
                <a:uLnTx/>
                <a:uFillTx/>
                <a:latin typeface="Candara" panose="020E0502030303020204" pitchFamily="34" charset="0"/>
                <a:cs typeface="Arial"/>
              </a:rPr>
              <a:t>Função Probabilidade Inversa</a:t>
            </a:r>
          </a:p>
          <a:p>
            <a:pPr marL="631825" lvl="1" indent="0">
              <a:lnSpc>
                <a:spcPct val="120000"/>
              </a:lnSpc>
              <a:spcBef>
                <a:spcPts val="1200"/>
              </a:spcBef>
              <a:buNone/>
            </a:pPr>
            <a:r>
              <a:rPr lang="pt-PT" dirty="0">
                <a:latin typeface="Candara" panose="020E0502030303020204" pitchFamily="34" charset="0"/>
              </a:rPr>
              <a:t>Esta função traduz uma probabilidade da distribuição normal, num número correspondente no mundo real, baseado na sua média e desvio padrão</a:t>
            </a:r>
          </a:p>
          <a:p>
            <a:pPr marL="720725" lvl="1" indent="0">
              <a:lnSpc>
                <a:spcPct val="120000"/>
              </a:lnSpc>
              <a:spcBef>
                <a:spcPts val="1200"/>
              </a:spcBef>
              <a:buNone/>
            </a:pPr>
            <a:r>
              <a:rPr lang="pt-PT" dirty="0">
                <a:latin typeface="Candara" panose="020E0502030303020204" pitchFamily="34" charset="0"/>
              </a:rPr>
              <a:t>“</a:t>
            </a:r>
            <a:r>
              <a:rPr kumimoji="0" lang="pt-PT" b="0" i="1" u="none" strike="noStrike" kern="0" cap="none" spc="0" normalizeH="0" baseline="0" noProof="0" dirty="0">
                <a:ln>
                  <a:noFill/>
                </a:ln>
                <a:solidFill>
                  <a:srgbClr val="000000"/>
                </a:solidFill>
                <a:effectLst/>
                <a:uLnTx/>
                <a:uFillTx/>
                <a:latin typeface="Candara" panose="020E0502030303020204" pitchFamily="34" charset="0"/>
                <a:cs typeface="Arial"/>
              </a:rPr>
              <a:t>Qual o valor de x, dada um probabilidade numa distribuição normal, com a média e desvio padrão especificados</a:t>
            </a:r>
            <a:r>
              <a:rPr kumimoji="0" lang="pt-PT" b="0" i="0" u="none" strike="noStrike" kern="0" cap="none" spc="0" normalizeH="0" baseline="0" noProof="0" dirty="0">
                <a:ln>
                  <a:noFill/>
                </a:ln>
                <a:solidFill>
                  <a:srgbClr val="000000"/>
                </a:solidFill>
                <a:effectLst/>
                <a:uLnTx/>
                <a:uFillTx/>
                <a:latin typeface="Candara" panose="020E0502030303020204" pitchFamily="34" charset="0"/>
                <a:cs typeface="Arial"/>
              </a:rPr>
              <a:t>”</a:t>
            </a:r>
            <a:endParaRPr lang="pt-PT" dirty="0">
              <a:latin typeface="Candara" panose="020E0502030303020204" pitchFamily="34" charset="0"/>
            </a:endParaRPr>
          </a:p>
          <a:p>
            <a:endParaRPr lang="pt-PT" dirty="0">
              <a:latin typeface="Candara" panose="020E0502030303020204" pitchFamily="34" charset="0"/>
            </a:endParaRPr>
          </a:p>
        </p:txBody>
      </p:sp>
    </p:spTree>
    <p:extLst>
      <p:ext uri="{BB962C8B-B14F-4D97-AF65-F5344CB8AC3E}">
        <p14:creationId xmlns:p14="http://schemas.microsoft.com/office/powerpoint/2010/main" val="27740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D26A7-E5B5-43BB-ABE1-D518929C80E9}"/>
              </a:ext>
            </a:extLst>
          </p:cNvPr>
          <p:cNvSpPr>
            <a:spLocks noGrp="1"/>
          </p:cNvSpPr>
          <p:nvPr>
            <p:ph type="title"/>
          </p:nvPr>
        </p:nvSpPr>
        <p:spPr/>
        <p:txBody>
          <a:bodyPr>
            <a:normAutofit/>
          </a:bodyPr>
          <a:lstStyle/>
          <a:p>
            <a:r>
              <a:rPr lang="pt-PT" sz="2800" i="0" dirty="0">
                <a:solidFill>
                  <a:srgbClr val="242021"/>
                </a:solidFill>
                <a:effectLst/>
              </a:rPr>
              <a:t>Medição … como redução de incerteza</a:t>
            </a:r>
            <a:br>
              <a:rPr lang="pt-PT" dirty="0"/>
            </a:br>
            <a:r>
              <a:rPr lang="pt-PT" sz="2400" dirty="0"/>
              <a:t>A ferramenta -  Simulação </a:t>
            </a:r>
            <a:r>
              <a:rPr lang="pt-PT" sz="2400" b="1" dirty="0"/>
              <a:t>Monte Carlo</a:t>
            </a:r>
          </a:p>
        </p:txBody>
      </p:sp>
      <p:sp>
        <p:nvSpPr>
          <p:cNvPr id="3" name="Marcador de Posição de Conteúdo 2">
            <a:extLst>
              <a:ext uri="{FF2B5EF4-FFF2-40B4-BE49-F238E27FC236}">
                <a16:creationId xmlns:a16="http://schemas.microsoft.com/office/drawing/2014/main" id="{B03D7D9A-F0CE-423B-8A34-12193F8B5E7C}"/>
              </a:ext>
            </a:extLst>
          </p:cNvPr>
          <p:cNvSpPr>
            <a:spLocks noGrp="1"/>
          </p:cNvSpPr>
          <p:nvPr>
            <p:ph idx="1"/>
          </p:nvPr>
        </p:nvSpPr>
        <p:spPr>
          <a:xfrm>
            <a:off x="0" y="1268760"/>
            <a:ext cx="9252520" cy="5472608"/>
          </a:xfrm>
        </p:spPr>
        <p:txBody>
          <a:bodyPr>
            <a:normAutofit fontScale="85000" lnSpcReduction="10000"/>
          </a:bodyPr>
          <a:lstStyle/>
          <a:p>
            <a:pPr>
              <a:lnSpc>
                <a:spcPct val="120000"/>
              </a:lnSpc>
            </a:pPr>
            <a:r>
              <a:rPr lang="pt-PT" dirty="0">
                <a:latin typeface="Candara" panose="020E0502030303020204" pitchFamily="34" charset="0"/>
              </a:rPr>
              <a:t>Felizmente, existe uma solução prática e comprovada, que pode ser executada em qualquer computador pessoal - o método de simulação “Monte Carlo”. </a:t>
            </a:r>
          </a:p>
          <a:p>
            <a:pPr>
              <a:lnSpc>
                <a:spcPct val="100000"/>
              </a:lnSpc>
              <a:spcBef>
                <a:spcPts val="1200"/>
              </a:spcBef>
            </a:pPr>
            <a:r>
              <a:rPr lang="pt-PT" sz="2400" dirty="0">
                <a:latin typeface="Candara" panose="020E0502030303020204" pitchFamily="34" charset="0"/>
              </a:rPr>
              <a:t>Numa simulação de Monte Carlo, é selecionado um valor aleatório para cada uma das atividades/tarefas de entrada, com base no intervalo de estimativas. </a:t>
            </a:r>
          </a:p>
          <a:p>
            <a:pPr lvl="1">
              <a:lnSpc>
                <a:spcPct val="100000"/>
              </a:lnSpc>
              <a:spcBef>
                <a:spcPts val="1200"/>
              </a:spcBef>
            </a:pPr>
            <a:r>
              <a:rPr lang="pt-PT" dirty="0">
                <a:latin typeface="Candara" panose="020E0502030303020204" pitchFamily="34" charset="0"/>
              </a:rPr>
              <a:t>O resultado do modelo é registado, e o processo é repetido. Uma simulação típica de Monte Carlo pode calcular centenas ou milhares de cenários, cada vez utilizando diferentes valores selecionados aleatoriamente.</a:t>
            </a:r>
          </a:p>
          <a:p>
            <a:pPr>
              <a:lnSpc>
                <a:spcPct val="100000"/>
              </a:lnSpc>
              <a:spcBef>
                <a:spcPts val="1200"/>
              </a:spcBef>
            </a:pPr>
            <a:r>
              <a:rPr lang="pt-PT" sz="2400" dirty="0">
                <a:latin typeface="Candara" panose="020E0502030303020204" pitchFamily="34" charset="0"/>
              </a:rPr>
              <a:t>Quando a simulação é concluída, resulta um grande número de potenciais resultados, cada um baseado em </a:t>
            </a:r>
            <a:r>
              <a:rPr lang="pt-PT" sz="2400" i="1" dirty="0">
                <a:latin typeface="Candara" panose="020E0502030303020204" pitchFamily="34" charset="0"/>
              </a:rPr>
              <a:t>valores de entrada aleatórios</a:t>
            </a:r>
            <a:r>
              <a:rPr lang="pt-PT" sz="2400" dirty="0">
                <a:latin typeface="Candara" panose="020E0502030303020204" pitchFamily="34" charset="0"/>
              </a:rPr>
              <a:t>. Esses resultados são utilizados para descrever a </a:t>
            </a:r>
            <a:r>
              <a:rPr lang="pt-PT" sz="2400" b="1" dirty="0">
                <a:latin typeface="Candara" panose="020E0502030303020204" pitchFamily="34" charset="0"/>
              </a:rPr>
              <a:t>probabilidade</a:t>
            </a:r>
            <a:r>
              <a:rPr lang="pt-PT" sz="2400" dirty="0">
                <a:latin typeface="Candara" panose="020E0502030303020204" pitchFamily="34" charset="0"/>
              </a:rPr>
              <a:t> de alcançar vários resultados no modelo.</a:t>
            </a:r>
          </a:p>
          <a:p>
            <a:pPr>
              <a:lnSpc>
                <a:spcPct val="120000"/>
              </a:lnSpc>
            </a:pPr>
            <a:r>
              <a:rPr lang="pt-PT" dirty="0">
                <a:latin typeface="Candara" panose="020E0502030303020204" pitchFamily="34" charset="0"/>
              </a:rPr>
              <a:t>Com uma grande gama de valores como resultado, começa-se a entender o </a:t>
            </a:r>
            <a:r>
              <a:rPr lang="pt-PT" b="1" dirty="0">
                <a:latin typeface="Candara" panose="020E0502030303020204" pitchFamily="34" charset="0"/>
              </a:rPr>
              <a:t>risco</a:t>
            </a:r>
            <a:r>
              <a:rPr lang="pt-PT" dirty="0">
                <a:latin typeface="Candara" panose="020E0502030303020204" pitchFamily="34" charset="0"/>
              </a:rPr>
              <a:t> e a </a:t>
            </a:r>
            <a:r>
              <a:rPr lang="pt-PT" b="1" dirty="0">
                <a:latin typeface="Candara" panose="020E0502030303020204" pitchFamily="34" charset="0"/>
              </a:rPr>
              <a:t>incerteza</a:t>
            </a:r>
            <a:r>
              <a:rPr lang="pt-PT" dirty="0">
                <a:latin typeface="Candara" panose="020E0502030303020204" pitchFamily="34" charset="0"/>
              </a:rPr>
              <a:t>. A principal característica de uma simulação de </a:t>
            </a:r>
            <a:r>
              <a:rPr lang="pt-PT" b="1" dirty="0">
                <a:latin typeface="Candara" panose="020E0502030303020204" pitchFamily="34" charset="0"/>
              </a:rPr>
              <a:t>Monte Carlo </a:t>
            </a:r>
            <a:r>
              <a:rPr lang="pt-PT" dirty="0">
                <a:latin typeface="Candara" panose="020E0502030303020204" pitchFamily="34" charset="0"/>
              </a:rPr>
              <a:t>é que ela pode dizer - </a:t>
            </a:r>
            <a:r>
              <a:rPr lang="pt-PT" i="1" dirty="0">
                <a:latin typeface="Candara" panose="020E0502030303020204" pitchFamily="34" charset="0"/>
              </a:rPr>
              <a:t>com base em como se criam os intervalos de estimativas</a:t>
            </a:r>
            <a:r>
              <a:rPr lang="pt-PT" dirty="0">
                <a:latin typeface="Candara" panose="020E0502030303020204" pitchFamily="34" charset="0"/>
              </a:rPr>
              <a:t> - a </a:t>
            </a:r>
            <a:r>
              <a:rPr lang="pt-PT" b="1" dirty="0">
                <a:latin typeface="Candara" panose="020E0502030303020204" pitchFamily="34" charset="0"/>
              </a:rPr>
              <a:t>probabilidade dos resultados obtidos</a:t>
            </a:r>
          </a:p>
          <a:p>
            <a:pPr>
              <a:lnSpc>
                <a:spcPct val="120000"/>
              </a:lnSpc>
            </a:pPr>
            <a:endParaRPr lang="pt-PT" dirty="0">
              <a:latin typeface="Candara" panose="020E0502030303020204" pitchFamily="34" charset="0"/>
            </a:endParaRPr>
          </a:p>
          <a:p>
            <a:endParaRPr lang="pt-PT" dirty="0">
              <a:latin typeface="Candara" panose="020E0502030303020204" pitchFamily="34" charset="0"/>
            </a:endParaRPr>
          </a:p>
        </p:txBody>
      </p:sp>
    </p:spTree>
    <p:extLst>
      <p:ext uri="{BB962C8B-B14F-4D97-AF65-F5344CB8AC3E}">
        <p14:creationId xmlns:p14="http://schemas.microsoft.com/office/powerpoint/2010/main" val="2007539936"/>
      </p:ext>
    </p:extLst>
  </p:cSld>
  <p:clrMapOvr>
    <a:masterClrMapping/>
  </p:clrMapOvr>
</p:sld>
</file>

<file path=ppt/theme/theme1.xml><?xml version="1.0" encoding="utf-8"?>
<a:theme xmlns:a="http://schemas.openxmlformats.org/drawingml/2006/main" name="1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delo de apresentaçã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Modelo de apresentaçã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2D62FBD0504204D855B3822EDDE6156" ma:contentTypeVersion="" ma:contentTypeDescription="Criar um novo documento." ma:contentTypeScope="" ma:versionID="331b527627bab9a42b7d989cc4ff4874">
  <xsd:schema xmlns:xsd="http://www.w3.org/2001/XMLSchema" xmlns:xs="http://www.w3.org/2001/XMLSchema" xmlns:p="http://schemas.microsoft.com/office/2006/metadata/properties" targetNamespace="http://schemas.microsoft.com/office/2006/metadata/properties" ma:root="true" ma:fieldsID="3252505723ce797b840791b553e390a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9A5A09-A788-4500-838E-E89C18B12C94}"/>
</file>

<file path=customXml/itemProps2.xml><?xml version="1.0" encoding="utf-8"?>
<ds:datastoreItem xmlns:ds="http://schemas.openxmlformats.org/officeDocument/2006/customXml" ds:itemID="{3B0F3915-1064-4AF4-A465-1EE97B849174}"/>
</file>

<file path=customXml/itemProps3.xml><?xml version="1.0" encoding="utf-8"?>
<ds:datastoreItem xmlns:ds="http://schemas.openxmlformats.org/officeDocument/2006/customXml" ds:itemID="{C41AE40A-8A8F-4339-8182-99FEA23D2707}"/>
</file>

<file path=docProps/app.xml><?xml version="1.0" encoding="utf-8"?>
<Properties xmlns="http://schemas.openxmlformats.org/officeDocument/2006/extended-properties" xmlns:vt="http://schemas.openxmlformats.org/officeDocument/2006/docPropsVTypes">
  <Template>Infusion.thmx</Template>
  <TotalTime>76514</TotalTime>
  <Words>3858</Words>
  <Application>Microsoft Office PowerPoint</Application>
  <PresentationFormat>Apresentação no Ecrã (4:3)</PresentationFormat>
  <Paragraphs>279</Paragraphs>
  <Slides>27</Slides>
  <Notes>0</Notes>
  <HiddenSlides>0</HiddenSlides>
  <MMClips>0</MMClips>
  <ScaleCrop>false</ScaleCrop>
  <HeadingPairs>
    <vt:vector size="6" baseType="variant">
      <vt:variant>
        <vt:lpstr>Tipos de letra usados</vt:lpstr>
      </vt:variant>
      <vt:variant>
        <vt:i4>7</vt:i4>
      </vt:variant>
      <vt:variant>
        <vt:lpstr>Tema</vt:lpstr>
      </vt:variant>
      <vt:variant>
        <vt:i4>5</vt:i4>
      </vt:variant>
      <vt:variant>
        <vt:lpstr>Títulos dos diapositivos</vt:lpstr>
      </vt:variant>
      <vt:variant>
        <vt:i4>27</vt:i4>
      </vt:variant>
    </vt:vector>
  </HeadingPairs>
  <TitlesOfParts>
    <vt:vector size="39" baseType="lpstr">
      <vt:lpstr>Arial</vt:lpstr>
      <vt:lpstr>Calibri</vt:lpstr>
      <vt:lpstr>Calibri Light</vt:lpstr>
      <vt:lpstr>Candara</vt:lpstr>
      <vt:lpstr>Georgia</vt:lpstr>
      <vt:lpstr>Open Sans</vt:lpstr>
      <vt:lpstr>Wingdings</vt:lpstr>
      <vt:lpstr>1_Modelo de apresentação personalizado</vt:lpstr>
      <vt:lpstr>Modelo de apresentação personalizado</vt:lpstr>
      <vt:lpstr>4_Modelo de apresentação personalizado</vt:lpstr>
      <vt:lpstr>5_Modelo de apresentação personalizado</vt:lpstr>
      <vt:lpstr>Office Theme</vt:lpstr>
      <vt:lpstr>Análise de Risco em Cibersegurança Ferramentas para lidar com a Incerteza Simulação de Monte Carlo </vt:lpstr>
      <vt:lpstr>Medição e calibração de risco  Afinal, o que é uma medição?</vt:lpstr>
      <vt:lpstr>Medição … como redução de incerteza  1- Calibração</vt:lpstr>
      <vt:lpstr>Medição … como redução de incerteza  Distribuição Normal ou de Gauss</vt:lpstr>
      <vt:lpstr>Medição … como redução de incerteza  Distribuição Binária</vt:lpstr>
      <vt:lpstr>Medição … como redução de incerteza  Distribuição Uniforme</vt:lpstr>
      <vt:lpstr>Medição … como redução de incerteza  Mas como se fazem as contas !!</vt:lpstr>
      <vt:lpstr>A ajuda do Excel</vt:lpstr>
      <vt:lpstr>Medição … como redução de incerteza A ferramenta -  Simulação Monte Carlo</vt:lpstr>
      <vt:lpstr>Simulação de Monte Carlo Exemplo na análise de risco</vt:lpstr>
      <vt:lpstr>Simulação de Monte Carlo Exemplo na análise de risco</vt:lpstr>
      <vt:lpstr>Simulação de Monte Carlo Exemplo na análise de risco</vt:lpstr>
      <vt:lpstr>Simulação de Monte Carlo Exemplo na análise de risco</vt:lpstr>
      <vt:lpstr>Simulação de Monte Carlo Exemplo na análise de risco</vt:lpstr>
      <vt:lpstr>Simulação de Monte Carlo  Distribuição Normal</vt:lpstr>
      <vt:lpstr>Simulação de Monte Carlo Exemplo na análise de risco</vt:lpstr>
      <vt:lpstr>Simulação de Monte Carlo layout do Excell</vt:lpstr>
      <vt:lpstr>Simulação de Monte Carlo Exemplo na análise de risco</vt:lpstr>
      <vt:lpstr>Simulação de Monte Carlo layout do Excell</vt:lpstr>
      <vt:lpstr>Simulação de Monte Carlo layout do Excell</vt:lpstr>
      <vt:lpstr>Simulação de Monte Carlo Exemplo na análise de risco - distribuições</vt:lpstr>
      <vt:lpstr>Simulação de Monte Carlo Exemplo na análise de risco - distribuições</vt:lpstr>
      <vt:lpstr>Simulação de Monte Carlo Exemplo na análise de risco</vt:lpstr>
      <vt:lpstr>Simulação de Monte Carlo</vt:lpstr>
      <vt:lpstr>Simulação de Monte Carlo Como as amostras aleatórias são geradas a partir de variáveis incertas </vt:lpstr>
      <vt:lpstr>Simulação de Monte Carlo Como as amostras aleatórias são geradas a partir de variáveis incertas </vt:lpstr>
      <vt:lpstr>Simulação de Monte Carlo Como as amostras aleatórias são geradas a partir de variáveis incertas </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Dário Fernandes de Morais Carreira</cp:lastModifiedBy>
  <cp:revision>2328</cp:revision>
  <cp:lastPrinted>2005-09-02T04:15:44Z</cp:lastPrinted>
  <dcterms:created xsi:type="dcterms:W3CDTF">2013-02-03T22:09:25Z</dcterms:created>
  <dcterms:modified xsi:type="dcterms:W3CDTF">2023-04-19T10:09:38Z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0x01010062D62FBD0504204D855B3822EDDE6156</vt:lpwstr>
  </property>
</Properties>
</file>