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98" r:id="rId5"/>
    <p:sldId id="289" r:id="rId6"/>
    <p:sldId id="297" r:id="rId7"/>
    <p:sldId id="266" r:id="rId8"/>
    <p:sldId id="295" r:id="rId9"/>
    <p:sldId id="282" r:id="rId10"/>
    <p:sldId id="299" r:id="rId11"/>
    <p:sldId id="294" r:id="rId12"/>
    <p:sldId id="300" r:id="rId13"/>
    <p:sldId id="270" r:id="rId14"/>
    <p:sldId id="275" r:id="rId15"/>
    <p:sldId id="287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14/11/2022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14/11/2022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Portal dedicated to promoting access to municipal government data and fostering the development of creative tools to attract and serve citizens.</a:t>
            </a:r>
            <a:endParaRPr lang="es-ES"/>
          </a:p>
          <a:p>
            <a:endParaRPr lang="es-ES"/>
          </a:p>
          <a:p>
            <a:r>
              <a:rPr lang="es-ES" b="1" err="1"/>
              <a:t>License</a:t>
            </a:r>
            <a:endParaRPr lang="es-ES" b="1"/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Allow the reuse of the documents and data subject to them for non-commercial purposes.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Reuse is understood as the use of documents by natural or legal persons, for non-commercial purposes, provided that such use does not constitute a public administrative activity.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Authorized reuse includes activities such as copying, dissemination, modification, adaptation, extraction, rearrangement and combination of information.</a:t>
            </a:r>
          </a:p>
          <a:p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/>
              <a:t>It is forbidden to distort the meaning of the information.</a:t>
            </a:r>
            <a:br>
              <a:rPr lang="en-US"/>
            </a:br>
            <a:r>
              <a:rPr lang="en-US"/>
              <a:t>The source of the documents subject to reuse must be cited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date of the last update of the documents subject to reuse must be mentioned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Metadata on the date of update and applicable reuse conditions must be retained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expressly prohibited to re-identify individuals from the anonymized personal data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3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41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err="1"/>
              <a:t>Identifier</a:t>
            </a:r>
            <a:r>
              <a:rPr lang="es-ES"/>
              <a:t>; </a:t>
            </a:r>
            <a:r>
              <a:rPr lang="es-ES" err="1"/>
              <a:t>title</a:t>
            </a:r>
            <a:r>
              <a:rPr lang="es-ES"/>
              <a:t>; date; </a:t>
            </a:r>
            <a:r>
              <a:rPr lang="es-ES" err="1"/>
              <a:t>city</a:t>
            </a:r>
            <a:r>
              <a:rPr lang="es-ES"/>
              <a:t>; </a:t>
            </a:r>
            <a:r>
              <a:rPr lang="es-ES" err="1"/>
              <a:t>address</a:t>
            </a:r>
            <a:r>
              <a:rPr lang="es-ES"/>
              <a:t>; </a:t>
            </a:r>
            <a:r>
              <a:rPr lang="es-ES" err="1"/>
              <a:t>district</a:t>
            </a:r>
            <a:r>
              <a:rPr lang="es-ES"/>
              <a:t>; latitud; longitud;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err="1"/>
              <a:t>key</a:t>
            </a:r>
            <a:r>
              <a:rPr lang="es-ES"/>
              <a:t> </a:t>
            </a:r>
            <a:r>
              <a:rPr lang="es-ES" err="1"/>
              <a:t>words</a:t>
            </a:r>
            <a:r>
              <a:rPr lang="es-ES"/>
              <a:t>; </a:t>
            </a:r>
            <a:r>
              <a:rPr lang="es-ES" err="1"/>
              <a:t>description</a:t>
            </a:r>
            <a:r>
              <a:rPr lang="es-ES"/>
              <a:t>; </a:t>
            </a:r>
            <a:r>
              <a:rPr lang="es-ES" err="1"/>
              <a:t>contributor</a:t>
            </a:r>
            <a:r>
              <a:rPr lang="es-ES"/>
              <a:t>; </a:t>
            </a:r>
            <a:r>
              <a:rPr lang="es-ES" err="1"/>
              <a:t>url</a:t>
            </a:r>
            <a:r>
              <a:rPr lang="es-ES"/>
              <a:t>; </a:t>
            </a:r>
            <a:r>
              <a:rPr lang="es-ES" err="1"/>
              <a:t>publisher</a:t>
            </a:r>
            <a:r>
              <a:rPr lang="es-ES"/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err="1"/>
              <a:t>availability</a:t>
            </a:r>
            <a:r>
              <a:rPr lang="es-ES"/>
              <a:t> date; </a:t>
            </a:r>
            <a:r>
              <a:rPr lang="es-ES" err="1"/>
              <a:t>type</a:t>
            </a:r>
            <a:r>
              <a:rPr lang="es-ES"/>
              <a:t>; </a:t>
            </a:r>
            <a:r>
              <a:rPr lang="es-ES" err="1"/>
              <a:t>format</a:t>
            </a:r>
            <a:r>
              <a:rPr lang="es-ES"/>
              <a:t>; </a:t>
            </a:r>
            <a:r>
              <a:rPr lang="es-ES" err="1"/>
              <a:t>language</a:t>
            </a:r>
            <a:r>
              <a:rPr lang="es-ES"/>
              <a:t>; </a:t>
            </a:r>
            <a:r>
              <a:rPr lang="es-ES" err="1"/>
              <a:t>rights</a:t>
            </a:r>
            <a:r>
              <a:rPr lang="es-ES"/>
              <a:t>; </a:t>
            </a:r>
            <a:r>
              <a:rPr lang="es-ES" err="1"/>
              <a:t>righstholder</a:t>
            </a:r>
            <a:endParaRPr lang="es-ES"/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85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82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200" b="1" err="1">
                <a:solidFill>
                  <a:srgbClr val="212529"/>
                </a:solidFill>
                <a:latin typeface="-apple-system"/>
              </a:rPr>
              <a:t>Transform</a:t>
            </a:r>
            <a:r>
              <a:rPr lang="es-ES" sz="1200" b="1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s-ES" sz="1200" b="1" err="1">
                <a:solidFill>
                  <a:srgbClr val="212529"/>
                </a:solidFill>
                <a:latin typeface="-apple-system"/>
              </a:rPr>
              <a:t>into</a:t>
            </a:r>
            <a:r>
              <a:rPr lang="es-ES" sz="1200" b="1">
                <a:solidFill>
                  <a:srgbClr val="212529"/>
                </a:solidFill>
                <a:latin typeface="-apple-system"/>
              </a:rPr>
              <a:t> RDF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. Define RML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mappings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for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the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data and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transform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the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data </a:t>
            </a:r>
            <a:r>
              <a:rPr lang="es-ES" sz="1200" err="1">
                <a:solidFill>
                  <a:srgbClr val="212529"/>
                </a:solidFill>
                <a:latin typeface="-apple-system"/>
              </a:rPr>
              <a:t>into</a:t>
            </a:r>
            <a:r>
              <a:rPr lang="es-ES" sz="1200">
                <a:solidFill>
                  <a:srgbClr val="212529"/>
                </a:solidFill>
                <a:latin typeface="-apple-system"/>
              </a:rPr>
              <a:t> RDF.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RML file </a:t>
            </a:r>
            <a:r>
              <a:rPr lang="es-ES" sz="1200" err="1">
                <a:latin typeface="+mn-lt"/>
                <a:ea typeface="+mn-ea"/>
                <a:cs typeface="+mn-cs"/>
              </a:rPr>
              <a:t>with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the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mappings</a:t>
            </a:r>
            <a:r>
              <a:rPr lang="es-ES" sz="1200">
                <a:latin typeface="+mn-lt"/>
                <a:ea typeface="+mn-ea"/>
                <a:cs typeface="+mn-cs"/>
              </a:rPr>
              <a:t> (“*.</a:t>
            </a:r>
            <a:r>
              <a:rPr lang="es-ES" sz="1200" err="1">
                <a:latin typeface="+mn-lt"/>
                <a:ea typeface="+mn-ea"/>
                <a:cs typeface="+mn-cs"/>
              </a:rPr>
              <a:t>rml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under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“</a:t>
            </a:r>
            <a:r>
              <a:rPr lang="es-ES" sz="1200" err="1">
                <a:latin typeface="+mn-lt"/>
                <a:ea typeface="+mn-ea"/>
                <a:cs typeface="+mn-cs"/>
              </a:rPr>
              <a:t>mappings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directory</a:t>
            </a:r>
            <a:r>
              <a:rPr lang="es-ES" sz="1200">
                <a:latin typeface="+mn-lt"/>
                <a:ea typeface="+mn-ea"/>
                <a:cs typeface="+mn-cs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>
                <a:latin typeface="+mn-lt"/>
                <a:ea typeface="+mn-ea"/>
                <a:cs typeface="+mn-cs"/>
              </a:rPr>
              <a:t>A YML file </a:t>
            </a:r>
            <a:r>
              <a:rPr lang="es-ES" sz="1200" err="1">
                <a:latin typeface="+mn-lt"/>
                <a:ea typeface="+mn-ea"/>
                <a:cs typeface="+mn-cs"/>
              </a:rPr>
              <a:t>with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the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mapping</a:t>
            </a:r>
            <a:r>
              <a:rPr lang="es-ES" sz="1200">
                <a:latin typeface="+mn-lt"/>
                <a:ea typeface="+mn-ea"/>
                <a:cs typeface="+mn-cs"/>
              </a:rPr>
              <a:t> rules (</a:t>
            </a:r>
            <a:r>
              <a:rPr lang="es-ES" sz="1200" err="1">
                <a:latin typeface="+mn-lt"/>
                <a:ea typeface="+mn-ea"/>
                <a:cs typeface="+mn-cs"/>
              </a:rPr>
              <a:t>optional</a:t>
            </a:r>
            <a:r>
              <a:rPr lang="es-ES" sz="1200">
                <a:latin typeface="+mn-lt"/>
                <a:ea typeface="+mn-ea"/>
                <a:cs typeface="+mn-cs"/>
              </a:rPr>
              <a:t>)(“*.</a:t>
            </a:r>
            <a:r>
              <a:rPr lang="es-ES" sz="1200" err="1">
                <a:latin typeface="+mn-lt"/>
                <a:ea typeface="+mn-ea"/>
                <a:cs typeface="+mn-cs"/>
              </a:rPr>
              <a:t>yml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under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“</a:t>
            </a:r>
            <a:r>
              <a:rPr lang="es-ES" sz="1200" err="1">
                <a:latin typeface="+mn-lt"/>
                <a:ea typeface="+mn-ea"/>
                <a:cs typeface="+mn-cs"/>
              </a:rPr>
              <a:t>mappings</a:t>
            </a:r>
            <a:r>
              <a:rPr lang="es-ES" sz="1200">
                <a:latin typeface="+mn-lt"/>
                <a:ea typeface="+mn-ea"/>
                <a:cs typeface="+mn-cs"/>
              </a:rPr>
              <a:t>” director)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RDF file in </a:t>
            </a:r>
            <a:r>
              <a:rPr lang="es-ES" sz="1200" err="1">
                <a:latin typeface="+mn-lt"/>
                <a:ea typeface="+mn-ea"/>
                <a:cs typeface="+mn-cs"/>
              </a:rPr>
              <a:t>the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Turtle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syntax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with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the</a:t>
            </a:r>
            <a:r>
              <a:rPr lang="es-ES" sz="1200">
                <a:latin typeface="+mn-lt"/>
                <a:ea typeface="+mn-ea"/>
                <a:cs typeface="+mn-cs"/>
              </a:rPr>
              <a:t> data </a:t>
            </a:r>
            <a:r>
              <a:rPr lang="es-ES" sz="1200" err="1">
                <a:latin typeface="+mn-lt"/>
                <a:ea typeface="+mn-ea"/>
                <a:cs typeface="+mn-cs"/>
              </a:rPr>
              <a:t>transformed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into</a:t>
            </a:r>
            <a:r>
              <a:rPr lang="es-ES" sz="1200">
                <a:latin typeface="+mn-lt"/>
                <a:ea typeface="+mn-ea"/>
                <a:cs typeface="+mn-cs"/>
              </a:rPr>
              <a:t> RDF (“*.</a:t>
            </a:r>
            <a:r>
              <a:rPr lang="es-ES" sz="1200" err="1">
                <a:latin typeface="+mn-lt"/>
                <a:ea typeface="+mn-ea"/>
                <a:cs typeface="+mn-cs"/>
              </a:rPr>
              <a:t>ttl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under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“</a:t>
            </a:r>
            <a:r>
              <a:rPr lang="es-ES" sz="1200" err="1">
                <a:latin typeface="+mn-lt"/>
                <a:ea typeface="+mn-ea"/>
                <a:cs typeface="+mn-cs"/>
              </a:rPr>
              <a:t>rdf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directory</a:t>
            </a:r>
            <a:r>
              <a:rPr lang="es-ES" sz="1200">
                <a:latin typeface="+mn-lt"/>
                <a:ea typeface="+mn-ea"/>
                <a:cs typeface="+mn-cs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>
                <a:latin typeface="+mn-lt"/>
                <a:ea typeface="+mn-ea"/>
                <a:cs typeface="+mn-cs"/>
              </a:rPr>
              <a:t>A SPARQL file </a:t>
            </a:r>
            <a:r>
              <a:rPr lang="es-ES" sz="1200" err="1">
                <a:latin typeface="+mn-lt"/>
                <a:ea typeface="+mn-ea"/>
                <a:cs typeface="+mn-cs"/>
              </a:rPr>
              <a:t>with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queries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to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verify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your</a:t>
            </a:r>
            <a:r>
              <a:rPr lang="es-ES" sz="1200">
                <a:latin typeface="+mn-lt"/>
                <a:ea typeface="+mn-ea"/>
                <a:cs typeface="+mn-cs"/>
              </a:rPr>
              <a:t> data(“</a:t>
            </a:r>
            <a:r>
              <a:rPr lang="es-ES" sz="1200" err="1">
                <a:latin typeface="+mn-lt"/>
                <a:ea typeface="+mn-ea"/>
                <a:cs typeface="+mn-cs"/>
              </a:rPr>
              <a:t>queries.sparql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under</a:t>
            </a:r>
            <a:r>
              <a:rPr lang="es-ES" sz="1200">
                <a:latin typeface="+mn-lt"/>
                <a:ea typeface="+mn-ea"/>
                <a:cs typeface="+mn-cs"/>
              </a:rPr>
              <a:t> </a:t>
            </a:r>
            <a:r>
              <a:rPr lang="es-ES" sz="1200" err="1">
                <a:latin typeface="+mn-lt"/>
                <a:ea typeface="+mn-ea"/>
                <a:cs typeface="+mn-cs"/>
              </a:rPr>
              <a:t>an</a:t>
            </a:r>
            <a:r>
              <a:rPr lang="es-ES" sz="1200">
                <a:latin typeface="+mn-lt"/>
                <a:ea typeface="+mn-ea"/>
                <a:cs typeface="+mn-cs"/>
              </a:rPr>
              <a:t> “</a:t>
            </a:r>
            <a:r>
              <a:rPr lang="es-ES" sz="1200" err="1">
                <a:latin typeface="+mn-lt"/>
                <a:ea typeface="+mn-ea"/>
                <a:cs typeface="+mn-cs"/>
              </a:rPr>
              <a:t>rdf</a:t>
            </a:r>
            <a:r>
              <a:rPr lang="es-ES" sz="1200">
                <a:latin typeface="+mn-lt"/>
                <a:ea typeface="+mn-ea"/>
                <a:cs typeface="+mn-cs"/>
              </a:rPr>
              <a:t>” </a:t>
            </a:r>
            <a:r>
              <a:rPr lang="es-ES" sz="1200" err="1">
                <a:latin typeface="+mn-lt"/>
                <a:ea typeface="+mn-ea"/>
                <a:cs typeface="+mn-cs"/>
              </a:rPr>
              <a:t>directory</a:t>
            </a:r>
            <a:r>
              <a:rPr lang="es-ES" sz="1200">
                <a:latin typeface="+mn-lt"/>
                <a:ea typeface="+mn-ea"/>
                <a:cs typeface="+mn-cs"/>
              </a:rPr>
              <a:t>).</a:t>
            </a:r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88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RDF file in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the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Turtle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syntax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with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the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data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transformed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s-ES" sz="1200" b="0" i="0" err="1">
                <a:solidFill>
                  <a:srgbClr val="212529"/>
                </a:solidFill>
                <a:effectLst/>
                <a:latin typeface="-apple-system"/>
              </a:rPr>
              <a:t>into</a:t>
            </a:r>
            <a:r>
              <a:rPr lang="es-ES" sz="1200" b="0" i="0">
                <a:solidFill>
                  <a:srgbClr val="212529"/>
                </a:solidFill>
                <a:effectLst/>
                <a:latin typeface="-apple-system"/>
              </a:rPr>
              <a:t> RDF </a:t>
            </a:r>
            <a:endParaRPr lang="es-ES"/>
          </a:p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99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The objective of this session is to learn about the RML mappings language and those relevant tools required to process semi-structured data, such as CSVs, JSON files, etc., in order to convert them into RDF.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67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12529"/>
                </a:solidFill>
                <a:effectLst/>
                <a:latin typeface="-apple-system"/>
              </a:rPr>
              <a:t>The objective of this session is to learn about the RML mappings language and those relevant tools required to process semi-structured data, such as CSVs, JSON files, etc., in order to convert them into RDF.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44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32596" b="-1"/>
          <a:stretch/>
        </p:blipFill>
        <p:spPr>
          <a:xfrm>
            <a:off x="0" y="0"/>
            <a:ext cx="8305800" cy="30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es-ES"/>
              <a:t>Conmemorative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E280FAD-9F5A-E915-1D86-6A05600F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5" y="0"/>
            <a:ext cx="3016222" cy="27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000250"/>
            <a:ext cx="12191998" cy="3067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44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1038225"/>
            <a:ext cx="1961804" cy="63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657225" y="0"/>
            <a:ext cx="946150" cy="2477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2206721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es-ES"/>
              <a:t>Conmemorative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es-ES"/>
              <a:t>Conmemorative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5" y="0"/>
            <a:ext cx="3016222" cy="27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683" t="3953" r="-7358" b="-939"/>
          <a:stretch/>
        </p:blipFill>
        <p:spPr>
          <a:xfrm>
            <a:off x="-1" y="-2718"/>
            <a:ext cx="347120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038350" cy="635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r>
              <a:rPr lang="es-ES"/>
              <a:t>Conmemorative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r>
              <a:rPr lang="es-ES"/>
              <a:t>Conmemorative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701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ocab.linkeddata.es/datosabiertos/def/turismo/lugar/index-e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zaragoza.es/sede/portal/datos-abiertos/vocabularios/cruzar" TargetMode="External"/><Relationship Id="rId4" Type="http://schemas.openxmlformats.org/officeDocument/2006/relationships/hyperlink" Target="http://vocab.linkeddata.es/datosabiertos/def/urbanismo-infraestructuras/callejero/index-e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wikidata.reconci.link/en/api" TargetMode="External"/><Relationship Id="rId7" Type="http://schemas.openxmlformats.org/officeDocument/2006/relationships/hyperlink" Target="https://www.wikidata.org/wiki/Q176337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wikidata.org/wiki/Q5593" TargetMode="Externa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lacasdemadrid.linkeddata.es/placas-madrid/resource/Distrito/$(distritoID)" TargetMode="External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hyperlink" Target="http://placasdemadrid.linkeddata.es/placas-madrid/resource/Entidad/$(entidadI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893FC-6839-AF42-7E27-B1F78EE3EC8D}"/>
              </a:ext>
            </a:extLst>
          </p:cNvPr>
          <p:cNvSpPr txBox="1">
            <a:spLocks/>
          </p:cNvSpPr>
          <p:nvPr/>
        </p:nvSpPr>
        <p:spPr>
          <a:xfrm>
            <a:off x="583073" y="1467017"/>
            <a:ext cx="7066538" cy="29718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err="1"/>
              <a:t>Commemorative</a:t>
            </a:r>
            <a:r>
              <a:rPr lang="es-ES" sz="6600"/>
              <a:t> plaques </a:t>
            </a:r>
            <a:r>
              <a:rPr lang="es-ES" sz="6600" err="1"/>
              <a:t>of</a:t>
            </a:r>
            <a:r>
              <a:rPr lang="es-ES" sz="6600"/>
              <a:t> </a:t>
            </a:r>
            <a:r>
              <a:rPr lang="es-ES" sz="6600" err="1"/>
              <a:t>madrid</a:t>
            </a:r>
            <a:endParaRPr lang="es-ES" sz="660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8141984-6807-A632-897C-68E228EA9E3A}"/>
              </a:ext>
            </a:extLst>
          </p:cNvPr>
          <p:cNvGrpSpPr/>
          <p:nvPr/>
        </p:nvGrpSpPr>
        <p:grpSpPr>
          <a:xfrm>
            <a:off x="7858798" y="657225"/>
            <a:ext cx="3905249" cy="5105813"/>
            <a:chOff x="8339812" y="1166458"/>
            <a:chExt cx="3595013" cy="5030921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B6685992-5116-BA45-EDBB-561150DBB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9812" y="1166458"/>
              <a:ext cx="3595013" cy="5030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601322C-1B24-F5A5-543D-D0A6568AD2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40" b="13531"/>
            <a:stretch/>
          </p:blipFill>
          <p:spPr bwMode="auto">
            <a:xfrm>
              <a:off x="10468180" y="1832686"/>
              <a:ext cx="1018892" cy="953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6B2659F-B08A-9979-AD23-75DAE4103E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92" t="9785" r="16976" b="11010"/>
            <a:stretch/>
          </p:blipFill>
          <p:spPr bwMode="auto">
            <a:xfrm>
              <a:off x="9007029" y="1609601"/>
              <a:ext cx="1002434" cy="708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El Viajero">
              <a:extLst>
                <a:ext uri="{FF2B5EF4-FFF2-40B4-BE49-F238E27FC236}">
                  <a16:creationId xmlns:a16="http://schemas.microsoft.com/office/drawing/2014/main" id="{2A2B3B70-620A-2384-702C-A9C9B836B8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05" t="4306" r="3286" b="7315"/>
            <a:stretch/>
          </p:blipFill>
          <p:spPr bwMode="auto">
            <a:xfrm>
              <a:off x="8868257" y="2785884"/>
              <a:ext cx="988548" cy="928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EE118C06-8788-BA7A-3468-0C918D5CFE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1" t="22139" r="3179" b="20225"/>
            <a:stretch/>
          </p:blipFill>
          <p:spPr bwMode="auto">
            <a:xfrm>
              <a:off x="10385250" y="3136742"/>
              <a:ext cx="1135780" cy="936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A23B6898-079E-06A2-7577-110E215411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40" b="13531"/>
            <a:stretch/>
          </p:blipFill>
          <p:spPr bwMode="auto">
            <a:xfrm>
              <a:off x="9202767" y="4205185"/>
              <a:ext cx="986828" cy="92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Gráfico 9" descr="Marcador con relleno sólido">
              <a:extLst>
                <a:ext uri="{FF2B5EF4-FFF2-40B4-BE49-F238E27FC236}">
                  <a16:creationId xmlns:a16="http://schemas.microsoft.com/office/drawing/2014/main" id="{17469F09-3ED1-CA31-E20D-041AF8773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0995" y="1570190"/>
              <a:ext cx="457200" cy="457200"/>
            </a:xfrm>
            <a:prstGeom prst="rect">
              <a:avLst/>
            </a:prstGeom>
          </p:spPr>
        </p:pic>
        <p:pic>
          <p:nvPicPr>
            <p:cNvPr id="11" name="Gráfico 10" descr="Marcador con relleno sólido">
              <a:extLst>
                <a:ext uri="{FF2B5EF4-FFF2-40B4-BE49-F238E27FC236}">
                  <a16:creationId xmlns:a16="http://schemas.microsoft.com/office/drawing/2014/main" id="{BA110E91-8C49-D60D-2CBB-F77B86EE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89595" y="2476760"/>
              <a:ext cx="457200" cy="457200"/>
            </a:xfrm>
            <a:prstGeom prst="rect">
              <a:avLst/>
            </a:prstGeom>
          </p:spPr>
        </p:pic>
        <p:pic>
          <p:nvPicPr>
            <p:cNvPr id="12" name="Gráfico 11" descr="Marcador con relleno sólido">
              <a:extLst>
                <a:ext uri="{FF2B5EF4-FFF2-40B4-BE49-F238E27FC236}">
                  <a16:creationId xmlns:a16="http://schemas.microsoft.com/office/drawing/2014/main" id="{74699B9D-ACAD-8044-8AE3-DB9CFDFB3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93103" y="2334291"/>
              <a:ext cx="457200" cy="457200"/>
            </a:xfrm>
            <a:prstGeom prst="rect">
              <a:avLst/>
            </a:prstGeom>
          </p:spPr>
        </p:pic>
        <p:pic>
          <p:nvPicPr>
            <p:cNvPr id="13" name="Gráfico 12" descr="Marcador con relleno sólido">
              <a:extLst>
                <a:ext uri="{FF2B5EF4-FFF2-40B4-BE49-F238E27FC236}">
                  <a16:creationId xmlns:a16="http://schemas.microsoft.com/office/drawing/2014/main" id="{8464E8D1-D535-DDD2-D9B4-60740BA83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0995" y="2880342"/>
              <a:ext cx="457200" cy="457200"/>
            </a:xfrm>
            <a:prstGeom prst="rect">
              <a:avLst/>
            </a:prstGeom>
          </p:spPr>
        </p:pic>
        <p:pic>
          <p:nvPicPr>
            <p:cNvPr id="14" name="Gráfico 13" descr="Marcador con relleno sólido">
              <a:extLst>
                <a:ext uri="{FF2B5EF4-FFF2-40B4-BE49-F238E27FC236}">
                  <a16:creationId xmlns:a16="http://schemas.microsoft.com/office/drawing/2014/main" id="{D0CD3367-ED7A-73C0-8A1F-3506A68CD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60995" y="3727726"/>
              <a:ext cx="457200" cy="457200"/>
            </a:xfrm>
            <a:prstGeom prst="rect">
              <a:avLst/>
            </a:prstGeom>
          </p:spPr>
        </p:pic>
      </p:grpSp>
      <p:sp>
        <p:nvSpPr>
          <p:cNvPr id="15" name="Subtítulo 2">
            <a:extLst>
              <a:ext uri="{FF2B5EF4-FFF2-40B4-BE49-F238E27FC236}">
                <a16:creationId xmlns:a16="http://schemas.microsoft.com/office/drawing/2014/main" id="{AFDEC41D-4883-A759-C2AC-68B6BAEE1FB8}"/>
              </a:ext>
            </a:extLst>
          </p:cNvPr>
          <p:cNvSpPr txBox="1">
            <a:spLocks/>
          </p:cNvSpPr>
          <p:nvPr/>
        </p:nvSpPr>
        <p:spPr>
          <a:xfrm>
            <a:off x="761328" y="4788076"/>
            <a:ext cx="3905249" cy="146032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pt-BR" sz="1800" i="1"/>
              <a:t>Carlos Miguel </a:t>
            </a:r>
          </a:p>
          <a:p>
            <a:pPr marL="0" indent="0" algn="l">
              <a:buNone/>
            </a:pPr>
            <a:r>
              <a:rPr lang="pt-BR" sz="1800" i="1"/>
              <a:t>Manuel Leira</a:t>
            </a:r>
          </a:p>
          <a:p>
            <a:pPr marL="0" indent="0" algn="l">
              <a:buNone/>
            </a:pPr>
            <a:r>
              <a:rPr lang="pt-BR" sz="1800" i="1"/>
              <a:t>Laura </a:t>
            </a:r>
            <a:r>
              <a:rPr lang="pt-BR" sz="1800" i="1" err="1"/>
              <a:t>Artiles</a:t>
            </a:r>
            <a:r>
              <a:rPr lang="pt-BR" sz="1800" i="1"/>
              <a:t> </a:t>
            </a:r>
          </a:p>
          <a:p>
            <a:pPr marL="0" indent="0" algn="l">
              <a:buNone/>
            </a:pPr>
            <a:r>
              <a:rPr lang="pt-BR" sz="1800" i="1"/>
              <a:t>Daniel </a:t>
            </a:r>
            <a:r>
              <a:rPr lang="pt-BR" sz="1800" i="1" err="1"/>
              <a:t>Lorente</a:t>
            </a:r>
            <a:br>
              <a:rPr lang="pt-BR" sz="1600"/>
            </a:b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val="233187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69" y="310957"/>
            <a:ext cx="6452806" cy="846301"/>
          </a:xfrm>
        </p:spPr>
        <p:txBody>
          <a:bodyPr rtlCol="0">
            <a:normAutofit/>
          </a:bodyPr>
          <a:lstStyle/>
          <a:p>
            <a:pPr algn="l"/>
            <a:r>
              <a:rPr lang="en-US" sz="4000" b="1">
                <a:latin typeface="Calibri" panose="020F0502020204030204" pitchFamily="34" charset="0"/>
                <a:cs typeface="Times New Roman" panose="02020603050405020304" pitchFamily="18" charset="0"/>
              </a:rPr>
              <a:t>Linked data publishing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0225" y="1103861"/>
            <a:ext cx="9553575" cy="29092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/>
              <a:t>Publish OUR linked data with </a:t>
            </a:r>
            <a:r>
              <a:rPr lang="en-US" sz="1800" err="1"/>
              <a:t>Helio</a:t>
            </a:r>
            <a:r>
              <a:rPr lang="en-US" sz="1800"/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/>
              <a:t>Execute some SPARQL queries.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US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B55BC4D-6F1B-39E6-8038-247E1889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854030"/>
            <a:ext cx="1498848" cy="718342"/>
          </a:xfrm>
          <a:prstGeom prst="rect">
            <a:avLst/>
          </a:prstGeom>
        </p:spPr>
      </p:pic>
      <p:pic>
        <p:nvPicPr>
          <p:cNvPr id="19" name="Imagen 18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5A0E34D-EE55-A2AD-179D-59BFB6164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1" b="11986"/>
          <a:stretch/>
        </p:blipFill>
        <p:spPr>
          <a:xfrm>
            <a:off x="1456882" y="1822203"/>
            <a:ext cx="8830118" cy="448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225" y="438150"/>
            <a:ext cx="7848599" cy="771525"/>
          </a:xfrm>
        </p:spPr>
        <p:txBody>
          <a:bodyPr rtlCol="0" anchor="t">
            <a:noAutofit/>
          </a:bodyPr>
          <a:lstStyle/>
          <a:p>
            <a:r>
              <a:rPr lang="es-ES" sz="4000"/>
              <a:t>CHALLENGES WE HAVE FACED</a:t>
            </a:r>
            <a:br>
              <a:rPr lang="es-ES" sz="4000"/>
            </a:b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0098" y="1209675"/>
            <a:ext cx="10057102" cy="4862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err="1"/>
              <a:t>Finding</a:t>
            </a:r>
            <a:r>
              <a:rPr lang="es-ES" sz="1600"/>
              <a:t> </a:t>
            </a:r>
            <a:r>
              <a:rPr lang="es-ES" sz="1600" err="1"/>
              <a:t>an</a:t>
            </a:r>
            <a:r>
              <a:rPr lang="es-ES" sz="1600"/>
              <a:t> </a:t>
            </a:r>
            <a:r>
              <a:rPr lang="es-ES" sz="1600" err="1"/>
              <a:t>existing</a:t>
            </a:r>
            <a:r>
              <a:rPr lang="es-ES" sz="1600"/>
              <a:t> </a:t>
            </a:r>
            <a:r>
              <a:rPr lang="es-ES" sz="1600" err="1"/>
              <a:t>ontology</a:t>
            </a:r>
            <a:r>
              <a:rPr lang="es-ES" sz="1600"/>
              <a:t> </a:t>
            </a:r>
            <a:r>
              <a:rPr lang="es-ES" sz="1600" err="1"/>
              <a:t>that</a:t>
            </a:r>
            <a:r>
              <a:rPr lang="es-ES" sz="1600"/>
              <a:t> </a:t>
            </a:r>
            <a:r>
              <a:rPr lang="es-ES" sz="1600" err="1"/>
              <a:t>matched</a:t>
            </a:r>
            <a:r>
              <a:rPr lang="es-ES" sz="1600"/>
              <a:t> </a:t>
            </a:r>
            <a:r>
              <a:rPr lang="es-ES" sz="1600" err="1"/>
              <a:t>our</a:t>
            </a:r>
            <a:r>
              <a:rPr lang="es-ES" sz="1600"/>
              <a:t> </a:t>
            </a:r>
            <a:r>
              <a:rPr lang="es-ES" sz="1600" err="1"/>
              <a:t>dataset</a:t>
            </a:r>
            <a:r>
              <a:rPr lang="es-ES" sz="1600"/>
              <a:t>. </a:t>
            </a:r>
          </a:p>
          <a:p>
            <a:pPr>
              <a:lnSpc>
                <a:spcPct val="150000"/>
              </a:lnSpc>
            </a:pPr>
            <a:r>
              <a:rPr lang="es-ES" sz="1600"/>
              <a:t>          </a:t>
            </a:r>
            <a:r>
              <a:rPr lang="es-ES" sz="1600" spc="50" err="1">
                <a:solidFill>
                  <a:schemeClr val="tx1"/>
                </a:solidFill>
              </a:rPr>
              <a:t>Possible</a:t>
            </a:r>
            <a:r>
              <a:rPr lang="es-ES" sz="1600" spc="50">
                <a:solidFill>
                  <a:schemeClr val="tx1"/>
                </a:solidFill>
              </a:rPr>
              <a:t> </a:t>
            </a:r>
            <a:r>
              <a:rPr lang="es-ES" sz="1600" spc="50" err="1">
                <a:solidFill>
                  <a:schemeClr val="tx1"/>
                </a:solidFill>
              </a:rPr>
              <a:t>ontologies</a:t>
            </a:r>
            <a:r>
              <a:rPr lang="es-ES" sz="1600" spc="50">
                <a:solidFill>
                  <a:schemeClr val="tx1"/>
                </a:solidFill>
              </a:rPr>
              <a:t> </a:t>
            </a:r>
            <a:r>
              <a:rPr lang="es-ES" sz="1600" spc="50" err="1">
                <a:solidFill>
                  <a:schemeClr val="tx1"/>
                </a:solidFill>
              </a:rPr>
              <a:t>that</a:t>
            </a:r>
            <a:r>
              <a:rPr lang="es-ES" sz="1600" spc="50">
                <a:solidFill>
                  <a:schemeClr val="tx1"/>
                </a:solidFill>
              </a:rPr>
              <a:t> </a:t>
            </a:r>
            <a:r>
              <a:rPr lang="es-ES" sz="1600" spc="50" err="1">
                <a:solidFill>
                  <a:schemeClr val="tx1"/>
                </a:solidFill>
              </a:rPr>
              <a:t>could</a:t>
            </a:r>
            <a:r>
              <a:rPr lang="es-ES" sz="1600" spc="50">
                <a:solidFill>
                  <a:schemeClr val="tx1"/>
                </a:solidFill>
              </a:rPr>
              <a:t> be </a:t>
            </a:r>
            <a:r>
              <a:rPr lang="es-ES" sz="1600" spc="50" err="1">
                <a:solidFill>
                  <a:schemeClr val="tx1"/>
                </a:solidFill>
              </a:rPr>
              <a:t>used</a:t>
            </a:r>
            <a:endParaRPr lang="es-ES" sz="1600" spc="50">
              <a:solidFill>
                <a:schemeClr val="tx1"/>
              </a:solidFill>
            </a:endParaRP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400" spc="5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http://vocab.linkeddata.es/datosabiertos/def/turismo/lugar/index-en.html</a:t>
            </a:r>
            <a:r>
              <a:rPr lang="es-ES" sz="1400" spc="50">
                <a:solidFill>
                  <a:schemeClr val="tx1"/>
                </a:solidFill>
              </a:rPr>
              <a:t> --&gt;</a:t>
            </a:r>
            <a:r>
              <a:rPr lang="es-ES" sz="1800" spc="50">
                <a:solidFill>
                  <a:schemeClr val="tx1"/>
                </a:solidFill>
              </a:rPr>
              <a:t> </a:t>
            </a:r>
            <a:r>
              <a:rPr lang="es-ES" sz="1400" i="1" spc="50" err="1">
                <a:solidFill>
                  <a:schemeClr val="tx1"/>
                </a:solidFill>
              </a:rPr>
              <a:t>Ontology</a:t>
            </a:r>
            <a:r>
              <a:rPr lang="es-ES" sz="1400" i="1" spc="50">
                <a:solidFill>
                  <a:schemeClr val="tx1"/>
                </a:solidFill>
              </a:rPr>
              <a:t> </a:t>
            </a:r>
            <a:r>
              <a:rPr lang="es-ES" sz="1400" i="1" spc="50" err="1">
                <a:solidFill>
                  <a:schemeClr val="tx1"/>
                </a:solidFill>
              </a:rPr>
              <a:t>for</a:t>
            </a:r>
            <a:r>
              <a:rPr lang="es-ES" sz="1400" i="1" spc="50">
                <a:solidFill>
                  <a:schemeClr val="tx1"/>
                </a:solidFill>
              </a:rPr>
              <a:t> </a:t>
            </a:r>
            <a:r>
              <a:rPr lang="es-ES" sz="1400" i="1" spc="50" err="1">
                <a:solidFill>
                  <a:schemeClr val="tx1"/>
                </a:solidFill>
              </a:rPr>
              <a:t>the</a:t>
            </a:r>
            <a:r>
              <a:rPr lang="es-ES" sz="1400" i="1" spc="50">
                <a:solidFill>
                  <a:schemeClr val="tx1"/>
                </a:solidFill>
              </a:rPr>
              <a:t> </a:t>
            </a:r>
            <a:r>
              <a:rPr lang="es-ES" sz="1400" i="1" spc="50" err="1">
                <a:solidFill>
                  <a:schemeClr val="tx1"/>
                </a:solidFill>
              </a:rPr>
              <a:t>representation</a:t>
            </a:r>
            <a:r>
              <a:rPr lang="es-ES" sz="1400" i="1" spc="50">
                <a:solidFill>
                  <a:schemeClr val="tx1"/>
                </a:solidFill>
              </a:rPr>
              <a:t> </a:t>
            </a:r>
            <a:r>
              <a:rPr lang="es-ES" sz="1400" i="1" spc="50" err="1">
                <a:solidFill>
                  <a:schemeClr val="tx1"/>
                </a:solidFill>
              </a:rPr>
              <a:t>of</a:t>
            </a:r>
            <a:r>
              <a:rPr lang="es-ES" sz="1400" i="1" spc="50">
                <a:solidFill>
                  <a:schemeClr val="tx1"/>
                </a:solidFill>
              </a:rPr>
              <a:t> </a:t>
            </a:r>
            <a:r>
              <a:rPr lang="es-ES" sz="1400" b="1" i="1" spc="50">
                <a:solidFill>
                  <a:schemeClr val="tx1"/>
                </a:solidFill>
              </a:rPr>
              <a:t>data </a:t>
            </a:r>
            <a:r>
              <a:rPr lang="es-ES" sz="1400" b="1" i="1" spc="50" err="1">
                <a:solidFill>
                  <a:schemeClr val="tx1"/>
                </a:solidFill>
              </a:rPr>
              <a:t>on</a:t>
            </a:r>
            <a:r>
              <a:rPr lang="es-ES" sz="1400" b="1" i="1" spc="50">
                <a:solidFill>
                  <a:schemeClr val="tx1"/>
                </a:solidFill>
              </a:rPr>
              <a:t> places </a:t>
            </a:r>
            <a:r>
              <a:rPr lang="es-ES" sz="1400" b="1" i="1" spc="50" err="1">
                <a:solidFill>
                  <a:schemeClr val="tx1"/>
                </a:solidFill>
              </a:rPr>
              <a:t>of</a:t>
            </a:r>
            <a:r>
              <a:rPr lang="es-ES" sz="1400" b="1" i="1" spc="50">
                <a:solidFill>
                  <a:schemeClr val="tx1"/>
                </a:solidFill>
              </a:rPr>
              <a:t> </a:t>
            </a:r>
            <a:r>
              <a:rPr lang="es-ES" sz="1400" b="1" i="1" spc="50" err="1">
                <a:solidFill>
                  <a:schemeClr val="tx1"/>
                </a:solidFill>
              </a:rPr>
              <a:t>tourist</a:t>
            </a:r>
            <a:r>
              <a:rPr lang="es-ES" sz="1400" b="1" i="1" spc="50">
                <a:solidFill>
                  <a:schemeClr val="tx1"/>
                </a:solidFill>
              </a:rPr>
              <a:t> </a:t>
            </a:r>
            <a:r>
              <a:rPr lang="es-ES" sz="1400" b="1" i="1" spc="50" err="1">
                <a:solidFill>
                  <a:schemeClr val="tx1"/>
                </a:solidFill>
              </a:rPr>
              <a:t>interest</a:t>
            </a:r>
            <a:r>
              <a:rPr lang="es-ES" sz="1400" i="1" spc="50">
                <a:solidFill>
                  <a:schemeClr val="tx1"/>
                </a:solidFill>
              </a:rPr>
              <a:t>, </a:t>
            </a:r>
            <a:r>
              <a:rPr lang="es-ES" sz="1400" i="1" spc="50" err="1">
                <a:solidFill>
                  <a:schemeClr val="tx1"/>
                </a:solidFill>
              </a:rPr>
              <a:t>trips</a:t>
            </a:r>
            <a:r>
              <a:rPr lang="es-ES" sz="1400" i="1" spc="50">
                <a:solidFill>
                  <a:schemeClr val="tx1"/>
                </a:solidFill>
              </a:rPr>
              <a:t>, </a:t>
            </a:r>
            <a:r>
              <a:rPr lang="es-ES" sz="1400" i="1" spc="50" err="1">
                <a:solidFill>
                  <a:schemeClr val="tx1"/>
                </a:solidFill>
              </a:rPr>
              <a:t>routes</a:t>
            </a:r>
            <a:r>
              <a:rPr lang="es-ES" sz="1400" i="1" spc="50">
                <a:solidFill>
                  <a:schemeClr val="tx1"/>
                </a:solidFill>
              </a:rPr>
              <a:t>, etc., in </a:t>
            </a:r>
            <a:r>
              <a:rPr lang="es-ES" sz="1400" i="1" spc="50" err="1">
                <a:solidFill>
                  <a:schemeClr val="tx1"/>
                </a:solidFill>
              </a:rPr>
              <a:t>Spain</a:t>
            </a:r>
            <a:r>
              <a:rPr lang="es-ES" sz="1400" i="1" spc="50">
                <a:solidFill>
                  <a:schemeClr val="tx1"/>
                </a:solidFill>
              </a:rPr>
              <a:t>. 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400" spc="5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http://vocab.linkeddata.es/datosabiertos/def/urbanismo-infraestructuras/callejero/index-en.html</a:t>
            </a:r>
            <a:r>
              <a:rPr lang="es-ES" sz="1400" spc="50">
                <a:solidFill>
                  <a:schemeClr val="tx1"/>
                </a:solidFill>
              </a:rPr>
              <a:t> </a:t>
            </a:r>
            <a:r>
              <a:rPr lang="es-ES" sz="1400" i="1" spc="50">
                <a:solidFill>
                  <a:schemeClr val="tx1"/>
                </a:solidFill>
              </a:rPr>
              <a:t>--&gt; </a:t>
            </a:r>
            <a:r>
              <a:rPr lang="es-ES" sz="1400" i="1" spc="50" err="1">
                <a:solidFill>
                  <a:schemeClr val="tx1"/>
                </a:solidFill>
              </a:rPr>
              <a:t>Ontology</a:t>
            </a:r>
            <a:r>
              <a:rPr lang="en-US" sz="1400" i="1" spc="50">
                <a:solidFill>
                  <a:schemeClr val="tx1"/>
                </a:solidFill>
              </a:rPr>
              <a:t> for the description of the </a:t>
            </a:r>
            <a:r>
              <a:rPr lang="en-US" sz="1400" b="1" i="1" spc="50">
                <a:solidFill>
                  <a:schemeClr val="tx1"/>
                </a:solidFill>
              </a:rPr>
              <a:t>street infrastructures of a municipality in Spain</a:t>
            </a:r>
            <a:r>
              <a:rPr lang="en-US" sz="1400" i="1" spc="50">
                <a:solidFill>
                  <a:schemeClr val="tx1"/>
                </a:solidFill>
              </a:rPr>
              <a:t>: roads, sections of roads and doorways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spc="5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https://zaragoza.es/sede/portal/datos-abiertos/vocabularios/cruzar</a:t>
            </a:r>
            <a:r>
              <a:rPr lang="en-US" sz="1400" spc="50">
                <a:solidFill>
                  <a:schemeClr val="tx1"/>
                </a:solidFill>
              </a:rPr>
              <a:t> </a:t>
            </a:r>
            <a:r>
              <a:rPr lang="en-US" sz="1400" i="1" spc="5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400" i="1" spc="50" err="1">
                <a:solidFill>
                  <a:schemeClr val="tx1"/>
                </a:solidFill>
              </a:rPr>
              <a:t>Cruzar</a:t>
            </a:r>
            <a:r>
              <a:rPr lang="en-US" sz="1400" i="1" spc="50">
                <a:solidFill>
                  <a:schemeClr val="tx1"/>
                </a:solidFill>
              </a:rPr>
              <a:t> ontology for the </a:t>
            </a:r>
            <a:r>
              <a:rPr lang="en-US" sz="1400" b="1" i="1" spc="50">
                <a:solidFill>
                  <a:schemeClr val="tx1"/>
                </a:solidFill>
              </a:rPr>
              <a:t>generation of routes </a:t>
            </a:r>
            <a:r>
              <a:rPr lang="en-US" sz="1400" i="1" spc="50">
                <a:solidFill>
                  <a:schemeClr val="tx1"/>
                </a:solidFill>
              </a:rPr>
              <a:t>based on tourist profiles.</a:t>
            </a:r>
            <a:endParaRPr lang="es-ES" sz="1400" i="1" spc="5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s-ES" sz="1600">
              <a:solidFill>
                <a:schemeClr val="tx1"/>
              </a:solidFill>
            </a:endParaRPr>
          </a:p>
          <a:p>
            <a:pPr marL="285750" indent="-285750" rtl="0">
              <a:lnSpc>
                <a:spcPct val="150000"/>
              </a:lnSpc>
              <a:buFontTx/>
              <a:buChar char="-"/>
            </a:pPr>
            <a:r>
              <a:rPr lang="es-ES" sz="1600" err="1"/>
              <a:t>Establishing</a:t>
            </a:r>
            <a:r>
              <a:rPr lang="es-ES" sz="1600"/>
              <a:t> </a:t>
            </a:r>
            <a:r>
              <a:rPr lang="es-ES" sz="1600" err="1"/>
              <a:t>unique</a:t>
            </a:r>
            <a:r>
              <a:rPr lang="es-ES" sz="1600"/>
              <a:t> </a:t>
            </a:r>
            <a:r>
              <a:rPr lang="es-ES" sz="1600" err="1"/>
              <a:t>IDs</a:t>
            </a:r>
            <a:r>
              <a:rPr lang="es-ES" sz="1600"/>
              <a:t> </a:t>
            </a:r>
            <a:r>
              <a:rPr lang="es-ES" sz="1600" err="1"/>
              <a:t>for</a:t>
            </a:r>
            <a:r>
              <a:rPr lang="es-ES" sz="1600"/>
              <a:t> </a:t>
            </a:r>
            <a:r>
              <a:rPr lang="es-ES" sz="1600" err="1"/>
              <a:t>each</a:t>
            </a:r>
            <a:r>
              <a:rPr lang="es-ES" sz="1600"/>
              <a:t> </a:t>
            </a:r>
            <a:r>
              <a:rPr lang="es-ES" sz="1600" err="1"/>
              <a:t>entity</a:t>
            </a:r>
            <a:r>
              <a:rPr lang="es-ES" sz="1600"/>
              <a:t> </a:t>
            </a:r>
            <a:r>
              <a:rPr lang="es-ES" sz="1600" err="1"/>
              <a:t>of</a:t>
            </a:r>
            <a:r>
              <a:rPr lang="es-ES" sz="1600"/>
              <a:t> </a:t>
            </a:r>
            <a:r>
              <a:rPr lang="es-ES" sz="1600" err="1"/>
              <a:t>the</a:t>
            </a:r>
            <a:r>
              <a:rPr lang="es-ES" sz="1600"/>
              <a:t> </a:t>
            </a:r>
            <a:r>
              <a:rPr lang="es-ES" sz="1600" err="1"/>
              <a:t>classes</a:t>
            </a:r>
            <a:endParaRPr lang="es-ES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600" err="1"/>
              <a:t>When</a:t>
            </a:r>
            <a:r>
              <a:rPr lang="es-ES" sz="1600"/>
              <a:t> </a:t>
            </a:r>
            <a:r>
              <a:rPr lang="es-ES" sz="1600" err="1"/>
              <a:t>linking</a:t>
            </a:r>
            <a:r>
              <a:rPr lang="es-ES" sz="1600"/>
              <a:t> data, </a:t>
            </a:r>
            <a:r>
              <a:rPr lang="es-ES" sz="1600" err="1"/>
              <a:t>some</a:t>
            </a:r>
            <a:r>
              <a:rPr lang="es-ES" sz="1600"/>
              <a:t> </a:t>
            </a:r>
            <a:r>
              <a:rPr lang="es-ES" sz="1600" err="1"/>
              <a:t>entities</a:t>
            </a:r>
            <a:r>
              <a:rPr lang="es-ES" sz="1600"/>
              <a:t> </a:t>
            </a:r>
            <a:r>
              <a:rPr lang="es-ES" sz="1600" err="1"/>
              <a:t>were</a:t>
            </a:r>
            <a:r>
              <a:rPr lang="es-ES" sz="1600"/>
              <a:t> </a:t>
            </a:r>
            <a:r>
              <a:rPr lang="es-ES" sz="1600" err="1"/>
              <a:t>not</a:t>
            </a:r>
            <a:r>
              <a:rPr lang="es-ES" sz="1600"/>
              <a:t> </a:t>
            </a:r>
            <a:r>
              <a:rPr lang="es-ES" sz="1600" err="1"/>
              <a:t>reconciled</a:t>
            </a:r>
            <a:r>
              <a:rPr lang="es-ES" sz="1600"/>
              <a:t>. </a:t>
            </a:r>
            <a:endParaRPr lang="es-ES" sz="2000"/>
          </a:p>
          <a:p>
            <a:pPr rtl="0"/>
            <a:endParaRPr lang="es-ES" sz="2000"/>
          </a:p>
          <a:p>
            <a:pPr lvl="1"/>
            <a:endParaRPr lang="es-ES" sz="1400" spc="50">
              <a:solidFill>
                <a:schemeClr val="tx1"/>
              </a:solidFill>
            </a:endParaRPr>
          </a:p>
          <a:p>
            <a:pPr lvl="1"/>
            <a:endParaRPr lang="es-ES" sz="1400" spc="5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US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2550"/>
            <a:ext cx="10515600" cy="1325563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7200"/>
              <a:t>THANK YOU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n-US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167894"/>
            <a:ext cx="8220076" cy="989281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/>
              <a:t>INTRODUCTION TO OUR DATASET</a:t>
            </a:r>
            <a:endParaRPr lang="es-ES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3900" y="1480793"/>
            <a:ext cx="6915610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s-ES" b="1" noProof="1"/>
              <a:t>What is our dataset about?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05332" y="1820880"/>
            <a:ext cx="6301011" cy="903319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/>
              <a:t>Data of commemorative plaques in multiple building facades in Madrid.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/>
              <a:t>Events, relevant people and buildings w</a:t>
            </a:r>
            <a:r>
              <a:rPr lang="es-ES" err="1"/>
              <a:t>ith</a:t>
            </a:r>
            <a:r>
              <a:rPr lang="es-ES"/>
              <a:t> </a:t>
            </a:r>
            <a:r>
              <a:rPr lang="es-ES" err="1"/>
              <a:t>historical</a:t>
            </a:r>
            <a:r>
              <a:rPr lang="es-ES"/>
              <a:t> </a:t>
            </a:r>
            <a:r>
              <a:rPr lang="es-ES" err="1"/>
              <a:t>value</a:t>
            </a:r>
            <a:r>
              <a:rPr lang="es-ES"/>
              <a:t>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/>
              <a:t>More </a:t>
            </a:r>
            <a:r>
              <a:rPr lang="es-ES" err="1"/>
              <a:t>than</a:t>
            </a:r>
            <a:r>
              <a:rPr lang="es-ES"/>
              <a:t> 380 plaques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83899" y="3152068"/>
            <a:ext cx="7026269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b="1" err="1"/>
              <a:t>Source</a:t>
            </a:r>
            <a:r>
              <a:rPr lang="es-ES" b="1"/>
              <a:t> </a:t>
            </a:r>
            <a:r>
              <a:rPr lang="es-ES" b="1" err="1"/>
              <a:t>of</a:t>
            </a:r>
            <a:r>
              <a:rPr lang="es-ES" b="1"/>
              <a:t> </a:t>
            </a:r>
            <a:r>
              <a:rPr lang="es-ES" b="1" err="1"/>
              <a:t>the</a:t>
            </a:r>
            <a:r>
              <a:rPr lang="es-ES" b="1"/>
              <a:t> </a:t>
            </a:r>
            <a:r>
              <a:rPr lang="es-ES" b="1" err="1"/>
              <a:t>dataset</a:t>
            </a:r>
            <a:endParaRPr lang="es-ES" b="1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04594" y="3563183"/>
            <a:ext cx="6289146" cy="55795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/>
              <a:t>Madrid </a:t>
            </a:r>
            <a:r>
              <a:rPr lang="es-ES" err="1"/>
              <a:t>city</a:t>
            </a:r>
            <a:r>
              <a:rPr lang="es-ES"/>
              <a:t> </a:t>
            </a:r>
            <a:r>
              <a:rPr lang="es-ES" err="1"/>
              <a:t>council</a:t>
            </a:r>
            <a:r>
              <a:rPr lang="es-ES"/>
              <a:t> </a:t>
            </a:r>
            <a:r>
              <a:rPr lang="es-ES">
                <a:sym typeface="Wingdings" panose="05000000000000000000" pitchFamily="2" charset="2"/>
              </a:rPr>
              <a:t> </a:t>
            </a:r>
            <a:r>
              <a:rPr lang="es-ES" i="1" err="1">
                <a:sym typeface="Wingdings" panose="05000000000000000000" pitchFamily="2" charset="2"/>
              </a:rPr>
              <a:t>memoriademadrid</a:t>
            </a:r>
            <a:r>
              <a:rPr lang="es-ES" i="1">
                <a:sym typeface="Wingdings" panose="05000000000000000000" pitchFamily="2" charset="2"/>
              </a:rPr>
              <a:t> Digital Library </a:t>
            </a:r>
            <a:endParaRPr lang="es-ES" i="1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83900" y="4309692"/>
            <a:ext cx="6289145" cy="36512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/>
              <a:t>Licensing of the Data Source</a:t>
            </a:r>
            <a:endParaRPr lang="es-ES" b="1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29982" y="4743979"/>
            <a:ext cx="6470377" cy="1318178"/>
          </a:xfrm>
        </p:spPr>
        <p:txBody>
          <a:bodyPr rtlCol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s-ES" i="1"/>
              <a:t>CREATIVE COMMONS - </a:t>
            </a:r>
            <a:r>
              <a:rPr lang="es-ES" i="1" err="1"/>
              <a:t>Attribution-NonCommercial</a:t>
            </a:r>
            <a:r>
              <a:rPr lang="es-ES" i="1"/>
              <a:t> 2.5 </a:t>
            </a:r>
            <a:r>
              <a:rPr lang="es-ES" i="1" err="1"/>
              <a:t>Spain</a:t>
            </a:r>
            <a:r>
              <a:rPr lang="es-ES" i="1"/>
              <a:t>.</a:t>
            </a:r>
          </a:p>
          <a:p>
            <a:pPr algn="l">
              <a:spcBef>
                <a:spcPts val="600"/>
              </a:spcBef>
            </a:pPr>
            <a:r>
              <a:rPr lang="en-US"/>
              <a:t>Allows the reuse of the documents and data for non-commercial purposes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u="sng"/>
              <a:t>Publisher</a:t>
            </a:r>
            <a:r>
              <a:rPr lang="en-US"/>
              <a:t>: </a:t>
            </a:r>
            <a:r>
              <a:rPr lang="es-ES" i="1" err="1">
                <a:sym typeface="Wingdings" panose="05000000000000000000" pitchFamily="2" charset="2"/>
              </a:rPr>
              <a:t>memoriademadrid</a:t>
            </a:r>
            <a:r>
              <a:rPr lang="es-ES" i="1">
                <a:sym typeface="Wingdings" panose="05000000000000000000" pitchFamily="2" charset="2"/>
              </a:rPr>
              <a:t> Digital Library </a:t>
            </a:r>
            <a:r>
              <a:rPr lang="es-ES"/>
              <a:t>(Madrid </a:t>
            </a:r>
            <a:r>
              <a:rPr lang="es-ES" err="1"/>
              <a:t>city</a:t>
            </a:r>
            <a:r>
              <a:rPr lang="es-ES"/>
              <a:t> </a:t>
            </a:r>
            <a:r>
              <a:rPr lang="es-ES" err="1"/>
              <a:t>council</a:t>
            </a:r>
            <a:r>
              <a:rPr lang="es-ES"/>
              <a:t>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u="sng" err="1"/>
              <a:t>Righstholder</a:t>
            </a:r>
            <a:r>
              <a:rPr lang="es-ES"/>
              <a:t>: </a:t>
            </a:r>
            <a:r>
              <a:rPr lang="es-ES" i="1" err="1">
                <a:sym typeface="Wingdings" panose="05000000000000000000" pitchFamily="2" charset="2"/>
              </a:rPr>
              <a:t>memoriademadrid</a:t>
            </a:r>
            <a:r>
              <a:rPr lang="es-ES" i="1">
                <a:sym typeface="Wingdings" panose="05000000000000000000" pitchFamily="2" charset="2"/>
              </a:rPr>
              <a:t> Digital Library </a:t>
            </a:r>
            <a:endParaRPr lang="es-ES"/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8" name="Marcador de pie de página 9">
            <a:extLst>
              <a:ext uri="{FF2B5EF4-FFF2-40B4-BE49-F238E27FC236}">
                <a16:creationId xmlns:a16="http://schemas.microsoft.com/office/drawing/2014/main" id="{9440BF60-8CD4-E90C-AF89-8BFB3399D4B9}"/>
              </a:ext>
            </a:extLst>
          </p:cNvPr>
          <p:cNvSpPr txBox="1">
            <a:spLocks/>
          </p:cNvSpPr>
          <p:nvPr/>
        </p:nvSpPr>
        <p:spPr>
          <a:xfrm>
            <a:off x="4038600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err="1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grpSp>
        <p:nvGrpSpPr>
          <p:cNvPr id="2063" name="Grupo 2062">
            <a:extLst>
              <a:ext uri="{FF2B5EF4-FFF2-40B4-BE49-F238E27FC236}">
                <a16:creationId xmlns:a16="http://schemas.microsoft.com/office/drawing/2014/main" id="{C1AD87CF-AAFD-C11D-1CFB-462D604DCF65}"/>
              </a:ext>
            </a:extLst>
          </p:cNvPr>
          <p:cNvGrpSpPr/>
          <p:nvPr/>
        </p:nvGrpSpPr>
        <p:grpSpPr>
          <a:xfrm>
            <a:off x="9005308" y="1666376"/>
            <a:ext cx="2021919" cy="2329072"/>
            <a:chOff x="9005308" y="1666376"/>
            <a:chExt cx="2021919" cy="2329072"/>
          </a:xfrm>
        </p:grpSpPr>
        <p:grpSp>
          <p:nvGrpSpPr>
            <p:cNvPr id="2059" name="Grupo 2058">
              <a:extLst>
                <a:ext uri="{FF2B5EF4-FFF2-40B4-BE49-F238E27FC236}">
                  <a16:creationId xmlns:a16="http://schemas.microsoft.com/office/drawing/2014/main" id="{C882A510-09D7-89C7-82DD-3A7E0AD06220}"/>
                </a:ext>
              </a:extLst>
            </p:cNvPr>
            <p:cNvGrpSpPr/>
            <p:nvPr/>
          </p:nvGrpSpPr>
          <p:grpSpPr>
            <a:xfrm>
              <a:off x="9005308" y="1666376"/>
              <a:ext cx="2021919" cy="746849"/>
              <a:chOff x="7185861" y="3068031"/>
              <a:chExt cx="1638625" cy="578473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1BFD86A5-E26F-32CE-93DD-B89665F9146C}"/>
                  </a:ext>
                </a:extLst>
              </p:cNvPr>
              <p:cNvSpPr txBox="1"/>
              <p:nvPr/>
            </p:nvSpPr>
            <p:spPr>
              <a:xfrm>
                <a:off x="7185861" y="3068031"/>
                <a:ext cx="1313167" cy="430887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ES" sz="1100" b="1" i="1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Scan</a:t>
                </a:r>
                <a:r>
                  <a:rPr lang="es-ES" sz="1100" b="1" i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100" b="1" i="1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es-ES" sz="1100" b="1" i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100" b="1" i="1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lang="es-ES" sz="1100" b="1" i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100" b="1" i="1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s-ES" sz="1100" b="1" i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100" b="1" i="1" err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r>
                  <a:rPr lang="es-ES" sz="1100" b="1" i="1">
                    <a:solidFill>
                      <a:schemeClr val="accent4">
                        <a:lumMod val="7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2057" name="Flecha: curvada hacia la izquierda 2056">
                <a:extLst>
                  <a:ext uri="{FF2B5EF4-FFF2-40B4-BE49-F238E27FC236}">
                    <a16:creationId xmlns:a16="http://schemas.microsoft.com/office/drawing/2014/main" id="{A5651960-E7F1-2211-6E7C-106F65489CBC}"/>
                  </a:ext>
                </a:extLst>
              </p:cNvPr>
              <p:cNvSpPr/>
              <p:nvPr/>
            </p:nvSpPr>
            <p:spPr>
              <a:xfrm rot="20793845">
                <a:off x="8586598" y="3227780"/>
                <a:ext cx="237888" cy="418724"/>
              </a:xfrm>
              <a:prstGeom prst="curvedLef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62" name="Imagen 2061" descr="Código QR&#10;&#10;Descripción generada automáticamente">
              <a:extLst>
                <a:ext uri="{FF2B5EF4-FFF2-40B4-BE49-F238E27FC236}">
                  <a16:creationId xmlns:a16="http://schemas.microsoft.com/office/drawing/2014/main" id="{40CC4BD9-751A-7FA7-6197-98FCD3CBF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9744" y="2261898"/>
              <a:ext cx="1733550" cy="1733550"/>
            </a:xfrm>
            <a:prstGeom prst="rect">
              <a:avLst/>
            </a:prstGeom>
          </p:spPr>
        </p:pic>
      </p:grpSp>
      <p:pic>
        <p:nvPicPr>
          <p:cNvPr id="2067" name="Imagen 2066">
            <a:extLst>
              <a:ext uri="{FF2B5EF4-FFF2-40B4-BE49-F238E27FC236}">
                <a16:creationId xmlns:a16="http://schemas.microsoft.com/office/drawing/2014/main" id="{4EF20DA1-56F7-2533-9638-1C0832BF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48" y="5656682"/>
            <a:ext cx="2047875" cy="285750"/>
          </a:xfrm>
          <a:prstGeom prst="rect">
            <a:avLst/>
          </a:prstGeom>
        </p:spPr>
      </p:pic>
      <p:pic>
        <p:nvPicPr>
          <p:cNvPr id="2070" name="Picture 18" descr="Memoria de Madrid - Registros - Inicio">
            <a:extLst>
              <a:ext uri="{FF2B5EF4-FFF2-40B4-BE49-F238E27FC236}">
                <a16:creationId xmlns:a16="http://schemas.microsoft.com/office/drawing/2014/main" id="{3C8F5ED0-F698-B5DF-194F-CE64EDEF4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359" y="4244039"/>
            <a:ext cx="3064378" cy="49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" descr="Memoria de Madrid - Registros - Inicio">
            <a:extLst>
              <a:ext uri="{FF2B5EF4-FFF2-40B4-BE49-F238E27FC236}">
                <a16:creationId xmlns:a16="http://schemas.microsoft.com/office/drawing/2014/main" id="{29E483BF-549A-745A-4526-84D7D12F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905" y="4987772"/>
            <a:ext cx="2080871" cy="5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es-ES" err="1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24D49AB1-98CB-195D-609E-B3B1182A1EF6}"/>
              </a:ext>
            </a:extLst>
          </p:cNvPr>
          <p:cNvSpPr txBox="1">
            <a:spLocks/>
          </p:cNvSpPr>
          <p:nvPr/>
        </p:nvSpPr>
        <p:spPr>
          <a:xfrm>
            <a:off x="3987007" y="366123"/>
            <a:ext cx="5238193" cy="906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err="1"/>
              <a:t>Fields</a:t>
            </a:r>
            <a:r>
              <a:rPr lang="es-ES" sz="4000" b="1"/>
              <a:t> and </a:t>
            </a:r>
            <a:r>
              <a:rPr lang="es-ES" sz="4000" b="1" err="1"/>
              <a:t>schema</a:t>
            </a:r>
            <a:r>
              <a:rPr lang="es-ES" sz="4000" b="1"/>
              <a:t> 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F787C1C-605F-0337-1EC7-524291D9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1" y="1285875"/>
            <a:ext cx="8106806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1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19875"/>
            <a:ext cx="8421688" cy="1161250"/>
          </a:xfrm>
        </p:spPr>
        <p:txBody>
          <a:bodyPr rtlCol="0"/>
          <a:lstStyle/>
          <a:p>
            <a:pPr rtl="0"/>
            <a:r>
              <a:rPr lang="es-ES" sz="4000" b="1" err="1"/>
              <a:t>Ontology</a:t>
            </a:r>
            <a:endParaRPr lang="es-ES" sz="4000" b="1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sz="1000" err="1"/>
              <a:t>Commemorative</a:t>
            </a:r>
            <a:r>
              <a:rPr lang="es-ES" sz="1000"/>
              <a:t> Plaques </a:t>
            </a:r>
            <a:r>
              <a:rPr lang="es-ES" sz="1000" err="1"/>
              <a:t>of</a:t>
            </a:r>
            <a:r>
              <a:rPr lang="es-ES" sz="1000"/>
              <a:t> Madrid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  <p:pic>
        <p:nvPicPr>
          <p:cNvPr id="20" name="Imagen 19" descr="Diagrama&#10;&#10;Descripción generada automáticamente">
            <a:extLst>
              <a:ext uri="{FF2B5EF4-FFF2-40B4-BE49-F238E27FC236}">
                <a16:creationId xmlns:a16="http://schemas.microsoft.com/office/drawing/2014/main" id="{B0B642ED-C3BE-4155-9E13-ED160E6C0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94" y="1206163"/>
            <a:ext cx="8325719" cy="49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90"/>
            <a:ext cx="10515600" cy="1325563"/>
          </a:xfrm>
        </p:spPr>
        <p:txBody>
          <a:bodyPr rtlCol="0">
            <a:normAutofit/>
          </a:bodyPr>
          <a:lstStyle/>
          <a:p>
            <a:r>
              <a:rPr lang="en-US" sz="4000" b="1" err="1"/>
              <a:t>Analisys</a:t>
            </a:r>
            <a:r>
              <a:rPr lang="en-US" sz="4000" b="1"/>
              <a:t> Of our dataset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41481" y="1830352"/>
            <a:ext cx="10855219" cy="45259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noProof="1"/>
              <a:t>Naming Strategy</a:t>
            </a:r>
          </a:p>
          <a:p>
            <a:endParaRPr lang="es-ES" noProof="1"/>
          </a:p>
          <a:p>
            <a:endParaRPr lang="es-ES" noProof="1"/>
          </a:p>
          <a:p>
            <a:endParaRPr lang="es-ES" noProof="1"/>
          </a:p>
          <a:p>
            <a:pPr marL="0" indent="0">
              <a:buNone/>
            </a:pPr>
            <a:endParaRPr lang="es-ES" noProof="1"/>
          </a:p>
          <a:p>
            <a:r>
              <a:rPr lang="es-ES" noProof="1"/>
              <a:t>Dataset Cleaning</a:t>
            </a:r>
          </a:p>
          <a:p>
            <a:endParaRPr lang="es-ES"/>
          </a:p>
        </p:txBody>
      </p:sp>
      <p:sp>
        <p:nvSpPr>
          <p:cNvPr id="13" name="Marcador de pie de página 9">
            <a:extLst>
              <a:ext uri="{FF2B5EF4-FFF2-40B4-BE49-F238E27FC236}">
                <a16:creationId xmlns:a16="http://schemas.microsoft.com/office/drawing/2014/main" id="{59808F7E-8D31-33D3-C4B2-3B4062326FF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89ACB39-A07C-28DF-7A64-CCAEB11C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617" y="2309812"/>
            <a:ext cx="9764765" cy="14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1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1">
            <a:extLst>
              <a:ext uri="{FF2B5EF4-FFF2-40B4-BE49-F238E27FC236}">
                <a16:creationId xmlns:a16="http://schemas.microsoft.com/office/drawing/2014/main" id="{C463D1B2-C500-8CBD-AFC5-AE60A11B0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8" y="246782"/>
            <a:ext cx="5431971" cy="846301"/>
          </a:xfrm>
        </p:spPr>
        <p:txBody>
          <a:bodyPr rtlCol="0">
            <a:normAutofit/>
          </a:bodyPr>
          <a:lstStyle/>
          <a:p>
            <a:pPr algn="l"/>
            <a:r>
              <a:rPr lang="es-ES" sz="4000" b="1"/>
              <a:t>RDF GENERATION</a:t>
            </a:r>
          </a:p>
        </p:txBody>
      </p:sp>
      <p:sp>
        <p:nvSpPr>
          <p:cNvPr id="49" name="Marcador de pie de página 4">
            <a:extLst>
              <a:ext uri="{FF2B5EF4-FFF2-40B4-BE49-F238E27FC236}">
                <a16:creationId xmlns:a16="http://schemas.microsoft.com/office/drawing/2014/main" id="{95A79BC9-2018-816D-758C-C600CD6A0E7C}"/>
              </a:ext>
            </a:extLst>
          </p:cNvPr>
          <p:cNvSpPr txBox="1">
            <a:spLocks/>
          </p:cNvSpPr>
          <p:nvPr/>
        </p:nvSpPr>
        <p:spPr>
          <a:xfrm>
            <a:off x="4038600" y="6429375"/>
            <a:ext cx="4114800" cy="292100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Conmemorative Plaques </a:t>
            </a:r>
            <a:r>
              <a:rPr lang="es-ES" sz="1000" err="1">
                <a:solidFill>
                  <a:schemeClr val="tx1">
                    <a:tint val="75000"/>
                  </a:schemeClr>
                </a:solidFill>
              </a:rPr>
              <a:t>of</a:t>
            </a:r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 Madrid</a:t>
            </a:r>
          </a:p>
        </p:txBody>
      </p:sp>
      <p:sp>
        <p:nvSpPr>
          <p:cNvPr id="50" name="Marcador de número de diapositiva 3">
            <a:extLst>
              <a:ext uri="{FF2B5EF4-FFF2-40B4-BE49-F238E27FC236}">
                <a16:creationId xmlns:a16="http://schemas.microsoft.com/office/drawing/2014/main" id="{038637C3-E74A-09B5-E667-9387BEBDD0DE}"/>
              </a:ext>
            </a:extLst>
          </p:cNvPr>
          <p:cNvSpPr txBox="1">
            <a:spLocks/>
          </p:cNvSpPr>
          <p:nvPr/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9B51A1E-902D-48AF-9020-955120F399B6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DC26AE7-3E37-9B4E-7CEA-EA0E1EE9D248}"/>
              </a:ext>
            </a:extLst>
          </p:cNvPr>
          <p:cNvSpPr txBox="1"/>
          <p:nvPr/>
        </p:nvSpPr>
        <p:spPr>
          <a:xfrm>
            <a:off x="664028" y="1106054"/>
            <a:ext cx="975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150">
                <a:latin typeface="+mj-lt"/>
                <a:ea typeface="+mj-ea"/>
                <a:cs typeface="+mj-cs"/>
              </a:rPr>
              <a:t>Transformation of CSV data into RDF using YML and RML mappings</a:t>
            </a:r>
            <a:endParaRPr lang="es-ES" sz="2000" spc="150">
              <a:latin typeface="+mj-lt"/>
              <a:ea typeface="+mj-ea"/>
              <a:cs typeface="+mj-cs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EC7C64B-6119-F18B-CB06-BFED860436B8}"/>
              </a:ext>
            </a:extLst>
          </p:cNvPr>
          <p:cNvSpPr txBox="1"/>
          <p:nvPr/>
        </p:nvSpPr>
        <p:spPr>
          <a:xfrm>
            <a:off x="510605" y="1866444"/>
            <a:ext cx="6528370" cy="30162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err="1"/>
              <a:t>prefixes</a:t>
            </a:r>
            <a:r>
              <a:rPr lang="es-ES" sz="1200"/>
              <a:t>: …</a:t>
            </a:r>
            <a:endParaRPr lang="es-ES" sz="1200">
              <a:sym typeface="Wingdings" panose="05000000000000000000" pitchFamily="2" charset="2"/>
            </a:endParaRPr>
          </a:p>
          <a:p>
            <a:r>
              <a:rPr lang="es-ES" sz="1100"/>
              <a:t>   </a:t>
            </a:r>
            <a:r>
              <a:rPr lang="es-ES" sz="1100" err="1"/>
              <a:t>ns</a:t>
            </a:r>
            <a:r>
              <a:rPr lang="es-ES" sz="1100"/>
              <a:t>: http://placasdemadrid.linkeddata.es/placas-madrid/ontology/</a:t>
            </a:r>
          </a:p>
          <a:p>
            <a:endParaRPr lang="es-ES" sz="1050"/>
          </a:p>
          <a:p>
            <a:r>
              <a:rPr lang="es-ES" sz="1100" err="1"/>
              <a:t>mappings</a:t>
            </a:r>
            <a:r>
              <a:rPr lang="es-ES" sz="1100"/>
              <a:t>:</a:t>
            </a:r>
          </a:p>
          <a:p>
            <a:r>
              <a:rPr lang="es-ES" sz="1100"/>
              <a:t> triplesmap1:</a:t>
            </a:r>
          </a:p>
          <a:p>
            <a:r>
              <a:rPr lang="es-ES" sz="1100"/>
              <a:t>  </a:t>
            </a:r>
            <a:r>
              <a:rPr lang="es-ES" sz="1100" err="1"/>
              <a:t>sources</a:t>
            </a:r>
            <a:r>
              <a:rPr lang="es-ES" sz="1100"/>
              <a:t>: - [/</a:t>
            </a:r>
            <a:r>
              <a:rPr lang="es-ES" sz="1100" err="1"/>
              <a:t>content</a:t>
            </a:r>
            <a:r>
              <a:rPr lang="es-ES" sz="1100"/>
              <a:t>/</a:t>
            </a:r>
            <a:r>
              <a:rPr lang="es-ES" sz="1100" err="1"/>
              <a:t>sample_data</a:t>
            </a:r>
            <a:r>
              <a:rPr lang="es-ES" sz="1100"/>
              <a:t>/</a:t>
            </a:r>
            <a:r>
              <a:rPr lang="es-ES" sz="1100" b="1" err="1"/>
              <a:t>Placas-memoriademadrid-updated.csv</a:t>
            </a:r>
            <a:r>
              <a:rPr lang="es-ES" sz="1100" err="1"/>
              <a:t>~csv</a:t>
            </a:r>
            <a:r>
              <a:rPr lang="es-ES" sz="1100"/>
              <a:t>] </a:t>
            </a:r>
          </a:p>
          <a:p>
            <a:r>
              <a:rPr lang="es-ES" sz="1100"/>
              <a:t>  s: http://placasdemadrid.linkeddata.es/placas-madrid/resource/</a:t>
            </a:r>
            <a:r>
              <a:rPr lang="es-ES" sz="1100" b="1"/>
              <a:t>Placa</a:t>
            </a:r>
            <a:r>
              <a:rPr lang="es-ES" sz="1100"/>
              <a:t>/$(ID)</a:t>
            </a:r>
          </a:p>
          <a:p>
            <a:r>
              <a:rPr lang="es-ES" sz="1100"/>
              <a:t>  </a:t>
            </a:r>
            <a:r>
              <a:rPr lang="es-ES" sz="1100" err="1"/>
              <a:t>po</a:t>
            </a:r>
            <a:r>
              <a:rPr lang="es-ES" sz="1100"/>
              <a:t>:</a:t>
            </a:r>
          </a:p>
          <a:p>
            <a:r>
              <a:rPr lang="es-ES" sz="1100"/>
              <a:t>      - [a, </a:t>
            </a:r>
            <a:r>
              <a:rPr lang="es-ES" sz="1100" err="1"/>
              <a:t>ns:Placa</a:t>
            </a:r>
            <a:r>
              <a:rPr lang="es-ES" sz="1100"/>
              <a:t>]</a:t>
            </a:r>
          </a:p>
          <a:p>
            <a:r>
              <a:rPr lang="es-ES" sz="1100"/>
              <a:t>      - [</a:t>
            </a:r>
            <a:r>
              <a:rPr lang="es-ES" sz="1100" err="1"/>
              <a:t>ns:nombre</a:t>
            </a:r>
            <a:r>
              <a:rPr lang="es-ES" sz="1100"/>
              <a:t>,$(nombre)]</a:t>
            </a:r>
          </a:p>
          <a:p>
            <a:r>
              <a:rPr lang="es-ES" sz="1100"/>
              <a:t>      - [</a:t>
            </a:r>
            <a:r>
              <a:rPr lang="es-ES" sz="1100" err="1"/>
              <a:t>ns:fecha</a:t>
            </a:r>
            <a:r>
              <a:rPr lang="es-ES" sz="1100"/>
              <a:t>,$(</a:t>
            </a:r>
            <a:r>
              <a:rPr lang="es-ES" sz="1100" err="1"/>
              <a:t>fecha_de_colocacion</a:t>
            </a:r>
            <a:r>
              <a:rPr lang="es-ES" sz="1100"/>
              <a:t>),</a:t>
            </a:r>
            <a:r>
              <a:rPr lang="es-ES" sz="1100" err="1"/>
              <a:t>xsd:date</a:t>
            </a:r>
            <a:r>
              <a:rPr lang="es-ES" sz="1100"/>
              <a:t>]</a:t>
            </a:r>
          </a:p>
          <a:p>
            <a:r>
              <a:rPr lang="es-ES" sz="1100"/>
              <a:t>	…      </a:t>
            </a:r>
          </a:p>
          <a:p>
            <a:r>
              <a:rPr lang="es-ES" sz="1100"/>
              <a:t>triplesmap2: </a:t>
            </a:r>
            <a:r>
              <a:rPr lang="es-ES" sz="1100">
                <a:sym typeface="Wingdings" panose="05000000000000000000" pitchFamily="2" charset="2"/>
              </a:rPr>
              <a:t> </a:t>
            </a:r>
            <a:r>
              <a:rPr lang="es-ES" sz="1100"/>
              <a:t>s: http://placasdemadrid.linkeddata.es/placas-madrid/resource/</a:t>
            </a:r>
            <a:r>
              <a:rPr lang="es-ES" sz="1100" b="1"/>
              <a:t>Distrito</a:t>
            </a:r>
            <a:r>
              <a:rPr lang="es-ES" sz="1100"/>
              <a:t>/$(distritoID)</a:t>
            </a:r>
          </a:p>
          <a:p>
            <a:r>
              <a:rPr lang="es-ES" sz="1100"/>
              <a:t>triplesmap3: </a:t>
            </a:r>
            <a:r>
              <a:rPr lang="es-ES" sz="1100">
                <a:sym typeface="Wingdings" panose="05000000000000000000" pitchFamily="2" charset="2"/>
              </a:rPr>
              <a:t> </a:t>
            </a:r>
            <a:r>
              <a:rPr lang="es-ES" sz="1100"/>
              <a:t>s: http://placasdemadrid.linkeddata.es/placas-madrid/resource/</a:t>
            </a:r>
            <a:r>
              <a:rPr lang="es-ES" sz="1100" b="1"/>
              <a:t>Entidad</a:t>
            </a:r>
            <a:r>
              <a:rPr lang="es-ES" sz="1100"/>
              <a:t>/$(entidadID)</a:t>
            </a:r>
          </a:p>
          <a:p>
            <a:r>
              <a:rPr lang="en-US" sz="1100"/>
              <a:t>triplesmap4: </a:t>
            </a:r>
            <a:r>
              <a:rPr lang="en-US" sz="1100">
                <a:sym typeface="Wingdings" panose="05000000000000000000" pitchFamily="2" charset="2"/>
              </a:rPr>
              <a:t> </a:t>
            </a:r>
            <a:r>
              <a:rPr lang="en-US" sz="1100"/>
              <a:t>s: http://placasdemadrid.linkeddata.es/placas-madrid/resource/</a:t>
            </a:r>
            <a:r>
              <a:rPr lang="en-US" sz="1100" b="1"/>
              <a:t>Web</a:t>
            </a:r>
            <a:r>
              <a:rPr lang="en-US" sz="1100"/>
              <a:t>/$(webID)</a:t>
            </a:r>
            <a:endParaRPr lang="es-ES" sz="1100"/>
          </a:p>
          <a:p>
            <a:r>
              <a:rPr lang="es-ES" sz="1100"/>
              <a:t>triplesmap5: </a:t>
            </a:r>
            <a:r>
              <a:rPr lang="es-ES" sz="1100">
                <a:sym typeface="Wingdings" panose="05000000000000000000" pitchFamily="2" charset="2"/>
              </a:rPr>
              <a:t> </a:t>
            </a:r>
            <a:r>
              <a:rPr lang="es-ES" sz="1100"/>
              <a:t>s: http://placasdemadrid.linkeddata.es/placas-madrid/resource/</a:t>
            </a:r>
            <a:r>
              <a:rPr lang="es-ES" sz="1100" b="1"/>
              <a:t>Ubicacion</a:t>
            </a:r>
            <a:r>
              <a:rPr lang="es-ES" sz="1100"/>
              <a:t>/$(geoID)</a:t>
            </a:r>
          </a:p>
          <a:p>
            <a:endParaRPr lang="es-ES" sz="1100"/>
          </a:p>
        </p:txBody>
      </p:sp>
      <p:pic>
        <p:nvPicPr>
          <p:cNvPr id="6146" name="Picture 2" descr="YARRRML's Matey">
            <a:extLst>
              <a:ext uri="{FF2B5EF4-FFF2-40B4-BE49-F238E27FC236}">
                <a16:creationId xmlns:a16="http://schemas.microsoft.com/office/drawing/2014/main" id="{0FB5142F-9DE1-3F4C-E7C9-6C0BC528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29" y="1906657"/>
            <a:ext cx="818170" cy="8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6DDDD5A4-150A-A5C4-859C-A6D88AA0F5F5}"/>
              </a:ext>
            </a:extLst>
          </p:cNvPr>
          <p:cNvSpPr/>
          <p:nvPr/>
        </p:nvSpPr>
        <p:spPr>
          <a:xfrm>
            <a:off x="6848475" y="2743200"/>
            <a:ext cx="666750" cy="2921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19174437-FD5E-4BCC-87EA-2B39963AB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14" y="2379925"/>
            <a:ext cx="1968450" cy="892175"/>
          </a:xfrm>
          <a:prstGeom prst="rect">
            <a:avLst/>
          </a:prstGeom>
        </p:spPr>
      </p:pic>
      <p:pic>
        <p:nvPicPr>
          <p:cNvPr id="59" name="Gráfico 58" descr="Flecha circular con relleno sólido">
            <a:extLst>
              <a:ext uri="{FF2B5EF4-FFF2-40B4-BE49-F238E27FC236}">
                <a16:creationId xmlns:a16="http://schemas.microsoft.com/office/drawing/2014/main" id="{CEEA0D29-A3D7-4CC7-0102-255924FC8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1810426"/>
            <a:ext cx="914400" cy="914400"/>
          </a:xfrm>
          <a:prstGeom prst="rect">
            <a:avLst/>
          </a:prstGeom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1FBA1F55-CAAA-E10B-56A0-66C718038BAD}"/>
              </a:ext>
            </a:extLst>
          </p:cNvPr>
          <p:cNvSpPr txBox="1"/>
          <p:nvPr/>
        </p:nvSpPr>
        <p:spPr>
          <a:xfrm>
            <a:off x="1593056" y="1740112"/>
            <a:ext cx="135016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400"/>
              <a:t>YARRRML File</a:t>
            </a:r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05C0CEC4-589D-56B7-DB11-DE4E02465BE4}"/>
              </a:ext>
            </a:extLst>
          </p:cNvPr>
          <p:cNvSpPr/>
          <p:nvPr/>
        </p:nvSpPr>
        <p:spPr>
          <a:xfrm rot="5400000">
            <a:off x="8324064" y="3325232"/>
            <a:ext cx="666750" cy="2921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5" name="Imagen 6144">
            <a:extLst>
              <a:ext uri="{FF2B5EF4-FFF2-40B4-BE49-F238E27FC236}">
                <a16:creationId xmlns:a16="http://schemas.microsoft.com/office/drawing/2014/main" id="{9172C1CB-2B28-C970-9BCD-FCA973F12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3775" y="4307284"/>
            <a:ext cx="4735966" cy="1867948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28659FDF-DA1D-597F-C5B1-01B0952F311E}"/>
              </a:ext>
            </a:extLst>
          </p:cNvPr>
          <p:cNvSpPr txBox="1"/>
          <p:nvPr/>
        </p:nvSpPr>
        <p:spPr>
          <a:xfrm>
            <a:off x="9788637" y="4079889"/>
            <a:ext cx="91201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400"/>
              <a:t>RML File</a:t>
            </a:r>
          </a:p>
        </p:txBody>
      </p:sp>
      <p:pic>
        <p:nvPicPr>
          <p:cNvPr id="6148" name="Picture 4" descr="RDF Mapping Language (RML) · GitHub">
            <a:extLst>
              <a:ext uri="{FF2B5EF4-FFF2-40B4-BE49-F238E27FC236}">
                <a16:creationId xmlns:a16="http://schemas.microsoft.com/office/drawing/2014/main" id="{15F039C5-6666-69E4-C6DA-36C0E048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040" y="3683915"/>
            <a:ext cx="744111" cy="7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  <p:sp>
        <p:nvSpPr>
          <p:cNvPr id="13" name="Marcador de pie de página 9">
            <a:extLst>
              <a:ext uri="{FF2B5EF4-FFF2-40B4-BE49-F238E27FC236}">
                <a16:creationId xmlns:a16="http://schemas.microsoft.com/office/drawing/2014/main" id="{59808F7E-8D31-33D3-C4B2-3B4062326FFF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Commemorative</a:t>
            </a:r>
            <a:r>
              <a:rPr lang="es-ES"/>
              <a:t> Plaques </a:t>
            </a:r>
            <a:r>
              <a:rPr lang="es-ES" err="1"/>
              <a:t>of</a:t>
            </a:r>
            <a:r>
              <a:rPr lang="es-ES"/>
              <a:t> Madrid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C1E405-51CD-7AB1-B041-70F2AF15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2364184"/>
            <a:ext cx="4735966" cy="1867948"/>
          </a:xfrm>
          <a:prstGeom prst="rect">
            <a:avLst/>
          </a:prstGeom>
        </p:spPr>
      </p:pic>
      <p:pic>
        <p:nvPicPr>
          <p:cNvPr id="10" name="Picture 4" descr="RDF Mapping Language (RML) · GitHub">
            <a:extLst>
              <a:ext uri="{FF2B5EF4-FFF2-40B4-BE49-F238E27FC236}">
                <a16:creationId xmlns:a16="http://schemas.microsoft.com/office/drawing/2014/main" id="{4067CCFB-AEC3-4913-775C-3668A2753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519" y="1756807"/>
            <a:ext cx="744111" cy="74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2560B3A-F5C5-442F-E6D5-688B6A7A6C28}"/>
              </a:ext>
            </a:extLst>
          </p:cNvPr>
          <p:cNvSpPr/>
          <p:nvPr/>
        </p:nvSpPr>
        <p:spPr>
          <a:xfrm>
            <a:off x="5786954" y="2587090"/>
            <a:ext cx="1195032" cy="29729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7F7EED-146C-F3DB-40C1-749F90FC6997}"/>
              </a:ext>
            </a:extLst>
          </p:cNvPr>
          <p:cNvSpPr txBox="1"/>
          <p:nvPr/>
        </p:nvSpPr>
        <p:spPr>
          <a:xfrm>
            <a:off x="3582590" y="2056407"/>
            <a:ext cx="91201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400"/>
              <a:t>RML File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F8F4152-E245-3B47-F7A3-8BB7D8D0C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078" y="3643454"/>
            <a:ext cx="4427084" cy="267037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2BAA551-8324-5E08-02A5-8817826661D8}"/>
              </a:ext>
            </a:extLst>
          </p:cNvPr>
          <p:cNvSpPr txBox="1"/>
          <p:nvPr/>
        </p:nvSpPr>
        <p:spPr>
          <a:xfrm>
            <a:off x="11122875" y="3458960"/>
            <a:ext cx="91201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400"/>
              <a:t>RDF File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085F255-D4CD-3B57-5C04-A35D08222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872" y="2540387"/>
            <a:ext cx="1575027" cy="390705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4859B32-02A2-DE37-B120-12BE0B6E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72" y="1949115"/>
            <a:ext cx="1575027" cy="59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áfico 19" descr="Flecha circular con relleno sólido">
            <a:extLst>
              <a:ext uri="{FF2B5EF4-FFF2-40B4-BE49-F238E27FC236}">
                <a16:creationId xmlns:a16="http://schemas.microsoft.com/office/drawing/2014/main" id="{4632338D-B8CE-6FFE-AB6C-9EA01A3E3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24899" y="2082117"/>
            <a:ext cx="914400" cy="914400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4C582B56-F4B9-20AB-EB49-C2972ED800B9}"/>
              </a:ext>
            </a:extLst>
          </p:cNvPr>
          <p:cNvSpPr/>
          <p:nvPr/>
        </p:nvSpPr>
        <p:spPr>
          <a:xfrm rot="5400000">
            <a:off x="7843907" y="3150985"/>
            <a:ext cx="479058" cy="2921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2FDD85-8EB6-938B-6EC1-6C4E76622620}"/>
              </a:ext>
            </a:extLst>
          </p:cNvPr>
          <p:cNvSpPr txBox="1">
            <a:spLocks/>
          </p:cNvSpPr>
          <p:nvPr/>
        </p:nvSpPr>
        <p:spPr>
          <a:xfrm>
            <a:off x="771369" y="571148"/>
            <a:ext cx="5431971" cy="846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000" b="1"/>
              <a:t>RDF GENERATION (II)</a:t>
            </a:r>
          </a:p>
        </p:txBody>
      </p:sp>
    </p:spTree>
    <p:extLst>
      <p:ext uri="{BB962C8B-B14F-4D97-AF65-F5344CB8AC3E}">
        <p14:creationId xmlns:p14="http://schemas.microsoft.com/office/powerpoint/2010/main" val="38077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202" y="236426"/>
            <a:ext cx="5431971" cy="846301"/>
          </a:xfrm>
        </p:spPr>
        <p:txBody>
          <a:bodyPr rtlCol="0">
            <a:normAutofit/>
          </a:bodyPr>
          <a:lstStyle/>
          <a:p>
            <a:pPr algn="l"/>
            <a:r>
              <a:rPr lang="es-ES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Data</a:t>
            </a:r>
            <a:endParaRPr lang="es-ES" sz="4000" b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6A39FD26-81CF-D6B5-F3C8-5295AAB23201}"/>
              </a:ext>
            </a:extLst>
          </p:cNvPr>
          <p:cNvSpPr txBox="1">
            <a:spLocks/>
          </p:cNvSpPr>
          <p:nvPr/>
        </p:nvSpPr>
        <p:spPr>
          <a:xfrm>
            <a:off x="4038600" y="6429375"/>
            <a:ext cx="4114800" cy="292100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00" err="1">
                <a:solidFill>
                  <a:schemeClr val="tx1">
                    <a:tint val="75000"/>
                  </a:schemeClr>
                </a:solidFill>
              </a:rPr>
              <a:t>Commemorative</a:t>
            </a:r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 Plaques </a:t>
            </a:r>
            <a:r>
              <a:rPr lang="es-ES" sz="1000" err="1">
                <a:solidFill>
                  <a:schemeClr val="tx1">
                    <a:tint val="75000"/>
                  </a:schemeClr>
                </a:solidFill>
              </a:rPr>
              <a:t>of</a:t>
            </a:r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 Madrid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0BD776-878E-F106-290A-20C1DCC92D2F}"/>
              </a:ext>
            </a:extLst>
          </p:cNvPr>
          <p:cNvSpPr txBox="1"/>
          <p:nvPr/>
        </p:nvSpPr>
        <p:spPr>
          <a:xfrm>
            <a:off x="2381250" y="942276"/>
            <a:ext cx="882967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spc="150">
                <a:latin typeface="+mj-lt"/>
                <a:ea typeface="+mj-ea"/>
                <a:cs typeface="+mj-cs"/>
              </a:rPr>
              <a:t>Data linking</a:t>
            </a:r>
          </a:p>
          <a:p>
            <a:pPr algn="l"/>
            <a:endParaRPr lang="en-US" sz="2000" b="1" u="sng" spc="150">
              <a:latin typeface="+mj-lt"/>
              <a:ea typeface="+mj-ea"/>
              <a:cs typeface="+mj-cs"/>
            </a:endParaRPr>
          </a:p>
          <a:p>
            <a:pPr algn="l"/>
            <a:r>
              <a:rPr lang="en-US" sz="1600" spc="150">
                <a:latin typeface="+mj-lt"/>
                <a:ea typeface="+mj-ea"/>
                <a:cs typeface="+mj-cs"/>
              </a:rPr>
              <a:t>      1. Identify the classes whose instances can be linked: </a:t>
            </a:r>
          </a:p>
          <a:p>
            <a:pPr lvl="1" algn="l">
              <a:lnSpc>
                <a:spcPct val="150000"/>
              </a:lnSpc>
            </a:pPr>
            <a:r>
              <a:rPr lang="es-E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   </a:t>
            </a:r>
            <a:r>
              <a:rPr lang="es-ES" sz="1600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Wikidata</a:t>
            </a:r>
            <a:r>
              <a:rPr lang="es-E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</a:t>
            </a:r>
            <a:r>
              <a:rPr lang="es-ES" sz="1600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Url</a:t>
            </a:r>
            <a:r>
              <a:rPr lang="es-E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in </a:t>
            </a:r>
            <a:r>
              <a:rPr lang="es-ES" sz="1600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Openrefine</a:t>
            </a:r>
            <a:r>
              <a:rPr lang="es-E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 </a:t>
            </a:r>
            <a:r>
              <a:rPr lang="es-ES" sz="1600">
                <a:hlinkClick r:id="rId3"/>
              </a:rPr>
              <a:t>https://wikidata.reconci.link/en/api</a:t>
            </a:r>
            <a:r>
              <a:rPr lang="es-ES" sz="1600"/>
              <a:t>.</a:t>
            </a:r>
            <a:r>
              <a:rPr lang="en-US" sz="1600"/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spc="150">
              <a:latin typeface="+mj-lt"/>
              <a:ea typeface="+mj-ea"/>
              <a:cs typeface="+mj-cs"/>
            </a:endParaRPr>
          </a:p>
          <a:p>
            <a:pPr lvl="4"/>
            <a:r>
              <a:rPr lang="en-US" sz="1600" b="1" spc="150">
                <a:latin typeface="+mj-lt"/>
                <a:ea typeface="+mj-ea"/>
                <a:cs typeface="+mj-cs"/>
              </a:rPr>
              <a:t>District</a:t>
            </a:r>
            <a:r>
              <a:rPr lang="en-US" sz="1600" spc="150">
                <a:latin typeface="+mj-lt"/>
                <a:ea typeface="+mj-ea"/>
                <a:cs typeface="+mj-cs"/>
              </a:rPr>
              <a:t> </a:t>
            </a:r>
            <a:r>
              <a:rPr lang="en-U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1600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Wikidata</a:t>
            </a:r>
            <a:r>
              <a:rPr lang="en-U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- </a:t>
            </a:r>
            <a:r>
              <a:rPr lang="es-ES" sz="1600" b="1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d</a:t>
            </a:r>
            <a:r>
              <a:rPr lang="es-ES" sz="1600" b="1" err="1">
                <a:effectLst/>
              </a:rPr>
              <a:t>istrict</a:t>
            </a:r>
            <a:r>
              <a:rPr lang="es-ES" sz="1600" b="1">
                <a:effectLst/>
              </a:rPr>
              <a:t> </a:t>
            </a:r>
            <a:r>
              <a:rPr lang="es-ES" sz="1600" b="1" err="1">
                <a:effectLst/>
              </a:rPr>
              <a:t>of</a:t>
            </a:r>
            <a:r>
              <a:rPr lang="es-ES" sz="1600" b="1">
                <a:effectLst/>
              </a:rPr>
              <a:t> Madrid </a:t>
            </a:r>
            <a:r>
              <a:rPr lang="es-ES" sz="1600">
                <a:solidFill>
                  <a:srgbClr val="888888"/>
                </a:solidFill>
                <a:effectLst/>
              </a:rPr>
              <a:t>Q3032114</a:t>
            </a:r>
            <a:endParaRPr lang="en-US" sz="1600" spc="150">
              <a:latin typeface="+mj-lt"/>
              <a:ea typeface="+mj-ea"/>
              <a:cs typeface="+mj-cs"/>
            </a:endParaRPr>
          </a:p>
          <a:p>
            <a:pPr lvl="4"/>
            <a:endParaRPr lang="en-US" sz="1600" spc="150">
              <a:latin typeface="+mj-lt"/>
              <a:ea typeface="+mj-ea"/>
              <a:cs typeface="+mj-cs"/>
            </a:endParaRPr>
          </a:p>
          <a:p>
            <a:pPr lvl="4"/>
            <a:r>
              <a:rPr lang="en-US" sz="1600" b="1" spc="150">
                <a:latin typeface="+mj-lt"/>
                <a:ea typeface="+mj-ea"/>
                <a:cs typeface="+mj-cs"/>
              </a:rPr>
              <a:t>Entity</a:t>
            </a:r>
            <a:r>
              <a:rPr lang="en-US" sz="1600" spc="150">
                <a:latin typeface="+mj-lt"/>
                <a:ea typeface="+mj-ea"/>
                <a:cs typeface="+mj-cs"/>
              </a:rPr>
              <a:t> </a:t>
            </a:r>
            <a:r>
              <a:rPr lang="en-U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1600" spc="150" err="1">
                <a:latin typeface="+mj-lt"/>
                <a:ea typeface="+mj-ea"/>
                <a:cs typeface="+mj-cs"/>
                <a:sym typeface="Wingdings" panose="05000000000000000000" pitchFamily="2" charset="2"/>
              </a:rPr>
              <a:t>Wikidata</a:t>
            </a:r>
            <a:r>
              <a:rPr lang="en-US" sz="1600" spc="150">
                <a:latin typeface="+mj-lt"/>
                <a:ea typeface="+mj-ea"/>
                <a:cs typeface="+mj-cs"/>
                <a:sym typeface="Wingdings" panose="05000000000000000000" pitchFamily="2" charset="2"/>
              </a:rPr>
              <a:t> - </a:t>
            </a:r>
            <a:r>
              <a:rPr lang="es-ES" sz="1600" b="1">
                <a:effectLst/>
              </a:rPr>
              <a:t>human</a:t>
            </a:r>
            <a:r>
              <a:rPr lang="es-ES" sz="1600">
                <a:effectLst/>
              </a:rPr>
              <a:t> </a:t>
            </a:r>
            <a:r>
              <a:rPr lang="es-ES" sz="1600">
                <a:solidFill>
                  <a:srgbClr val="888888"/>
                </a:solidFill>
                <a:effectLst/>
              </a:rPr>
              <a:t>Q5</a:t>
            </a:r>
            <a:endParaRPr lang="en-US" sz="1600" spc="150">
              <a:solidFill>
                <a:srgbClr val="888888"/>
              </a:solidFill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r>
              <a:rPr lang="en-US" sz="1600" spc="150">
                <a:latin typeface="+mj-lt"/>
                <a:ea typeface="+mj-ea"/>
                <a:cs typeface="+mj-cs"/>
              </a:rPr>
              <a:t>2. Reconcile data with the identified datasets.</a:t>
            </a: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  <a:p>
            <a:pPr lvl="1" algn="l"/>
            <a:endParaRPr lang="en-US" sz="1600" spc="150">
              <a:latin typeface="+mj-lt"/>
              <a:ea typeface="+mj-ea"/>
              <a:cs typeface="+mj-cs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027DF94-99E9-9A5C-F779-483AA1F63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1" y="5287253"/>
            <a:ext cx="7134225" cy="48095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01296C0-E445-84B9-ED0E-811DEA7A0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075" y="4086273"/>
            <a:ext cx="7805548" cy="480958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28E13D8B-0DE2-9582-4CA6-9F4AD4FE5DD7}"/>
              </a:ext>
            </a:extLst>
          </p:cNvPr>
          <p:cNvSpPr txBox="1"/>
          <p:nvPr/>
        </p:nvSpPr>
        <p:spPr>
          <a:xfrm>
            <a:off x="9106749" y="3511901"/>
            <a:ext cx="3076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hlinkClick r:id="rId6"/>
              </a:rPr>
              <a:t>https://www.wikidata.org/wiki/Q5593</a:t>
            </a:r>
            <a:endParaRPr lang="es-ES" sz="120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524EEF2-1BC1-64D0-2560-B50CD90EBF66}"/>
              </a:ext>
            </a:extLst>
          </p:cNvPr>
          <p:cNvSpPr txBox="1"/>
          <p:nvPr/>
        </p:nvSpPr>
        <p:spPr>
          <a:xfrm>
            <a:off x="8100671" y="5125073"/>
            <a:ext cx="2926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>
                <a:hlinkClick r:id="rId7"/>
              </a:rPr>
              <a:t>https://www.wikidata.org/wiki/Q1763370</a:t>
            </a:r>
            <a:endParaRPr lang="es-ES" sz="1200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1253AE0-8ACA-F205-0AD3-413B2B3B21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0671" y="5394562"/>
            <a:ext cx="2945949" cy="1127009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4C38A29A-4E1A-DD2B-C904-2DD15BE0DA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1418" y="3887218"/>
            <a:ext cx="2706266" cy="93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2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252" y="262819"/>
            <a:ext cx="5431971" cy="846301"/>
          </a:xfrm>
        </p:spPr>
        <p:txBody>
          <a:bodyPr rtlCol="0">
            <a:normAutofit/>
          </a:bodyPr>
          <a:lstStyle/>
          <a:p>
            <a:pPr algn="l"/>
            <a:r>
              <a:rPr lang="es-ES" sz="40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 Data (II)</a:t>
            </a:r>
            <a:endParaRPr lang="es-ES" sz="4000" b="1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6A39FD26-81CF-D6B5-F3C8-5295AAB23201}"/>
              </a:ext>
            </a:extLst>
          </p:cNvPr>
          <p:cNvSpPr txBox="1">
            <a:spLocks/>
          </p:cNvSpPr>
          <p:nvPr/>
        </p:nvSpPr>
        <p:spPr>
          <a:xfrm>
            <a:off x="4038600" y="6429375"/>
            <a:ext cx="4114800" cy="292100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000" err="1">
                <a:solidFill>
                  <a:schemeClr val="tx1">
                    <a:tint val="75000"/>
                  </a:schemeClr>
                </a:solidFill>
              </a:rPr>
              <a:t>Commemorative</a:t>
            </a:r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 Plaques </a:t>
            </a:r>
            <a:r>
              <a:rPr lang="es-ES" sz="1000" err="1">
                <a:solidFill>
                  <a:schemeClr val="tx1">
                    <a:tint val="75000"/>
                  </a:schemeClr>
                </a:solidFill>
              </a:rPr>
              <a:t>of</a:t>
            </a:r>
            <a:r>
              <a:rPr lang="es-ES" sz="1000">
                <a:solidFill>
                  <a:schemeClr val="tx1">
                    <a:tint val="75000"/>
                  </a:schemeClr>
                </a:solidFill>
              </a:rPr>
              <a:t> Madrid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50BD776-878E-F106-290A-20C1DCC92D2F}"/>
              </a:ext>
            </a:extLst>
          </p:cNvPr>
          <p:cNvSpPr txBox="1"/>
          <p:nvPr/>
        </p:nvSpPr>
        <p:spPr>
          <a:xfrm>
            <a:off x="2283277" y="1109120"/>
            <a:ext cx="9527723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spc="150">
                <a:latin typeface="+mj-lt"/>
                <a:ea typeface="+mj-ea"/>
                <a:cs typeface="+mj-cs"/>
              </a:rPr>
              <a:t>Export to RDF</a:t>
            </a:r>
          </a:p>
          <a:p>
            <a:pPr algn="l"/>
            <a:endParaRPr lang="en-US" sz="1100" b="1" u="sng" spc="150"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spc="150">
                <a:latin typeface="+mj-lt"/>
                <a:ea typeface="+mj-ea"/>
                <a:cs typeface="+mj-cs"/>
              </a:rPr>
              <a:t>Update the mappings and export the data to RDF.</a:t>
            </a: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r>
              <a:rPr lang="en-US" sz="1400" spc="150">
                <a:latin typeface="+mj-lt"/>
                <a:ea typeface="+mj-ea"/>
                <a:cs typeface="+mj-cs"/>
              </a:rPr>
              <a:t>s: </a:t>
            </a:r>
            <a:r>
              <a:rPr lang="en-US" sz="1400" spc="150">
                <a:latin typeface="+mj-lt"/>
                <a:ea typeface="+mj-ea"/>
                <a:cs typeface="+mj-cs"/>
                <a:hlinkClick r:id="rId3"/>
              </a:rPr>
              <a:t>http://placasdemadrid.linkeddata.es/placas-madrid/resource/</a:t>
            </a:r>
            <a:r>
              <a:rPr lang="en-US" sz="1400" b="1" spc="150">
                <a:latin typeface="+mj-lt"/>
                <a:ea typeface="+mj-ea"/>
                <a:cs typeface="+mj-cs"/>
                <a:hlinkClick r:id="rId3"/>
              </a:rPr>
              <a:t>Distrito</a:t>
            </a:r>
            <a:r>
              <a:rPr lang="en-US" sz="1400" spc="150">
                <a:latin typeface="+mj-lt"/>
                <a:ea typeface="+mj-ea"/>
                <a:cs typeface="+mj-cs"/>
                <a:hlinkClick r:id="rId3"/>
              </a:rPr>
              <a:t>/$(distritoID)</a:t>
            </a:r>
            <a:endParaRPr lang="en-US" sz="1400" spc="150">
              <a:latin typeface="+mj-lt"/>
              <a:ea typeface="+mj-ea"/>
              <a:cs typeface="+mj-cs"/>
            </a:endParaRPr>
          </a:p>
          <a:p>
            <a:pPr algn="l"/>
            <a:r>
              <a:rPr lang="en-US" sz="1400" spc="150">
                <a:latin typeface="+mj-lt"/>
                <a:ea typeface="+mj-ea"/>
                <a:cs typeface="+mj-cs"/>
              </a:rPr>
              <a:t>- [</a:t>
            </a:r>
            <a:r>
              <a:rPr lang="en-US" sz="1400" spc="150" err="1">
                <a:latin typeface="+mj-lt"/>
                <a:ea typeface="+mj-ea"/>
                <a:cs typeface="+mj-cs"/>
              </a:rPr>
              <a:t>owl:</a:t>
            </a:r>
            <a:r>
              <a:rPr lang="en-US" sz="1400" b="1" spc="150" err="1">
                <a:latin typeface="+mj-lt"/>
                <a:ea typeface="+mj-ea"/>
                <a:cs typeface="+mj-cs"/>
              </a:rPr>
              <a:t>sameAs</a:t>
            </a:r>
            <a:r>
              <a:rPr lang="en-US" sz="1400" spc="150">
                <a:latin typeface="+mj-lt"/>
                <a:ea typeface="+mj-ea"/>
                <a:cs typeface="+mj-cs"/>
              </a:rPr>
              <a:t>,$(</a:t>
            </a:r>
            <a:r>
              <a:rPr lang="en-US" sz="1400" spc="150" err="1">
                <a:latin typeface="+mj-lt"/>
                <a:ea typeface="+mj-ea"/>
                <a:cs typeface="+mj-cs"/>
              </a:rPr>
              <a:t>wikidata_distrito_uri</a:t>
            </a:r>
            <a:r>
              <a:rPr lang="en-US" sz="1400" spc="150">
                <a:latin typeface="+mj-lt"/>
                <a:ea typeface="+mj-ea"/>
                <a:cs typeface="+mj-cs"/>
              </a:rPr>
              <a:t>)]</a:t>
            </a:r>
          </a:p>
          <a:p>
            <a:pPr marL="285750" indent="-285750" algn="l">
              <a:buFontTx/>
              <a:buChar char="-"/>
            </a:pPr>
            <a:endParaRPr lang="en-US" sz="1400" spc="150">
              <a:latin typeface="+mj-lt"/>
              <a:ea typeface="+mj-ea"/>
              <a:cs typeface="+mj-cs"/>
            </a:endParaRPr>
          </a:p>
          <a:p>
            <a:pPr algn="l"/>
            <a:r>
              <a:rPr lang="en-US" sz="1400" spc="150">
                <a:latin typeface="+mj-lt"/>
                <a:ea typeface="+mj-ea"/>
                <a:cs typeface="+mj-cs"/>
              </a:rPr>
              <a:t>s: </a:t>
            </a:r>
            <a:r>
              <a:rPr lang="en-US" sz="1400" spc="150">
                <a:latin typeface="+mj-lt"/>
                <a:ea typeface="+mj-ea"/>
                <a:cs typeface="+mj-cs"/>
                <a:hlinkClick r:id="rId4"/>
              </a:rPr>
              <a:t>http://placasdemadrid.linkeddata.es/placas-madrid/resource/</a:t>
            </a:r>
            <a:r>
              <a:rPr lang="en-US" sz="1400" b="1" spc="150">
                <a:latin typeface="+mj-lt"/>
                <a:ea typeface="+mj-ea"/>
                <a:cs typeface="+mj-cs"/>
                <a:hlinkClick r:id="rId4"/>
              </a:rPr>
              <a:t>Entidad</a:t>
            </a:r>
            <a:r>
              <a:rPr lang="en-US" sz="1400" spc="150">
                <a:latin typeface="+mj-lt"/>
                <a:ea typeface="+mj-ea"/>
                <a:cs typeface="+mj-cs"/>
                <a:hlinkClick r:id="rId4"/>
              </a:rPr>
              <a:t>/$(entidadID)</a:t>
            </a:r>
            <a:endParaRPr lang="en-US" sz="1400" spc="150">
              <a:latin typeface="+mj-lt"/>
              <a:ea typeface="+mj-ea"/>
              <a:cs typeface="+mj-cs"/>
            </a:endParaRPr>
          </a:p>
          <a:p>
            <a:pPr algn="l"/>
            <a:r>
              <a:rPr lang="it-IT" sz="1400" spc="150">
                <a:latin typeface="+mj-lt"/>
                <a:ea typeface="+mj-ea"/>
                <a:cs typeface="+mj-cs"/>
              </a:rPr>
              <a:t>- [owl:</a:t>
            </a:r>
            <a:r>
              <a:rPr lang="it-IT" sz="1400" b="1" spc="150">
                <a:latin typeface="+mj-lt"/>
                <a:ea typeface="+mj-ea"/>
                <a:cs typeface="+mj-cs"/>
              </a:rPr>
              <a:t>sameAs</a:t>
            </a:r>
            <a:r>
              <a:rPr lang="it-IT" sz="1400" spc="150">
                <a:latin typeface="+mj-lt"/>
                <a:ea typeface="+mj-ea"/>
                <a:cs typeface="+mj-cs"/>
              </a:rPr>
              <a:t>,$(wikidata_nombre_uri)]</a:t>
            </a:r>
            <a:endParaRPr lang="en-US" sz="14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600" spc="150">
                <a:latin typeface="+mj-lt"/>
                <a:ea typeface="+mj-ea"/>
                <a:cs typeface="+mj-cs"/>
              </a:rPr>
              <a:t>Write some SPARQL queries to check the data.</a:t>
            </a: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  <a:p>
            <a:pPr algn="l"/>
            <a:endParaRPr lang="en-US" sz="1600" spc="15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5A5D22-7BFD-5E2B-B1B8-B961E843D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252" y="3375735"/>
            <a:ext cx="7004956" cy="6997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F0965C-4705-FB37-A2BA-4F53AAE28B9E}"/>
              </a:ext>
            </a:extLst>
          </p:cNvPr>
          <p:cNvSpPr txBox="1"/>
          <p:nvPr/>
        </p:nvSpPr>
        <p:spPr>
          <a:xfrm>
            <a:off x="11035473" y="3625192"/>
            <a:ext cx="91201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sz="1400"/>
              <a:t>RDF 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5B27420-08C9-E917-7E50-BF4FBF406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5" y="4972452"/>
            <a:ext cx="4315406" cy="9239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F283D9A-92F9-C833-942E-AC3C2D2D8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830" y="4858993"/>
            <a:ext cx="4471851" cy="1150844"/>
          </a:xfrm>
          <a:prstGeom prst="rect">
            <a:avLst/>
          </a:prstGeom>
        </p:spPr>
      </p:pic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FBCAFE0D-6077-CB8C-4DDF-B57ABD3C8C35}"/>
              </a:ext>
            </a:extLst>
          </p:cNvPr>
          <p:cNvSpPr/>
          <p:nvPr/>
        </p:nvSpPr>
        <p:spPr>
          <a:xfrm rot="5400000">
            <a:off x="4046966" y="3346475"/>
            <a:ext cx="571500" cy="45050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10868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cd1d6be-be7c-46ce-aa82-2ccfae1c974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623BFBBC36F9488EFC4AF4BEF4B7C6" ma:contentTypeVersion="13" ma:contentTypeDescription="Crear nuevo documento." ma:contentTypeScope="" ma:versionID="7012f4e69edb919a8abc4d5769e33e62">
  <xsd:schema xmlns:xsd="http://www.w3.org/2001/XMLSchema" xmlns:xs="http://www.w3.org/2001/XMLSchema" xmlns:p="http://schemas.microsoft.com/office/2006/metadata/properties" xmlns:ns3="9cd1d6be-be7c-46ce-aa82-2ccfae1c9744" xmlns:ns4="3e4ec20e-2af7-434d-9617-c201634fd88c" targetNamespace="http://schemas.microsoft.com/office/2006/metadata/properties" ma:root="true" ma:fieldsID="7ce433e1d4ddf9aa047faac50a3ed655" ns3:_="" ns4:_="">
    <xsd:import namespace="9cd1d6be-be7c-46ce-aa82-2ccfae1c9744"/>
    <xsd:import namespace="3e4ec20e-2af7-434d-9617-c201634fd8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d1d6be-be7c-46ce-aa82-2ccfae1c9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4ec20e-2af7-434d-9617-c201634fd88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9cd1d6be-be7c-46ce-aa82-2ccfae1c9744"/>
    <ds:schemaRef ds:uri="http://purl.org/dc/elements/1.1/"/>
    <ds:schemaRef ds:uri="http://schemas.microsoft.com/office/2006/metadata/properties"/>
    <ds:schemaRef ds:uri="3e4ec20e-2af7-434d-9617-c201634fd88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88564B3-5365-4FBE-9BE1-D2381970EAA2}">
  <ds:schemaRefs>
    <ds:schemaRef ds:uri="3e4ec20e-2af7-434d-9617-c201634fd88c"/>
    <ds:schemaRef ds:uri="9cd1d6be-be7c-46ce-aa82-2ccfae1c97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0</TotalTime>
  <Words>1106</Words>
  <Application>Microsoft Office PowerPoint</Application>
  <PresentationFormat>Panorámica</PresentationFormat>
  <Paragraphs>157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Tenorite</vt:lpstr>
      <vt:lpstr>Times New Roman</vt:lpstr>
      <vt:lpstr>Una sola línea</vt:lpstr>
      <vt:lpstr>Presentación de PowerPoint</vt:lpstr>
      <vt:lpstr>INTRODUCTION TO OUR DATASET</vt:lpstr>
      <vt:lpstr>Presentación de PowerPoint</vt:lpstr>
      <vt:lpstr>Ontology</vt:lpstr>
      <vt:lpstr>Analisys Of our dataset</vt:lpstr>
      <vt:lpstr>RDF GENERATION</vt:lpstr>
      <vt:lpstr>Presentación de PowerPoint</vt:lpstr>
      <vt:lpstr>Link Data</vt:lpstr>
      <vt:lpstr>Link Data (II)</vt:lpstr>
      <vt:lpstr>Linked data publishing</vt:lpstr>
      <vt:lpstr>CHALLENGES WE HAVE FACED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Placas conmemorativas de madrid</dc:title>
  <dc:creator>LAURA ARTILES MARTINEZ</dc:creator>
  <cp:lastModifiedBy>LAURA ARTILES MARTINEZ</cp:lastModifiedBy>
  <cp:revision>1</cp:revision>
  <dcterms:created xsi:type="dcterms:W3CDTF">2022-11-12T10:24:39Z</dcterms:created>
  <dcterms:modified xsi:type="dcterms:W3CDTF">2022-11-14T22:11:59Z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0x0101006F623BFBBC36F9488EFC4AF4BEF4B7C6</vt:lpwstr>
  </property>
</Properties>
</file>