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Source Code Pro"/>
      <p:regular r:id="rId15"/>
      <p:bold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12000"/>
              <a:buNone/>
              <a:defRPr sz="12000"/>
            </a:lvl1pPr>
            <a:lvl2pPr lvl="1">
              <a:spcBef>
                <a:spcPts val="0"/>
              </a:spcBef>
              <a:buSzPts val="12000"/>
              <a:buNone/>
              <a:defRPr sz="12000"/>
            </a:lvl2pPr>
            <a:lvl3pPr lvl="2">
              <a:spcBef>
                <a:spcPts val="0"/>
              </a:spcBef>
              <a:buSzPts val="12000"/>
              <a:buNone/>
              <a:defRPr sz="12000"/>
            </a:lvl3pPr>
            <a:lvl4pPr lvl="3">
              <a:spcBef>
                <a:spcPts val="0"/>
              </a:spcBef>
              <a:buSzPts val="12000"/>
              <a:buNone/>
              <a:defRPr sz="12000"/>
            </a:lvl4pPr>
            <a:lvl5pPr lvl="4">
              <a:spcBef>
                <a:spcPts val="0"/>
              </a:spcBef>
              <a:buSzPts val="12000"/>
              <a:buNone/>
              <a:defRPr sz="12000"/>
            </a:lvl5pPr>
            <a:lvl6pPr lvl="5">
              <a:spcBef>
                <a:spcPts val="0"/>
              </a:spcBef>
              <a:buSzPts val="12000"/>
              <a:buNone/>
              <a:defRPr sz="12000"/>
            </a:lvl6pPr>
            <a:lvl7pPr lvl="6">
              <a:spcBef>
                <a:spcPts val="0"/>
              </a:spcBef>
              <a:buSzPts val="12000"/>
              <a:buNone/>
              <a:defRPr sz="12000"/>
            </a:lvl7pPr>
            <a:lvl8pPr lvl="7">
              <a:spcBef>
                <a:spcPts val="0"/>
              </a:spcBef>
              <a:buSzPts val="12000"/>
              <a:buNone/>
              <a:defRPr sz="12000"/>
            </a:lvl8pPr>
            <a:lvl9pPr lvl="8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Activities in Libraries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 sz="1800"/>
              <a:t>City of Madrid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4156500" cy="126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 sz="1800"/>
              <a:t>Javier García Menéndez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 sz="1800"/>
              <a:t>Francisco José de la Higuera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 sz="1800"/>
              <a:t>Guillermo Paredes López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 sz="1800"/>
              <a:t>Jorge Forcada Sanz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" sz="1800"/>
              <a:t>Adrian Gil Lobete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4873825" y="3398250"/>
            <a:ext cx="4156500" cy="126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 sz="1800"/>
              <a:t>Group 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App requirements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363175" y="1279125"/>
            <a:ext cx="31209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 sz="2400"/>
              <a:t>¿What activities I can find in this library? …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buNone/>
            </a:pPr>
            <a:r>
              <a:rPr lang="es" sz="2400"/>
              <a:t>¿What is the library where I can take part of this activities ? 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Datasets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Libraries in Madrid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es"/>
              <a:t>Activities in Libraries in Madrid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/>
              <a:t>Licenses: </a:t>
            </a:r>
            <a:r>
              <a:rPr lang="es">
                <a:solidFill>
                  <a:srgbClr val="212121"/>
                </a:solidFill>
                <a:highlight>
                  <a:srgbClr val="FFFFFF"/>
                </a:highlight>
              </a:rPr>
              <a:t>Allows the commercial and non-commercial use of the data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Our License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16172" l="28132" r="28599" t="49198"/>
          <a:stretch/>
        </p:blipFill>
        <p:spPr>
          <a:xfrm>
            <a:off x="4613250" y="769525"/>
            <a:ext cx="4568626" cy="2056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32115" l="24578" r="25076" t="47332"/>
          <a:stretch/>
        </p:blipFill>
        <p:spPr>
          <a:xfrm>
            <a:off x="4613250" y="2826275"/>
            <a:ext cx="4568626" cy="104907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5037450" y="265125"/>
            <a:ext cx="37269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s"/>
              <a:t>CC-BY-NC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Our Ontology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75266" l="0" r="89854" t="17224"/>
          <a:stretch/>
        </p:blipFill>
        <p:spPr>
          <a:xfrm>
            <a:off x="705400" y="1401475"/>
            <a:ext cx="3147898" cy="13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76761" l="0" r="88665" t="17343"/>
          <a:stretch/>
        </p:blipFill>
        <p:spPr>
          <a:xfrm>
            <a:off x="3893625" y="1401475"/>
            <a:ext cx="4479475" cy="13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 b="63245" l="0" r="87976" t="17258"/>
          <a:stretch/>
        </p:blipFill>
        <p:spPr>
          <a:xfrm>
            <a:off x="2717950" y="2454350"/>
            <a:ext cx="2652802" cy="241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CSV transformation 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61012" l="17321" r="0" t="18977"/>
          <a:stretch/>
        </p:blipFill>
        <p:spPr>
          <a:xfrm>
            <a:off x="311700" y="1625787"/>
            <a:ext cx="8520599" cy="1159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 b="71259" l="17641" r="0" t="18885"/>
          <a:stretch/>
        </p:blipFill>
        <p:spPr>
          <a:xfrm>
            <a:off x="510625" y="3304925"/>
            <a:ext cx="7846799" cy="52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Shape 100"/>
          <p:cNvCxnSpPr>
            <a:endCxn id="99" idx="0"/>
          </p:cNvCxnSpPr>
          <p:nvPr/>
        </p:nvCxnSpPr>
        <p:spPr>
          <a:xfrm flipH="1">
            <a:off x="4434025" y="2858225"/>
            <a:ext cx="118800" cy="44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" name="Shape 101"/>
          <p:cNvSpPr txBox="1"/>
          <p:nvPr/>
        </p:nvSpPr>
        <p:spPr>
          <a:xfrm>
            <a:off x="433150" y="126040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/>
              <a:t>1º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11700" y="3984550"/>
            <a:ext cx="365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2</a:t>
            </a:r>
            <a:r>
              <a:rPr lang="es"/>
              <a:t>º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17375" y="4414850"/>
            <a:ext cx="76401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A</a:t>
            </a:r>
            <a:r>
              <a:rPr lang="es"/>
              <a:t>daptation of wrong characters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28575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Ontology Reuse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24859" l="2765" r="72275" t="12554"/>
          <a:stretch/>
        </p:blipFill>
        <p:spPr>
          <a:xfrm>
            <a:off x="213226" y="962075"/>
            <a:ext cx="2862350" cy="403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8675" l="2722" r="67553" t="31783"/>
          <a:stretch/>
        </p:blipFill>
        <p:spPr>
          <a:xfrm>
            <a:off x="3302750" y="924200"/>
            <a:ext cx="3744523" cy="421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228575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Ontology Reuse - RDF creation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23594" l="20755" r="40963" t="36950"/>
          <a:stretch/>
        </p:blipFill>
        <p:spPr>
          <a:xfrm>
            <a:off x="0" y="1353351"/>
            <a:ext cx="4680674" cy="271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26385" l="14293" r="40229" t="33501"/>
          <a:stretch/>
        </p:blipFill>
        <p:spPr>
          <a:xfrm>
            <a:off x="4323300" y="1353350"/>
            <a:ext cx="4820699" cy="2390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28575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/>
              <a:t>Data Linking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76775" y="1788950"/>
            <a:ext cx="75663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s" sz="3000"/>
              <a:t>No columns of our data could be linked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