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8"/>
  </p:notesMasterIdLst>
  <p:sldIdLst>
    <p:sldId id="275" r:id="rId2"/>
    <p:sldId id="261" r:id="rId3"/>
    <p:sldId id="259" r:id="rId4"/>
    <p:sldId id="264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4A4CE-8896-4C1D-9C88-450430CF12FC}" type="datetimeFigureOut">
              <a:rPr lang="es-ES" smtClean="0"/>
              <a:t>16/12/2017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3E56F-A791-4FB4-9740-C0BED0779B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508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3E56F-A791-4FB4-9740-C0BED0779B6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8167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429D-27F1-4CFB-BDDD-EFD389571A53}" type="datetimeFigureOut">
              <a:rPr lang="es-ES" smtClean="0"/>
              <a:t>16/12/2017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08BB-3791-422C-9A0D-321935891E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17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429D-27F1-4CFB-BDDD-EFD389571A53}" type="datetimeFigureOut">
              <a:rPr lang="es-ES" smtClean="0"/>
              <a:t>16/12/2017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08BB-3791-422C-9A0D-321935891E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008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429D-27F1-4CFB-BDDD-EFD389571A53}" type="datetimeFigureOut">
              <a:rPr lang="es-ES" smtClean="0"/>
              <a:t>16/12/2017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08BB-3791-422C-9A0D-321935891E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1704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429D-27F1-4CFB-BDDD-EFD389571A53}" type="datetimeFigureOut">
              <a:rPr lang="es-ES" smtClean="0"/>
              <a:t>16/12/2017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08BB-3791-422C-9A0D-321935891E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1151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429D-27F1-4CFB-BDDD-EFD389571A53}" type="datetimeFigureOut">
              <a:rPr lang="es-ES" smtClean="0"/>
              <a:t>16/12/2017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08BB-3791-422C-9A0D-321935891E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7761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429D-27F1-4CFB-BDDD-EFD389571A53}" type="datetimeFigureOut">
              <a:rPr lang="es-ES" smtClean="0"/>
              <a:t>16/12/2017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08BB-3791-422C-9A0D-321935891E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7426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429D-27F1-4CFB-BDDD-EFD389571A53}" type="datetimeFigureOut">
              <a:rPr lang="es-ES" smtClean="0"/>
              <a:t>16/12/2017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08BB-3791-422C-9A0D-321935891E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44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429D-27F1-4CFB-BDDD-EFD389571A53}" type="datetimeFigureOut">
              <a:rPr lang="es-ES" smtClean="0"/>
              <a:t>16/12/2017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08BB-3791-422C-9A0D-321935891E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2726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429D-27F1-4CFB-BDDD-EFD389571A53}" type="datetimeFigureOut">
              <a:rPr lang="es-ES" smtClean="0"/>
              <a:t>16/12/2017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08BB-3791-422C-9A0D-321935891E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583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429D-27F1-4CFB-BDDD-EFD389571A53}" type="datetimeFigureOut">
              <a:rPr lang="es-ES" smtClean="0"/>
              <a:t>16/12/2017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33F08BB-3791-422C-9A0D-321935891E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13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429D-27F1-4CFB-BDDD-EFD389571A53}" type="datetimeFigureOut">
              <a:rPr lang="es-ES" smtClean="0"/>
              <a:t>16/12/2017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08BB-3791-422C-9A0D-321935891E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09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429D-27F1-4CFB-BDDD-EFD389571A53}" type="datetimeFigureOut">
              <a:rPr lang="es-ES" smtClean="0"/>
              <a:t>16/12/2017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08BB-3791-422C-9A0D-321935891E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471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429D-27F1-4CFB-BDDD-EFD389571A53}" type="datetimeFigureOut">
              <a:rPr lang="es-ES" smtClean="0"/>
              <a:t>16/12/2017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08BB-3791-422C-9A0D-321935891E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464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429D-27F1-4CFB-BDDD-EFD389571A53}" type="datetimeFigureOut">
              <a:rPr lang="es-ES" smtClean="0"/>
              <a:t>16/12/2017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08BB-3791-422C-9A0D-321935891E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972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429D-27F1-4CFB-BDDD-EFD389571A53}" type="datetimeFigureOut">
              <a:rPr lang="es-ES" smtClean="0"/>
              <a:t>16/12/2017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08BB-3791-422C-9A0D-321935891E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02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429D-27F1-4CFB-BDDD-EFD389571A53}" type="datetimeFigureOut">
              <a:rPr lang="es-ES" smtClean="0"/>
              <a:t>16/12/2017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08BB-3791-422C-9A0D-321935891E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76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429D-27F1-4CFB-BDDD-EFD389571A53}" type="datetimeFigureOut">
              <a:rPr lang="es-ES" smtClean="0"/>
              <a:t>16/12/2017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08BB-3791-422C-9A0D-321935891E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20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33429D-27F1-4CFB-BDDD-EFD389571A53}" type="datetimeFigureOut">
              <a:rPr lang="es-ES" smtClean="0"/>
              <a:t>16/12/2017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3F08BB-3791-422C-9A0D-321935891E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43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71FA1-6BFC-47A1-A7E5-98CE54BF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409398"/>
            <a:ext cx="8574622" cy="2616199"/>
          </a:xfrm>
        </p:spPr>
        <p:txBody>
          <a:bodyPr>
            <a:noAutofit/>
          </a:bodyPr>
          <a:lstStyle/>
          <a:p>
            <a:r>
              <a:rPr lang="es-ES" sz="6600" dirty="0" err="1">
                <a:solidFill>
                  <a:schemeClr val="accent2">
                    <a:lumMod val="50000"/>
                  </a:schemeClr>
                </a:solidFill>
              </a:rPr>
              <a:t>Semantic</a:t>
            </a:r>
            <a:r>
              <a:rPr lang="es-ES" sz="6600" dirty="0">
                <a:solidFill>
                  <a:schemeClr val="accent2">
                    <a:lumMod val="50000"/>
                  </a:schemeClr>
                </a:solidFill>
              </a:rPr>
              <a:t> Web and </a:t>
            </a:r>
            <a:r>
              <a:rPr lang="es-ES" sz="6600" dirty="0" err="1">
                <a:solidFill>
                  <a:schemeClr val="accent2">
                    <a:lumMod val="50000"/>
                  </a:schemeClr>
                </a:solidFill>
              </a:rPr>
              <a:t>Linked</a:t>
            </a:r>
            <a:r>
              <a:rPr lang="es-ES" sz="6600" dirty="0">
                <a:solidFill>
                  <a:schemeClr val="accent2">
                    <a:lumMod val="50000"/>
                  </a:schemeClr>
                </a:solidFill>
              </a:rPr>
              <a:t> Data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A0C845-6F07-4C7A-8146-336B1D6A8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428999"/>
            <a:ext cx="6987645" cy="2616199"/>
          </a:xfrm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chemeClr val="accent2">
                    <a:lumMod val="50000"/>
                  </a:schemeClr>
                </a:solidFill>
              </a:rPr>
              <a:t>Rubén Mínguez Puntero</a:t>
            </a:r>
          </a:p>
          <a:p>
            <a:r>
              <a:rPr lang="es-ES" dirty="0">
                <a:solidFill>
                  <a:schemeClr val="accent2">
                    <a:lumMod val="50000"/>
                  </a:schemeClr>
                </a:solidFill>
              </a:rPr>
              <a:t>Arturo Zurita Sánchez</a:t>
            </a:r>
          </a:p>
          <a:p>
            <a:r>
              <a:rPr lang="es-ES" dirty="0">
                <a:solidFill>
                  <a:schemeClr val="accent2">
                    <a:lumMod val="50000"/>
                  </a:schemeClr>
                </a:solidFill>
              </a:rPr>
              <a:t>Andrés Martínez Antón</a:t>
            </a:r>
          </a:p>
          <a:p>
            <a:r>
              <a:rPr lang="es-ES" dirty="0" err="1">
                <a:solidFill>
                  <a:schemeClr val="accent2">
                    <a:lumMod val="50000"/>
                  </a:schemeClr>
                </a:solidFill>
              </a:rPr>
              <a:t>Jose</a:t>
            </a:r>
            <a:r>
              <a:rPr lang="es-ES" dirty="0">
                <a:solidFill>
                  <a:schemeClr val="accent2">
                    <a:lumMod val="50000"/>
                  </a:schemeClr>
                </a:solidFill>
              </a:rPr>
              <a:t> Enrique Amorós de </a:t>
            </a:r>
            <a:r>
              <a:rPr lang="es-ES" dirty="0" err="1">
                <a:solidFill>
                  <a:schemeClr val="accent2">
                    <a:lumMod val="50000"/>
                  </a:schemeClr>
                </a:solidFill>
              </a:rPr>
              <a:t>Quadros</a:t>
            </a: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accent2">
                    <a:lumMod val="50000"/>
                  </a:schemeClr>
                </a:solidFill>
              </a:rPr>
              <a:t>Borja Alvear Rodríguez</a:t>
            </a:r>
          </a:p>
          <a:p>
            <a:r>
              <a:rPr lang="es-ES" dirty="0">
                <a:solidFill>
                  <a:schemeClr val="accent2">
                    <a:lumMod val="50000"/>
                  </a:schemeClr>
                </a:solidFill>
              </a:rPr>
              <a:t>Daniel Alejandro Lobo</a:t>
            </a:r>
          </a:p>
        </p:txBody>
      </p:sp>
    </p:spTree>
    <p:extLst>
      <p:ext uri="{BB962C8B-B14F-4D97-AF65-F5344CB8AC3E}">
        <p14:creationId xmlns:p14="http://schemas.microsoft.com/office/powerpoint/2010/main" val="1260928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214E8-F598-4144-91F7-869B85A5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05971"/>
            <a:ext cx="10018713" cy="960121"/>
          </a:xfrm>
        </p:spPr>
        <p:txBody>
          <a:bodyPr/>
          <a:lstStyle/>
          <a:p>
            <a:r>
              <a:rPr lang="es-ES" dirty="0">
                <a:solidFill>
                  <a:srgbClr val="00B050"/>
                </a:solidFill>
              </a:rPr>
              <a:t>Resultados de los análisis (III)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5B232FC-6050-4845-A624-7485D7DD9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43" y="1266092"/>
            <a:ext cx="10018713" cy="496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16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214E8-F598-4144-91F7-869B85A5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05971"/>
            <a:ext cx="10018713" cy="960121"/>
          </a:xfrm>
        </p:spPr>
        <p:txBody>
          <a:bodyPr/>
          <a:lstStyle/>
          <a:p>
            <a:r>
              <a:rPr lang="es-ES" dirty="0">
                <a:solidFill>
                  <a:srgbClr val="00B050"/>
                </a:solidFill>
              </a:rPr>
              <a:t>Ontología (I)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7E5658-FC0B-4D75-A882-BEE4F4DCD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94" y="1266092"/>
            <a:ext cx="10743945" cy="4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07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214E8-F598-4144-91F7-869B85A5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05971"/>
            <a:ext cx="10018713" cy="960121"/>
          </a:xfrm>
        </p:spPr>
        <p:txBody>
          <a:bodyPr/>
          <a:lstStyle/>
          <a:p>
            <a:r>
              <a:rPr lang="es-ES" dirty="0">
                <a:solidFill>
                  <a:srgbClr val="00B050"/>
                </a:solidFill>
              </a:rPr>
              <a:t>Ontología (II)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E6E0569-7A18-4EDF-98B8-F11F6481E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20" y="1266092"/>
            <a:ext cx="10901494" cy="4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19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214E8-F598-4144-91F7-869B85A5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05971"/>
            <a:ext cx="10018713" cy="960121"/>
          </a:xfrm>
        </p:spPr>
        <p:txBody>
          <a:bodyPr/>
          <a:lstStyle/>
          <a:p>
            <a:r>
              <a:rPr lang="es-ES" dirty="0">
                <a:solidFill>
                  <a:srgbClr val="00B050"/>
                </a:solidFill>
              </a:rPr>
              <a:t>Ontología (III)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18F055-E45B-493C-94A9-AC480113A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610" y="3893235"/>
            <a:ext cx="4390111" cy="265879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44F118C-B9A4-4A4D-BBDF-7BCB66E0A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718" y="1167618"/>
            <a:ext cx="4390111" cy="26587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5FD5F7D-7F39-4F90-A92C-52FA83695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371" y="1167618"/>
            <a:ext cx="4390111" cy="265879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7A0F0A6-F3BE-4967-A8A1-4DDE8B639C79}"/>
              </a:ext>
            </a:extLst>
          </p:cNvPr>
          <p:cNvSpPr txBox="1"/>
          <p:nvPr/>
        </p:nvSpPr>
        <p:spPr>
          <a:xfrm>
            <a:off x="9381158" y="3833448"/>
            <a:ext cx="1603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err="1"/>
              <a:t>Object</a:t>
            </a:r>
            <a:r>
              <a:rPr lang="es-ES" sz="1600" b="1" dirty="0"/>
              <a:t> </a:t>
            </a:r>
            <a:r>
              <a:rPr lang="es-ES" sz="1600" b="1" dirty="0" err="1"/>
              <a:t>Property</a:t>
            </a:r>
            <a:endParaRPr lang="es-ES" sz="1600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12CCF1A-1393-4528-B795-4AE2AC7EFC0E}"/>
              </a:ext>
            </a:extLst>
          </p:cNvPr>
          <p:cNvSpPr txBox="1"/>
          <p:nvPr/>
        </p:nvSpPr>
        <p:spPr>
          <a:xfrm>
            <a:off x="1685718" y="3822896"/>
            <a:ext cx="1441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Data </a:t>
            </a:r>
            <a:r>
              <a:rPr lang="es-ES" sz="1600" b="1" dirty="0" err="1"/>
              <a:t>Property</a:t>
            </a:r>
            <a:endParaRPr lang="es-ES" sz="1600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2A0C30A-9003-4930-854B-20D98B948F6C}"/>
              </a:ext>
            </a:extLst>
          </p:cNvPr>
          <p:cNvSpPr txBox="1"/>
          <p:nvPr/>
        </p:nvSpPr>
        <p:spPr>
          <a:xfrm>
            <a:off x="6123211" y="6453555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Clases</a:t>
            </a:r>
          </a:p>
        </p:txBody>
      </p:sp>
    </p:spTree>
    <p:extLst>
      <p:ext uri="{BB962C8B-B14F-4D97-AF65-F5344CB8AC3E}">
        <p14:creationId xmlns:p14="http://schemas.microsoft.com/office/powerpoint/2010/main" val="1730125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214E8-F598-4144-91F7-869B85A5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05971"/>
            <a:ext cx="10018713" cy="960121"/>
          </a:xfrm>
        </p:spPr>
        <p:txBody>
          <a:bodyPr/>
          <a:lstStyle/>
          <a:p>
            <a:r>
              <a:rPr lang="es-ES" dirty="0">
                <a:solidFill>
                  <a:srgbClr val="00B050"/>
                </a:solidFill>
              </a:rPr>
              <a:t>Generación </a:t>
            </a:r>
            <a:r>
              <a:rPr lang="es-ES" dirty="0" err="1">
                <a:solidFill>
                  <a:srgbClr val="00B050"/>
                </a:solidFill>
              </a:rPr>
              <a:t>RDFs</a:t>
            </a:r>
            <a:r>
              <a:rPr lang="es-ES" dirty="0">
                <a:solidFill>
                  <a:srgbClr val="00B050"/>
                </a:solidFill>
              </a:rPr>
              <a:t> y enlace con </a:t>
            </a:r>
            <a:r>
              <a:rPr lang="es-ES" dirty="0" err="1">
                <a:solidFill>
                  <a:srgbClr val="00B050"/>
                </a:solidFill>
              </a:rPr>
              <a:t>Dbpedia</a:t>
            </a:r>
            <a:r>
              <a:rPr lang="es-ES" dirty="0">
                <a:solidFill>
                  <a:srgbClr val="00B050"/>
                </a:solidFill>
              </a:rPr>
              <a:t> (I)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FA20F38-986A-482A-9FFA-250B1130A6C2}"/>
              </a:ext>
            </a:extLst>
          </p:cNvPr>
          <p:cNvSpPr txBox="1"/>
          <p:nvPr/>
        </p:nvSpPr>
        <p:spPr>
          <a:xfrm>
            <a:off x="1484311" y="1195753"/>
            <a:ext cx="6710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/>
              <a:t>Actuaciones Limpieza Urbana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466C4D-C64E-487F-8B3F-E9E1EDD3B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169" y="1611251"/>
            <a:ext cx="8847661" cy="497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61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214E8-F598-4144-91F7-869B85A5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05971"/>
            <a:ext cx="10018713" cy="960121"/>
          </a:xfrm>
        </p:spPr>
        <p:txBody>
          <a:bodyPr/>
          <a:lstStyle/>
          <a:p>
            <a:r>
              <a:rPr lang="es-ES" dirty="0">
                <a:solidFill>
                  <a:srgbClr val="00B050"/>
                </a:solidFill>
              </a:rPr>
              <a:t>Generación </a:t>
            </a:r>
            <a:r>
              <a:rPr lang="es-ES" dirty="0" err="1">
                <a:solidFill>
                  <a:srgbClr val="00B050"/>
                </a:solidFill>
              </a:rPr>
              <a:t>RDFs</a:t>
            </a:r>
            <a:r>
              <a:rPr lang="es-ES" dirty="0">
                <a:solidFill>
                  <a:srgbClr val="00B050"/>
                </a:solidFill>
              </a:rPr>
              <a:t> y enlace con </a:t>
            </a:r>
            <a:r>
              <a:rPr lang="es-ES" dirty="0" err="1">
                <a:solidFill>
                  <a:srgbClr val="00B050"/>
                </a:solidFill>
              </a:rPr>
              <a:t>Dbpedia</a:t>
            </a:r>
            <a:r>
              <a:rPr lang="es-ES" dirty="0">
                <a:solidFill>
                  <a:srgbClr val="00B050"/>
                </a:solidFill>
              </a:rPr>
              <a:t> (II)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FA20F38-986A-482A-9FFA-250B1130A6C2}"/>
              </a:ext>
            </a:extLst>
          </p:cNvPr>
          <p:cNvSpPr txBox="1"/>
          <p:nvPr/>
        </p:nvSpPr>
        <p:spPr>
          <a:xfrm>
            <a:off x="1484311" y="1195753"/>
            <a:ext cx="6710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/>
              <a:t>Aseos públicos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34B4B38-AC59-45D4-8EC3-86E2E9093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1577650"/>
            <a:ext cx="8847661" cy="49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17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214E8-F598-4144-91F7-869B85A5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05971"/>
            <a:ext cx="10018713" cy="960121"/>
          </a:xfrm>
        </p:spPr>
        <p:txBody>
          <a:bodyPr/>
          <a:lstStyle/>
          <a:p>
            <a:r>
              <a:rPr lang="es-ES" dirty="0">
                <a:solidFill>
                  <a:srgbClr val="00B050"/>
                </a:solidFill>
              </a:rPr>
              <a:t>Conclusiones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FA20F38-986A-482A-9FFA-250B1130A6C2}"/>
              </a:ext>
            </a:extLst>
          </p:cNvPr>
          <p:cNvSpPr txBox="1"/>
          <p:nvPr/>
        </p:nvSpPr>
        <p:spPr>
          <a:xfrm>
            <a:off x="2342441" y="2011679"/>
            <a:ext cx="6710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/>
              <a:t>Dificultad con la comprensión de los </a:t>
            </a:r>
            <a:r>
              <a:rPr lang="es-ES" sz="2400" b="1" dirty="0" err="1"/>
              <a:t>datasets</a:t>
            </a:r>
            <a:r>
              <a:rPr lang="es-ES" sz="2400" b="1" dirty="0"/>
              <a:t> y las herramientas.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/>
              <a:t>Aprendizaje del uso de grandes cantidades de datos.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/>
              <a:t>Valoración del proyecto</a:t>
            </a:r>
          </a:p>
        </p:txBody>
      </p:sp>
    </p:spTree>
    <p:extLst>
      <p:ext uri="{BB962C8B-B14F-4D97-AF65-F5344CB8AC3E}">
        <p14:creationId xmlns:p14="http://schemas.microsoft.com/office/powerpoint/2010/main" val="349622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214E8-F598-4144-91F7-869B85A5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05971"/>
            <a:ext cx="10018713" cy="960121"/>
          </a:xfrm>
        </p:spPr>
        <p:txBody>
          <a:bodyPr/>
          <a:lstStyle/>
          <a:p>
            <a:r>
              <a:rPr lang="es-ES" dirty="0">
                <a:solidFill>
                  <a:srgbClr val="00B050"/>
                </a:solidFill>
              </a:rPr>
              <a:t>Introducción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F511DA-C218-4509-A445-C0A84B2F4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67" y="3429000"/>
            <a:ext cx="3646927" cy="251020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8D60C67-11E6-452A-BB6A-FE7FCF7F5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36" y="3429000"/>
            <a:ext cx="3646927" cy="251020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4BA458E-A0DD-4861-A19C-7BF3702A0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805" y="3429000"/>
            <a:ext cx="3646926" cy="251020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7442C926-397D-463A-B3E8-4E17DCF6759B}"/>
              </a:ext>
            </a:extLst>
          </p:cNvPr>
          <p:cNvSpPr txBox="1"/>
          <p:nvPr/>
        </p:nvSpPr>
        <p:spPr>
          <a:xfrm>
            <a:off x="1928701" y="1767664"/>
            <a:ext cx="9129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El objetivo de este proyecto es la obtención de datos de servicios de interés público en la ciudad de Madrid</a:t>
            </a:r>
          </a:p>
        </p:txBody>
      </p:sp>
    </p:spTree>
    <p:extLst>
      <p:ext uri="{BB962C8B-B14F-4D97-AF65-F5344CB8AC3E}">
        <p14:creationId xmlns:p14="http://schemas.microsoft.com/office/powerpoint/2010/main" val="215667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214E8-F598-4144-91F7-869B85A5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05971"/>
            <a:ext cx="10018713" cy="960121"/>
          </a:xfrm>
        </p:spPr>
        <p:txBody>
          <a:bodyPr/>
          <a:lstStyle/>
          <a:p>
            <a:r>
              <a:rPr lang="es-ES" dirty="0">
                <a:solidFill>
                  <a:srgbClr val="00B050"/>
                </a:solidFill>
              </a:rPr>
              <a:t>Búsqueda de </a:t>
            </a:r>
            <a:r>
              <a:rPr lang="es-ES" dirty="0" err="1">
                <a:solidFill>
                  <a:srgbClr val="00B050"/>
                </a:solidFill>
              </a:rPr>
              <a:t>DataSets</a:t>
            </a:r>
            <a:endParaRPr lang="es-ES" dirty="0">
              <a:solidFill>
                <a:srgbClr val="00B05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79F2EA8-4A22-4F60-B4C3-DD5119CB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63" y="2366311"/>
            <a:ext cx="8819406" cy="418571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6529F28-1344-47F7-B92F-AA7BB309B699}"/>
              </a:ext>
            </a:extLst>
          </p:cNvPr>
          <p:cNvSpPr txBox="1"/>
          <p:nvPr/>
        </p:nvSpPr>
        <p:spPr>
          <a:xfrm>
            <a:off x="3568300" y="1400703"/>
            <a:ext cx="5850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/>
              <a:t>Página Web:       </a:t>
            </a:r>
            <a:r>
              <a:rPr lang="es-ES" sz="2400" b="1" dirty="0">
                <a:solidFill>
                  <a:srgbClr val="0070C0"/>
                </a:solidFill>
              </a:rPr>
              <a:t>http://datos.madrid.es/portal/site/egob</a:t>
            </a:r>
          </a:p>
        </p:txBody>
      </p:sp>
    </p:spTree>
    <p:extLst>
      <p:ext uri="{BB962C8B-B14F-4D97-AF65-F5344CB8AC3E}">
        <p14:creationId xmlns:p14="http://schemas.microsoft.com/office/powerpoint/2010/main" val="34725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214E8-F598-4144-91F7-869B85A5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05971"/>
            <a:ext cx="10018713" cy="960121"/>
          </a:xfrm>
        </p:spPr>
        <p:txBody>
          <a:bodyPr/>
          <a:lstStyle/>
          <a:p>
            <a:r>
              <a:rPr lang="es-ES" dirty="0">
                <a:solidFill>
                  <a:srgbClr val="00B050"/>
                </a:solidFill>
              </a:rPr>
              <a:t>Licencias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6529F28-1344-47F7-B92F-AA7BB309B699}"/>
              </a:ext>
            </a:extLst>
          </p:cNvPr>
          <p:cNvSpPr txBox="1"/>
          <p:nvPr/>
        </p:nvSpPr>
        <p:spPr>
          <a:xfrm>
            <a:off x="3138522" y="1364566"/>
            <a:ext cx="6710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/>
              <a:t>Licencias de los </a:t>
            </a:r>
            <a:r>
              <a:rPr lang="es-ES" sz="2400" b="1" dirty="0" err="1"/>
              <a:t>DataSets</a:t>
            </a:r>
            <a:r>
              <a:rPr lang="es-ES" sz="2400" b="1" dirty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b="1" dirty="0"/>
              <a:t>Uso para fines comerciales y no comerciales</a:t>
            </a:r>
          </a:p>
          <a:p>
            <a:pPr lvl="1"/>
            <a:endParaRPr lang="es-E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/>
              <a:t>Licencia de nuestro proyecto: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b="1" dirty="0" err="1"/>
              <a:t>Creative</a:t>
            </a:r>
            <a:r>
              <a:rPr lang="es-ES" sz="2400" b="1" dirty="0"/>
              <a:t> </a:t>
            </a:r>
            <a:r>
              <a:rPr lang="es-ES" sz="2400" b="1" dirty="0" err="1"/>
              <a:t>Commons</a:t>
            </a:r>
            <a:r>
              <a:rPr lang="es-ES" sz="2400" b="1" dirty="0"/>
              <a:t> “CC BY”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b="1" dirty="0"/>
          </a:p>
        </p:txBody>
      </p:sp>
      <p:pic>
        <p:nvPicPr>
          <p:cNvPr id="1026" name="Picture 2" descr="https://mirrors.creativecommons.org/presskit/buttons/88x31/png/by-nc-sa.png">
            <a:extLst>
              <a:ext uri="{FF2B5EF4-FFF2-40B4-BE49-F238E27FC236}">
                <a16:creationId xmlns:a16="http://schemas.microsoft.com/office/drawing/2014/main" id="{EB58F619-3537-4453-9DE7-5686DF06B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712" y="3771364"/>
            <a:ext cx="383857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23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214E8-F598-4144-91F7-869B85A5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05971"/>
            <a:ext cx="10018713" cy="960121"/>
          </a:xfrm>
        </p:spPr>
        <p:txBody>
          <a:bodyPr/>
          <a:lstStyle/>
          <a:p>
            <a:r>
              <a:rPr lang="es-ES" dirty="0">
                <a:solidFill>
                  <a:srgbClr val="00B050"/>
                </a:solidFill>
              </a:rPr>
              <a:t>CSV Seleccionados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193C1B5-1935-410D-827B-4BECD6AC5284}"/>
              </a:ext>
            </a:extLst>
          </p:cNvPr>
          <p:cNvSpPr txBox="1"/>
          <p:nvPr/>
        </p:nvSpPr>
        <p:spPr>
          <a:xfrm>
            <a:off x="3913060" y="1263823"/>
            <a:ext cx="4365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/>
              <a:t>Actuaciones limpieza urbana</a:t>
            </a:r>
            <a:endParaRPr lang="es-ES" sz="2400" b="1" dirty="0">
              <a:solidFill>
                <a:srgbClr val="0070C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2A3ED85-7370-487A-A99D-FC96BD93D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331" y="1727757"/>
            <a:ext cx="8580671" cy="482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0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214E8-F598-4144-91F7-869B85A5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05971"/>
            <a:ext cx="10018713" cy="960121"/>
          </a:xfrm>
        </p:spPr>
        <p:txBody>
          <a:bodyPr/>
          <a:lstStyle/>
          <a:p>
            <a:r>
              <a:rPr lang="es-ES" dirty="0">
                <a:solidFill>
                  <a:srgbClr val="00B050"/>
                </a:solidFill>
              </a:rPr>
              <a:t>CSV Seleccionados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193C1B5-1935-410D-827B-4BECD6AC5284}"/>
              </a:ext>
            </a:extLst>
          </p:cNvPr>
          <p:cNvSpPr txBox="1"/>
          <p:nvPr/>
        </p:nvSpPr>
        <p:spPr>
          <a:xfrm>
            <a:off x="4541603" y="1266092"/>
            <a:ext cx="390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/>
              <a:t>Aseos Públicos de Madrid</a:t>
            </a:r>
            <a:endParaRPr lang="es-ES" sz="2400" b="1" dirty="0">
              <a:solidFill>
                <a:srgbClr val="0070C0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073DC1D-6F57-496D-85BA-91D0E16D9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330" y="1727757"/>
            <a:ext cx="8580671" cy="482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8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214E8-F598-4144-91F7-869B85A5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05971"/>
            <a:ext cx="10018713" cy="960121"/>
          </a:xfrm>
        </p:spPr>
        <p:txBody>
          <a:bodyPr/>
          <a:lstStyle/>
          <a:p>
            <a:r>
              <a:rPr lang="es-ES" dirty="0">
                <a:solidFill>
                  <a:srgbClr val="00B050"/>
                </a:solidFill>
              </a:rPr>
              <a:t>CSV Seleccionados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193C1B5-1935-410D-827B-4BECD6AC5284}"/>
              </a:ext>
            </a:extLst>
          </p:cNvPr>
          <p:cNvSpPr txBox="1"/>
          <p:nvPr/>
        </p:nvSpPr>
        <p:spPr>
          <a:xfrm>
            <a:off x="3967384" y="1266092"/>
            <a:ext cx="5052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/>
              <a:t>Accidentes Bicicleta en Madrid</a:t>
            </a:r>
            <a:endParaRPr lang="es-ES" sz="2400" b="1" dirty="0">
              <a:solidFill>
                <a:srgbClr val="0070C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B83AB9C-7781-4DE6-8262-CB13B9BB2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329" y="1727757"/>
            <a:ext cx="8580671" cy="482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95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214E8-F598-4144-91F7-869B85A5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05971"/>
            <a:ext cx="10018713" cy="960121"/>
          </a:xfrm>
        </p:spPr>
        <p:txBody>
          <a:bodyPr/>
          <a:lstStyle/>
          <a:p>
            <a:r>
              <a:rPr lang="es-ES" dirty="0">
                <a:solidFill>
                  <a:srgbClr val="00B050"/>
                </a:solidFill>
              </a:rPr>
              <a:t>Resultados de los análisis (I)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B4AA5B9-8739-4A7C-9CE5-06CD92AA0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43" y="1266092"/>
            <a:ext cx="10018713" cy="496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70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214E8-F598-4144-91F7-869B85A5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05971"/>
            <a:ext cx="10018713" cy="960121"/>
          </a:xfrm>
        </p:spPr>
        <p:txBody>
          <a:bodyPr/>
          <a:lstStyle/>
          <a:p>
            <a:r>
              <a:rPr lang="es-ES" dirty="0">
                <a:solidFill>
                  <a:srgbClr val="00B050"/>
                </a:solidFill>
              </a:rPr>
              <a:t>Resultados de los análisis (II)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5AE125-9E25-4304-9FA0-8B0965093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43" y="1266092"/>
            <a:ext cx="10018713" cy="496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53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135</TotalTime>
  <Words>192</Words>
  <Application>Microsoft Office PowerPoint</Application>
  <PresentationFormat>Panorámica</PresentationFormat>
  <Paragraphs>41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Corbel</vt:lpstr>
      <vt:lpstr>Parallax</vt:lpstr>
      <vt:lpstr>Semantic Web and Linked Data</vt:lpstr>
      <vt:lpstr>Introducción</vt:lpstr>
      <vt:lpstr>Búsqueda de DataSets</vt:lpstr>
      <vt:lpstr>Licencias</vt:lpstr>
      <vt:lpstr>CSV Seleccionados</vt:lpstr>
      <vt:lpstr>CSV Seleccionados</vt:lpstr>
      <vt:lpstr>CSV Seleccionados</vt:lpstr>
      <vt:lpstr>Resultados de los análisis (I)</vt:lpstr>
      <vt:lpstr>Resultados de los análisis (II)</vt:lpstr>
      <vt:lpstr>Resultados de los análisis (III)</vt:lpstr>
      <vt:lpstr>Ontología (I)</vt:lpstr>
      <vt:lpstr>Ontología (II)</vt:lpstr>
      <vt:lpstr>Ontología (III)</vt:lpstr>
      <vt:lpstr>Generación RDFs y enlace con Dbpedia (I)</vt:lpstr>
      <vt:lpstr>Generación RDFs y enlace con Dbpedia (II)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Web and Linked Data</dc:title>
  <dc:creator>Daxgal</dc:creator>
  <cp:lastModifiedBy>Daxgal</cp:lastModifiedBy>
  <cp:revision>28</cp:revision>
  <dcterms:created xsi:type="dcterms:W3CDTF">2017-12-13T15:07:42Z</dcterms:created>
  <dcterms:modified xsi:type="dcterms:W3CDTF">2017-12-16T16:55:27Z</dcterms:modified>
</cp:coreProperties>
</file>