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58" r:id="rId6"/>
    <p:sldId id="269" r:id="rId7"/>
    <p:sldId id="259" r:id="rId8"/>
    <p:sldId id="270" r:id="rId9"/>
    <p:sldId id="260" r:id="rId10"/>
    <p:sldId id="271" r:id="rId11"/>
    <p:sldId id="272" r:id="rId12"/>
    <p:sldId id="261" r:id="rId13"/>
    <p:sldId id="263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pPr marL="0" lvl="0" indent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b="1">
                <a:solidFill>
                  <a:srgbClr val="38761D"/>
                </a:solidFill>
              </a:rPr>
              <a:t>Semántica Web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52932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600" b="1"/>
              <a:t>Group 06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Javier Balanzategui Sánchez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Mario Estruel García 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Laura Arranz Martinez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Pablo Cantón García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David Castrillo Arrabal </a:t>
            </a:r>
          </a:p>
          <a:p>
            <a:pPr marL="0" lvl="0" indent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 Grupo"/>
          <p:cNvGrpSpPr/>
          <p:nvPr/>
        </p:nvGrpSpPr>
        <p:grpSpPr>
          <a:xfrm>
            <a:off x="827584" y="123478"/>
            <a:ext cx="7394800" cy="1327800"/>
            <a:chOff x="847125" y="370950"/>
            <a:chExt cx="7394800" cy="1327800"/>
          </a:xfrm>
        </p:grpSpPr>
        <p:sp>
          <p:nvSpPr>
            <p:cNvPr id="112" name="Shape 112"/>
            <p:cNvSpPr/>
            <p:nvPr/>
          </p:nvSpPr>
          <p:spPr>
            <a:xfrm>
              <a:off x="414627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5795838" y="895350"/>
              <a:ext cx="796500" cy="7965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7445425" y="9022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84712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96700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2</a:t>
              </a:r>
            </a:p>
          </p:txBody>
        </p:sp>
        <p:cxnSp>
          <p:nvCxnSpPr>
            <p:cNvPr id="117" name="Shape 117"/>
            <p:cNvCxnSpPr>
              <a:stCxn id="115" idx="6"/>
              <a:endCxn id="116" idx="2"/>
            </p:cNvCxnSpPr>
            <p:nvPr/>
          </p:nvCxnSpPr>
          <p:spPr>
            <a:xfrm>
              <a:off x="164362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8" name="Shape 118"/>
            <p:cNvCxnSpPr>
              <a:stCxn id="116" idx="6"/>
              <a:endCxn id="112" idx="2"/>
            </p:cNvCxnSpPr>
            <p:nvPr/>
          </p:nvCxnSpPr>
          <p:spPr>
            <a:xfrm>
              <a:off x="3293200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9" name="Shape 119"/>
            <p:cNvCxnSpPr>
              <a:stCxn id="112" idx="6"/>
              <a:endCxn id="113" idx="2"/>
            </p:cNvCxnSpPr>
            <p:nvPr/>
          </p:nvCxnSpPr>
          <p:spPr>
            <a:xfrm>
              <a:off x="494277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0" name="Shape 120"/>
            <p:cNvCxnSpPr>
              <a:stCxn id="113" idx="6"/>
              <a:endCxn id="114" idx="2"/>
            </p:cNvCxnSpPr>
            <p:nvPr/>
          </p:nvCxnSpPr>
          <p:spPr>
            <a:xfrm>
              <a:off x="6592338" y="1293600"/>
              <a:ext cx="853200" cy="6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1" name="Shape 121"/>
            <p:cNvSpPr txBox="1"/>
            <p:nvPr/>
          </p:nvSpPr>
          <p:spPr>
            <a:xfrm>
              <a:off x="5598900" y="370950"/>
              <a:ext cx="11904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1800" b="1" dirty="0" smtClean="0"/>
                <a:t>Step</a:t>
              </a:r>
              <a:endParaRPr lang="es" sz="1800" b="1" dirty="0"/>
            </a:p>
          </p:txBody>
        </p:sp>
      </p:grpSp>
      <p:pic>
        <p:nvPicPr>
          <p:cNvPr id="3074" name="Picture 2" descr="D:\Cosas\Dropbox\Dropbox\WebSemantica\CapturaLODrefine.PNG"/>
          <p:cNvPicPr>
            <a:picLocks noChangeAspect="1" noChangeArrowheads="1"/>
          </p:cNvPicPr>
          <p:nvPr/>
        </p:nvPicPr>
        <p:blipFill>
          <a:blip r:embed="rId3"/>
          <a:srcRect l="15923" t="12919" r="32344" b="29293"/>
          <a:stretch>
            <a:fillRect/>
          </a:stretch>
        </p:blipFill>
        <p:spPr bwMode="auto">
          <a:xfrm>
            <a:off x="2339752" y="1851670"/>
            <a:ext cx="4320480" cy="2975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 Grupo"/>
          <p:cNvGrpSpPr/>
          <p:nvPr/>
        </p:nvGrpSpPr>
        <p:grpSpPr>
          <a:xfrm>
            <a:off x="827584" y="123478"/>
            <a:ext cx="7394800" cy="1327800"/>
            <a:chOff x="847125" y="370950"/>
            <a:chExt cx="7394800" cy="1327800"/>
          </a:xfrm>
        </p:grpSpPr>
        <p:sp>
          <p:nvSpPr>
            <p:cNvPr id="112" name="Shape 112"/>
            <p:cNvSpPr/>
            <p:nvPr/>
          </p:nvSpPr>
          <p:spPr>
            <a:xfrm>
              <a:off x="414627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5795838" y="895350"/>
              <a:ext cx="796500" cy="7965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7445425" y="9022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84712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96700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2</a:t>
              </a:r>
            </a:p>
          </p:txBody>
        </p:sp>
        <p:cxnSp>
          <p:nvCxnSpPr>
            <p:cNvPr id="117" name="Shape 117"/>
            <p:cNvCxnSpPr>
              <a:stCxn id="115" idx="6"/>
              <a:endCxn id="116" idx="2"/>
            </p:cNvCxnSpPr>
            <p:nvPr/>
          </p:nvCxnSpPr>
          <p:spPr>
            <a:xfrm>
              <a:off x="164362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8" name="Shape 118"/>
            <p:cNvCxnSpPr>
              <a:stCxn id="116" idx="6"/>
              <a:endCxn id="112" idx="2"/>
            </p:cNvCxnSpPr>
            <p:nvPr/>
          </p:nvCxnSpPr>
          <p:spPr>
            <a:xfrm>
              <a:off x="3293200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9" name="Shape 119"/>
            <p:cNvCxnSpPr>
              <a:stCxn id="112" idx="6"/>
              <a:endCxn id="113" idx="2"/>
            </p:cNvCxnSpPr>
            <p:nvPr/>
          </p:nvCxnSpPr>
          <p:spPr>
            <a:xfrm>
              <a:off x="494277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0" name="Shape 120"/>
            <p:cNvCxnSpPr>
              <a:stCxn id="113" idx="6"/>
              <a:endCxn id="114" idx="2"/>
            </p:cNvCxnSpPr>
            <p:nvPr/>
          </p:nvCxnSpPr>
          <p:spPr>
            <a:xfrm>
              <a:off x="6592338" y="1293600"/>
              <a:ext cx="853200" cy="6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1" name="Shape 121"/>
            <p:cNvSpPr txBox="1"/>
            <p:nvPr/>
          </p:nvSpPr>
          <p:spPr>
            <a:xfrm>
              <a:off x="5598900" y="370950"/>
              <a:ext cx="11904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1800" b="1" dirty="0" smtClean="0"/>
                <a:t>Step</a:t>
              </a:r>
              <a:endParaRPr lang="es" sz="1800" b="1" dirty="0"/>
            </a:p>
          </p:txBody>
        </p:sp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 l="12206" t="40400" r="43500" b="43500"/>
          <a:stretch>
            <a:fillRect/>
          </a:stretch>
        </p:blipFill>
        <p:spPr bwMode="auto">
          <a:xfrm>
            <a:off x="395536" y="1851670"/>
            <a:ext cx="8100392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 l="12200" t="27600" r="45669" b="59100"/>
          <a:stretch>
            <a:fillRect/>
          </a:stretch>
        </p:blipFill>
        <p:spPr bwMode="auto">
          <a:xfrm>
            <a:off x="467544" y="2787774"/>
            <a:ext cx="7704856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 l="12600" t="37099" r="47632" b="52401"/>
          <a:stretch>
            <a:fillRect/>
          </a:stretch>
        </p:blipFill>
        <p:spPr bwMode="auto">
          <a:xfrm>
            <a:off x="755576" y="3723878"/>
            <a:ext cx="7272808" cy="108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827584" y="123478"/>
            <a:ext cx="7591750" cy="1327800"/>
            <a:chOff x="847125" y="370950"/>
            <a:chExt cx="7591750" cy="1327800"/>
          </a:xfrm>
        </p:grpSpPr>
        <p:sp>
          <p:nvSpPr>
            <p:cNvPr id="127" name="Shape 127"/>
            <p:cNvSpPr/>
            <p:nvPr/>
          </p:nvSpPr>
          <p:spPr>
            <a:xfrm>
              <a:off x="414627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5795838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7445425" y="902250"/>
              <a:ext cx="796500" cy="7965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84712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2496700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2</a:t>
              </a:r>
            </a:p>
          </p:txBody>
        </p:sp>
        <p:cxnSp>
          <p:nvCxnSpPr>
            <p:cNvPr id="132" name="Shape 132"/>
            <p:cNvCxnSpPr>
              <a:stCxn id="130" idx="6"/>
              <a:endCxn id="131" idx="2"/>
            </p:cNvCxnSpPr>
            <p:nvPr/>
          </p:nvCxnSpPr>
          <p:spPr>
            <a:xfrm>
              <a:off x="164362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3" name="Shape 133"/>
            <p:cNvCxnSpPr>
              <a:stCxn id="131" idx="6"/>
              <a:endCxn id="127" idx="2"/>
            </p:cNvCxnSpPr>
            <p:nvPr/>
          </p:nvCxnSpPr>
          <p:spPr>
            <a:xfrm>
              <a:off x="3293200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4" name="Shape 134"/>
            <p:cNvCxnSpPr>
              <a:stCxn id="127" idx="6"/>
              <a:endCxn id="128" idx="2"/>
            </p:cNvCxnSpPr>
            <p:nvPr/>
          </p:nvCxnSpPr>
          <p:spPr>
            <a:xfrm>
              <a:off x="494277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5" name="Shape 135"/>
            <p:cNvCxnSpPr>
              <a:stCxn id="128" idx="6"/>
              <a:endCxn id="129" idx="2"/>
            </p:cNvCxnSpPr>
            <p:nvPr/>
          </p:nvCxnSpPr>
          <p:spPr>
            <a:xfrm>
              <a:off x="6592338" y="1293600"/>
              <a:ext cx="853200" cy="6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6" name="Shape 136"/>
            <p:cNvSpPr txBox="1"/>
            <p:nvPr/>
          </p:nvSpPr>
          <p:spPr>
            <a:xfrm>
              <a:off x="7248475" y="370950"/>
              <a:ext cx="11904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1800" b="1" dirty="0" smtClean="0"/>
                <a:t>Step</a:t>
              </a:r>
              <a:endParaRPr lang="es" sz="1800" b="1" dirty="0"/>
            </a:p>
          </p:txBody>
        </p:sp>
      </p:grpSp>
      <p:sp>
        <p:nvSpPr>
          <p:cNvPr id="137" name="Shape 137"/>
          <p:cNvSpPr txBox="1"/>
          <p:nvPr/>
        </p:nvSpPr>
        <p:spPr>
          <a:xfrm>
            <a:off x="847125" y="2039275"/>
            <a:ext cx="7394700" cy="27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s" sz="1600" b="1" dirty="0" smtClean="0"/>
              <a:t>Develop the App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s" sz="1600" dirty="0" smtClean="0"/>
              <a:t> </a:t>
            </a:r>
            <a:r>
              <a:rPr lang="es" sz="1600" dirty="0" smtClean="0"/>
              <a:t>Webpage were users can display all the information.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s" sz="1600" dirty="0" smtClean="0"/>
              <a:t> </a:t>
            </a:r>
            <a:r>
              <a:rPr lang="es" sz="1600" dirty="0" smtClean="0"/>
              <a:t>Virtuoso Server where triples are stored and managed.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s" sz="1600" dirty="0" smtClean="0"/>
              <a:t> </a:t>
            </a:r>
            <a:r>
              <a:rPr lang="es" sz="1600" dirty="0" smtClean="0"/>
              <a:t>Connect Webpage to Virtuoso Server throught PHP connectors.</a:t>
            </a:r>
            <a:endParaRPr lang="es" sz="1600" dirty="0"/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endParaRPr sz="1050" dirty="0">
              <a:solidFill>
                <a:srgbClr val="0221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b="1">
                <a:solidFill>
                  <a:srgbClr val="6AA84F"/>
                </a:solidFill>
              </a:rPr>
              <a:t>Demo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Demonstration of the application.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 b="1">
                <a:solidFill>
                  <a:srgbClr val="6AA84F"/>
                </a:solidFill>
              </a:rPr>
              <a:t>Conclusions 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83975" y="1390235"/>
            <a:ext cx="210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800" b="1"/>
              <a:t>Teamwork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518098" y="1390225"/>
            <a:ext cx="210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800" b="1"/>
              <a:t>New code languages 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304800" y="1390235"/>
            <a:ext cx="21078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800" b="1"/>
              <a:t>Use of new technologies 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788" y="2387713"/>
            <a:ext cx="1999825" cy="19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75" y="24351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500" y="24878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38 Grupo"/>
          <p:cNvGrpSpPr/>
          <p:nvPr/>
        </p:nvGrpSpPr>
        <p:grpSpPr>
          <a:xfrm>
            <a:off x="611560" y="123478"/>
            <a:ext cx="7591750" cy="1334700"/>
            <a:chOff x="650175" y="364050"/>
            <a:chExt cx="7591750" cy="1334700"/>
          </a:xfrm>
        </p:grpSpPr>
        <p:sp>
          <p:nvSpPr>
            <p:cNvPr id="60" name="Shape 60"/>
            <p:cNvSpPr/>
            <p:nvPr/>
          </p:nvSpPr>
          <p:spPr>
            <a:xfrm>
              <a:off x="414627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5795838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7445425" y="9022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847125" y="895350"/>
              <a:ext cx="796500" cy="7965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496700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650175" y="364050"/>
              <a:ext cx="11904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s" sz="1800" b="1" dirty="0" smtClean="0"/>
                <a:t>Step</a:t>
              </a:r>
              <a:endParaRPr lang="es" sz="1800" b="1" dirty="0"/>
            </a:p>
          </p:txBody>
        </p:sp>
        <p:cxnSp>
          <p:nvCxnSpPr>
            <p:cNvPr id="66" name="Shape 66"/>
            <p:cNvCxnSpPr>
              <a:stCxn id="63" idx="6"/>
              <a:endCxn id="64" idx="2"/>
            </p:cNvCxnSpPr>
            <p:nvPr/>
          </p:nvCxnSpPr>
          <p:spPr>
            <a:xfrm>
              <a:off x="164362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7" name="Shape 67"/>
            <p:cNvCxnSpPr>
              <a:stCxn id="64" idx="6"/>
              <a:endCxn id="60" idx="2"/>
            </p:cNvCxnSpPr>
            <p:nvPr/>
          </p:nvCxnSpPr>
          <p:spPr>
            <a:xfrm>
              <a:off x="3293200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8" name="Shape 68"/>
            <p:cNvCxnSpPr>
              <a:stCxn id="60" idx="6"/>
              <a:endCxn id="61" idx="2"/>
            </p:cNvCxnSpPr>
            <p:nvPr/>
          </p:nvCxnSpPr>
          <p:spPr>
            <a:xfrm>
              <a:off x="494277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9" name="Shape 69"/>
            <p:cNvCxnSpPr>
              <a:stCxn id="61" idx="6"/>
              <a:endCxn id="62" idx="2"/>
            </p:cNvCxnSpPr>
            <p:nvPr/>
          </p:nvCxnSpPr>
          <p:spPr>
            <a:xfrm>
              <a:off x="6592338" y="1293600"/>
              <a:ext cx="853200" cy="6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70" name="Shape 70"/>
          <p:cNvSpPr txBox="1"/>
          <p:nvPr/>
        </p:nvSpPr>
        <p:spPr>
          <a:xfrm>
            <a:off x="2485025" y="2083325"/>
            <a:ext cx="5768700" cy="235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s" b="1"/>
              <a:t>Dataset requirements</a:t>
            </a:r>
          </a:p>
          <a:p>
            <a:pPr marL="6985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/>
              <a:t>R1- Data are in the smart cities domain.</a:t>
            </a:r>
          </a:p>
          <a:p>
            <a:pPr marL="6985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/>
              <a:t>R2- Data are available as a CSV file.</a:t>
            </a:r>
          </a:p>
          <a:p>
            <a:pPr marL="6985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/>
              <a:t>R3- Data have an open license so it can be published.</a:t>
            </a:r>
          </a:p>
          <a:p>
            <a:pPr marL="6985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/>
              <a:t>R4- Data can be easily linked with generic real-world entities.</a:t>
            </a:r>
          </a:p>
          <a:p>
            <a:pPr marL="6985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/>
              <a:t>R5- Documentation exists for the data.</a:t>
            </a:r>
          </a:p>
          <a:p>
            <a:pPr marL="6985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/>
              <a:t>R6- Data can come from multiple data sources.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s" b="1"/>
              <a:t>Make Mockup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75" y="1812713"/>
            <a:ext cx="1371300" cy="13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163" y="3288313"/>
            <a:ext cx="1422125" cy="14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1588" y="4032788"/>
            <a:ext cx="426075" cy="4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 Grupo"/>
          <p:cNvGrpSpPr/>
          <p:nvPr/>
        </p:nvGrpSpPr>
        <p:grpSpPr>
          <a:xfrm>
            <a:off x="611560" y="123478"/>
            <a:ext cx="7591750" cy="1334700"/>
            <a:chOff x="650175" y="364050"/>
            <a:chExt cx="7591750" cy="1334700"/>
          </a:xfrm>
        </p:grpSpPr>
        <p:sp>
          <p:nvSpPr>
            <p:cNvPr id="60" name="Shape 60"/>
            <p:cNvSpPr/>
            <p:nvPr/>
          </p:nvSpPr>
          <p:spPr>
            <a:xfrm>
              <a:off x="414627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5795838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7445425" y="9022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847125" y="895350"/>
              <a:ext cx="796500" cy="7965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496700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650175" y="364050"/>
              <a:ext cx="11904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s" sz="1800" b="1" dirty="0" smtClean="0"/>
                <a:t>Step</a:t>
              </a:r>
              <a:endParaRPr lang="es" sz="1800" b="1" dirty="0"/>
            </a:p>
          </p:txBody>
        </p:sp>
        <p:cxnSp>
          <p:nvCxnSpPr>
            <p:cNvPr id="66" name="Shape 66"/>
            <p:cNvCxnSpPr>
              <a:stCxn id="63" idx="6"/>
              <a:endCxn id="64" idx="2"/>
            </p:cNvCxnSpPr>
            <p:nvPr/>
          </p:nvCxnSpPr>
          <p:spPr>
            <a:xfrm>
              <a:off x="164362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7" name="Shape 67"/>
            <p:cNvCxnSpPr>
              <a:stCxn id="64" idx="6"/>
              <a:endCxn id="60" idx="2"/>
            </p:cNvCxnSpPr>
            <p:nvPr/>
          </p:nvCxnSpPr>
          <p:spPr>
            <a:xfrm>
              <a:off x="3293200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8" name="Shape 68"/>
            <p:cNvCxnSpPr>
              <a:stCxn id="60" idx="6"/>
              <a:endCxn id="61" idx="2"/>
            </p:cNvCxnSpPr>
            <p:nvPr/>
          </p:nvCxnSpPr>
          <p:spPr>
            <a:xfrm>
              <a:off x="494277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9" name="Shape 69"/>
            <p:cNvCxnSpPr>
              <a:stCxn id="61" idx="6"/>
              <a:endCxn id="62" idx="2"/>
            </p:cNvCxnSpPr>
            <p:nvPr/>
          </p:nvCxnSpPr>
          <p:spPr>
            <a:xfrm>
              <a:off x="6592338" y="1293600"/>
              <a:ext cx="853200" cy="6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17" name="Shape 143"/>
          <p:cNvSpPr txBox="1">
            <a:spLocks noGrp="1"/>
          </p:cNvSpPr>
          <p:nvPr>
            <p:ph type="body" idx="1"/>
          </p:nvPr>
        </p:nvSpPr>
        <p:spPr>
          <a:xfrm>
            <a:off x="323528" y="1707654"/>
            <a:ext cx="8520600" cy="103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>
                <a:solidFill>
                  <a:srgbClr val="000000"/>
                </a:solidFill>
              </a:rPr>
              <a:t>The application notify the user of pollution levels in Madrid, helping by offering alternative and assistance.</a:t>
            </a:r>
          </a:p>
        </p:txBody>
      </p:sp>
      <p:pic>
        <p:nvPicPr>
          <p:cNvPr id="18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187" y="2558376"/>
            <a:ext cx="1297750" cy="12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912" y="2355726"/>
            <a:ext cx="1594250" cy="15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4137" y="2558376"/>
            <a:ext cx="1297750" cy="12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148"/>
          <p:cNvSpPr txBox="1"/>
          <p:nvPr/>
        </p:nvSpPr>
        <p:spPr>
          <a:xfrm>
            <a:off x="942487" y="4184851"/>
            <a:ext cx="1594200" cy="572700"/>
          </a:xfrm>
          <a:prstGeom prst="rect">
            <a:avLst/>
          </a:prstGeom>
          <a:solidFill>
            <a:srgbClr val="6AA84F"/>
          </a:solidFill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s" b="1">
                <a:solidFill>
                  <a:srgbClr val="FFFFFF"/>
                </a:solidFill>
              </a:rPr>
              <a:t>Contamination levels </a:t>
            </a:r>
          </a:p>
        </p:txBody>
      </p:sp>
      <p:sp>
        <p:nvSpPr>
          <p:cNvPr id="22" name="Shape 149"/>
          <p:cNvSpPr txBox="1"/>
          <p:nvPr/>
        </p:nvSpPr>
        <p:spPr>
          <a:xfrm>
            <a:off x="3779937" y="4184851"/>
            <a:ext cx="1594200" cy="572700"/>
          </a:xfrm>
          <a:prstGeom prst="rect">
            <a:avLst/>
          </a:prstGeom>
          <a:solidFill>
            <a:srgbClr val="6AA84F"/>
          </a:solidFill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b="1">
                <a:solidFill>
                  <a:srgbClr val="FFFFFF"/>
                </a:solidFill>
              </a:rPr>
              <a:t>Public bike parking </a:t>
            </a:r>
          </a:p>
        </p:txBody>
      </p:sp>
      <p:sp>
        <p:nvSpPr>
          <p:cNvPr id="23" name="Shape 150"/>
          <p:cNvSpPr txBox="1"/>
          <p:nvPr/>
        </p:nvSpPr>
        <p:spPr>
          <a:xfrm>
            <a:off x="6515912" y="4211176"/>
            <a:ext cx="1594200" cy="572700"/>
          </a:xfrm>
          <a:prstGeom prst="rect">
            <a:avLst/>
          </a:prstGeom>
          <a:solidFill>
            <a:srgbClr val="6AA84F"/>
          </a:solidFill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b="1">
                <a:solidFill>
                  <a:srgbClr val="FFFFFF"/>
                </a:solidFill>
              </a:rPr>
              <a:t>Free public parkings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 Grupo"/>
          <p:cNvGrpSpPr/>
          <p:nvPr/>
        </p:nvGrpSpPr>
        <p:grpSpPr>
          <a:xfrm>
            <a:off x="611560" y="123478"/>
            <a:ext cx="7591750" cy="1334700"/>
            <a:chOff x="650175" y="364050"/>
            <a:chExt cx="7591750" cy="1334700"/>
          </a:xfrm>
        </p:grpSpPr>
        <p:sp>
          <p:nvSpPr>
            <p:cNvPr id="60" name="Shape 60"/>
            <p:cNvSpPr/>
            <p:nvPr/>
          </p:nvSpPr>
          <p:spPr>
            <a:xfrm>
              <a:off x="414627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5795838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7445425" y="9022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847125" y="895350"/>
              <a:ext cx="796500" cy="7965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496700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650175" y="364050"/>
              <a:ext cx="11904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s" sz="1800" b="1" dirty="0" smtClean="0"/>
                <a:t>Step</a:t>
              </a:r>
              <a:endParaRPr lang="es" sz="1800" b="1" dirty="0"/>
            </a:p>
          </p:txBody>
        </p:sp>
        <p:cxnSp>
          <p:nvCxnSpPr>
            <p:cNvPr id="66" name="Shape 66"/>
            <p:cNvCxnSpPr>
              <a:stCxn id="63" idx="6"/>
              <a:endCxn id="64" idx="2"/>
            </p:cNvCxnSpPr>
            <p:nvPr/>
          </p:nvCxnSpPr>
          <p:spPr>
            <a:xfrm>
              <a:off x="164362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7" name="Shape 67"/>
            <p:cNvCxnSpPr>
              <a:stCxn id="64" idx="6"/>
              <a:endCxn id="60" idx="2"/>
            </p:cNvCxnSpPr>
            <p:nvPr/>
          </p:nvCxnSpPr>
          <p:spPr>
            <a:xfrm>
              <a:off x="3293200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8" name="Shape 68"/>
            <p:cNvCxnSpPr>
              <a:stCxn id="60" idx="6"/>
              <a:endCxn id="61" idx="2"/>
            </p:cNvCxnSpPr>
            <p:nvPr/>
          </p:nvCxnSpPr>
          <p:spPr>
            <a:xfrm>
              <a:off x="494277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9" name="Shape 69"/>
            <p:cNvCxnSpPr>
              <a:stCxn id="61" idx="6"/>
              <a:endCxn id="62" idx="2"/>
            </p:cNvCxnSpPr>
            <p:nvPr/>
          </p:nvCxnSpPr>
          <p:spPr>
            <a:xfrm>
              <a:off x="6592338" y="1293600"/>
              <a:ext cx="853200" cy="6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17" name="Shape 143"/>
          <p:cNvSpPr txBox="1">
            <a:spLocks noGrp="1"/>
          </p:cNvSpPr>
          <p:nvPr>
            <p:ph type="body" idx="1"/>
          </p:nvPr>
        </p:nvSpPr>
        <p:spPr>
          <a:xfrm>
            <a:off x="323528" y="1707654"/>
            <a:ext cx="8520600" cy="103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 smtClean="0">
                <a:solidFill>
                  <a:srgbClr val="000000"/>
                </a:solidFill>
              </a:rPr>
              <a:t>Avaible Real-Time data in:</a:t>
            </a:r>
            <a:endParaRPr lang="es" dirty="0">
              <a:solidFill>
                <a:srgbClr val="000000"/>
              </a:solidFill>
            </a:endParaRPr>
          </a:p>
        </p:txBody>
      </p:sp>
      <p:sp>
        <p:nvSpPr>
          <p:cNvPr id="21" name="Shape 148"/>
          <p:cNvSpPr txBox="1"/>
          <p:nvPr/>
        </p:nvSpPr>
        <p:spPr>
          <a:xfrm>
            <a:off x="1331640" y="2355726"/>
            <a:ext cx="1594200" cy="572700"/>
          </a:xfrm>
          <a:prstGeom prst="rect">
            <a:avLst/>
          </a:prstGeom>
          <a:solidFill>
            <a:srgbClr val="6AA84F"/>
          </a:solidFill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s" b="1">
                <a:solidFill>
                  <a:srgbClr val="FFFFFF"/>
                </a:solidFill>
              </a:rPr>
              <a:t>Contamination levels </a:t>
            </a:r>
          </a:p>
        </p:txBody>
      </p:sp>
      <p:sp>
        <p:nvSpPr>
          <p:cNvPr id="22" name="Shape 149"/>
          <p:cNvSpPr txBox="1"/>
          <p:nvPr/>
        </p:nvSpPr>
        <p:spPr>
          <a:xfrm>
            <a:off x="1331640" y="3075806"/>
            <a:ext cx="1594200" cy="572700"/>
          </a:xfrm>
          <a:prstGeom prst="rect">
            <a:avLst/>
          </a:prstGeom>
          <a:solidFill>
            <a:srgbClr val="6AA84F"/>
          </a:solidFill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b="1" dirty="0">
                <a:solidFill>
                  <a:srgbClr val="FFFFFF"/>
                </a:solidFill>
              </a:rPr>
              <a:t>Public bike parking </a:t>
            </a:r>
          </a:p>
        </p:txBody>
      </p:sp>
      <p:sp>
        <p:nvSpPr>
          <p:cNvPr id="23" name="Shape 150"/>
          <p:cNvSpPr txBox="1"/>
          <p:nvPr/>
        </p:nvSpPr>
        <p:spPr>
          <a:xfrm>
            <a:off x="1331640" y="3795886"/>
            <a:ext cx="1594200" cy="572700"/>
          </a:xfrm>
          <a:prstGeom prst="rect">
            <a:avLst/>
          </a:prstGeom>
          <a:solidFill>
            <a:srgbClr val="6AA84F"/>
          </a:solidFill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b="1" dirty="0" smtClean="0">
                <a:solidFill>
                  <a:srgbClr val="FFFFFF"/>
                </a:solidFill>
              </a:rPr>
              <a:t>P</a:t>
            </a:r>
            <a:r>
              <a:rPr lang="es" b="1" dirty="0" smtClean="0">
                <a:solidFill>
                  <a:srgbClr val="FFFFFF"/>
                </a:solidFill>
              </a:rPr>
              <a:t>ublic </a:t>
            </a:r>
            <a:r>
              <a:rPr lang="es" b="1" dirty="0">
                <a:solidFill>
                  <a:srgbClr val="FFFFFF"/>
                </a:solidFill>
              </a:rPr>
              <a:t>parkings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635896" y="386789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http://datos.madrid.es/egob/catalogo/202625-0-aparcamientos-publicos.csv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635896" y="242773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http://datos.madrid.es/egob/catalogo/212531-10515086-calidad-aire-tiempo-real.txt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635896" y="3147814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http://datos.madrid.es/egob/catalogo/208327-1-transporte-bicicletas-bicimad.csv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827584" y="123478"/>
            <a:ext cx="7394800" cy="1327800"/>
            <a:chOff x="847125" y="370950"/>
            <a:chExt cx="7394800" cy="1327800"/>
          </a:xfrm>
        </p:grpSpPr>
        <p:sp>
          <p:nvSpPr>
            <p:cNvPr id="78" name="Shape 78"/>
            <p:cNvSpPr/>
            <p:nvPr/>
          </p:nvSpPr>
          <p:spPr>
            <a:xfrm>
              <a:off x="414627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5795838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7445425" y="9022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84712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2496700" y="895350"/>
              <a:ext cx="796500" cy="7965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2</a:t>
              </a:r>
            </a:p>
          </p:txBody>
        </p:sp>
        <p:cxnSp>
          <p:nvCxnSpPr>
            <p:cNvPr id="83" name="Shape 83"/>
            <p:cNvCxnSpPr>
              <a:stCxn id="81" idx="6"/>
              <a:endCxn id="82" idx="2"/>
            </p:cNvCxnSpPr>
            <p:nvPr/>
          </p:nvCxnSpPr>
          <p:spPr>
            <a:xfrm>
              <a:off x="164362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4" name="Shape 84"/>
            <p:cNvCxnSpPr>
              <a:stCxn id="82" idx="6"/>
              <a:endCxn id="78" idx="2"/>
            </p:cNvCxnSpPr>
            <p:nvPr/>
          </p:nvCxnSpPr>
          <p:spPr>
            <a:xfrm>
              <a:off x="3293200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5" name="Shape 85"/>
            <p:cNvCxnSpPr>
              <a:stCxn id="78" idx="6"/>
              <a:endCxn id="79" idx="2"/>
            </p:cNvCxnSpPr>
            <p:nvPr/>
          </p:nvCxnSpPr>
          <p:spPr>
            <a:xfrm>
              <a:off x="494277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6" name="Shape 86"/>
            <p:cNvCxnSpPr>
              <a:stCxn id="79" idx="6"/>
              <a:endCxn id="80" idx="2"/>
            </p:cNvCxnSpPr>
            <p:nvPr/>
          </p:nvCxnSpPr>
          <p:spPr>
            <a:xfrm>
              <a:off x="6592338" y="1293600"/>
              <a:ext cx="853200" cy="6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7" name="Shape 87"/>
            <p:cNvSpPr txBox="1"/>
            <p:nvPr/>
          </p:nvSpPr>
          <p:spPr>
            <a:xfrm>
              <a:off x="2299750" y="370950"/>
              <a:ext cx="11904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1800" b="1" dirty="0" smtClean="0"/>
                <a:t>Step</a:t>
              </a:r>
              <a:endParaRPr lang="es" sz="1800" b="1" dirty="0"/>
            </a:p>
          </p:txBody>
        </p:sp>
      </p:grpSp>
      <p:sp>
        <p:nvSpPr>
          <p:cNvPr id="88" name="Shape 88"/>
          <p:cNvSpPr txBox="1"/>
          <p:nvPr/>
        </p:nvSpPr>
        <p:spPr>
          <a:xfrm>
            <a:off x="847125" y="2039275"/>
            <a:ext cx="7394700" cy="27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/>
              <a:t>Datasets perform:</a:t>
            </a:r>
          </a:p>
          <a:p>
            <a:pPr marL="698500" lvl="0" indent="-3175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 dirty="0"/>
              <a:t>Analyse Data Set.</a:t>
            </a:r>
          </a:p>
          <a:p>
            <a:pPr marL="698500" lvl="0" indent="-3175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 dirty="0"/>
              <a:t>Analyse Licensing of the Data Source.</a:t>
            </a:r>
          </a:p>
          <a:p>
            <a:pPr marL="698500" lvl="0" indent="-3175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 dirty="0"/>
              <a:t>Define Resource Naming Strategy.</a:t>
            </a:r>
          </a:p>
          <a:p>
            <a:pPr marL="698500" lvl="0" indent="-3175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 dirty="0"/>
              <a:t>Develop Ontology.</a:t>
            </a:r>
          </a:p>
          <a:p>
            <a:pPr marL="0" lvl="0" indent="0" rtl="0">
              <a:lnSpc>
                <a:spcPct val="142857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050" dirty="0">
              <a:solidFill>
                <a:srgbClr val="022178"/>
              </a:solidFill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endParaRPr sz="1050" dirty="0">
              <a:solidFill>
                <a:srgbClr val="022178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875" y="2512575"/>
            <a:ext cx="1396100" cy="13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163" y="2439500"/>
            <a:ext cx="1632925" cy="16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827584" y="123478"/>
            <a:ext cx="7394800" cy="1327800"/>
            <a:chOff x="887127" y="123478"/>
            <a:chExt cx="7394800" cy="1327800"/>
          </a:xfrm>
        </p:grpSpPr>
        <p:sp>
          <p:nvSpPr>
            <p:cNvPr id="78" name="Shape 78"/>
            <p:cNvSpPr/>
            <p:nvPr/>
          </p:nvSpPr>
          <p:spPr>
            <a:xfrm>
              <a:off x="4186277" y="647878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5835840" y="647878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7485427" y="654778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887127" y="647878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2536702" y="647878"/>
              <a:ext cx="796500" cy="7965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2</a:t>
              </a:r>
            </a:p>
          </p:txBody>
        </p:sp>
        <p:cxnSp>
          <p:nvCxnSpPr>
            <p:cNvPr id="83" name="Shape 83"/>
            <p:cNvCxnSpPr>
              <a:stCxn id="81" idx="6"/>
              <a:endCxn id="82" idx="2"/>
            </p:cNvCxnSpPr>
            <p:nvPr/>
          </p:nvCxnSpPr>
          <p:spPr>
            <a:xfrm>
              <a:off x="1683627" y="1046128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4" name="Shape 84"/>
            <p:cNvCxnSpPr>
              <a:stCxn id="82" idx="6"/>
              <a:endCxn id="78" idx="2"/>
            </p:cNvCxnSpPr>
            <p:nvPr/>
          </p:nvCxnSpPr>
          <p:spPr>
            <a:xfrm>
              <a:off x="3333202" y="1046128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5" name="Shape 85"/>
            <p:cNvCxnSpPr>
              <a:stCxn id="78" idx="6"/>
              <a:endCxn id="79" idx="2"/>
            </p:cNvCxnSpPr>
            <p:nvPr/>
          </p:nvCxnSpPr>
          <p:spPr>
            <a:xfrm>
              <a:off x="4982777" y="1046128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6" name="Shape 86"/>
            <p:cNvCxnSpPr>
              <a:stCxn id="79" idx="6"/>
              <a:endCxn id="80" idx="2"/>
            </p:cNvCxnSpPr>
            <p:nvPr/>
          </p:nvCxnSpPr>
          <p:spPr>
            <a:xfrm>
              <a:off x="6632340" y="1046128"/>
              <a:ext cx="853200" cy="6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7" name="Shape 87"/>
            <p:cNvSpPr txBox="1"/>
            <p:nvPr/>
          </p:nvSpPr>
          <p:spPr>
            <a:xfrm>
              <a:off x="2339752" y="123478"/>
              <a:ext cx="11904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1800" b="1" dirty="0" smtClean="0"/>
                <a:t>Step</a:t>
              </a:r>
              <a:endParaRPr lang="es" sz="1800" b="1" dirty="0"/>
            </a:p>
          </p:txBody>
        </p:sp>
      </p:grpSp>
      <p:sp>
        <p:nvSpPr>
          <p:cNvPr id="88" name="Shape 88"/>
          <p:cNvSpPr txBox="1"/>
          <p:nvPr/>
        </p:nvSpPr>
        <p:spPr>
          <a:xfrm>
            <a:off x="827584" y="1923678"/>
            <a:ext cx="7394700" cy="27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 smtClean="0"/>
              <a:t>Using LODRefine, Clean-up useless (in our application context) columns, merge information from different columns or sources, split information…etc</a:t>
            </a:r>
            <a:endParaRPr lang="es" dirty="0"/>
          </a:p>
          <a:p>
            <a:pPr marL="0" lvl="0" indent="0" rtl="0">
              <a:lnSpc>
                <a:spcPct val="142857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050" dirty="0">
              <a:solidFill>
                <a:srgbClr val="022178"/>
              </a:solidFill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endParaRPr sz="1050" dirty="0">
              <a:solidFill>
                <a:srgbClr val="02217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120878" y="654778"/>
            <a:ext cx="796500" cy="796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36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6" name="Shape 96"/>
          <p:cNvSpPr/>
          <p:nvPr/>
        </p:nvSpPr>
        <p:spPr>
          <a:xfrm>
            <a:off x="5770441" y="654778"/>
            <a:ext cx="796500" cy="7965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D9EAD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36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7" name="Shape 97"/>
          <p:cNvSpPr/>
          <p:nvPr/>
        </p:nvSpPr>
        <p:spPr>
          <a:xfrm>
            <a:off x="7420028" y="661678"/>
            <a:ext cx="796500" cy="7965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D9EAD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36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8" name="Shape 98"/>
          <p:cNvSpPr/>
          <p:nvPr/>
        </p:nvSpPr>
        <p:spPr>
          <a:xfrm>
            <a:off x="821728" y="654778"/>
            <a:ext cx="796500" cy="7965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D9EAD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36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9" name="Shape 99"/>
          <p:cNvSpPr/>
          <p:nvPr/>
        </p:nvSpPr>
        <p:spPr>
          <a:xfrm>
            <a:off x="2471303" y="654778"/>
            <a:ext cx="796500" cy="7965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D9EAD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3600" b="1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100" name="Shape 100"/>
          <p:cNvCxnSpPr>
            <a:stCxn id="98" idx="6"/>
            <a:endCxn id="99" idx="2"/>
          </p:cNvCxnSpPr>
          <p:nvPr/>
        </p:nvCxnSpPr>
        <p:spPr>
          <a:xfrm>
            <a:off x="1618228" y="1053028"/>
            <a:ext cx="85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101"/>
          <p:cNvCxnSpPr>
            <a:stCxn id="99" idx="6"/>
            <a:endCxn id="95" idx="2"/>
          </p:cNvCxnSpPr>
          <p:nvPr/>
        </p:nvCxnSpPr>
        <p:spPr>
          <a:xfrm>
            <a:off x="3267803" y="1053028"/>
            <a:ext cx="85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>
            <a:stCxn id="95" idx="6"/>
            <a:endCxn id="96" idx="2"/>
          </p:cNvCxnSpPr>
          <p:nvPr/>
        </p:nvCxnSpPr>
        <p:spPr>
          <a:xfrm>
            <a:off x="4917378" y="1053028"/>
            <a:ext cx="85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>
            <a:stCxn id="96" idx="6"/>
            <a:endCxn id="97" idx="2"/>
          </p:cNvCxnSpPr>
          <p:nvPr/>
        </p:nvCxnSpPr>
        <p:spPr>
          <a:xfrm>
            <a:off x="6566941" y="1053028"/>
            <a:ext cx="853200" cy="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3923928" y="123478"/>
            <a:ext cx="1190400" cy="5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800" b="1" dirty="0" smtClean="0"/>
              <a:t>Step</a:t>
            </a:r>
            <a:endParaRPr lang="es" sz="1800" b="1" dirty="0"/>
          </a:p>
        </p:txBody>
      </p:sp>
      <p:sp>
        <p:nvSpPr>
          <p:cNvPr id="105" name="Shape 105"/>
          <p:cNvSpPr txBox="1"/>
          <p:nvPr/>
        </p:nvSpPr>
        <p:spPr>
          <a:xfrm>
            <a:off x="847125" y="2039275"/>
            <a:ext cx="7394700" cy="27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s" b="1" dirty="0"/>
              <a:t>Perform datasets: </a:t>
            </a:r>
          </a:p>
          <a:p>
            <a:pPr marL="698500" lvl="0" indent="-31750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 b="1" dirty="0"/>
              <a:t>Import data.</a:t>
            </a:r>
            <a:r>
              <a:rPr lang="es" dirty="0"/>
              <a:t> Import data into LODRefine.</a:t>
            </a:r>
          </a:p>
          <a:p>
            <a:pPr marL="698500" lvl="0" indent="-31750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 b="1" dirty="0"/>
              <a:t>Analyse and fix data.</a:t>
            </a:r>
            <a:r>
              <a:rPr lang="es" dirty="0"/>
              <a:t> Fix the data to facilitate the process of generating RDF from them.</a:t>
            </a:r>
          </a:p>
          <a:p>
            <a:pPr marL="698500" lvl="0" indent="-31750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400"/>
              <a:buChar char="●"/>
            </a:pPr>
            <a:r>
              <a:rPr lang="es" b="1" dirty="0"/>
              <a:t>Export to RDF.</a:t>
            </a:r>
            <a:r>
              <a:rPr lang="es" dirty="0"/>
              <a:t> Define an RDF skeleton for the data and export it to RDF, using the Turtle syntax.</a:t>
            </a:r>
          </a:p>
          <a:p>
            <a:pPr marL="0" lvl="0" indent="0" rtl="0">
              <a:lnSpc>
                <a:spcPct val="142857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050" dirty="0">
              <a:solidFill>
                <a:srgbClr val="022178"/>
              </a:solidFill>
            </a:endParaRPr>
          </a:p>
          <a:p>
            <a:pPr marL="0" lvl="0" indent="0" rtl="0">
              <a:lnSpc>
                <a:spcPct val="142857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050" dirty="0">
              <a:solidFill>
                <a:srgbClr val="022178"/>
              </a:solidFill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125" y="3869497"/>
            <a:ext cx="1464476" cy="12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600" y="3953425"/>
            <a:ext cx="1271501" cy="11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120878" y="654778"/>
            <a:ext cx="796500" cy="796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36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6" name="Shape 96"/>
          <p:cNvSpPr/>
          <p:nvPr/>
        </p:nvSpPr>
        <p:spPr>
          <a:xfrm>
            <a:off x="5770441" y="654778"/>
            <a:ext cx="796500" cy="7965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D9EAD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36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7" name="Shape 97"/>
          <p:cNvSpPr/>
          <p:nvPr/>
        </p:nvSpPr>
        <p:spPr>
          <a:xfrm>
            <a:off x="7420028" y="661678"/>
            <a:ext cx="796500" cy="7965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D9EAD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36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8" name="Shape 98"/>
          <p:cNvSpPr/>
          <p:nvPr/>
        </p:nvSpPr>
        <p:spPr>
          <a:xfrm>
            <a:off x="821728" y="654778"/>
            <a:ext cx="796500" cy="7965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D9EAD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36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9" name="Shape 99"/>
          <p:cNvSpPr/>
          <p:nvPr/>
        </p:nvSpPr>
        <p:spPr>
          <a:xfrm>
            <a:off x="2471303" y="654778"/>
            <a:ext cx="796500" cy="7965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D9EAD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3600" b="1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100" name="Shape 100"/>
          <p:cNvCxnSpPr>
            <a:stCxn id="98" idx="6"/>
            <a:endCxn id="99" idx="2"/>
          </p:cNvCxnSpPr>
          <p:nvPr/>
        </p:nvCxnSpPr>
        <p:spPr>
          <a:xfrm>
            <a:off x="1618228" y="1053028"/>
            <a:ext cx="85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101"/>
          <p:cNvCxnSpPr>
            <a:stCxn id="99" idx="6"/>
            <a:endCxn id="95" idx="2"/>
          </p:cNvCxnSpPr>
          <p:nvPr/>
        </p:nvCxnSpPr>
        <p:spPr>
          <a:xfrm>
            <a:off x="3267803" y="1053028"/>
            <a:ext cx="85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>
            <a:stCxn id="95" idx="6"/>
            <a:endCxn id="96" idx="2"/>
          </p:cNvCxnSpPr>
          <p:nvPr/>
        </p:nvCxnSpPr>
        <p:spPr>
          <a:xfrm>
            <a:off x="4917378" y="1053028"/>
            <a:ext cx="85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>
            <a:stCxn id="96" idx="6"/>
            <a:endCxn id="97" idx="2"/>
          </p:cNvCxnSpPr>
          <p:nvPr/>
        </p:nvCxnSpPr>
        <p:spPr>
          <a:xfrm>
            <a:off x="6566941" y="1053028"/>
            <a:ext cx="853200" cy="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3923928" y="123478"/>
            <a:ext cx="1190400" cy="5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" sz="1800" b="1" dirty="0" smtClean="0"/>
              <a:t>Step</a:t>
            </a:r>
            <a:endParaRPr lang="es" sz="1800" b="1" dirty="0"/>
          </a:p>
        </p:txBody>
      </p:sp>
      <p:pic>
        <p:nvPicPr>
          <p:cNvPr id="2050" name="Picture 2" descr="D:\Cosas\Dropbox\Dropbox\WebSemantica\Diagrama sin título.png"/>
          <p:cNvPicPr>
            <a:picLocks noChangeAspect="1" noChangeArrowheads="1"/>
          </p:cNvPicPr>
          <p:nvPr/>
        </p:nvPicPr>
        <p:blipFill>
          <a:blip r:embed="rId3"/>
          <a:srcRect l="8321" t="3333" r="30266" b="75341"/>
          <a:stretch>
            <a:fillRect/>
          </a:stretch>
        </p:blipFill>
        <p:spPr bwMode="auto">
          <a:xfrm>
            <a:off x="251520" y="1851670"/>
            <a:ext cx="4207772" cy="1512168"/>
          </a:xfrm>
          <a:prstGeom prst="rect">
            <a:avLst/>
          </a:prstGeom>
          <a:noFill/>
        </p:spPr>
      </p:pic>
      <p:pic>
        <p:nvPicPr>
          <p:cNvPr id="2051" name="Picture 3" descr="D:\Cosas\Dropbox\Dropbox\WebSemantica\Diagrama sin título.png"/>
          <p:cNvPicPr>
            <a:picLocks noChangeAspect="1" noChangeArrowheads="1"/>
          </p:cNvPicPr>
          <p:nvPr/>
        </p:nvPicPr>
        <p:blipFill>
          <a:blip r:embed="rId3"/>
          <a:srcRect l="8612" t="69072" r="27096" b="9602"/>
          <a:stretch>
            <a:fillRect/>
          </a:stretch>
        </p:blipFill>
        <p:spPr bwMode="auto">
          <a:xfrm>
            <a:off x="4529226" y="1851670"/>
            <a:ext cx="4614774" cy="1584176"/>
          </a:xfrm>
          <a:prstGeom prst="rect">
            <a:avLst/>
          </a:prstGeom>
          <a:noFill/>
        </p:spPr>
      </p:pic>
      <p:pic>
        <p:nvPicPr>
          <p:cNvPr id="2052" name="Picture 4" descr="D:\Cosas\Dropbox\Dropbox\WebSemantica\Diagrama sin título.png"/>
          <p:cNvPicPr>
            <a:picLocks noChangeAspect="1" noChangeArrowheads="1"/>
          </p:cNvPicPr>
          <p:nvPr/>
        </p:nvPicPr>
        <p:blipFill>
          <a:blip r:embed="rId3"/>
          <a:srcRect l="4717" t="32692" r="16598" b="39492"/>
          <a:stretch>
            <a:fillRect/>
          </a:stretch>
        </p:blipFill>
        <p:spPr bwMode="auto">
          <a:xfrm>
            <a:off x="1475656" y="3352081"/>
            <a:ext cx="4896544" cy="1791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827584" y="123478"/>
            <a:ext cx="7394800" cy="1327800"/>
            <a:chOff x="847125" y="370950"/>
            <a:chExt cx="7394800" cy="1327800"/>
          </a:xfrm>
        </p:grpSpPr>
        <p:sp>
          <p:nvSpPr>
            <p:cNvPr id="112" name="Shape 112"/>
            <p:cNvSpPr/>
            <p:nvPr/>
          </p:nvSpPr>
          <p:spPr>
            <a:xfrm>
              <a:off x="414627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5795838" y="895350"/>
              <a:ext cx="796500" cy="796500"/>
            </a:xfrm>
            <a:prstGeom prst="ellipse">
              <a:avLst/>
            </a:prstGeom>
            <a:solidFill>
              <a:srgbClr val="6AA84F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7445425" y="9022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847125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96700" y="895350"/>
              <a:ext cx="796500" cy="7965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rgbClr val="D9EAD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2</a:t>
              </a:r>
            </a:p>
          </p:txBody>
        </p:sp>
        <p:cxnSp>
          <p:nvCxnSpPr>
            <p:cNvPr id="117" name="Shape 117"/>
            <p:cNvCxnSpPr>
              <a:stCxn id="115" idx="6"/>
              <a:endCxn id="116" idx="2"/>
            </p:cNvCxnSpPr>
            <p:nvPr/>
          </p:nvCxnSpPr>
          <p:spPr>
            <a:xfrm>
              <a:off x="164362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8" name="Shape 118"/>
            <p:cNvCxnSpPr>
              <a:stCxn id="116" idx="6"/>
              <a:endCxn id="112" idx="2"/>
            </p:cNvCxnSpPr>
            <p:nvPr/>
          </p:nvCxnSpPr>
          <p:spPr>
            <a:xfrm>
              <a:off x="3293200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9" name="Shape 119"/>
            <p:cNvCxnSpPr>
              <a:stCxn id="112" idx="6"/>
              <a:endCxn id="113" idx="2"/>
            </p:cNvCxnSpPr>
            <p:nvPr/>
          </p:nvCxnSpPr>
          <p:spPr>
            <a:xfrm>
              <a:off x="4942775" y="1293600"/>
              <a:ext cx="853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0" name="Shape 120"/>
            <p:cNvCxnSpPr>
              <a:stCxn id="113" idx="6"/>
              <a:endCxn id="114" idx="2"/>
            </p:cNvCxnSpPr>
            <p:nvPr/>
          </p:nvCxnSpPr>
          <p:spPr>
            <a:xfrm>
              <a:off x="6592338" y="1293600"/>
              <a:ext cx="853200" cy="6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1" name="Shape 121"/>
            <p:cNvSpPr txBox="1"/>
            <p:nvPr/>
          </p:nvSpPr>
          <p:spPr>
            <a:xfrm>
              <a:off x="5598900" y="370950"/>
              <a:ext cx="11904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s" sz="1800" b="1" dirty="0" smtClean="0"/>
                <a:t>Step</a:t>
              </a:r>
              <a:endParaRPr lang="es" sz="1800" b="1" dirty="0"/>
            </a:p>
          </p:txBody>
        </p:sp>
      </p:grpSp>
      <p:sp>
        <p:nvSpPr>
          <p:cNvPr id="122" name="Shape 122"/>
          <p:cNvSpPr txBox="1"/>
          <p:nvPr/>
        </p:nvSpPr>
        <p:spPr>
          <a:xfrm>
            <a:off x="847125" y="2039275"/>
            <a:ext cx="7394700" cy="27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/>
              <a:t>The ontologies perform</a:t>
            </a:r>
          </a:p>
          <a:p>
            <a:pPr marL="698500" lvl="0" indent="-31750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Char char="●"/>
            </a:pPr>
            <a:r>
              <a:rPr lang="es" b="1" dirty="0"/>
              <a:t>Ontology search:</a:t>
            </a:r>
            <a:r>
              <a:rPr lang="es" dirty="0"/>
              <a:t> Search for existing ontologies and properties. </a:t>
            </a:r>
          </a:p>
          <a:p>
            <a:pPr marL="698500" lvl="0" indent="-31750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Char char="●"/>
            </a:pPr>
            <a:r>
              <a:rPr lang="es" b="1" dirty="0"/>
              <a:t>Ontology selection: </a:t>
            </a:r>
            <a:r>
              <a:rPr lang="es" dirty="0"/>
              <a:t>Select the classes and properties that best fit</a:t>
            </a:r>
          </a:p>
          <a:p>
            <a:pPr marL="698500" lvl="0" indent="-31750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Char char="●"/>
            </a:pPr>
            <a:r>
              <a:rPr lang="es" b="1" dirty="0"/>
              <a:t>Ontology implementation: </a:t>
            </a:r>
            <a:r>
              <a:rPr lang="es" dirty="0"/>
              <a:t>Update your ontology.</a:t>
            </a:r>
          </a:p>
          <a:p>
            <a:pPr marL="698500" lvl="0" indent="-31750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Char char="●"/>
            </a:pPr>
            <a:r>
              <a:rPr lang="es" b="1" dirty="0"/>
              <a:t>Data generation: </a:t>
            </a:r>
            <a:r>
              <a:rPr lang="es" dirty="0"/>
              <a:t>RDF data using the updated version of the ontology.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endParaRPr sz="1050" dirty="0">
              <a:solidFill>
                <a:srgbClr val="02217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382</Words>
  <Application>Microsoft Office PowerPoint</Application>
  <PresentationFormat>Presentación en pantalla (16:9)</PresentationFormat>
  <Paragraphs>118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Simple Light</vt:lpstr>
      <vt:lpstr>Semántica Web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Demo</vt:lpstr>
      <vt:lpstr>Conclusions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Semántica Web</dc:title>
  <dc:creator>JAVIER</dc:creator>
  <cp:lastModifiedBy>JAVIER</cp:lastModifiedBy>
  <cp:revision>8</cp:revision>
  <dcterms:modified xsi:type="dcterms:W3CDTF">2017-12-16T18:10:03Z</dcterms:modified>
</cp:coreProperties>
</file>