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7" r:id="rId10"/>
    <p:sldId id="268" r:id="rId11"/>
    <p:sldId id="270" r:id="rId12"/>
    <p:sldId id="272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99" autoAdjust="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C1DE3-8D40-48EE-A342-A7A98A1F8C0D}" type="datetimeFigureOut">
              <a:rPr lang="es-ES" smtClean="0"/>
              <a:t>16/12/2017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3DE66-8ACB-4969-AD0A-576B5D4E9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710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Dado que disponíamos de 3</a:t>
            </a:r>
            <a:r>
              <a:rPr lang="es-ES" baseline="0" dirty="0" smtClean="0"/>
              <a:t> CSV. Al final solo hemos podido realizar el enlazado con 2 de ellos: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Monumentos-edificios-</a:t>
            </a:r>
            <a:r>
              <a:rPr lang="es-ES" baseline="0" dirty="0" err="1" smtClean="0"/>
              <a:t>with</a:t>
            </a:r>
            <a:r>
              <a:rPr lang="es-ES" baseline="0" dirty="0" smtClean="0"/>
              <a:t>-</a:t>
            </a:r>
            <a:r>
              <a:rPr lang="es-ES" baseline="0" dirty="0" err="1" smtClean="0"/>
              <a:t>links.ttl</a:t>
            </a:r>
            <a:endParaRPr lang="es-E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Turismo-</a:t>
            </a:r>
            <a:r>
              <a:rPr lang="es-ES" baseline="0" dirty="0" err="1" smtClean="0"/>
              <a:t>with</a:t>
            </a:r>
            <a:r>
              <a:rPr lang="es-ES" baseline="0" dirty="0" smtClean="0"/>
              <a:t>-</a:t>
            </a:r>
            <a:r>
              <a:rPr lang="es-ES" baseline="0" dirty="0" err="1" smtClean="0"/>
              <a:t>links.ttl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3DE66-8ACB-4969-AD0A-576B5D4E941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5327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3DE66-8ACB-4969-AD0A-576B5D4E941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85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2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9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622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64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39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603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50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5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2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16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665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034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2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9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75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8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7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  <p:sldLayoutId id="214748389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atos.madrid.es/portal/site/egob/menuitem.c05c1f754a33a9fbe4b2e4b284f1a5a0/?vgnextoid=842385ce457a8410VgnVCM2000000c205a0aRCRD&amp;vgnextchannel=374512b9ace9f310VgnVCM100000171f5a0aRCRD&amp;vgnextfmt=default" TargetMode="External"/><Relationship Id="rId5" Type="http://schemas.openxmlformats.org/officeDocument/2006/relationships/hyperlink" Target="http://datos.madrid.es/portal/site/egob/menuitem.c05c1f754a33a9fbe4b2e4b284f1a5a0/?vgnextoid=118f2fdbecc63410VgnVCM1000000b205a0aRCRD&amp;vgnextchannel=374512b9ace9f310VgnVCM100000171f5a0aRCRD&amp;vgnextfmt=default" TargetMode="External"/><Relationship Id="rId4" Type="http://schemas.openxmlformats.org/officeDocument/2006/relationships/hyperlink" Target="http://datos.madrid.es/portal/site/egob/menuitem.c05c1f754a33a9fbe4b2e4b284f1a5a0/?vgnextoid=69e30c658f6a8410VgnVCM2000000c205a0aRCRD&amp;vgnextchannel=374512b9ace9f310VgnVCM100000171f5a0aRCRD&amp;vgnextfmt=defaul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40" y="3293878"/>
            <a:ext cx="5700019" cy="30667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16054" y="956602"/>
            <a:ext cx="8574622" cy="1603717"/>
          </a:xfrm>
        </p:spPr>
        <p:txBody>
          <a:bodyPr>
            <a:normAutofit/>
          </a:bodyPr>
          <a:lstStyle/>
          <a:p>
            <a:pPr algn="ctr"/>
            <a:r>
              <a:rPr lang="es-ES" sz="6600" b="1" dirty="0" smtClean="0"/>
              <a:t>Turismo en Madrid</a:t>
            </a:r>
            <a:endParaRPr lang="es-ES" sz="66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88815" y="4206242"/>
            <a:ext cx="4203185" cy="245807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ES" b="1" dirty="0" smtClean="0"/>
              <a:t>Grupo 14</a:t>
            </a:r>
          </a:p>
          <a:p>
            <a:pPr algn="ctr"/>
            <a:r>
              <a:rPr lang="es-ES" b="1" dirty="0" smtClean="0"/>
              <a:t>Integrantes :</a:t>
            </a:r>
            <a:endParaRPr lang="es-ES" dirty="0" smtClean="0"/>
          </a:p>
          <a:p>
            <a:pPr algn="ctr"/>
            <a:r>
              <a:rPr lang="es-ES" sz="1900" dirty="0" smtClean="0"/>
              <a:t>- David Campanero García</a:t>
            </a:r>
          </a:p>
          <a:p>
            <a:pPr algn="ctr"/>
            <a:r>
              <a:rPr lang="es-ES" sz="1900" dirty="0" smtClean="0"/>
              <a:t>- Víctor </a:t>
            </a:r>
            <a:r>
              <a:rPr lang="es-ES" sz="1900" dirty="0"/>
              <a:t>Martín </a:t>
            </a:r>
            <a:r>
              <a:rPr lang="es-ES" sz="1900" dirty="0" smtClean="0"/>
              <a:t>Fernández</a:t>
            </a:r>
          </a:p>
          <a:p>
            <a:pPr algn="ctr"/>
            <a:r>
              <a:rPr lang="es-ES" sz="1900" dirty="0" smtClean="0"/>
              <a:t>- Daniel </a:t>
            </a:r>
            <a:r>
              <a:rPr lang="es-ES" sz="1900" dirty="0" err="1" smtClean="0"/>
              <a:t>Léonard</a:t>
            </a:r>
            <a:r>
              <a:rPr lang="es-ES" sz="1900" dirty="0" smtClean="0"/>
              <a:t> </a:t>
            </a:r>
            <a:r>
              <a:rPr lang="es-ES" sz="1900" dirty="0" err="1" smtClean="0"/>
              <a:t>Schardijn</a:t>
            </a:r>
            <a:endParaRPr lang="es-ES" sz="1900" dirty="0" smtClean="0"/>
          </a:p>
          <a:p>
            <a:pPr algn="ctr"/>
            <a:r>
              <a:rPr lang="es-ES" sz="1900" dirty="0" smtClean="0"/>
              <a:t>- </a:t>
            </a:r>
            <a:r>
              <a:rPr lang="es-ES" sz="1900" dirty="0"/>
              <a:t> </a:t>
            </a:r>
            <a:r>
              <a:rPr lang="es-ES" sz="1900" dirty="0" smtClean="0"/>
              <a:t>Cesar </a:t>
            </a:r>
            <a:r>
              <a:rPr lang="es-ES" sz="1900" dirty="0"/>
              <a:t>Herrero </a:t>
            </a:r>
            <a:r>
              <a:rPr lang="es-ES" sz="1900" dirty="0" err="1" smtClean="0"/>
              <a:t>Herrero</a:t>
            </a:r>
            <a:endParaRPr lang="es-ES" sz="1900" dirty="0" smtClean="0"/>
          </a:p>
          <a:p>
            <a:pPr algn="ctr"/>
            <a:r>
              <a:rPr lang="es-ES" sz="1900" dirty="0" smtClean="0"/>
              <a:t>- Víctor </a:t>
            </a:r>
            <a:r>
              <a:rPr lang="es-ES" sz="1900" dirty="0"/>
              <a:t>Hugo Arévalo </a:t>
            </a:r>
            <a:r>
              <a:rPr lang="es-ES" sz="1900" dirty="0" smtClean="0"/>
              <a:t>Lopez</a:t>
            </a:r>
          </a:p>
        </p:txBody>
      </p:sp>
    </p:spTree>
    <p:extLst>
      <p:ext uri="{BB962C8B-B14F-4D97-AF65-F5344CB8AC3E}">
        <p14:creationId xmlns:p14="http://schemas.microsoft.com/office/powerpoint/2010/main" val="235761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8580" y="242815"/>
            <a:ext cx="10018713" cy="1752599"/>
          </a:xfrm>
        </p:spPr>
        <p:txBody>
          <a:bodyPr/>
          <a:lstStyle/>
          <a:p>
            <a:pPr algn="l"/>
            <a:r>
              <a:rPr lang="es-ES" b="1" dirty="0" err="1" smtClean="0"/>
              <a:t>Assignment</a:t>
            </a:r>
            <a:r>
              <a:rPr lang="es-ES" b="1" dirty="0" smtClean="0"/>
              <a:t> 3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78580" y="1614060"/>
            <a:ext cx="9733549" cy="52439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1400" dirty="0" smtClean="0"/>
              <a:t>Objetivo: Familiarizarnos con la transformación de nuestros  CSV en RDF usando la herramienta </a:t>
            </a:r>
            <a:r>
              <a:rPr lang="es-ES" sz="1400" dirty="0" err="1" smtClean="0"/>
              <a:t>LODRefine</a:t>
            </a:r>
            <a:r>
              <a:rPr lang="es-ES" sz="1400" dirty="0" smtClean="0"/>
              <a:t>.</a:t>
            </a:r>
          </a:p>
          <a:p>
            <a:pPr marL="0" indent="0">
              <a:buNone/>
            </a:pPr>
            <a:r>
              <a:rPr lang="es-ES" sz="1400" dirty="0" smtClean="0"/>
              <a:t>Importamos nuestros datos a </a:t>
            </a:r>
            <a:r>
              <a:rPr lang="es-ES" sz="1400" dirty="0" err="1" smtClean="0"/>
              <a:t>LODRefine</a:t>
            </a:r>
            <a:r>
              <a:rPr lang="es-ES" sz="1400" dirty="0" smtClean="0"/>
              <a:t> y realizamos una corrección de los datos.</a:t>
            </a:r>
          </a:p>
          <a:p>
            <a:pPr marL="0" indent="0">
              <a:buNone/>
            </a:pPr>
            <a:r>
              <a:rPr lang="es-ES" sz="1400" dirty="0" smtClean="0"/>
              <a:t>Finalmente exportamos los datos  a RDF:</a:t>
            </a:r>
          </a:p>
          <a:p>
            <a:pPr lvl="1">
              <a:buClr>
                <a:schemeClr val="tx1"/>
              </a:buClr>
            </a:pPr>
            <a:r>
              <a:rPr lang="es-ES" sz="1200" dirty="0" smtClean="0"/>
              <a:t>Definimos un RDF </a:t>
            </a:r>
            <a:r>
              <a:rPr lang="es-ES" sz="1200" dirty="0" err="1" smtClean="0"/>
              <a:t>Skeleton</a:t>
            </a:r>
            <a:r>
              <a:rPr lang="es-ES" sz="1200" dirty="0" smtClean="0"/>
              <a:t> para los datos.</a:t>
            </a:r>
          </a:p>
          <a:p>
            <a:pPr lvl="1">
              <a:buClr>
                <a:schemeClr val="tx1"/>
              </a:buClr>
            </a:pPr>
            <a:r>
              <a:rPr lang="es-ES" sz="1200" dirty="0" smtClean="0"/>
              <a:t>Exportamos los datos a RDF.		</a:t>
            </a:r>
            <a:r>
              <a:rPr lang="es-ES" sz="1000" dirty="0" smtClean="0"/>
              <a:t>	</a:t>
            </a:r>
          </a:p>
          <a:p>
            <a:pPr marL="0" indent="0">
              <a:buNone/>
            </a:pPr>
            <a:endParaRPr lang="es-ES" sz="1400" dirty="0" smtClean="0"/>
          </a:p>
          <a:p>
            <a:pPr marL="0" indent="0">
              <a:buNone/>
            </a:pPr>
            <a:r>
              <a:rPr lang="es-ES" sz="1400" dirty="0"/>
              <a:t>	</a:t>
            </a:r>
            <a:endParaRPr lang="es-ES" sz="1400" dirty="0" smtClean="0"/>
          </a:p>
          <a:p>
            <a:pPr marL="0" indent="0">
              <a:buNone/>
            </a:pPr>
            <a:endParaRPr lang="es-ES" sz="1400" dirty="0" smtClean="0"/>
          </a:p>
          <a:p>
            <a:pPr marL="0" indent="0">
              <a:buNone/>
            </a:pPr>
            <a:endParaRPr lang="es-ES" sz="4300" dirty="0"/>
          </a:p>
          <a:p>
            <a:pPr marL="457200" lvl="1" indent="0">
              <a:buClr>
                <a:schemeClr val="tx1"/>
              </a:buClr>
              <a:buNone/>
            </a:pPr>
            <a:endParaRPr lang="es-ES" dirty="0" smtClean="0"/>
          </a:p>
          <a:p>
            <a:pPr marL="457200" lvl="1" indent="0">
              <a:buClr>
                <a:schemeClr val="tx1"/>
              </a:buClr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Imagen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" t="7336" r="11800" b="45945"/>
          <a:stretch/>
        </p:blipFill>
        <p:spPr bwMode="auto">
          <a:xfrm>
            <a:off x="4138864" y="2791325"/>
            <a:ext cx="7931216" cy="39470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0020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8580" y="242815"/>
            <a:ext cx="10018713" cy="1752599"/>
          </a:xfrm>
        </p:spPr>
        <p:txBody>
          <a:bodyPr/>
          <a:lstStyle/>
          <a:p>
            <a:pPr algn="l"/>
            <a:r>
              <a:rPr lang="es-ES" b="1" dirty="0" err="1" smtClean="0"/>
              <a:t>Assignment</a:t>
            </a:r>
            <a:r>
              <a:rPr lang="es-ES" b="1" dirty="0" smtClean="0"/>
              <a:t> 4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78580" y="1614060"/>
            <a:ext cx="9733549" cy="52439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s-ES" sz="1400" dirty="0" smtClean="0"/>
              <a:t>Búsqueda de una nueva ontología.</a:t>
            </a:r>
          </a:p>
          <a:p>
            <a:pPr>
              <a:buClr>
                <a:schemeClr val="tx1"/>
              </a:buClr>
            </a:pPr>
            <a:r>
              <a:rPr lang="es-ES" sz="1400" dirty="0" smtClean="0"/>
              <a:t>Selección de nueva ontología que se adapte.</a:t>
            </a:r>
          </a:p>
          <a:p>
            <a:pPr>
              <a:buClr>
                <a:schemeClr val="tx1"/>
              </a:buClr>
            </a:pPr>
            <a:r>
              <a:rPr lang="es-ES" sz="1400" dirty="0" smtClean="0"/>
              <a:t>Actualización de nuestra ontología con los nuevos datos.</a:t>
            </a:r>
          </a:p>
          <a:p>
            <a:pPr>
              <a:buClr>
                <a:schemeClr val="tx1"/>
              </a:buClr>
            </a:pPr>
            <a:r>
              <a:rPr lang="es-ES" sz="1400" dirty="0" smtClean="0"/>
              <a:t>Generamos los datos	</a:t>
            </a:r>
            <a:r>
              <a:rPr lang="es-ES" sz="1000" dirty="0" smtClean="0"/>
              <a:t>	</a:t>
            </a:r>
          </a:p>
          <a:p>
            <a:pPr marL="0" indent="0">
              <a:buNone/>
            </a:pPr>
            <a:endParaRPr lang="es-ES" sz="1400" dirty="0" smtClean="0"/>
          </a:p>
          <a:p>
            <a:pPr marL="0" indent="0">
              <a:buNone/>
            </a:pPr>
            <a:r>
              <a:rPr lang="es-ES" sz="1400" dirty="0"/>
              <a:t>	</a:t>
            </a:r>
            <a:endParaRPr lang="es-ES" sz="1400" dirty="0" smtClean="0"/>
          </a:p>
          <a:p>
            <a:pPr marL="0" indent="0">
              <a:buNone/>
            </a:pPr>
            <a:endParaRPr lang="es-ES" sz="1400" dirty="0" smtClean="0"/>
          </a:p>
          <a:p>
            <a:pPr marL="0" indent="0">
              <a:buNone/>
            </a:pPr>
            <a:endParaRPr lang="es-ES" sz="4300" dirty="0"/>
          </a:p>
          <a:p>
            <a:pPr marL="457200" lvl="1" indent="0">
              <a:buClr>
                <a:schemeClr val="tx1"/>
              </a:buClr>
              <a:buNone/>
            </a:pPr>
            <a:endParaRPr lang="es-ES" dirty="0" smtClean="0"/>
          </a:p>
          <a:p>
            <a:pPr marL="457200" lvl="1" indent="0">
              <a:buClr>
                <a:schemeClr val="tx1"/>
              </a:buClr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/>
          <p:cNvPicPr/>
          <p:nvPr/>
        </p:nvPicPr>
        <p:blipFill rotWithShape="1">
          <a:blip r:embed="rId2"/>
          <a:srcRect l="1576" t="38285" r="7064" b="18850"/>
          <a:stretch/>
        </p:blipFill>
        <p:spPr bwMode="auto">
          <a:xfrm>
            <a:off x="5101389" y="2719136"/>
            <a:ext cx="6773778" cy="39102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9592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62801" y="350921"/>
            <a:ext cx="10018713" cy="768193"/>
          </a:xfrm>
        </p:spPr>
        <p:txBody>
          <a:bodyPr/>
          <a:lstStyle/>
          <a:p>
            <a:pPr algn="l"/>
            <a:r>
              <a:rPr lang="es-ES" b="1" dirty="0" err="1" smtClean="0"/>
              <a:t>Assignment</a:t>
            </a:r>
            <a:r>
              <a:rPr lang="es-ES" b="1" dirty="0" smtClean="0"/>
              <a:t> 5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78578" y="711131"/>
            <a:ext cx="9733549" cy="52439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s-ES" sz="1400" dirty="0" smtClean="0"/>
              <a:t>Finalmente procedemos con el enlazado hacia datos de </a:t>
            </a:r>
            <a:r>
              <a:rPr lang="es-ES" sz="1400" smtClean="0"/>
              <a:t>DBpedia</a:t>
            </a:r>
            <a:r>
              <a:rPr lang="es-ES" sz="1400" dirty="0" smtClean="0"/>
              <a:t> </a:t>
            </a:r>
            <a:r>
              <a:rPr lang="es-ES" sz="1400" dirty="0" smtClean="0"/>
              <a:t>usando </a:t>
            </a:r>
            <a:r>
              <a:rPr lang="es-ES" sz="1400" dirty="0" err="1" smtClean="0"/>
              <a:t>LODRefine</a:t>
            </a:r>
            <a:r>
              <a:rPr lang="es-ES" sz="1400" dirty="0" smtClean="0"/>
              <a:t>.</a:t>
            </a:r>
          </a:p>
          <a:p>
            <a:pPr>
              <a:buClr>
                <a:schemeClr val="tx1"/>
              </a:buClr>
            </a:pPr>
            <a:endParaRPr lang="es-ES" sz="1000" dirty="0" smtClean="0"/>
          </a:p>
          <a:p>
            <a:pPr marL="0" indent="0">
              <a:buNone/>
            </a:pPr>
            <a:endParaRPr lang="es-ES" sz="1400" dirty="0" smtClean="0"/>
          </a:p>
          <a:p>
            <a:pPr marL="0" indent="0">
              <a:buNone/>
            </a:pPr>
            <a:r>
              <a:rPr lang="es-ES" sz="1400" dirty="0"/>
              <a:t>	</a:t>
            </a:r>
            <a:endParaRPr lang="es-ES" sz="1400" dirty="0" smtClean="0"/>
          </a:p>
          <a:p>
            <a:pPr marL="0" indent="0">
              <a:buNone/>
            </a:pPr>
            <a:endParaRPr lang="es-ES" sz="1400" dirty="0" smtClean="0"/>
          </a:p>
          <a:p>
            <a:pPr marL="0" indent="0">
              <a:buNone/>
            </a:pPr>
            <a:endParaRPr lang="es-ES" sz="4300" dirty="0"/>
          </a:p>
          <a:p>
            <a:pPr marL="457200" lvl="1" indent="0">
              <a:buClr>
                <a:schemeClr val="tx1"/>
              </a:buClr>
              <a:buNone/>
            </a:pPr>
            <a:endParaRPr lang="es-ES" dirty="0" smtClean="0"/>
          </a:p>
          <a:p>
            <a:pPr marL="457200" lvl="1" indent="0">
              <a:buClr>
                <a:schemeClr val="tx1"/>
              </a:buClr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Imagen 5"/>
          <p:cNvPicPr/>
          <p:nvPr/>
        </p:nvPicPr>
        <p:blipFill rotWithShape="1">
          <a:blip r:embed="rId3"/>
          <a:srcRect l="8861" t="24689" r="9404" b="13827"/>
          <a:stretch/>
        </p:blipFill>
        <p:spPr bwMode="auto">
          <a:xfrm>
            <a:off x="2705684" y="1479324"/>
            <a:ext cx="9073232" cy="52583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Bisel 6"/>
          <p:cNvSpPr/>
          <p:nvPr/>
        </p:nvSpPr>
        <p:spPr>
          <a:xfrm>
            <a:off x="3573379" y="5366084"/>
            <a:ext cx="8205537" cy="300789"/>
          </a:xfrm>
          <a:prstGeom prst="beve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Bisel 7"/>
          <p:cNvSpPr/>
          <p:nvPr/>
        </p:nvSpPr>
        <p:spPr>
          <a:xfrm>
            <a:off x="3573379" y="3386698"/>
            <a:ext cx="8205537" cy="300789"/>
          </a:xfrm>
          <a:prstGeom prst="beve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811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62801" y="350921"/>
            <a:ext cx="10018713" cy="768193"/>
          </a:xfrm>
        </p:spPr>
        <p:txBody>
          <a:bodyPr>
            <a:normAutofit/>
          </a:bodyPr>
          <a:lstStyle/>
          <a:p>
            <a:pPr algn="l"/>
            <a:r>
              <a:rPr lang="es-ES" b="1" dirty="0" smtClean="0"/>
              <a:t>CONCLUSIÓN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2801" y="1614060"/>
            <a:ext cx="9733549" cy="52439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s-ES" sz="1400" dirty="0"/>
              <a:t>Hemos aprendido a usar herramientas nuevas que no habíamos visto hasta ahora para relacionar datos de una manera fácil y ágil.</a:t>
            </a:r>
          </a:p>
          <a:p>
            <a:pPr>
              <a:buClr>
                <a:schemeClr val="tx1"/>
              </a:buClr>
            </a:pPr>
            <a:r>
              <a:rPr lang="es-ES" sz="1400" dirty="0"/>
              <a:t>Hemos comprendido la importancia del </a:t>
            </a:r>
            <a:r>
              <a:rPr lang="es-ES" sz="1400" dirty="0" err="1"/>
              <a:t>Linked</a:t>
            </a:r>
            <a:r>
              <a:rPr lang="es-ES" sz="1400" dirty="0"/>
              <a:t> Data, donde todo el conocimiento  esté conectado y bien estructurado . Donde los ciudadanos puedan compartir lo que saben y generar soluciones innovadoras, ya sea creando nuevos servicios o mejorando los que ya existen.</a:t>
            </a:r>
          </a:p>
          <a:p>
            <a:pPr>
              <a:buClr>
                <a:schemeClr val="tx1"/>
              </a:buClr>
            </a:pPr>
            <a:endParaRPr lang="es-ES" sz="1000" dirty="0" smtClean="0"/>
          </a:p>
          <a:p>
            <a:pPr marL="0" indent="0">
              <a:buNone/>
            </a:pPr>
            <a:endParaRPr lang="es-ES" sz="1400" dirty="0" smtClean="0"/>
          </a:p>
          <a:p>
            <a:pPr marL="0" indent="0">
              <a:buNone/>
            </a:pPr>
            <a:r>
              <a:rPr lang="es-ES" sz="1400" dirty="0"/>
              <a:t>	</a:t>
            </a:r>
            <a:endParaRPr lang="es-ES" sz="1400" dirty="0" smtClean="0"/>
          </a:p>
          <a:p>
            <a:pPr marL="0" indent="0">
              <a:buNone/>
            </a:pPr>
            <a:endParaRPr lang="es-ES" sz="1400" dirty="0" smtClean="0"/>
          </a:p>
          <a:p>
            <a:pPr marL="0" indent="0">
              <a:buNone/>
            </a:pPr>
            <a:endParaRPr lang="es-ES" sz="4300" dirty="0"/>
          </a:p>
          <a:p>
            <a:pPr marL="457200" lvl="1" indent="0">
              <a:buClr>
                <a:schemeClr val="tx1"/>
              </a:buClr>
              <a:buNone/>
            </a:pPr>
            <a:endParaRPr lang="es-ES" dirty="0" smtClean="0"/>
          </a:p>
          <a:p>
            <a:pPr marL="457200" lvl="1" indent="0">
              <a:buClr>
                <a:schemeClr val="tx1"/>
              </a:buClr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9" name="Imagen 8" descr="Resultado de imagen de Linked dat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030" y="2632362"/>
            <a:ext cx="6778441" cy="4087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638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65665" y="2584939"/>
            <a:ext cx="10018713" cy="1752599"/>
          </a:xfrm>
        </p:spPr>
        <p:txBody>
          <a:bodyPr/>
          <a:lstStyle/>
          <a:p>
            <a:r>
              <a:rPr lang="es-ES" dirty="0" smtClean="0"/>
              <a:t>DEMO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452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 smtClean="0"/>
              <a:t>AGENDA DE LA PRESENTACIÓN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59568" y="1913021"/>
            <a:ext cx="10143455" cy="3878180"/>
          </a:xfrm>
        </p:spPr>
        <p:txBody>
          <a:bodyPr/>
          <a:lstStyle/>
          <a:p>
            <a:pPr>
              <a:buClrTx/>
            </a:pPr>
            <a:r>
              <a:rPr lang="es-ES" dirty="0" smtClean="0"/>
              <a:t>Objetivo de la aplicación</a:t>
            </a:r>
          </a:p>
          <a:p>
            <a:pPr>
              <a:buClrTx/>
            </a:pPr>
            <a:r>
              <a:rPr lang="es-ES" dirty="0" smtClean="0"/>
              <a:t>Metodología de trabajo (</a:t>
            </a:r>
            <a:r>
              <a:rPr lang="es-ES" dirty="0" err="1" smtClean="0"/>
              <a:t>Assignments</a:t>
            </a:r>
            <a:r>
              <a:rPr lang="es-ES" dirty="0" smtClean="0"/>
              <a:t>)</a:t>
            </a:r>
          </a:p>
          <a:p>
            <a:pPr>
              <a:buClrTx/>
            </a:pPr>
            <a:r>
              <a:rPr lang="es-ES" dirty="0" smtClean="0"/>
              <a:t>Conclusión</a:t>
            </a:r>
          </a:p>
          <a:p>
            <a:pPr>
              <a:buClrTx/>
            </a:pPr>
            <a:r>
              <a:rPr lang="es-ES" dirty="0" smtClean="0"/>
              <a:t>DEMO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54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336885"/>
            <a:ext cx="10018713" cy="1752599"/>
          </a:xfrm>
        </p:spPr>
        <p:txBody>
          <a:bodyPr/>
          <a:lstStyle/>
          <a:p>
            <a:pPr algn="l"/>
            <a:r>
              <a:rPr lang="es-ES" b="1" dirty="0" smtClean="0"/>
              <a:t>Objetivo de la aplicación</a:t>
            </a:r>
            <a:endParaRPr lang="es-ES" b="1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484309" y="2089484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El objetivo de la aplicación se enfocará en satisfacer las necesidades que pueda tener un turista al llegar a la ciudad de Madrid, mostrando mediante nuestra aplicación, información ( horario, dirección, distrito, imagen) acerca de los monumentos, museos… Puntos turísticos de Madrid.</a:t>
            </a:r>
          </a:p>
        </p:txBody>
      </p:sp>
    </p:spTree>
    <p:extLst>
      <p:ext uri="{BB962C8B-B14F-4D97-AF65-F5344CB8AC3E}">
        <p14:creationId xmlns:p14="http://schemas.microsoft.com/office/powerpoint/2010/main" val="180837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244643"/>
            <a:ext cx="10018713" cy="1752599"/>
          </a:xfrm>
        </p:spPr>
        <p:txBody>
          <a:bodyPr/>
          <a:lstStyle/>
          <a:p>
            <a:pPr algn="l"/>
            <a:r>
              <a:rPr lang="es-ES" b="1" dirty="0" err="1" smtClean="0"/>
              <a:t>Assignments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1" y="1685423"/>
            <a:ext cx="10018712" cy="1447800"/>
          </a:xfrm>
        </p:spPr>
        <p:txBody>
          <a:bodyPr/>
          <a:lstStyle/>
          <a:p>
            <a:pPr marL="0" indent="0">
              <a:buNone/>
            </a:pPr>
            <a:r>
              <a:rPr lang="es-ES" sz="1400" dirty="0" smtClean="0"/>
              <a:t>Para alcanzar estos objetivos, hemos ido desarrollando nuestra aplicación progresivamente principalmente con la realización de los siguientes </a:t>
            </a:r>
            <a:r>
              <a:rPr lang="es-ES" sz="1400" dirty="0" err="1" smtClean="0"/>
              <a:t>assignments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/>
          <p:nvPr/>
        </p:nvPicPr>
        <p:blipFill rotWithShape="1">
          <a:blip r:embed="rId2">
            <a:lum contrast="-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" t="33301" r="8278" b="22776"/>
          <a:stretch/>
        </p:blipFill>
        <p:spPr bwMode="auto">
          <a:xfrm>
            <a:off x="3501190" y="2189747"/>
            <a:ext cx="7399421" cy="45719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064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7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8580" y="242815"/>
            <a:ext cx="10018713" cy="1752599"/>
          </a:xfrm>
        </p:spPr>
        <p:txBody>
          <a:bodyPr/>
          <a:lstStyle/>
          <a:p>
            <a:pPr algn="l"/>
            <a:r>
              <a:rPr lang="es-ES" b="1" dirty="0" err="1" smtClean="0"/>
              <a:t>Assignment</a:t>
            </a:r>
            <a:r>
              <a:rPr lang="es-ES" b="1" dirty="0" smtClean="0"/>
              <a:t> 1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78580" y="1995414"/>
            <a:ext cx="10132728" cy="418106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ES" sz="5600" dirty="0" smtClean="0"/>
              <a:t>Búsqueda de los </a:t>
            </a:r>
            <a:r>
              <a:rPr lang="es-ES" sz="5600" dirty="0" err="1" smtClean="0"/>
              <a:t>datasets</a:t>
            </a:r>
            <a:r>
              <a:rPr lang="es-ES" sz="5600" dirty="0" smtClean="0"/>
              <a:t> que nos proporcione la información necesaria para nuestra aplicación.</a:t>
            </a:r>
          </a:p>
          <a:p>
            <a:pPr marL="0" indent="0">
              <a:buNone/>
            </a:pPr>
            <a:r>
              <a:rPr lang="es-ES" sz="5600" u="sng" dirty="0" err="1" smtClean="0"/>
              <a:t>Datasets</a:t>
            </a:r>
            <a:r>
              <a:rPr lang="es-ES" sz="5600" u="sng" dirty="0" smtClean="0"/>
              <a:t>:</a:t>
            </a:r>
          </a:p>
          <a:p>
            <a:pPr>
              <a:buClr>
                <a:schemeClr val="tx1"/>
              </a:buClr>
            </a:pPr>
            <a:r>
              <a:rPr lang="es-ES" sz="5600" dirty="0" smtClean="0"/>
              <a:t>Monumentos-edificios.csv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s-ES" sz="5600" dirty="0" smtClean="0"/>
              <a:t>URL: </a:t>
            </a:r>
            <a:r>
              <a:rPr lang="es-ES" sz="4300" dirty="0">
                <a:hlinkClick r:id="rId4"/>
              </a:rPr>
              <a:t>http://datos.madrid.es/portal/site/egob/menuitem.c05c1f754a33a9fbe4b2e4b284f1a5a0/?</a:t>
            </a:r>
            <a:r>
              <a:rPr lang="es-ES" sz="4300" dirty="0" smtClean="0">
                <a:hlinkClick r:id="rId4"/>
              </a:rPr>
              <a:t>vgnextoid=69e30c658f6a8410VgnVCM2000000c205a0aRCRD&amp;vgnextchannel=374512b9ace9f310VgnVCM100000171f5a0aRCRD&amp;vgnextfmt=default</a:t>
            </a:r>
            <a:endParaRPr lang="es-ES" sz="4300" dirty="0" smtClean="0"/>
          </a:p>
          <a:p>
            <a:pPr marL="457200" lvl="1" indent="0">
              <a:buClr>
                <a:schemeClr val="tx1"/>
              </a:buClr>
              <a:buNone/>
            </a:pPr>
            <a:endParaRPr lang="es-ES" sz="4300" dirty="0" smtClean="0"/>
          </a:p>
          <a:p>
            <a:pPr>
              <a:buClrTx/>
            </a:pPr>
            <a:r>
              <a:rPr lang="es-ES" sz="5600" dirty="0" smtClean="0"/>
              <a:t>Turismo.csv (Museos)</a:t>
            </a:r>
          </a:p>
          <a:p>
            <a:pPr marL="457200" lvl="1" indent="0">
              <a:buNone/>
            </a:pPr>
            <a:r>
              <a:rPr lang="es-ES" sz="5600" dirty="0" smtClean="0"/>
              <a:t>URL: </a:t>
            </a:r>
            <a:r>
              <a:rPr lang="es-ES" sz="4300" b="1" dirty="0">
                <a:hlinkClick r:id="rId5"/>
              </a:rPr>
              <a:t>http://datos.madrid.es/portal/site/egob/menuitem.c05c1f754a33a9fbe4b2e4b284f1a5a0/?</a:t>
            </a:r>
            <a:r>
              <a:rPr lang="es-ES" sz="4300" b="1" dirty="0" smtClean="0">
                <a:hlinkClick r:id="rId5"/>
              </a:rPr>
              <a:t>vgnextoid=118f2fdbecc63410VgnVCM1000000b205a0aRCRD&amp;vgnextchannel=374512b9ace9f310VgnVCM100000171f5a0aRCRD&amp;vgnextfmt=default</a:t>
            </a:r>
            <a:endParaRPr lang="es-ES" sz="4300" b="1" dirty="0" smtClean="0"/>
          </a:p>
          <a:p>
            <a:endParaRPr lang="es-ES" sz="4300" dirty="0"/>
          </a:p>
          <a:p>
            <a:pPr marL="457200" lvl="1" indent="0">
              <a:buClrTx/>
              <a:buNone/>
            </a:pPr>
            <a:endParaRPr lang="es-ES" sz="5600" dirty="0"/>
          </a:p>
          <a:p>
            <a:pPr>
              <a:buClr>
                <a:schemeClr val="tx1"/>
              </a:buClr>
            </a:pPr>
            <a:r>
              <a:rPr lang="es-ES" sz="5600" dirty="0" smtClean="0"/>
              <a:t>Ocio_salas.csv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s-ES" sz="5600" dirty="0" smtClean="0"/>
              <a:t>URL: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s-ES" sz="4300" b="1" dirty="0">
                <a:hlinkClick r:id="rId6"/>
              </a:rPr>
              <a:t>http://datos.madrid.es/portal/site/egob/menuitem.c05c1f754a33a9fbe4b2e4b284f1a5a0/?</a:t>
            </a:r>
            <a:r>
              <a:rPr lang="es-ES" sz="4300" b="1" dirty="0" smtClean="0">
                <a:hlinkClick r:id="rId6"/>
              </a:rPr>
              <a:t>vgnextoid=842385ce457a8410VgnVCM2000000c205a0aRCRD&amp;vgnextchannel=374512b9ace9f310VgnVCM100000171f5a0aRCRD&amp;vgnextfmt=default</a:t>
            </a:r>
            <a:endParaRPr lang="es-ES" sz="4300" dirty="0"/>
          </a:p>
          <a:p>
            <a:pPr marL="457200" lvl="1" indent="0">
              <a:buClr>
                <a:schemeClr val="tx1"/>
              </a:buClr>
              <a:buNone/>
            </a:pPr>
            <a:endParaRPr lang="es-ES" dirty="0" smtClean="0"/>
          </a:p>
          <a:p>
            <a:pPr marL="457200" lvl="1" indent="0">
              <a:buClr>
                <a:schemeClr val="tx1"/>
              </a:buClr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926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8580" y="242815"/>
            <a:ext cx="10018713" cy="1752599"/>
          </a:xfrm>
        </p:spPr>
        <p:txBody>
          <a:bodyPr/>
          <a:lstStyle/>
          <a:p>
            <a:pPr algn="l"/>
            <a:r>
              <a:rPr lang="es-ES" b="1" dirty="0" err="1" smtClean="0"/>
              <a:t>Assignment</a:t>
            </a:r>
            <a:r>
              <a:rPr lang="es-ES" b="1" dirty="0" smtClean="0"/>
              <a:t> 2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78580" y="2851486"/>
            <a:ext cx="9733549" cy="5243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 smtClean="0"/>
              <a:t>Análisis de los data sets y generar la </a:t>
            </a:r>
            <a:r>
              <a:rPr lang="es-ES" sz="1400" dirty="0" err="1" smtClean="0"/>
              <a:t>ontology.ttl</a:t>
            </a:r>
            <a:endParaRPr lang="es-ES" sz="1400" dirty="0" smtClean="0"/>
          </a:p>
          <a:p>
            <a:pPr marL="0" indent="0">
              <a:buNone/>
            </a:pPr>
            <a:r>
              <a:rPr lang="es-ES" sz="1400" dirty="0" smtClean="0"/>
              <a:t>Análisis de los datos (analysis.html) :</a:t>
            </a:r>
          </a:p>
          <a:p>
            <a:pPr>
              <a:buClrTx/>
            </a:pPr>
            <a:r>
              <a:rPr lang="es-ES" sz="1400" dirty="0" smtClean="0"/>
              <a:t>Valor de los rangos, Tipos de las columnas….</a:t>
            </a:r>
          </a:p>
          <a:p>
            <a:pPr>
              <a:buClrTx/>
            </a:pPr>
            <a:r>
              <a:rPr lang="es-ES" sz="1400" dirty="0" smtClean="0"/>
              <a:t>Análisis de la licencia de nuestra fuente de datos.</a:t>
            </a:r>
          </a:p>
          <a:p>
            <a:pPr>
              <a:buClrTx/>
            </a:pPr>
            <a:r>
              <a:rPr lang="es-ES" sz="1400" dirty="0" smtClean="0"/>
              <a:t>Definir la </a:t>
            </a:r>
            <a:r>
              <a:rPr lang="es-ES" sz="1400" dirty="0" err="1" smtClean="0"/>
              <a:t>Resource</a:t>
            </a:r>
            <a:r>
              <a:rPr lang="es-ES" sz="1400" dirty="0" smtClean="0"/>
              <a:t> </a:t>
            </a:r>
            <a:r>
              <a:rPr lang="es-ES" sz="1400" dirty="0" err="1" smtClean="0"/>
              <a:t>Naming</a:t>
            </a:r>
            <a:r>
              <a:rPr lang="es-ES" sz="1400" dirty="0" smtClean="0"/>
              <a:t> </a:t>
            </a:r>
            <a:r>
              <a:rPr lang="es-ES" sz="1400" dirty="0" err="1" smtClean="0"/>
              <a:t>Strategy</a:t>
            </a:r>
            <a:r>
              <a:rPr lang="es-ES" sz="1400" dirty="0" smtClean="0"/>
              <a:t>:</a:t>
            </a:r>
          </a:p>
          <a:p>
            <a:pPr lvl="1">
              <a:buClrTx/>
            </a:pPr>
            <a:r>
              <a:rPr lang="es-ES" sz="1400" dirty="0" err="1" smtClean="0"/>
              <a:t>Domain</a:t>
            </a:r>
            <a:r>
              <a:rPr lang="es-ES" sz="1400" dirty="0" smtClean="0"/>
              <a:t>: http://... .es/</a:t>
            </a:r>
            <a:r>
              <a:rPr lang="es-ES" sz="1400" dirty="0" err="1" smtClean="0"/>
              <a:t>resources</a:t>
            </a:r>
            <a:r>
              <a:rPr lang="es-ES" sz="1400" dirty="0" smtClean="0"/>
              <a:t>/group14</a:t>
            </a:r>
          </a:p>
          <a:p>
            <a:pPr lvl="1">
              <a:buClrTx/>
            </a:pPr>
            <a:r>
              <a:rPr lang="es-ES" sz="1400" dirty="0" err="1" smtClean="0"/>
              <a:t>Individuals</a:t>
            </a:r>
            <a:r>
              <a:rPr lang="es-ES" sz="1400" dirty="0" smtClean="0"/>
              <a:t> </a:t>
            </a:r>
            <a:r>
              <a:rPr lang="es-ES" sz="1400" dirty="0" err="1" smtClean="0"/>
              <a:t>pattern</a:t>
            </a:r>
            <a:r>
              <a:rPr lang="es-ES" sz="1400" dirty="0" smtClean="0"/>
              <a:t>: http:// … .es/</a:t>
            </a:r>
            <a:r>
              <a:rPr lang="es-ES" sz="1400" dirty="0" err="1" smtClean="0"/>
              <a:t>resources</a:t>
            </a:r>
            <a:r>
              <a:rPr lang="es-ES" sz="1400" dirty="0" smtClean="0"/>
              <a:t>/group14/&lt;</a:t>
            </a:r>
            <a:r>
              <a:rPr lang="es-ES" sz="1400" dirty="0" err="1" smtClean="0"/>
              <a:t>resoyrces_type</a:t>
            </a:r>
            <a:r>
              <a:rPr lang="es-ES" sz="1400" dirty="0" smtClean="0"/>
              <a:t>&gt;/&lt;</a:t>
            </a:r>
            <a:r>
              <a:rPr lang="es-ES" sz="1400" dirty="0" err="1" smtClean="0"/>
              <a:t>resources_name</a:t>
            </a:r>
            <a:r>
              <a:rPr lang="es-ES" sz="1400" dirty="0" smtClean="0"/>
              <a:t>&gt;</a:t>
            </a:r>
          </a:p>
          <a:p>
            <a:pPr lvl="1">
              <a:buClrTx/>
            </a:pPr>
            <a:r>
              <a:rPr lang="es-ES" sz="1400" dirty="0" err="1" smtClean="0"/>
              <a:t>Ontological</a:t>
            </a:r>
            <a:r>
              <a:rPr lang="es-ES" sz="1400" dirty="0" smtClean="0"/>
              <a:t> </a:t>
            </a:r>
            <a:r>
              <a:rPr lang="es-ES" sz="1400" dirty="0" err="1" smtClean="0"/>
              <a:t>terms</a:t>
            </a:r>
            <a:r>
              <a:rPr lang="es-ES" sz="1400" dirty="0" smtClean="0"/>
              <a:t> </a:t>
            </a:r>
            <a:r>
              <a:rPr lang="es-ES" sz="1400" dirty="0" err="1" smtClean="0"/>
              <a:t>path</a:t>
            </a:r>
            <a:r>
              <a:rPr lang="es-ES" sz="1400" dirty="0" smtClean="0"/>
              <a:t>: http://... .es/</a:t>
            </a:r>
            <a:r>
              <a:rPr lang="es-ES" sz="1400" dirty="0" err="1" smtClean="0"/>
              <a:t>resources</a:t>
            </a:r>
            <a:r>
              <a:rPr lang="es-ES" sz="1400" dirty="0" smtClean="0"/>
              <a:t>/group14/</a:t>
            </a:r>
            <a:r>
              <a:rPr lang="es-ES" sz="1400" dirty="0" err="1" smtClean="0"/>
              <a:t>ontology</a:t>
            </a:r>
            <a:r>
              <a:rPr lang="es-ES" sz="1400" dirty="0" smtClean="0"/>
              <a:t>/Place#</a:t>
            </a:r>
          </a:p>
          <a:p>
            <a:pPr lvl="1">
              <a:buClrTx/>
            </a:pPr>
            <a:r>
              <a:rPr lang="es-ES" sz="1400" dirty="0" err="1" smtClean="0"/>
              <a:t>Ontological</a:t>
            </a:r>
            <a:r>
              <a:rPr lang="es-ES" sz="1400" dirty="0" smtClean="0"/>
              <a:t> </a:t>
            </a:r>
            <a:r>
              <a:rPr lang="es-ES" sz="1400" dirty="0" err="1" smtClean="0"/>
              <a:t>terms</a:t>
            </a:r>
            <a:r>
              <a:rPr lang="es-ES" sz="1400" dirty="0" smtClean="0"/>
              <a:t> </a:t>
            </a:r>
            <a:r>
              <a:rPr lang="es-ES" sz="1400" dirty="0" err="1" smtClean="0"/>
              <a:t>pattern</a:t>
            </a:r>
            <a:r>
              <a:rPr lang="es-ES" sz="1400" dirty="0" smtClean="0"/>
              <a:t>: http:// … .es/ </a:t>
            </a:r>
            <a:r>
              <a:rPr lang="es-ES" sz="1400" dirty="0" err="1" smtClean="0"/>
              <a:t>resources</a:t>
            </a:r>
            <a:r>
              <a:rPr lang="es-ES" sz="1400" dirty="0" smtClean="0"/>
              <a:t>/group14/</a:t>
            </a:r>
            <a:r>
              <a:rPr lang="es-ES" sz="1400" dirty="0" err="1" smtClean="0"/>
              <a:t>ontology</a:t>
            </a:r>
            <a:r>
              <a:rPr lang="es-ES" sz="1400" dirty="0" smtClean="0"/>
              <a:t>/Place#&lt;</a:t>
            </a:r>
            <a:r>
              <a:rPr lang="es-ES" sz="1400" dirty="0" err="1" smtClean="0"/>
              <a:t>place_name</a:t>
            </a:r>
            <a:r>
              <a:rPr lang="es-ES" sz="1400" dirty="0" smtClean="0"/>
              <a:t>&gt;</a:t>
            </a:r>
          </a:p>
          <a:p>
            <a:pPr marL="0" indent="0">
              <a:buNone/>
            </a:pPr>
            <a:r>
              <a:rPr lang="es-ES" sz="1400" dirty="0"/>
              <a:t>	</a:t>
            </a:r>
            <a:endParaRPr lang="es-ES" sz="1400" dirty="0" smtClean="0"/>
          </a:p>
          <a:p>
            <a:pPr marL="0" indent="0">
              <a:buNone/>
            </a:pPr>
            <a:endParaRPr lang="es-ES" sz="1400" dirty="0" smtClean="0"/>
          </a:p>
          <a:p>
            <a:pPr marL="0" indent="0">
              <a:buNone/>
            </a:pPr>
            <a:endParaRPr lang="es-ES" sz="4300" dirty="0"/>
          </a:p>
          <a:p>
            <a:pPr marL="457200" lvl="1" indent="0">
              <a:buClr>
                <a:schemeClr val="tx1"/>
              </a:buClr>
              <a:buNone/>
            </a:pPr>
            <a:endParaRPr lang="es-ES" dirty="0" smtClean="0"/>
          </a:p>
          <a:p>
            <a:pPr marL="457200" lvl="1" indent="0">
              <a:buClr>
                <a:schemeClr val="tx1"/>
              </a:buClr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55"/>
          <a:stretch/>
        </p:blipFill>
        <p:spPr bwMode="auto">
          <a:xfrm>
            <a:off x="6980306" y="1089533"/>
            <a:ext cx="4715076" cy="26678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5473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08893" y="96254"/>
            <a:ext cx="10018713" cy="854242"/>
          </a:xfrm>
        </p:spPr>
        <p:txBody>
          <a:bodyPr/>
          <a:lstStyle/>
          <a:p>
            <a:pPr algn="l"/>
            <a:r>
              <a:rPr lang="es-ES" b="1" dirty="0" err="1" smtClean="0"/>
              <a:t>Assignment</a:t>
            </a:r>
            <a:r>
              <a:rPr lang="es-ES" b="1" dirty="0" smtClean="0"/>
              <a:t> 2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08893" y="70989"/>
            <a:ext cx="9733549" cy="5243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 err="1" smtClean="0"/>
              <a:t>Ontology.ttl</a:t>
            </a:r>
            <a:r>
              <a:rPr lang="es-ES" sz="1400" dirty="0" smtClean="0"/>
              <a:t>:</a:t>
            </a:r>
          </a:p>
          <a:p>
            <a:pPr marL="0" indent="0">
              <a:buNone/>
            </a:pPr>
            <a:r>
              <a:rPr lang="es-ES" sz="1400" dirty="0"/>
              <a:t>	</a:t>
            </a:r>
            <a:endParaRPr lang="es-ES" sz="1400" dirty="0" smtClean="0"/>
          </a:p>
          <a:p>
            <a:pPr marL="0" indent="0">
              <a:buNone/>
            </a:pPr>
            <a:endParaRPr lang="es-ES" sz="1400" dirty="0" smtClean="0"/>
          </a:p>
          <a:p>
            <a:pPr marL="0" indent="0">
              <a:buNone/>
            </a:pPr>
            <a:endParaRPr lang="es-ES" sz="4300" dirty="0"/>
          </a:p>
          <a:p>
            <a:pPr marL="457200" lvl="1" indent="0">
              <a:buClr>
                <a:schemeClr val="tx1"/>
              </a:buClr>
              <a:buNone/>
            </a:pPr>
            <a:endParaRPr lang="es-ES" dirty="0" smtClean="0"/>
          </a:p>
          <a:p>
            <a:pPr marL="457200" lvl="1" indent="0">
              <a:buClr>
                <a:schemeClr val="tx1"/>
              </a:buClr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Imagen 5"/>
          <p:cNvPicPr/>
          <p:nvPr/>
        </p:nvPicPr>
        <p:blipFill rotWithShape="1">
          <a:blip r:embed="rId2">
            <a:lum bright="-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" t="12073" r="22806" b="3022"/>
          <a:stretch/>
        </p:blipFill>
        <p:spPr bwMode="auto">
          <a:xfrm>
            <a:off x="2658979" y="950496"/>
            <a:ext cx="9172075" cy="58695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185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08893" y="96254"/>
            <a:ext cx="10018713" cy="854242"/>
          </a:xfrm>
        </p:spPr>
        <p:txBody>
          <a:bodyPr/>
          <a:lstStyle/>
          <a:p>
            <a:pPr algn="l"/>
            <a:r>
              <a:rPr lang="es-ES" b="1" dirty="0" err="1" smtClean="0"/>
              <a:t>Assignment</a:t>
            </a:r>
            <a:r>
              <a:rPr lang="es-ES" b="1" dirty="0" smtClean="0"/>
              <a:t> 2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08893" y="70989"/>
            <a:ext cx="9733549" cy="5243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/>
              <a:t>	</a:t>
            </a:r>
            <a:endParaRPr lang="es-ES" sz="1400" dirty="0" smtClean="0"/>
          </a:p>
          <a:p>
            <a:pPr marL="0" indent="0">
              <a:buNone/>
            </a:pPr>
            <a:endParaRPr lang="es-ES" sz="1400" dirty="0" smtClean="0"/>
          </a:p>
          <a:p>
            <a:pPr marL="0" indent="0">
              <a:buNone/>
            </a:pPr>
            <a:endParaRPr lang="es-ES" sz="4300" dirty="0"/>
          </a:p>
          <a:p>
            <a:pPr marL="457200" lvl="1" indent="0">
              <a:buClr>
                <a:schemeClr val="tx1"/>
              </a:buClr>
              <a:buNone/>
            </a:pPr>
            <a:endParaRPr lang="es-ES" dirty="0" smtClean="0"/>
          </a:p>
          <a:p>
            <a:pPr marL="457200" lvl="1" indent="0">
              <a:buClr>
                <a:schemeClr val="tx1"/>
              </a:buClr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/>
          <p:cNvPicPr/>
          <p:nvPr/>
        </p:nvPicPr>
        <p:blipFill rotWithShape="1">
          <a:blip r:embed="rId2"/>
          <a:srcRect l="3959" t="13631" r="17964" b="4576"/>
          <a:stretch/>
        </p:blipFill>
        <p:spPr bwMode="auto">
          <a:xfrm>
            <a:off x="2366585" y="837954"/>
            <a:ext cx="9825415" cy="5907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1492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08893" y="96254"/>
            <a:ext cx="10018713" cy="854242"/>
          </a:xfrm>
        </p:spPr>
        <p:txBody>
          <a:bodyPr/>
          <a:lstStyle/>
          <a:p>
            <a:pPr algn="l"/>
            <a:r>
              <a:rPr lang="es-ES" b="1" dirty="0" err="1" smtClean="0"/>
              <a:t>Assignment</a:t>
            </a:r>
            <a:r>
              <a:rPr lang="es-ES" b="1" dirty="0" smtClean="0"/>
              <a:t> 2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08893" y="70989"/>
            <a:ext cx="9733549" cy="5243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/>
              <a:t>	</a:t>
            </a:r>
            <a:endParaRPr lang="es-ES" sz="1400" dirty="0" smtClean="0"/>
          </a:p>
          <a:p>
            <a:pPr marL="0" indent="0">
              <a:buNone/>
            </a:pPr>
            <a:endParaRPr lang="es-ES" sz="1400" dirty="0" smtClean="0"/>
          </a:p>
          <a:p>
            <a:pPr marL="0" indent="0">
              <a:buNone/>
            </a:pPr>
            <a:endParaRPr lang="es-ES" sz="4300" dirty="0"/>
          </a:p>
          <a:p>
            <a:pPr marL="457200" lvl="1" indent="0">
              <a:buClr>
                <a:schemeClr val="tx1"/>
              </a:buClr>
              <a:buNone/>
            </a:pPr>
            <a:endParaRPr lang="es-ES" dirty="0" smtClean="0"/>
          </a:p>
          <a:p>
            <a:pPr marL="457200" lvl="1" indent="0">
              <a:buClr>
                <a:schemeClr val="tx1"/>
              </a:buClr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Imagen 5"/>
          <p:cNvPicPr/>
          <p:nvPr/>
        </p:nvPicPr>
        <p:blipFill rotWithShape="1">
          <a:blip r:embed="rId2">
            <a:lum bright="-4000"/>
          </a:blip>
          <a:srcRect l="4399" t="46739" r="23910" b="3806"/>
          <a:stretch/>
        </p:blipFill>
        <p:spPr bwMode="auto">
          <a:xfrm>
            <a:off x="1810769" y="950496"/>
            <a:ext cx="10381231" cy="56897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1813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105</TotalTime>
  <Words>437</Words>
  <Application>Microsoft Office PowerPoint</Application>
  <PresentationFormat>Panorámica</PresentationFormat>
  <Paragraphs>114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Parallax</vt:lpstr>
      <vt:lpstr>Turismo en Madrid</vt:lpstr>
      <vt:lpstr>AGENDA DE LA PRESENTACIÓN</vt:lpstr>
      <vt:lpstr>Objetivo de la aplicación</vt:lpstr>
      <vt:lpstr>Assignments</vt:lpstr>
      <vt:lpstr>Assignment 1</vt:lpstr>
      <vt:lpstr>Assignment 2</vt:lpstr>
      <vt:lpstr>Assignment 2</vt:lpstr>
      <vt:lpstr>Assignment 2</vt:lpstr>
      <vt:lpstr>Assignment 2</vt:lpstr>
      <vt:lpstr>Assignment 3</vt:lpstr>
      <vt:lpstr>Assignment 4</vt:lpstr>
      <vt:lpstr>Assignment 5</vt:lpstr>
      <vt:lpstr>CONCLUSIÓN</vt:lpstr>
      <vt:lpstr>DEMO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Turismo en Madrid</dc:title>
  <dc:creator>victor hugo arevalo lopez</dc:creator>
  <cp:lastModifiedBy>victor hugo arevalo lopez</cp:lastModifiedBy>
  <cp:revision>13</cp:revision>
  <dcterms:created xsi:type="dcterms:W3CDTF">2017-12-16T13:31:32Z</dcterms:created>
  <dcterms:modified xsi:type="dcterms:W3CDTF">2017-12-16T17:50:40Z</dcterms:modified>
</cp:coreProperties>
</file>