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76" r:id="rId8"/>
    <p:sldId id="267" r:id="rId9"/>
    <p:sldId id="277" r:id="rId10"/>
    <p:sldId id="269" r:id="rId11"/>
    <p:sldId id="270" r:id="rId12"/>
    <p:sldId id="278" r:id="rId13"/>
    <p:sldId id="271" r:id="rId14"/>
    <p:sldId id="273" r:id="rId15"/>
    <p:sldId id="272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16/12/2017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16/12/2017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800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94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70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16/12/2017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16/12/2017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16/12/2017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16/12/2017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16/12/2017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16/12/2017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16/12/2017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16/12/2017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16/12/2017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16/12/2017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392" y="3165763"/>
            <a:ext cx="10501808" cy="911309"/>
          </a:xfrm>
        </p:spPr>
        <p:txBody>
          <a:bodyPr rtlCol="0"/>
          <a:lstStyle/>
          <a:p>
            <a:pPr rtl="0"/>
            <a:r>
              <a:rPr lang="es-ES" dirty="0"/>
              <a:t>WEB SEMANTICA &amp; LINKED DATA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4293096"/>
            <a:ext cx="10058400" cy="2088232"/>
          </a:xfrm>
        </p:spPr>
        <p:txBody>
          <a:bodyPr rtlCol="0"/>
          <a:lstStyle/>
          <a:p>
            <a:pPr marL="342900" indent="-342900" rtl="0">
              <a:buFontTx/>
              <a:buChar char="-"/>
            </a:pPr>
            <a:r>
              <a:rPr lang="es-ES" dirty="0"/>
              <a:t>Sergio Cabrero Fernández</a:t>
            </a:r>
          </a:p>
          <a:p>
            <a:pPr marL="342900" indent="-342900" rtl="0">
              <a:buFontTx/>
              <a:buChar char="-"/>
            </a:pPr>
            <a:r>
              <a:rPr lang="es-ES" dirty="0"/>
              <a:t>Alberto de Pablo Ramírez</a:t>
            </a:r>
          </a:p>
          <a:p>
            <a:pPr marL="342900" indent="-342900" rtl="0">
              <a:buFontTx/>
              <a:buChar char="-"/>
            </a:pPr>
            <a:r>
              <a:rPr lang="es-ES" dirty="0"/>
              <a:t>Ángel Castro del Olmo</a:t>
            </a:r>
          </a:p>
          <a:p>
            <a:pPr marL="342900" indent="-342900" rtl="0">
              <a:buFontTx/>
              <a:buChar char="-"/>
            </a:pPr>
            <a:r>
              <a:rPr lang="es-ES" dirty="0"/>
              <a:t>Abel Anton Rodríguez v130123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DATOS LINKEADOS VOCABULARIOS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F6EE01-C0D3-4FC8-9A84-7E50125F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76872"/>
            <a:ext cx="10225136" cy="3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DC919-B383-419F-8A68-305A599FFAEA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CONCLUSIONES</a:t>
            </a:r>
          </a:p>
        </p:txBody>
      </p:sp>
      <p:sp>
        <p:nvSpPr>
          <p:cNvPr id="4" name="Marcador de posición de contenido 13">
            <a:extLst>
              <a:ext uri="{FF2B5EF4-FFF2-40B4-BE49-F238E27FC236}">
                <a16:creationId xmlns:a16="http://schemas.microsoft.com/office/drawing/2014/main" id="{54DE1C21-863C-41E5-A065-DDE8CB0118E0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/>
              <a:t>Importancia de la continua actualización de los datos.</a:t>
            </a:r>
          </a:p>
          <a:p>
            <a:r>
              <a:rPr lang="es-ES" sz="3600" dirty="0"/>
              <a:t>Trabajo con grandes cantidades de Datos</a:t>
            </a:r>
          </a:p>
          <a:p>
            <a:r>
              <a:rPr lang="es-ES" sz="3600" dirty="0"/>
              <a:t>Trabajo en equipo para la distribución de tareas y </a:t>
            </a:r>
            <a:r>
              <a:rPr lang="es-ES" sz="3600" dirty="0" err="1"/>
              <a:t>organizacion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PRESENTACION DE LA APP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612515B-8F8E-46BD-97ED-6601E3B66854}"/>
              </a:ext>
            </a:extLst>
          </p:cNvPr>
          <p:cNvSpPr txBox="1">
            <a:spLocks/>
          </p:cNvSpPr>
          <p:nvPr/>
        </p:nvSpPr>
        <p:spPr>
          <a:xfrm>
            <a:off x="1559496" y="170080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LINKED-TAXI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/>
              <a:t>INDICE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Obtención de Datos</a:t>
            </a:r>
          </a:p>
          <a:p>
            <a:pPr rtl="0"/>
            <a:r>
              <a:rPr lang="es-ES" sz="3600" dirty="0"/>
              <a:t> Análisis de  Datos</a:t>
            </a:r>
          </a:p>
          <a:p>
            <a:pPr rtl="0"/>
            <a:r>
              <a:rPr lang="es-ES" sz="3600" dirty="0"/>
              <a:t>Ontología</a:t>
            </a:r>
          </a:p>
          <a:p>
            <a:pPr rtl="0"/>
            <a:r>
              <a:rPr lang="es-ES" sz="3600" dirty="0"/>
              <a:t>Linkeado Datos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OBTENCION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25D393-54EE-4E97-A755-B3C502CA9439}"/>
              </a:ext>
            </a:extLst>
          </p:cNvPr>
          <p:cNvSpPr txBox="1"/>
          <p:nvPr/>
        </p:nvSpPr>
        <p:spPr>
          <a:xfrm>
            <a:off x="6744072" y="2213248"/>
            <a:ext cx="44644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</a:pPr>
            <a:r>
              <a:rPr lang="es-ES" sz="3200" dirty="0">
                <a:solidFill>
                  <a:srgbClr val="92D050"/>
                </a:solidFill>
                <a:latin typeface="Consolas"/>
              </a:rPr>
              <a:t>RESULTADO</a:t>
            </a:r>
            <a:endParaRPr lang="es-ES" sz="3600" dirty="0">
              <a:solidFill>
                <a:schemeClr val="accent1"/>
              </a:solidFill>
            </a:endParaRPr>
          </a:p>
          <a:p>
            <a:pPr marL="571500" lvl="0" indent="-5715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Tx/>
              <a:buChar char="-"/>
            </a:pPr>
            <a:r>
              <a:rPr lang="es-ES" sz="3600" dirty="0">
                <a:solidFill>
                  <a:prstClr val="white">
                    <a:lumMod val="85000"/>
                  </a:prstClr>
                </a:solidFill>
              </a:rPr>
              <a:t>Paradas de Taxi Gran Canaria</a:t>
            </a:r>
          </a:p>
          <a:p>
            <a:pPr marL="571500" lvl="0" indent="-5715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Tx/>
              <a:buChar char="-"/>
            </a:pPr>
            <a:r>
              <a:rPr lang="es-ES" sz="3600" dirty="0">
                <a:solidFill>
                  <a:prstClr val="white">
                    <a:lumMod val="85000"/>
                  </a:prstClr>
                </a:solidFill>
              </a:rPr>
              <a:t>Smart City</a:t>
            </a:r>
          </a:p>
          <a:p>
            <a:pPr marL="571500" lvl="0" indent="-5715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Tx/>
              <a:buChar char="-"/>
            </a:pPr>
            <a:r>
              <a:rPr lang="es-ES" sz="3600" dirty="0">
                <a:solidFill>
                  <a:prstClr val="white">
                    <a:lumMod val="85000"/>
                  </a:prstClr>
                </a:solidFill>
              </a:rPr>
              <a:t>Formatos: XLSX,CSV, ODS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</a:pPr>
            <a:endParaRPr lang="es-ES" sz="3600" dirty="0">
              <a:solidFill>
                <a:prstClr val="white">
                  <a:lumMod val="85000"/>
                </a:prstClr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 pitchFamily="34" charset="0"/>
              <a:buChar char="•"/>
            </a:pPr>
            <a:endParaRPr lang="es-ES" sz="3600" dirty="0">
              <a:solidFill>
                <a:prstClr val="white">
                  <a:lumMod val="85000"/>
                </a:prstClr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 pitchFamily="34" charset="0"/>
              <a:buChar char="•"/>
            </a:pPr>
            <a:endParaRPr lang="es-ES" sz="3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2341F5-717E-4F5F-B5B4-2001E3BC28C3}"/>
              </a:ext>
            </a:extLst>
          </p:cNvPr>
          <p:cNvSpPr txBox="1"/>
          <p:nvPr/>
        </p:nvSpPr>
        <p:spPr>
          <a:xfrm>
            <a:off x="1207840" y="2213248"/>
            <a:ext cx="2952328" cy="520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</a:pPr>
            <a:r>
              <a:rPr lang="es-ES" sz="3400" dirty="0">
                <a:solidFill>
                  <a:srgbClr val="92D050"/>
                </a:solidFill>
                <a:latin typeface="Consolas"/>
                <a:ea typeface="+mj-ea"/>
                <a:cs typeface="+mj-cs"/>
              </a:rPr>
              <a:t>CONDICIONES</a:t>
            </a:r>
            <a:endParaRPr lang="es-ES" sz="3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 pitchFamily="34" charset="0"/>
              <a:buChar char="•"/>
            </a:pPr>
            <a:endParaRPr lang="es-ES" sz="3600" dirty="0">
              <a:solidFill>
                <a:prstClr val="white">
                  <a:lumMod val="85000"/>
                </a:prstClr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s-ES" sz="3600" dirty="0">
                <a:solidFill>
                  <a:prstClr val="white">
                    <a:lumMod val="85000"/>
                  </a:prstClr>
                </a:solidFill>
              </a:rPr>
              <a:t>Pertenecer a una Smart City</a:t>
            </a: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s-ES" sz="3600" dirty="0">
                <a:solidFill>
                  <a:prstClr val="white">
                    <a:lumMod val="85000"/>
                  </a:prstClr>
                </a:solidFill>
              </a:rPr>
              <a:t>Formato CSV</a:t>
            </a: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 pitchFamily="34" charset="0"/>
              <a:buChar char="•"/>
            </a:pPr>
            <a:endParaRPr lang="es-ES" sz="3600" dirty="0">
              <a:solidFill>
                <a:prstClr val="white">
                  <a:lumMod val="85000"/>
                </a:prstClr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 pitchFamily="34" charset="0"/>
              <a:buChar char="•"/>
            </a:pPr>
            <a:endParaRPr lang="es-ES" sz="3600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7A990-CD3D-47E7-B8A1-9578390A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FUENTE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1944EDB-C014-413F-AF07-5B011879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772" y="1571529"/>
            <a:ext cx="9438456" cy="41219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005737-5CDE-4EED-BB96-3691B45C510A}"/>
              </a:ext>
            </a:extLst>
          </p:cNvPr>
          <p:cNvSpPr txBox="1"/>
          <p:nvPr/>
        </p:nvSpPr>
        <p:spPr>
          <a:xfrm>
            <a:off x="263352" y="5693448"/>
            <a:ext cx="1152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http://datos.gob.es/catalogo?publisher_display_name=Ayuntamiento+de+Las+Palmas+de+Gran+Canaria&amp;q=taxi&amp;sort=metadata_modified+desc&amp;res_format_label=CSV&amp;theme_es=Transporte</a:t>
            </a:r>
          </a:p>
        </p:txBody>
      </p:sp>
    </p:spTree>
    <p:extLst>
      <p:ext uri="{BB962C8B-B14F-4D97-AF65-F5344CB8AC3E}">
        <p14:creationId xmlns:p14="http://schemas.microsoft.com/office/powerpoint/2010/main" val="353861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ANALISIS DATOS (I)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7ED250-CDAD-484C-8A20-14FDAB53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609725"/>
            <a:ext cx="11944350" cy="36385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34F076A-8AE9-4F2A-935A-90E006693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16" y="1048675"/>
            <a:ext cx="1447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ANALISIS DATOS (II)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BA732B-82D4-4732-B2AB-F515E0C2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828800"/>
            <a:ext cx="11010900" cy="3200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28B095-F4D6-4329-AE16-1659554A5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360" y="1171575"/>
            <a:ext cx="1447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ANALISIS DATOS(III)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192D3C8-F880-4D33-9904-5AF2522A8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27985"/>
              </p:ext>
            </p:extLst>
          </p:nvPr>
        </p:nvGraphicFramePr>
        <p:xfrm>
          <a:off x="1524000" y="1828800"/>
          <a:ext cx="9144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3667190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55319894"/>
                    </a:ext>
                  </a:extLst>
                </a:gridCol>
                <a:gridCol w="3434680">
                  <a:extLst>
                    <a:ext uri="{9D8B030D-6E8A-4147-A177-3AD203B41FA5}">
                      <a16:colId xmlns:a16="http://schemas.microsoft.com/office/drawing/2014/main" val="2904149003"/>
                    </a:ext>
                  </a:extLst>
                </a:gridCol>
                <a:gridCol w="1843440">
                  <a:extLst>
                    <a:ext uri="{9D8B030D-6E8A-4147-A177-3AD203B41FA5}">
                      <a16:colId xmlns:a16="http://schemas.microsoft.com/office/drawing/2014/main" val="1103527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8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3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 de la calle donde esta la parada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del lugar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Numero Plazas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Plazas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8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Latitud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Coordinadas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8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Coordenadas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3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Coordenadas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1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Calle de la parada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9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908721"/>
            <a:ext cx="9144000" cy="936104"/>
          </a:xfrm>
        </p:spPr>
        <p:txBody>
          <a:bodyPr rtlCol="0">
            <a:normAutofit/>
          </a:bodyPr>
          <a:lstStyle/>
          <a:p>
            <a:r>
              <a:rPr lang="es-ES" sz="3400" dirty="0">
                <a:solidFill>
                  <a:srgbClr val="92D050"/>
                </a:solidFill>
              </a:rPr>
              <a:t>ONTOLOGIA(I)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8771CB-9B7E-4A91-A1A6-387CD2B4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060848"/>
            <a:ext cx="3124200" cy="2095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27C9526-F2ED-4C48-9F80-626C72A59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263" y="2058395"/>
            <a:ext cx="2645842" cy="2095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A7DF3C-4B98-41A7-A0A6-91F595B9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352" y="2058396"/>
            <a:ext cx="3333750" cy="2095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C351955-1682-460E-834C-8C52697FC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328" y="1218185"/>
            <a:ext cx="1114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908721"/>
            <a:ext cx="9144000" cy="936104"/>
          </a:xfrm>
        </p:spPr>
        <p:txBody>
          <a:bodyPr rtlCol="0">
            <a:normAutofit/>
          </a:bodyPr>
          <a:lstStyle/>
          <a:p>
            <a:r>
              <a:rPr lang="es-ES" sz="3400" dirty="0">
                <a:solidFill>
                  <a:srgbClr val="92D050"/>
                </a:solidFill>
              </a:rPr>
              <a:t>ONTOLOGIA(II)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A7DF3C-4B98-41A7-A0A6-91F595B9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352" y="2058396"/>
            <a:ext cx="3333750" cy="2095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985ED96-7F46-4DB1-A4DA-1AE080697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695" y="2040895"/>
            <a:ext cx="3400425" cy="21130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94DD056-993A-49C2-8260-5DD6D464B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2058396"/>
            <a:ext cx="3352800" cy="2095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E45CE6-29EA-4D2D-8322-A0D7B9F68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328" y="1218185"/>
            <a:ext cx="1114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62564"/>
      </p:ext>
    </p:extLst>
  </p:cSld>
  <p:clrMapOvr>
    <a:masterClrMapping/>
  </p:clrMapOvr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234</Words>
  <Application>Microsoft Office PowerPoint</Application>
  <PresentationFormat>Panorámica</PresentationFormat>
  <Paragraphs>75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Equipo informático 16 × 9</vt:lpstr>
      <vt:lpstr>WEB SEMANTICA &amp; LINKED DATA</vt:lpstr>
      <vt:lpstr>INDICE</vt:lpstr>
      <vt:lpstr>OBTENCION DE DATOS</vt:lpstr>
      <vt:lpstr>FUENTE</vt:lpstr>
      <vt:lpstr>ANALISIS DATOS (I)</vt:lpstr>
      <vt:lpstr>ANALISIS DATOS (II)</vt:lpstr>
      <vt:lpstr>ANALISIS DATOS(III)</vt:lpstr>
      <vt:lpstr>ONTOLOGIA(I)</vt:lpstr>
      <vt:lpstr>ONTOLOGIA(II)</vt:lpstr>
      <vt:lpstr>DATOS LINKEADOS VOCABULARIOS</vt:lpstr>
      <vt:lpstr>Presentación de PowerPoint</vt:lpstr>
      <vt:lpstr>PRESENTACION DE LA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2017-12-16T19:32:22Z</dcterms:created>
  <dcterms:modified xsi:type="dcterms:W3CDTF">2017-12-18T00:09:02Z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