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8" r:id="rId4"/>
    <p:sldId id="264" r:id="rId5"/>
    <p:sldId id="260" r:id="rId6"/>
    <p:sldId id="271" r:id="rId7"/>
    <p:sldId id="273" r:id="rId8"/>
    <p:sldId id="274" r:id="rId9"/>
    <p:sldId id="268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82055" autoAdjust="0"/>
  </p:normalViewPr>
  <p:slideViewPr>
    <p:cSldViewPr>
      <p:cViewPr varScale="1">
        <p:scale>
          <a:sx n="93" d="100"/>
          <a:sy n="93" d="100"/>
        </p:scale>
        <p:origin x="21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EC046-F345-42C5-8A52-6BBB3BAB8E23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898A-7A19-4111-B457-0FBCB19473A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1020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34C2-295D-46B0-A3E7-3442C1462083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3C452-4D7C-4E73-9A44-A4DE4A5AF5A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5098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3C452-4D7C-4E73-9A44-A4DE4A5AF5A4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94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452-4D7C-4E73-9A44-A4DE4A5AF5A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69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Web Semántica &amp; Linked Data                Curso 2016-2017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C452-4D7C-4E73-9A44-A4DE4A5AF5A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8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204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8B7BF17-7FBC-4074-81F7-DEB5470256D0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4337C6-795D-41EE-9C0D-9CA8E91FF41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os.madrid.es/sites/v/index.jsp?vgnextoid=374512b9ace9f310VgnVCM100000171f5a0aRCRD&amp;buscar=true&amp;Texto=educacion&amp;Sector=&amp;Formato=&amp;Periodicidad=&amp;orderByCombo=CONTENT_INSTANCE_NAME_DE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upmwsld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iupmwsld.org/handson/group17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278092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  <a:t>Web Semántica </a:t>
            </a:r>
            <a:b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</a:br>
            <a: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  <a:t>&amp; </a:t>
            </a:r>
            <a:b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</a:br>
            <a:r>
              <a:rPr lang="es-ES" sz="6000" b="1" dirty="0" err="1">
                <a:solidFill>
                  <a:schemeClr val="tx1"/>
                </a:solidFill>
                <a:latin typeface="+mn-lt"/>
                <a:ea typeface="Adobe Gothic Std B" pitchFamily="34" charset="-128"/>
              </a:rPr>
              <a:t>Linked</a:t>
            </a:r>
            <a: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  <a:t> Data</a:t>
            </a:r>
            <a:br>
              <a:rPr lang="es-ES" sz="6000" b="1" dirty="0">
                <a:solidFill>
                  <a:schemeClr val="tx1"/>
                </a:solidFill>
                <a:latin typeface="+mn-lt"/>
                <a:ea typeface="Adobe Gothic Std B" pitchFamily="34" charset="-128"/>
              </a:rPr>
            </a:br>
            <a:r>
              <a:rPr lang="es-ES" sz="2400" kern="0" dirty="0">
                <a:solidFill>
                  <a:srgbClr val="000000"/>
                </a:solidFill>
                <a:effectLst/>
                <a:latin typeface="Rambla"/>
                <a:sym typeface="Rambla"/>
              </a:rPr>
              <a:t>Curso 2017 - 2018</a:t>
            </a:r>
            <a:endParaRPr lang="es-ES" sz="6000" b="1" dirty="0">
              <a:solidFill>
                <a:schemeClr val="tx1"/>
              </a:solidFill>
              <a:latin typeface="+mn-lt"/>
              <a:ea typeface="Adobe Gothic Std B" pitchFamily="34" charset="-128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-612576" y="5085184"/>
            <a:ext cx="43188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         Grupo 17</a:t>
            </a:r>
          </a:p>
          <a:p>
            <a:r>
              <a:rPr lang="es-ES" b="1" dirty="0"/>
              <a:t>	</a:t>
            </a:r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Nicolás Ortiz </a:t>
            </a:r>
            <a:r>
              <a:rPr lang="es-ES" b="1" dirty="0" err="1">
                <a:solidFill>
                  <a:schemeClr val="bg1">
                    <a:lumMod val="85000"/>
                  </a:schemeClr>
                </a:solidFill>
              </a:rPr>
              <a:t>Suaña</a:t>
            </a:r>
            <a:endParaRPr lang="es-ES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	Fernando Santamaría Román</a:t>
            </a:r>
          </a:p>
          <a:p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	Luis Carlos Navas García</a:t>
            </a:r>
          </a:p>
          <a:p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	Juan José Lucas de la Fuente</a:t>
            </a:r>
          </a:p>
          <a:p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	Pablo </a:t>
            </a:r>
            <a:r>
              <a:rPr lang="es-ES" b="1" dirty="0" err="1">
                <a:solidFill>
                  <a:schemeClr val="bg1">
                    <a:lumMod val="85000"/>
                  </a:schemeClr>
                </a:solidFill>
              </a:rPr>
              <a:t>Climent</a:t>
            </a:r>
            <a:r>
              <a:rPr lang="es-ES" b="1" dirty="0">
                <a:solidFill>
                  <a:schemeClr val="bg1">
                    <a:lumMod val="85000"/>
                  </a:schemeClr>
                </a:solidFill>
              </a:rPr>
              <a:t> Ibáñez</a:t>
            </a:r>
          </a:p>
          <a:p>
            <a:endParaRPr lang="es-ES" dirty="0"/>
          </a:p>
        </p:txBody>
      </p:sp>
      <p:pic>
        <p:nvPicPr>
          <p:cNvPr id="11266" name="Picture 2" descr="http://emse.fi.upm.es/imagenes/F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188640"/>
            <a:ext cx="1331640" cy="1414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>
            <a:normAutofit/>
          </a:bodyPr>
          <a:lstStyle/>
          <a:p>
            <a:r>
              <a:rPr lang="es-ES" sz="2400" dirty="0"/>
              <a:t>Búsqueda de datos en:</a:t>
            </a:r>
          </a:p>
          <a:p>
            <a:pPr marL="365760" lvl="1" indent="0">
              <a:buNone/>
            </a:pPr>
            <a:r>
              <a:rPr lang="es-ES" sz="2000" dirty="0">
                <a:hlinkClick r:id="rId2"/>
              </a:rPr>
              <a:t>http://datos.madrid.es/sites/v/index.jsp?vgnextoid=374512b9ace9f310VgnVCM100000171f5a0aRCRD&amp;buscar=true&amp;Texto=educacion&amp;Sector=&amp;Formato=&amp;Periodicidad=&amp;orderByCombo=CONTENT_INSTANCE_NAME_DECODE</a:t>
            </a:r>
            <a:endParaRPr lang="es-ES" sz="2000" dirty="0"/>
          </a:p>
          <a:p>
            <a:pPr marL="109728" indent="0">
              <a:buNone/>
            </a:pPr>
            <a:endParaRPr lang="es-ES" sz="2400" dirty="0"/>
          </a:p>
          <a:p>
            <a:r>
              <a:rPr lang="es-ES" sz="2400" dirty="0"/>
              <a:t>Archivos CSV con información sobre las calles, barrios, distritos, con sus respectivas direcciones, de centros de estudio localizados en la provincia de Madrid.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Búsqueda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Elección de </a:t>
            </a:r>
            <a:r>
              <a:rPr lang="es-ES" b="1" dirty="0" err="1"/>
              <a:t>datasets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57200" y="1556792"/>
            <a:ext cx="5423280" cy="779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Uso de 6 </a:t>
            </a:r>
            <a:r>
              <a:rPr lang="es-ES" sz="2400" dirty="0" err="1">
                <a:solidFill>
                  <a:prstClr val="black"/>
                </a:solidFill>
              </a:rPr>
              <a:t>datasets</a:t>
            </a:r>
            <a:r>
              <a:rPr lang="es-ES" sz="2400" dirty="0">
                <a:solidFill>
                  <a:prstClr val="black"/>
                </a:solidFill>
              </a:rPr>
              <a:t>: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Colegios públicos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Escuelas infantiles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Universidades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Actividades extraescolares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Centro de idiomas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prstClr val="black"/>
                </a:solidFill>
              </a:rPr>
              <a:t>Centro de educación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s-E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es-E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lang="es-ES" sz="24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s-ES" sz="2400" dirty="0">
                <a:solidFill>
                  <a:prstClr val="black"/>
                </a:solidFill>
              </a:rPr>
              <a:t> </a:t>
            </a:r>
          </a:p>
          <a:p>
            <a:pPr marL="1257300" lvl="2" indent="-342900">
              <a:spcBef>
                <a:spcPct val="20000"/>
              </a:spcBef>
            </a:pPr>
            <a:endParaRPr lang="es-ES" sz="2400" dirty="0">
              <a:solidFill>
                <a:prstClr val="black"/>
              </a:solidFill>
            </a:endParaRPr>
          </a:p>
          <a:p>
            <a:endParaRPr lang="es-ES" sz="3200" dirty="0"/>
          </a:p>
          <a:p>
            <a:pPr>
              <a:buFont typeface="Arial" pitchFamily="34" charset="0"/>
              <a:buChar char="•"/>
            </a:pPr>
            <a:endParaRPr lang="es-ES" sz="3200" dirty="0"/>
          </a:p>
          <a:p>
            <a:endParaRPr lang="es-ES" sz="3200" dirty="0"/>
          </a:p>
          <a:p>
            <a:pPr>
              <a:buFont typeface="Arial" pitchFamily="34" charset="0"/>
              <a:buChar char="•"/>
            </a:pPr>
            <a:endParaRPr lang="es-ES" sz="3200" dirty="0"/>
          </a:p>
          <a:p>
            <a:endParaRPr lang="es-E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0"/>
              </a:spcBef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Domain: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hlinkClick r:id="rId3"/>
              </a:rPr>
              <a:t>http://www.fiupmwsld.org/</a:t>
            </a:r>
            <a:endParaRPr lang="en-US" sz="2000" dirty="0"/>
          </a:p>
          <a:p>
            <a:pPr fontAlgn="base">
              <a:spcBef>
                <a:spcPts val="0"/>
              </a:spcBef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Ontological terms path: </a:t>
            </a:r>
            <a:r>
              <a:rPr lang="en-US" sz="2000" dirty="0">
                <a:hlinkClick r:id="rId4"/>
              </a:rPr>
              <a:t>http://www.fiupmwsld.org/handson/group17/</a:t>
            </a:r>
            <a:endParaRPr lang="en-US" sz="2000" dirty="0"/>
          </a:p>
          <a:p>
            <a:pPr fontAlgn="base">
              <a:spcBef>
                <a:spcPts val="0"/>
              </a:spcBef>
              <a:buFont typeface="Arial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fontAlgn="base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/>
              <a:t>Estrategia de nombrado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30200">
              <a:spcBef>
                <a:spcPts val="0"/>
              </a:spcBef>
              <a:buSzPct val="100000"/>
              <a:buFont typeface="Noto Sans Symbols"/>
              <a:buChar char="▶"/>
            </a:pPr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Definición de clases, </a:t>
            </a:r>
            <a:r>
              <a:rPr lang="es-ES" sz="2000" dirty="0" err="1">
                <a:solidFill>
                  <a:schemeClr val="dk1"/>
                </a:solidFill>
                <a:ea typeface="Rambla"/>
                <a:cs typeface="Rambla"/>
                <a:sym typeface="Rambla"/>
              </a:rPr>
              <a:t>Object</a:t>
            </a:r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 </a:t>
            </a:r>
            <a:r>
              <a:rPr lang="es-ES" sz="2000" dirty="0" err="1">
                <a:solidFill>
                  <a:schemeClr val="dk1"/>
                </a:solidFill>
                <a:ea typeface="Rambla"/>
                <a:cs typeface="Rambla"/>
                <a:sym typeface="Rambla"/>
              </a:rPr>
              <a:t>properties</a:t>
            </a:r>
            <a:r>
              <a:rPr lang="es-ES" sz="2000" dirty="0">
                <a:solidFill>
                  <a:schemeClr val="dk1"/>
                </a:solidFill>
                <a:ea typeface="Rambla"/>
                <a:cs typeface="Rambla"/>
                <a:sym typeface="Rambla"/>
              </a:rPr>
              <a:t> y data </a:t>
            </a:r>
            <a:r>
              <a:rPr lang="es-ES" sz="2000" dirty="0" err="1">
                <a:solidFill>
                  <a:schemeClr val="dk1"/>
                </a:solidFill>
                <a:ea typeface="Rambla"/>
                <a:cs typeface="Rambla"/>
                <a:sym typeface="Rambla"/>
              </a:rPr>
              <a:t>properties</a:t>
            </a:r>
            <a:endParaRPr lang="es-ES" sz="2000" dirty="0">
              <a:solidFill>
                <a:schemeClr val="dk1"/>
              </a:solidFill>
              <a:ea typeface="Rambla"/>
              <a:cs typeface="Rambla"/>
              <a:sym typeface="Rambla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s-ES" sz="2000" dirty="0"/>
          </a:p>
          <a:p>
            <a:pPr lvl="0" indent="-330200">
              <a:spcBef>
                <a:spcPts val="0"/>
              </a:spcBef>
              <a:buSzPct val="100000"/>
              <a:buFont typeface="Noto Sans Symbols"/>
              <a:buChar char="▶"/>
            </a:pPr>
            <a:r>
              <a:rPr lang="es-ES" sz="2000" dirty="0"/>
              <a:t>Decisiones de diseño de la ontología.</a:t>
            </a:r>
          </a:p>
          <a:p>
            <a:endParaRPr lang="es-ES" sz="2400" dirty="0"/>
          </a:p>
          <a:p>
            <a:pPr>
              <a:buNone/>
            </a:pPr>
            <a:endParaRPr lang="es-ES" sz="2400" b="1" u="sng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 de ontología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98478"/>
            <a:ext cx="1656184" cy="18826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38" y="2714709"/>
            <a:ext cx="2601347" cy="32489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55" y="2708920"/>
            <a:ext cx="24130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Actualización de la</a:t>
            </a:r>
            <a:r>
              <a:rPr lang="es-ES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ambla"/>
                <a:cs typeface="Rambla"/>
                <a:sym typeface="Rambla"/>
              </a:rPr>
              <a:t> ontología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3545"/>
            <a:ext cx="2212656" cy="2404171"/>
          </a:xfr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43545"/>
            <a:ext cx="2466793" cy="30770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35731"/>
            <a:ext cx="24003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endParaRPr lang="es-ES" sz="2800" dirty="0"/>
          </a:p>
          <a:p>
            <a:pPr marL="1016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None/>
            </a:pPr>
            <a:endParaRPr lang="es-ES" sz="1000" dirty="0"/>
          </a:p>
          <a:p>
            <a:pPr marL="365760" marR="0" lvl="0" indent="-2641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chemeClr val="dk1"/>
                </a:solidFill>
                <a:sym typeface="Rambla"/>
              </a:rPr>
              <a:t>Revisión de datos de los CSV</a:t>
            </a:r>
          </a:p>
          <a:p>
            <a:pPr marL="365760" marR="0" lvl="0" indent="-26416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chemeClr val="dk1"/>
                </a:solidFill>
                <a:sym typeface="Rambla"/>
              </a:rPr>
              <a:t>Eliminación de datos que no interesan</a:t>
            </a:r>
          </a:p>
          <a:p>
            <a:pPr marL="365760" marR="0" lvl="0" indent="-26416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chemeClr val="dk1"/>
                </a:solidFill>
                <a:sym typeface="Rambla"/>
              </a:rPr>
              <a:t>Limpieza de datos</a:t>
            </a:r>
          </a:p>
          <a:p>
            <a:pPr marL="365760" marR="0" lvl="0" indent="-26416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b="0" i="0" u="none" strike="noStrike" cap="none" dirty="0">
                <a:solidFill>
                  <a:schemeClr val="dk1"/>
                </a:solidFill>
                <a:sym typeface="Rambla"/>
              </a:rPr>
              <a:t>Creación de archivos RDF y TTL</a:t>
            </a:r>
          </a:p>
          <a:p>
            <a:pPr marL="365760" marR="0" lvl="0" indent="-26416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es-ES" sz="2000" dirty="0"/>
              <a:t>Enlazado de datos</a:t>
            </a:r>
            <a:endParaRPr lang="es-ES" sz="2000" b="0" i="0" u="none" strike="noStrike" cap="none" dirty="0">
              <a:solidFill>
                <a:schemeClr val="dk1"/>
              </a:solidFill>
              <a:sym typeface="Rambla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es-ES" b="1" i="0" u="none" strike="noStrike" cap="none" dirty="0">
                <a:solidFill>
                  <a:schemeClr val="dk2"/>
                </a:solidFill>
                <a:ea typeface="Rambla"/>
                <a:cs typeface="Rambla"/>
                <a:sym typeface="Rambla"/>
              </a:rPr>
              <a:t>Tratamiento de datos con </a:t>
            </a:r>
            <a:r>
              <a:rPr lang="es-ES" b="1" i="0" u="none" strike="noStrike" cap="none" dirty="0" err="1">
                <a:solidFill>
                  <a:schemeClr val="dk2"/>
                </a:solidFill>
                <a:ea typeface="Rambla"/>
                <a:cs typeface="Rambla"/>
                <a:sym typeface="Rambla"/>
              </a:rPr>
              <a:t>LODRefine</a:t>
            </a:r>
            <a:endParaRPr lang="es-ES" b="1" i="0" u="none" strike="noStrike" cap="none" dirty="0">
              <a:solidFill>
                <a:schemeClr val="dk2"/>
              </a:solidFill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5774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E2DABC-BA4D-4599-B622-EA182CFFF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51"/>
          <a:stretch/>
        </p:blipFill>
        <p:spPr>
          <a:xfrm>
            <a:off x="791580" y="1417638"/>
            <a:ext cx="7560840" cy="4896544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59139BA-68EB-435E-AD7C-B4C05DF5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Enlazado de datos</a:t>
            </a:r>
          </a:p>
        </p:txBody>
      </p:sp>
    </p:spTree>
    <p:extLst>
      <p:ext uri="{BB962C8B-B14F-4D97-AF65-F5344CB8AC3E}">
        <p14:creationId xmlns:p14="http://schemas.microsoft.com/office/powerpoint/2010/main" val="159823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s-ES" sz="24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s-ES" sz="2400" dirty="0"/>
              <a:t>Hemos aprendido a utilizar herramientas para enlazar datos.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s-ES" sz="2400" dirty="0"/>
              <a:t>Que es importante tener un standard en los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453</TotalTime>
  <Words>234</Words>
  <Application>Microsoft Office PowerPoint</Application>
  <PresentationFormat>Presentación en pantalla (4:3)</PresentationFormat>
  <Paragraphs>58</Paragraphs>
  <Slides>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Adobe Gothic Std B</vt:lpstr>
      <vt:lpstr>Arial</vt:lpstr>
      <vt:lpstr>Calibri</vt:lpstr>
      <vt:lpstr>Lucida Sans Unicode</vt:lpstr>
      <vt:lpstr>Noto Sans Symbols</vt:lpstr>
      <vt:lpstr>Rambla</vt:lpstr>
      <vt:lpstr>Verdana</vt:lpstr>
      <vt:lpstr>Wingdings</vt:lpstr>
      <vt:lpstr>Wingdings 2</vt:lpstr>
      <vt:lpstr>Wingdings 3</vt:lpstr>
      <vt:lpstr>Concurrencia</vt:lpstr>
      <vt:lpstr>Web Semántica  &amp;  Linked Data Curso 2017 - 2018</vt:lpstr>
      <vt:lpstr>Búsqueda de datos</vt:lpstr>
      <vt:lpstr>Elección de datasets</vt:lpstr>
      <vt:lpstr>Estrategia de nombrado</vt:lpstr>
      <vt:lpstr>Creación de ontología</vt:lpstr>
      <vt:lpstr>Actualización de la ontología</vt:lpstr>
      <vt:lpstr>Tratamiento de datos con LODRefine</vt:lpstr>
      <vt:lpstr>Enlazado de datos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Semántica  &amp; Linked Data</dc:title>
  <dc:creator>Usuario</dc:creator>
  <cp:lastModifiedBy>juanjo</cp:lastModifiedBy>
  <cp:revision>74</cp:revision>
  <dcterms:created xsi:type="dcterms:W3CDTF">2016-12-19T15:50:55Z</dcterms:created>
  <dcterms:modified xsi:type="dcterms:W3CDTF">2017-12-18T09:08:51Z</dcterms:modified>
</cp:coreProperties>
</file>