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YOsEL4oCwv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566100"/>
            <a:ext cx="49041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Web of linked data and semantic web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Proyecto Final - Grupo 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96400" y="13315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</a:rPr>
              <a:t>Proyecto: Ruidos Madrid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117175" y="811475"/>
            <a:ext cx="4396200" cy="303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s" sz="1800"/>
              <a:t>Información sobre la </a:t>
            </a:r>
            <a:r>
              <a:rPr lang="es" sz="1800">
                <a:solidFill>
                  <a:srgbClr val="0000FF"/>
                </a:solidFill>
              </a:rPr>
              <a:t>contaminación acústica</a:t>
            </a:r>
            <a:r>
              <a:rPr lang="es" sz="1800"/>
              <a:t> de la ciudad de Madrid.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s" sz="1800"/>
              <a:t>Datos relativos a la </a:t>
            </a:r>
            <a:r>
              <a:rPr lang="es" sz="1800">
                <a:solidFill>
                  <a:srgbClr val="0000FF"/>
                </a:solidFill>
              </a:rPr>
              <a:t>presión sonora</a:t>
            </a:r>
            <a:r>
              <a:rPr lang="es" sz="1800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s" sz="1800"/>
              <a:t>Datos </a:t>
            </a:r>
            <a:r>
              <a:rPr lang="es" sz="1800">
                <a:solidFill>
                  <a:srgbClr val="0000FF"/>
                </a:solidFill>
              </a:rPr>
              <a:t>mensuales</a:t>
            </a:r>
            <a:r>
              <a:rPr lang="es" sz="1800"/>
              <a:t> por barrios.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s" sz="1800">
                <a:solidFill>
                  <a:srgbClr val="0000FF"/>
                </a:solidFill>
              </a:rPr>
              <a:t>Estadísticas</a:t>
            </a:r>
            <a:r>
              <a:rPr lang="es" sz="1800"/>
              <a:t>: barrio más y menos ruidoso, media mensual de ruido.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50" y="2327125"/>
            <a:ext cx="3206225" cy="14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</a:rPr>
              <a:t>Análisis del Data Set 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384325"/>
            <a:ext cx="7030500" cy="315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Identificación de la </a:t>
            </a:r>
            <a:r>
              <a:rPr lang="es" sz="1600">
                <a:solidFill>
                  <a:srgbClr val="0000FF"/>
                </a:solidFill>
              </a:rPr>
              <a:t>licencia</a:t>
            </a:r>
            <a:r>
              <a:rPr lang="es" sz="1600">
                <a:solidFill>
                  <a:srgbClr val="000000"/>
                </a:solidFill>
              </a:rPr>
              <a:t>: 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lang="es" sz="1400">
                <a:solidFill>
                  <a:srgbClr val="000000"/>
                </a:solidFill>
              </a:rPr>
              <a:t>permite la reutilización de los documentos para fines comerciales y no comerciales</a:t>
            </a: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Análisis del </a:t>
            </a:r>
            <a:r>
              <a:rPr lang="es" sz="1600">
                <a:solidFill>
                  <a:srgbClr val="0000FF"/>
                </a:solidFill>
              </a:rPr>
              <a:t>esquema</a:t>
            </a:r>
            <a:r>
              <a:rPr lang="es" sz="1600">
                <a:solidFill>
                  <a:srgbClr val="000000"/>
                </a:solidFill>
              </a:rPr>
              <a:t> utilizando LODRefine</a:t>
            </a:r>
            <a:r>
              <a:rPr lang="es" sz="160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50" y="2399338"/>
            <a:ext cx="44386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</a:rPr>
              <a:t>Estrategia de nombrado</a:t>
            </a:r>
          </a:p>
        </p:txBody>
      </p:sp>
      <p:sp>
        <p:nvSpPr>
          <p:cNvPr id="298" name="Shape 298"/>
          <p:cNvSpPr/>
          <p:nvPr/>
        </p:nvSpPr>
        <p:spPr>
          <a:xfrm>
            <a:off x="3018575" y="1597875"/>
            <a:ext cx="3338400" cy="63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DOMINIO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https://www.linkeddataupm.es </a:t>
            </a:r>
          </a:p>
        </p:txBody>
      </p:sp>
      <p:sp>
        <p:nvSpPr>
          <p:cNvPr id="299" name="Shape 299"/>
          <p:cNvSpPr/>
          <p:nvPr/>
        </p:nvSpPr>
        <p:spPr>
          <a:xfrm>
            <a:off x="862250" y="3062975"/>
            <a:ext cx="3338400" cy="632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TÉRMINOS ONTOLÓGICOS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https://www.linkeddataupm.es/group19/vocabulary# </a:t>
            </a:r>
          </a:p>
        </p:txBody>
      </p:sp>
      <p:sp>
        <p:nvSpPr>
          <p:cNvPr id="300" name="Shape 300"/>
          <p:cNvSpPr/>
          <p:nvPr/>
        </p:nvSpPr>
        <p:spPr>
          <a:xfrm>
            <a:off x="4995900" y="3062975"/>
            <a:ext cx="3338400" cy="632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RECURSOS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https://www.linkeddataupm.es/group19/resource/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143025" y="52365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</a:rPr>
              <a:t>Ontología</a:t>
            </a:r>
          </a:p>
        </p:txBody>
      </p:sp>
      <p:sp>
        <p:nvSpPr>
          <p:cNvPr id="306" name="Shape 306"/>
          <p:cNvSpPr/>
          <p:nvPr/>
        </p:nvSpPr>
        <p:spPr>
          <a:xfrm>
            <a:off x="1467875" y="2291300"/>
            <a:ext cx="1670700" cy="1658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Location</a:t>
            </a:r>
          </a:p>
        </p:txBody>
      </p:sp>
      <p:sp>
        <p:nvSpPr>
          <p:cNvPr id="307" name="Shape 307"/>
          <p:cNvSpPr/>
          <p:nvPr/>
        </p:nvSpPr>
        <p:spPr>
          <a:xfrm>
            <a:off x="5892600" y="1969050"/>
            <a:ext cx="1995600" cy="1849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Measurement</a:t>
            </a:r>
          </a:p>
        </p:txBody>
      </p:sp>
      <p:sp>
        <p:nvSpPr>
          <p:cNvPr id="308" name="Shape 308"/>
          <p:cNvSpPr/>
          <p:nvPr/>
        </p:nvSpPr>
        <p:spPr>
          <a:xfrm>
            <a:off x="1772225" y="1208450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hasName</a:t>
            </a:r>
          </a:p>
        </p:txBody>
      </p:sp>
      <p:sp>
        <p:nvSpPr>
          <p:cNvPr id="309" name="Shape 309"/>
          <p:cNvSpPr/>
          <p:nvPr/>
        </p:nvSpPr>
        <p:spPr>
          <a:xfrm>
            <a:off x="522475" y="3412975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hasNMT</a:t>
            </a:r>
          </a:p>
        </p:txBody>
      </p:sp>
      <p:sp>
        <p:nvSpPr>
          <p:cNvPr id="310" name="Shape 310"/>
          <p:cNvSpPr/>
          <p:nvPr/>
        </p:nvSpPr>
        <p:spPr>
          <a:xfrm>
            <a:off x="3049700" y="3347425"/>
            <a:ext cx="1139100" cy="1130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600">
                <a:solidFill>
                  <a:srgbClr val="FFFFFF"/>
                </a:solidFill>
              </a:rPr>
              <a:t>hasMeasurement</a:t>
            </a:r>
          </a:p>
        </p:txBody>
      </p:sp>
      <p:sp>
        <p:nvSpPr>
          <p:cNvPr id="311" name="Shape 311"/>
          <p:cNvSpPr/>
          <p:nvPr/>
        </p:nvSpPr>
        <p:spPr>
          <a:xfrm>
            <a:off x="5823450" y="3950000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hasCode</a:t>
            </a:r>
          </a:p>
        </p:txBody>
      </p:sp>
      <p:sp>
        <p:nvSpPr>
          <p:cNvPr id="312" name="Shape 312"/>
          <p:cNvSpPr/>
          <p:nvPr/>
        </p:nvSpPr>
        <p:spPr>
          <a:xfrm>
            <a:off x="7057475" y="3878925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pLAS01</a:t>
            </a:r>
          </a:p>
        </p:txBody>
      </p:sp>
      <p:sp>
        <p:nvSpPr>
          <p:cNvPr id="313" name="Shape 313"/>
          <p:cNvSpPr/>
          <p:nvPr/>
        </p:nvSpPr>
        <p:spPr>
          <a:xfrm>
            <a:off x="7888200" y="3104350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pLAS10</a:t>
            </a:r>
          </a:p>
        </p:txBody>
      </p:sp>
      <p:sp>
        <p:nvSpPr>
          <p:cNvPr id="314" name="Shape 314"/>
          <p:cNvSpPr/>
          <p:nvPr/>
        </p:nvSpPr>
        <p:spPr>
          <a:xfrm>
            <a:off x="8022050" y="1969038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pLe</a:t>
            </a:r>
          </a:p>
        </p:txBody>
      </p:sp>
      <p:sp>
        <p:nvSpPr>
          <p:cNvPr id="315" name="Shape 315"/>
          <p:cNvSpPr/>
          <p:nvPr/>
        </p:nvSpPr>
        <p:spPr>
          <a:xfrm>
            <a:off x="7274825" y="1054550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pLAS90</a:t>
            </a:r>
          </a:p>
        </p:txBody>
      </p:sp>
      <p:sp>
        <p:nvSpPr>
          <p:cNvPr id="316" name="Shape 316"/>
          <p:cNvSpPr/>
          <p:nvPr/>
        </p:nvSpPr>
        <p:spPr>
          <a:xfrm>
            <a:off x="6018138" y="909675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pLd</a:t>
            </a:r>
          </a:p>
        </p:txBody>
      </p:sp>
      <p:sp>
        <p:nvSpPr>
          <p:cNvPr id="317" name="Shape 317"/>
          <p:cNvSpPr/>
          <p:nvPr/>
        </p:nvSpPr>
        <p:spPr>
          <a:xfrm>
            <a:off x="4956150" y="1522950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pLAeq24</a:t>
            </a:r>
          </a:p>
        </p:txBody>
      </p:sp>
      <p:sp>
        <p:nvSpPr>
          <p:cNvPr id="318" name="Shape 318"/>
          <p:cNvSpPr/>
          <p:nvPr/>
        </p:nvSpPr>
        <p:spPr>
          <a:xfrm>
            <a:off x="4761450" y="3219350"/>
            <a:ext cx="1062000" cy="999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s" sz="1000">
                <a:solidFill>
                  <a:srgbClr val="FFFFFF"/>
                </a:solidFill>
              </a:rPr>
              <a:t>hasDate</a:t>
            </a:r>
          </a:p>
        </p:txBody>
      </p:sp>
      <p:sp>
        <p:nvSpPr>
          <p:cNvPr id="319" name="Shape 319"/>
          <p:cNvSpPr/>
          <p:nvPr/>
        </p:nvSpPr>
        <p:spPr>
          <a:xfrm rot="-1829955">
            <a:off x="3985952" y="2876018"/>
            <a:ext cx="1396182" cy="4892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</a:rPr>
              <a:t>Creación del RDF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303800" y="1691700"/>
            <a:ext cx="7097700" cy="27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s" sz="1600"/>
              <a:t>Utilizando </a:t>
            </a:r>
            <a:r>
              <a:rPr lang="es" sz="1600">
                <a:solidFill>
                  <a:srgbClr val="0000FF"/>
                </a:solidFill>
              </a:rPr>
              <a:t>LODRefine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Trabajar con los Datos: hemos creado código para las medidas uniendo el </a:t>
            </a:r>
            <a:r>
              <a:rPr lang="es" sz="1600">
                <a:solidFill>
                  <a:srgbClr val="0000FF"/>
                </a:solidFill>
              </a:rPr>
              <a:t>código de localización</a:t>
            </a:r>
            <a:r>
              <a:rPr lang="es" sz="1600">
                <a:solidFill>
                  <a:srgbClr val="000000"/>
                </a:solidFill>
              </a:rPr>
              <a:t> y el </a:t>
            </a:r>
            <a:r>
              <a:rPr lang="es" sz="1600">
                <a:solidFill>
                  <a:srgbClr val="0000FF"/>
                </a:solidFill>
              </a:rPr>
              <a:t>mes</a:t>
            </a:r>
            <a:r>
              <a:rPr lang="es" sz="1600">
                <a:solidFill>
                  <a:srgbClr val="000000"/>
                </a:solidFill>
              </a:rPr>
              <a:t> de la fecha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>
              <a:spcBef>
                <a:spcPts val="0"/>
              </a:spcBef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Exportar a RDF con la sintaxis Turtle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350" y="3110100"/>
            <a:ext cx="2709475" cy="203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</a:rPr>
              <a:t>Reutilización de vocabularios</a:t>
            </a:r>
          </a:p>
        </p:txBody>
      </p:sp>
      <p:sp>
        <p:nvSpPr>
          <p:cNvPr id="332" name="Shape 332"/>
          <p:cNvSpPr/>
          <p:nvPr/>
        </p:nvSpPr>
        <p:spPr>
          <a:xfrm>
            <a:off x="1303800" y="1276900"/>
            <a:ext cx="1647000" cy="70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Measurement</a:t>
            </a:r>
          </a:p>
        </p:txBody>
      </p:sp>
      <p:sp>
        <p:nvSpPr>
          <p:cNvPr id="333" name="Shape 333"/>
          <p:cNvSpPr/>
          <p:nvPr/>
        </p:nvSpPr>
        <p:spPr>
          <a:xfrm>
            <a:off x="1303800" y="4021750"/>
            <a:ext cx="1647000" cy="70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hasName</a:t>
            </a:r>
          </a:p>
        </p:txBody>
      </p:sp>
      <p:sp>
        <p:nvSpPr>
          <p:cNvPr id="334" name="Shape 334"/>
          <p:cNvSpPr/>
          <p:nvPr/>
        </p:nvSpPr>
        <p:spPr>
          <a:xfrm>
            <a:off x="1303800" y="3162500"/>
            <a:ext cx="1647000" cy="70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hasDate</a:t>
            </a:r>
          </a:p>
        </p:txBody>
      </p:sp>
      <p:sp>
        <p:nvSpPr>
          <p:cNvPr id="335" name="Shape 335"/>
          <p:cNvSpPr/>
          <p:nvPr/>
        </p:nvSpPr>
        <p:spPr>
          <a:xfrm>
            <a:off x="1303800" y="2219700"/>
            <a:ext cx="1647000" cy="704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>
                <a:solidFill>
                  <a:srgbClr val="FFFFFF"/>
                </a:solidFill>
              </a:rPr>
              <a:t>Location</a:t>
            </a:r>
          </a:p>
        </p:txBody>
      </p:sp>
      <p:sp>
        <p:nvSpPr>
          <p:cNvPr id="336" name="Shape 336"/>
          <p:cNvSpPr/>
          <p:nvPr/>
        </p:nvSpPr>
        <p:spPr>
          <a:xfrm>
            <a:off x="5978850" y="1133600"/>
            <a:ext cx="2207700" cy="775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</a:rPr>
              <a:t>msr:Measurement</a:t>
            </a:r>
          </a:p>
        </p:txBody>
      </p:sp>
      <p:sp>
        <p:nvSpPr>
          <p:cNvPr id="337" name="Shape 337"/>
          <p:cNvSpPr/>
          <p:nvPr/>
        </p:nvSpPr>
        <p:spPr>
          <a:xfrm>
            <a:off x="5978850" y="2130125"/>
            <a:ext cx="2207700" cy="775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</a:rPr>
              <a:t>swpo:Location</a:t>
            </a:r>
          </a:p>
        </p:txBody>
      </p:sp>
      <p:sp>
        <p:nvSpPr>
          <p:cNvPr id="338" name="Shape 338"/>
          <p:cNvSpPr/>
          <p:nvPr/>
        </p:nvSpPr>
        <p:spPr>
          <a:xfrm>
            <a:off x="5978850" y="3985888"/>
            <a:ext cx="2207700" cy="775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</a:rPr>
              <a:t>identity:hasName</a:t>
            </a:r>
          </a:p>
        </p:txBody>
      </p:sp>
      <p:sp>
        <p:nvSpPr>
          <p:cNvPr id="339" name="Shape 339"/>
          <p:cNvSpPr/>
          <p:nvPr/>
        </p:nvSpPr>
        <p:spPr>
          <a:xfrm>
            <a:off x="5978850" y="3058013"/>
            <a:ext cx="2207700" cy="775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</a:rPr>
              <a:t>lsweb:hasDate</a:t>
            </a:r>
          </a:p>
        </p:txBody>
      </p:sp>
      <p:sp>
        <p:nvSpPr>
          <p:cNvPr id="340" name="Shape 340"/>
          <p:cNvSpPr/>
          <p:nvPr/>
        </p:nvSpPr>
        <p:spPr>
          <a:xfrm>
            <a:off x="3076725" y="1431950"/>
            <a:ext cx="27762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076725" y="2482200"/>
            <a:ext cx="27762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076725" y="3356375"/>
            <a:ext cx="27762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076725" y="4284250"/>
            <a:ext cx="2776200" cy="1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</a:rPr>
              <a:t>Desarrollo de la aplicación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algn="ctr">
              <a:spcBef>
                <a:spcPts val="0"/>
              </a:spcBef>
              <a:buNone/>
            </a:pPr>
            <a:r>
              <a:rPr b="1" lang="es" sz="2400" u="sng">
                <a:solidFill>
                  <a:schemeClr val="hlink"/>
                </a:solidFill>
                <a:hlinkClick r:id="rId3"/>
              </a:rPr>
              <a:t>https://youtu.be/YOsEL4oCwvU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