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48" r:id="rId1"/>
  </p:sldMasterIdLst>
  <p:notesMasterIdLst>
    <p:notesMasterId r:id="rId17"/>
  </p:notesMasterIdLst>
  <p:sldIdLst>
    <p:sldId id="256" r:id="rId2"/>
    <p:sldId id="258" r:id="rId3"/>
    <p:sldId id="260" r:id="rId4"/>
    <p:sldId id="261" r:id="rId5"/>
    <p:sldId id="257" r:id="rId6"/>
    <p:sldId id="262" r:id="rId7"/>
    <p:sldId id="259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4C300-7DAA-4E29-B049-AB1A6F3B8927}" type="datetimeFigureOut">
              <a:rPr lang="es-ES" smtClean="0"/>
              <a:t>05/11/2020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28FE04-1118-4A8C-B2DD-79D2BBC160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5570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8FE04-1118-4A8C-B2DD-79D2BBC160C5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7389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CDAF302-C9CF-4E96-8F70-DFA6B06CF984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929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D1BCC-6928-4AC5-9C73-DC2520C33219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312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7FF4C-3630-4B8D-9B16-76631900E50F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032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66AB-B452-46E3-BE77-294636C8AB03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6036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5B84-92E3-4100-A19E-35D96B37BBB7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3941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78EB-7703-440B-B9D6-6EBCB10A6544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4155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83E28-4583-4D52-B7A3-5745B433E633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67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20EEC-7179-4818-844C-5085EAF56B54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6826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7861-CDCD-41CD-B82E-8A1328ED47B6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17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F4654-54B6-4402-832B-D9C9162933B5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777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E54A-3A89-4C2B-AB43-C39D452E8076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854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7696-A11A-41D3-98CA-B54A5C6CA491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8602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4B798-4912-4C29-87C3-591CC6BC8D30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6891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97D2-B7EA-4552-8B13-3F925457921F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967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EFA97-E4B5-4CE7-B6DF-308FD7BA673E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193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B5857-41FD-415D-B27A-F4A6C14ADA15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501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DAC9-957E-47BD-ADC8-4FD01BC764D4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176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F8D99-FCF0-4D45-A63B-B13E87431612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7971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  <p:sldLayoutId id="2147483860" r:id="rId12"/>
    <p:sldLayoutId id="2147483861" r:id="rId13"/>
    <p:sldLayoutId id="2147483862" r:id="rId14"/>
    <p:sldLayoutId id="2147483863" r:id="rId15"/>
    <p:sldLayoutId id="2147483864" r:id="rId16"/>
    <p:sldLayoutId id="2147483865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Fuentes de Agua potable en la comunidad de </a:t>
            </a:r>
            <a:r>
              <a:rPr lang="es-ES" dirty="0" err="1"/>
              <a:t>madrid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76424" y="3602039"/>
            <a:ext cx="8791575" cy="1974978"/>
          </a:xfrm>
        </p:spPr>
        <p:txBody>
          <a:bodyPr>
            <a:normAutofit fontScale="47500" lnSpcReduction="20000"/>
          </a:bodyPr>
          <a:lstStyle/>
          <a:p>
            <a:r>
              <a:rPr lang="es-ES" dirty="0" err="1"/>
              <a:t>Semantic</a:t>
            </a:r>
            <a:r>
              <a:rPr lang="es-ES" dirty="0"/>
              <a:t> web, </a:t>
            </a:r>
            <a:r>
              <a:rPr lang="es-ES" dirty="0" err="1"/>
              <a:t>linked</a:t>
            </a:r>
            <a:r>
              <a:rPr lang="es-ES" dirty="0"/>
              <a:t> data and </a:t>
            </a:r>
            <a:r>
              <a:rPr lang="es-ES" dirty="0" err="1"/>
              <a:t>knowledge</a:t>
            </a:r>
            <a:r>
              <a:rPr lang="es-ES" dirty="0"/>
              <a:t> </a:t>
            </a:r>
            <a:r>
              <a:rPr lang="es-ES" dirty="0" err="1"/>
              <a:t>graphs</a:t>
            </a:r>
            <a:endParaRPr lang="es-ES" dirty="0"/>
          </a:p>
          <a:p>
            <a:endParaRPr lang="es-ES" dirty="0"/>
          </a:p>
          <a:p>
            <a:r>
              <a:rPr lang="es-ES" dirty="0"/>
              <a:t>Álvaro ajenjo jurado, @</a:t>
            </a:r>
            <a:r>
              <a:rPr lang="es-ES" dirty="0" err="1"/>
              <a:t>AlvaroMK</a:t>
            </a:r>
            <a:endParaRPr lang="es-ES" dirty="0"/>
          </a:p>
          <a:p>
            <a:r>
              <a:rPr lang="es-ES" dirty="0"/>
              <a:t>David García Toledano, @</a:t>
            </a:r>
            <a:r>
              <a:rPr lang="es-ES" dirty="0" err="1"/>
              <a:t>Yokernorris</a:t>
            </a:r>
            <a:endParaRPr lang="es-ES" dirty="0"/>
          </a:p>
          <a:p>
            <a:r>
              <a:rPr lang="es-ES" dirty="0"/>
              <a:t>Eduardo </a:t>
            </a:r>
            <a:r>
              <a:rPr lang="es-ES" dirty="0" err="1"/>
              <a:t>Geûens</a:t>
            </a:r>
            <a:r>
              <a:rPr lang="es-ES" dirty="0"/>
              <a:t> Álvarez, @</a:t>
            </a:r>
            <a:r>
              <a:rPr lang="es-ES" dirty="0" err="1"/>
              <a:t>eduardogeuens</a:t>
            </a:r>
            <a:endParaRPr lang="es-ES" dirty="0"/>
          </a:p>
          <a:p>
            <a:r>
              <a:rPr lang="es-ES" dirty="0" err="1"/>
              <a:t>Ziad</a:t>
            </a:r>
            <a:r>
              <a:rPr lang="es-ES" dirty="0"/>
              <a:t> </a:t>
            </a:r>
            <a:r>
              <a:rPr lang="es-ES" dirty="0" err="1"/>
              <a:t>juneidi</a:t>
            </a:r>
            <a:r>
              <a:rPr lang="es-ES" dirty="0"/>
              <a:t> Fernández, @</a:t>
            </a:r>
            <a:r>
              <a:rPr lang="es-ES" dirty="0" err="1"/>
              <a:t>ziader</a:t>
            </a:r>
            <a:endParaRPr lang="es-ES" dirty="0"/>
          </a:p>
          <a:p>
            <a:r>
              <a:rPr lang="es-ES" dirty="0"/>
              <a:t>Irene del rincón bello, @</a:t>
            </a:r>
            <a:r>
              <a:rPr lang="es-ES" dirty="0" err="1"/>
              <a:t>derbeire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19541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1" t="9781" r="2305" b="6697"/>
          <a:stretch/>
        </p:blipFill>
        <p:spPr>
          <a:xfrm>
            <a:off x="4316626" y="2596568"/>
            <a:ext cx="4111529" cy="263894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Hands-on</a:t>
            </a:r>
            <a:r>
              <a:rPr lang="es-ES" dirty="0"/>
              <a:t> 4: </a:t>
            </a:r>
            <a:r>
              <a:rPr lang="es-ES" dirty="0" err="1"/>
              <a:t>mapping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links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t="6499" r="68597" b="4002"/>
          <a:stretch/>
        </p:blipFill>
        <p:spPr>
          <a:xfrm>
            <a:off x="1347077" y="1647567"/>
            <a:ext cx="3197316" cy="512576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/>
          <a:srcRect t="6487" r="58600" b="3802"/>
          <a:stretch/>
        </p:blipFill>
        <p:spPr>
          <a:xfrm>
            <a:off x="7680903" y="1647566"/>
            <a:ext cx="4205156" cy="512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353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Hands-on</a:t>
            </a:r>
            <a:r>
              <a:rPr lang="es-ES" dirty="0"/>
              <a:t> 4: </a:t>
            </a:r>
            <a:r>
              <a:rPr lang="es-ES" dirty="0" err="1"/>
              <a:t>rdf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t="6613" b="3600"/>
          <a:stretch/>
        </p:blipFill>
        <p:spPr>
          <a:xfrm>
            <a:off x="1270456" y="1622855"/>
            <a:ext cx="10063819" cy="508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423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hands-on</a:t>
            </a:r>
            <a:r>
              <a:rPr lang="es-ES" dirty="0"/>
              <a:t> 5: data </a:t>
            </a:r>
            <a:r>
              <a:rPr lang="es-ES" dirty="0" err="1"/>
              <a:t>linking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t="17152" r="39654" b="5744"/>
          <a:stretch/>
        </p:blipFill>
        <p:spPr>
          <a:xfrm>
            <a:off x="7121123" y="378942"/>
            <a:ext cx="4538945" cy="326218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17"/>
          <a:stretch/>
        </p:blipFill>
        <p:spPr>
          <a:xfrm>
            <a:off x="450123" y="1915855"/>
            <a:ext cx="7219304" cy="4626525"/>
          </a:xfrm>
          <a:prstGeom prst="rect">
            <a:avLst/>
          </a:prstGeom>
        </p:spPr>
      </p:pic>
      <p:sp>
        <p:nvSpPr>
          <p:cNvPr id="9" name="Rectángulo redondeado 8"/>
          <p:cNvSpPr/>
          <p:nvPr/>
        </p:nvSpPr>
        <p:spPr>
          <a:xfrm>
            <a:off x="8031892" y="502508"/>
            <a:ext cx="963827" cy="303152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3720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Nuestra aplicación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D545FB1-85CC-4033-B4D9-DB9A2F526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2247105"/>
            <a:ext cx="1114425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561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4F1A0A-5AB5-47F8-9665-72EFF2D02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Nuestra aplicación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90E0172-B4AF-4AFD-AAFF-4C00F3521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4FBA1CA-3CF4-41F9-9CCF-A8475C5BD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686" y="1659994"/>
            <a:ext cx="8807451" cy="444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071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0C2871-C7F7-41D8-9626-6B889A2CC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Proyecto: datos enlazados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E609F9D-7242-425F-8E03-E233EAD5B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F15ECF1-0FAF-41E7-9A33-DD2B85E90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475" y="2519362"/>
            <a:ext cx="60388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338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Hands-on</a:t>
            </a:r>
            <a:r>
              <a:rPr lang="es-ES" dirty="0"/>
              <a:t> 1: </a:t>
            </a:r>
            <a:r>
              <a:rPr lang="es-ES" dirty="0" err="1"/>
              <a:t>dataset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b="5846"/>
          <a:stretch/>
        </p:blipFill>
        <p:spPr>
          <a:xfrm>
            <a:off x="1378249" y="1656835"/>
            <a:ext cx="9185188" cy="4864633"/>
          </a:xfrm>
          <a:prstGeom prst="rect">
            <a:avLst/>
          </a:prstGeom>
        </p:spPr>
      </p:pic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875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hands-on</a:t>
            </a:r>
            <a:r>
              <a:rPr lang="es-ES" dirty="0"/>
              <a:t> 1: </a:t>
            </a:r>
            <a:r>
              <a:rPr lang="es-ES" dirty="0" err="1"/>
              <a:t>Dataset</a:t>
            </a:r>
            <a:r>
              <a:rPr lang="es-ES" dirty="0"/>
              <a:t> </a:t>
            </a:r>
            <a:r>
              <a:rPr lang="es-ES" dirty="0" err="1"/>
              <a:t>requirements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l="523"/>
          <a:stretch/>
        </p:blipFill>
        <p:spPr>
          <a:xfrm>
            <a:off x="1935892" y="1761689"/>
            <a:ext cx="7606547" cy="487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015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Hands-on</a:t>
            </a:r>
            <a:r>
              <a:rPr lang="es-ES" dirty="0"/>
              <a:t> 1: </a:t>
            </a:r>
            <a:r>
              <a:rPr lang="es-ES" dirty="0" err="1"/>
              <a:t>Application</a:t>
            </a:r>
            <a:r>
              <a:rPr lang="es-ES" dirty="0"/>
              <a:t> </a:t>
            </a:r>
            <a:r>
              <a:rPr lang="es-ES" dirty="0" err="1"/>
              <a:t>requirements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293" t="1252" r="-1"/>
          <a:stretch/>
        </p:blipFill>
        <p:spPr>
          <a:xfrm>
            <a:off x="1762897" y="2117124"/>
            <a:ext cx="8513424" cy="376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772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Hands-on</a:t>
            </a:r>
            <a:r>
              <a:rPr lang="es-ES" dirty="0"/>
              <a:t> 2: ontología - </a:t>
            </a:r>
            <a:r>
              <a:rPr lang="es-ES" dirty="0" err="1"/>
              <a:t>Protégé</a:t>
            </a:r>
            <a:endParaRPr lang="es-ES" dirty="0"/>
          </a:p>
        </p:txBody>
      </p:sp>
      <p:pic>
        <p:nvPicPr>
          <p:cNvPr id="10" name="Marcador de contenido 9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" t="1846" r="1999" b="3489"/>
          <a:stretch/>
        </p:blipFill>
        <p:spPr>
          <a:xfrm>
            <a:off x="1318071" y="1589903"/>
            <a:ext cx="9552682" cy="5010234"/>
          </a:xfrm>
        </p:spPr>
      </p:pic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705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3117549" cy="1478570"/>
          </a:xfrm>
        </p:spPr>
        <p:txBody>
          <a:bodyPr/>
          <a:lstStyle/>
          <a:p>
            <a:r>
              <a:rPr lang="es-ES" dirty="0" err="1"/>
              <a:t>Hands-on</a:t>
            </a:r>
            <a:r>
              <a:rPr lang="es-ES" dirty="0"/>
              <a:t> 2: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3762" y="302140"/>
            <a:ext cx="6013621" cy="6281977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1141413" y="1692052"/>
            <a:ext cx="2952323" cy="810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analysis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6901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Hands-on</a:t>
            </a:r>
            <a:r>
              <a:rPr lang="es-ES" dirty="0"/>
              <a:t> 3: </a:t>
            </a:r>
            <a:r>
              <a:rPr lang="es-ES" dirty="0" err="1"/>
              <a:t>Csv</a:t>
            </a:r>
            <a:r>
              <a:rPr lang="es-ES" dirty="0"/>
              <a:t> file </a:t>
            </a:r>
            <a:r>
              <a:rPr lang="es-ES" dirty="0" err="1"/>
              <a:t>after</a:t>
            </a:r>
            <a:r>
              <a:rPr lang="es-ES" dirty="0"/>
              <a:t> open refine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-5" t="16737" r="50879" b="54113"/>
          <a:stretch/>
        </p:blipFill>
        <p:spPr>
          <a:xfrm>
            <a:off x="889233" y="3808602"/>
            <a:ext cx="5989362" cy="199907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309" t="1559"/>
          <a:stretch/>
        </p:blipFill>
        <p:spPr>
          <a:xfrm>
            <a:off x="889233" y="1820411"/>
            <a:ext cx="10008328" cy="1734642"/>
          </a:xfrm>
          <a:prstGeom prst="rect">
            <a:avLst/>
          </a:prstGeom>
        </p:spPr>
      </p:pic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446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Hands-on</a:t>
            </a:r>
            <a:r>
              <a:rPr lang="es-ES" dirty="0"/>
              <a:t> 3: open refine &amp; </a:t>
            </a:r>
            <a:r>
              <a:rPr lang="es-ES" dirty="0" err="1"/>
              <a:t>json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-1" t="6829" r="64784" b="7272"/>
          <a:stretch/>
        </p:blipFill>
        <p:spPr>
          <a:xfrm>
            <a:off x="8156587" y="746395"/>
            <a:ext cx="3580784" cy="4913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5958"/>
          <a:stretch/>
        </p:blipFill>
        <p:spPr>
          <a:xfrm>
            <a:off x="788585" y="1705233"/>
            <a:ext cx="7567160" cy="472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546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1" t="9781" r="2305" b="6697"/>
          <a:stretch/>
        </p:blipFill>
        <p:spPr>
          <a:xfrm>
            <a:off x="4645449" y="2971811"/>
            <a:ext cx="4111529" cy="263894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Hands-on</a:t>
            </a:r>
            <a:r>
              <a:rPr lang="es-ES" dirty="0"/>
              <a:t> 4: </a:t>
            </a:r>
            <a:r>
              <a:rPr lang="es-ES" dirty="0" err="1"/>
              <a:t>mappings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t="6482" r="66782" b="10949"/>
          <a:stretch/>
        </p:blipFill>
        <p:spPr>
          <a:xfrm>
            <a:off x="1141413" y="1627464"/>
            <a:ext cx="3587927" cy="501661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/>
          <a:srcRect t="6617" r="63372" b="3830"/>
          <a:stretch/>
        </p:blipFill>
        <p:spPr>
          <a:xfrm>
            <a:off x="8023602" y="786297"/>
            <a:ext cx="3838434" cy="527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8639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Escala de gris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195</TotalTime>
  <Words>129</Words>
  <Application>Microsoft Office PowerPoint</Application>
  <PresentationFormat>Panorámica</PresentationFormat>
  <Paragraphs>38</Paragraphs>
  <Slides>15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Calibri</vt:lpstr>
      <vt:lpstr>Tw Cen MT</vt:lpstr>
      <vt:lpstr>Circuito</vt:lpstr>
      <vt:lpstr>Fuentes de Agua potable en la comunidad de madrid</vt:lpstr>
      <vt:lpstr>Hands-on 1: dataset</vt:lpstr>
      <vt:lpstr>hands-on 1: Dataset requirements</vt:lpstr>
      <vt:lpstr>Hands-on 1: Application requirements</vt:lpstr>
      <vt:lpstr>Hands-on 2: ontología - Protégé</vt:lpstr>
      <vt:lpstr>Hands-on 2:</vt:lpstr>
      <vt:lpstr>Hands-on 3: Csv file after open refine</vt:lpstr>
      <vt:lpstr>Hands-on 3: open refine &amp; json</vt:lpstr>
      <vt:lpstr>Hands-on 4: mappings</vt:lpstr>
      <vt:lpstr>Hands-on 4: mapping with links</vt:lpstr>
      <vt:lpstr>Hands-on 4: rdf</vt:lpstr>
      <vt:lpstr>hands-on 5: data linking</vt:lpstr>
      <vt:lpstr>Nuestra aplicación</vt:lpstr>
      <vt:lpstr>Nuestra aplicación</vt:lpstr>
      <vt:lpstr>Proyecto: datos enlazados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ziad_dbs dbs</cp:lastModifiedBy>
  <cp:revision>20</cp:revision>
  <dcterms:created xsi:type="dcterms:W3CDTF">2020-11-01T12:24:32Z</dcterms:created>
  <dcterms:modified xsi:type="dcterms:W3CDTF">2020-11-05T12:22:54Z</dcterms:modified>
</cp:coreProperties>
</file>