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7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mantic.web.es/group05/ontology/bicimad/nombreCalle" TargetMode="External"/><Relationship Id="rId2" Type="http://schemas.openxmlformats.org/officeDocument/2006/relationships/hyperlink" Target="http://semantic.web.es/group05/ontology/bicimad/tieneCal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antic.web.es/group05/ontology/bicimad/nombreBarrio" TargetMode="External"/><Relationship Id="rId4" Type="http://schemas.openxmlformats.org/officeDocument/2006/relationships/hyperlink" Target="http://semantic.web.es/group05/ontology/bicimad/tieneBarr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mantic.web.es/group05/ontology/bicimad/tieneBarrio" TargetMode="External"/><Relationship Id="rId2" Type="http://schemas.openxmlformats.org/officeDocument/2006/relationships/hyperlink" Target="http://www.w3.org/2002/07/ow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antic.web.es/group05/ontology/bicimad/nombreBarri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B9294-740B-411A-8269-4E2DD3EC8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150" y="716722"/>
            <a:ext cx="5518066" cy="29011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u="sng" dirty="0">
                <a:latin typeface="Bahnschrift SemiBold Condensed" panose="020B0502040204020203" pitchFamily="34" charset="0"/>
              </a:rPr>
              <a:t>Semantic Web</a:t>
            </a:r>
            <a:br>
              <a:rPr lang="en-US" b="1" u="sng" dirty="0"/>
            </a:br>
            <a:br>
              <a:rPr lang="en-US" b="1" u="sng" dirty="0"/>
            </a:br>
            <a:r>
              <a:rPr lang="en-US" sz="6700" dirty="0" err="1">
                <a:latin typeface="Bahnschrift SemiBold Condensed" panose="020B0502040204020203" pitchFamily="34" charset="0"/>
              </a:rPr>
              <a:t>BiciMad</a:t>
            </a:r>
            <a:endParaRPr lang="es-ES" b="1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4D9A6-6CA4-44AA-A7FD-A1325A5C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9383" y="4811789"/>
            <a:ext cx="5357600" cy="1647824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6400" dirty="0"/>
              <a:t>Group 05:</a:t>
            </a:r>
          </a:p>
          <a:p>
            <a:pPr algn="ctr"/>
            <a:r>
              <a:rPr lang="en-US" sz="6400" dirty="0"/>
              <a:t>Juan Bernal </a:t>
            </a:r>
            <a:r>
              <a:rPr lang="en-US" sz="6400" dirty="0" err="1"/>
              <a:t>Menc</a:t>
            </a:r>
            <a:r>
              <a:rPr lang="es-ES" sz="6400" dirty="0" err="1"/>
              <a:t>ía</a:t>
            </a:r>
            <a:r>
              <a:rPr lang="es-ES" sz="6400" dirty="0"/>
              <a:t> (z170277)</a:t>
            </a:r>
          </a:p>
          <a:p>
            <a:pPr algn="ctr"/>
            <a:r>
              <a:rPr lang="en-US" sz="6400" dirty="0"/>
              <a:t>Felipe León Fernández (z170308)</a:t>
            </a:r>
          </a:p>
          <a:p>
            <a:pPr algn="ctr"/>
            <a:r>
              <a:rPr lang="en-US" sz="6400" dirty="0" err="1"/>
              <a:t>Julen</a:t>
            </a:r>
            <a:r>
              <a:rPr lang="en-US" sz="6400" dirty="0"/>
              <a:t> Pérez Álvarez (z170049)</a:t>
            </a:r>
            <a:endParaRPr lang="en-US" sz="2800" dirty="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95D6DF4-449C-4484-B019-9BE887E2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460" y="1078974"/>
            <a:ext cx="2153548" cy="17977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45573A-E628-4A04-A81D-0DD36973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460" y="3358852"/>
            <a:ext cx="2232799" cy="24073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4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D1D0A4-D53F-4A39-AD77-CEBF750EF24F}"/>
              </a:ext>
            </a:extLst>
          </p:cNvPr>
          <p:cNvSpPr txBox="1"/>
          <p:nvPr/>
        </p:nvSpPr>
        <p:spPr>
          <a:xfrm>
            <a:off x="4391025" y="2072525"/>
            <a:ext cx="56197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/>
              <a:t>FIN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D72FA4-0B32-4840-AE5D-B7B6B65AAF83}"/>
              </a:ext>
            </a:extLst>
          </p:cNvPr>
          <p:cNvSpPr txBox="1"/>
          <p:nvPr/>
        </p:nvSpPr>
        <p:spPr>
          <a:xfrm>
            <a:off x="4686300" y="4790661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!Muchas gracias!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48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618DA-D313-4A33-B457-41BA51A2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888" y="63533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57FA4-371E-4973-AB6E-75A707E0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24" y="1966391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/>
              <a:t>¿Por qué </a:t>
            </a:r>
            <a:r>
              <a:rPr lang="es-ES" sz="2400" b="1" dirty="0" err="1"/>
              <a:t>BiciMad</a:t>
            </a:r>
            <a:r>
              <a:rPr lang="es-ES" sz="2400" b="1" dirty="0"/>
              <a:t>?</a:t>
            </a:r>
          </a:p>
          <a:p>
            <a:pPr marL="0" indent="0">
              <a:buNone/>
            </a:pPr>
            <a:r>
              <a:rPr lang="es-ES" sz="1600" dirty="0"/>
              <a:t>. Fomento del transporte ecológico</a:t>
            </a:r>
          </a:p>
          <a:p>
            <a:pPr marL="0" indent="0">
              <a:buNone/>
            </a:pPr>
            <a:r>
              <a:rPr lang="es-ES" sz="1600" dirty="0"/>
              <a:t>. Impulso en la creación de </a:t>
            </a:r>
            <a:r>
              <a:rPr lang="es-ES" sz="1600" dirty="0" err="1"/>
              <a:t>smartcities</a:t>
            </a:r>
            <a:r>
              <a:rPr lang="es-ES" sz="1600" dirty="0"/>
              <a:t> 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2400" b="1" dirty="0"/>
              <a:t>Licencia de los Datos</a:t>
            </a:r>
          </a:p>
          <a:p>
            <a:pPr marL="0" indent="0">
              <a:buNone/>
            </a:pPr>
            <a:r>
              <a:rPr lang="es-ES" sz="1400" dirty="0"/>
              <a:t>. Portal de datos abierto del Ayuntamiento de Madrid</a:t>
            </a:r>
          </a:p>
          <a:p>
            <a:pPr marL="0" indent="0">
              <a:buNone/>
            </a:pPr>
            <a:r>
              <a:rPr lang="es-ES" sz="1400" dirty="0"/>
              <a:t>. CC BY-NC-SA 4.0 International </a:t>
            </a:r>
          </a:p>
        </p:txBody>
      </p:sp>
      <p:pic>
        <p:nvPicPr>
          <p:cNvPr id="5" name="Imagen 4" descr="Imagen que contiene dibujo, señal, plato&#10;&#10;Descripción generada automáticamente">
            <a:extLst>
              <a:ext uri="{FF2B5EF4-FFF2-40B4-BE49-F238E27FC236}">
                <a16:creationId xmlns:a16="http://schemas.microsoft.com/office/drawing/2014/main" id="{495B7014-1C08-4DC7-91E3-8E48EB06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739" y="4971160"/>
            <a:ext cx="2236128" cy="8748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E665B13-DB02-4D3C-BDCF-22AC8641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739" y="2147298"/>
            <a:ext cx="2282892" cy="215894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5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5402-E578-46FE-8C02-0339A2C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950" y="469491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/>
              <a:t>Bici_Mad-with-links.csv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74DEFEA9-BC52-4967-BF4C-E3243AF9B5EC}"/>
              </a:ext>
            </a:extLst>
          </p:cNvPr>
          <p:cNvSpPr/>
          <p:nvPr/>
        </p:nvSpPr>
        <p:spPr>
          <a:xfrm>
            <a:off x="3236590" y="1802628"/>
            <a:ext cx="467360" cy="2585323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132996-E256-4776-9F96-6D046600CFC6}"/>
              </a:ext>
            </a:extLst>
          </p:cNvPr>
          <p:cNvSpPr txBox="1"/>
          <p:nvPr/>
        </p:nvSpPr>
        <p:spPr>
          <a:xfrm>
            <a:off x="3537590" y="1778299"/>
            <a:ext cx="452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URI: </a:t>
            </a:r>
            <a:r>
              <a:rPr lang="es-ES" sz="1600" i="1" dirty="0"/>
              <a:t>Dominio + </a:t>
            </a:r>
            <a:r>
              <a:rPr lang="es-ES" sz="1600" i="1" dirty="0" err="1"/>
              <a:t>Path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i="1" dirty="0"/>
              <a:t>+ /</a:t>
            </a:r>
            <a:r>
              <a:rPr lang="es-ES" sz="1600" i="1" dirty="0" err="1"/>
              <a:t>estacionbicicleta#calle</a:t>
            </a:r>
            <a:endParaRPr lang="es-ES" i="1" dirty="0"/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Longitud</a:t>
            </a:r>
            <a:r>
              <a:rPr lang="es-ES" b="1" i="1" dirty="0">
                <a:solidFill>
                  <a:schemeClr val="bg1"/>
                </a:solidFill>
              </a:rPr>
              <a:t>: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sz="1600" i="1" dirty="0" err="1"/>
              <a:t>xsd:float</a:t>
            </a:r>
            <a:endParaRPr lang="es-ES" i="1" dirty="0"/>
          </a:p>
          <a:p>
            <a:r>
              <a:rPr lang="es-ES" b="1" dirty="0">
                <a:solidFill>
                  <a:schemeClr val="bg1"/>
                </a:solidFill>
              </a:rPr>
              <a:t>Latitud: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sz="1600" i="1" dirty="0" err="1"/>
              <a:t>xsd</a:t>
            </a:r>
            <a:r>
              <a:rPr lang="es-ES" sz="1600" i="1" dirty="0"/>
              <a:t>: </a:t>
            </a:r>
            <a:r>
              <a:rPr lang="es-ES" sz="1600" i="1" dirty="0" err="1"/>
              <a:t>float</a:t>
            </a:r>
            <a:endParaRPr lang="es-ES" i="1" dirty="0"/>
          </a:p>
          <a:p>
            <a:r>
              <a:rPr lang="es-ES" b="1" dirty="0">
                <a:solidFill>
                  <a:schemeClr val="bg1"/>
                </a:solidFill>
              </a:rPr>
              <a:t>Barrio: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sz="1600" i="1" dirty="0" err="1"/>
              <a:t>ontology</a:t>
            </a:r>
            <a:r>
              <a:rPr lang="es-ES" sz="1600" i="1" dirty="0"/>
              <a:t>/</a:t>
            </a:r>
            <a:r>
              <a:rPr lang="es-ES" sz="1600" i="1" dirty="0" err="1"/>
              <a:t>bicimad</a:t>
            </a:r>
            <a:r>
              <a:rPr lang="es-ES" sz="1600" i="1" dirty="0"/>
              <a:t>/</a:t>
            </a:r>
            <a:r>
              <a:rPr lang="es-ES" sz="1600" i="1" dirty="0" err="1"/>
              <a:t>tieneBarrio</a:t>
            </a:r>
            <a:endParaRPr lang="es-ES" i="1" dirty="0"/>
          </a:p>
          <a:p>
            <a:r>
              <a:rPr lang="es-ES" b="1" dirty="0">
                <a:solidFill>
                  <a:schemeClr val="bg1"/>
                </a:solidFill>
              </a:rPr>
              <a:t>Dirección: </a:t>
            </a:r>
            <a:r>
              <a:rPr lang="es-ES" sz="1600" i="1" dirty="0" err="1"/>
              <a:t>ontology</a:t>
            </a:r>
            <a:r>
              <a:rPr lang="es-ES" sz="1600" i="1" dirty="0"/>
              <a:t>/</a:t>
            </a:r>
            <a:r>
              <a:rPr lang="es-ES" sz="1600" i="1" dirty="0" err="1"/>
              <a:t>bicimad</a:t>
            </a:r>
            <a:r>
              <a:rPr lang="es-ES" sz="1600" i="1" dirty="0"/>
              <a:t>/</a:t>
            </a:r>
            <a:r>
              <a:rPr lang="es-ES" sz="1600" i="1" dirty="0" err="1"/>
              <a:t>tieneBarrio</a:t>
            </a:r>
            <a:endParaRPr lang="es-ES" sz="1600" i="1" dirty="0"/>
          </a:p>
          <a:p>
            <a:r>
              <a:rPr lang="es-ES" b="1" dirty="0">
                <a:solidFill>
                  <a:schemeClr val="bg1"/>
                </a:solidFill>
              </a:rPr>
              <a:t>Calle:</a:t>
            </a:r>
            <a:r>
              <a:rPr lang="es-ES" b="1" i="1" dirty="0">
                <a:solidFill>
                  <a:schemeClr val="bg1"/>
                </a:solidFill>
              </a:rPr>
              <a:t> </a:t>
            </a:r>
            <a:r>
              <a:rPr lang="es-ES" sz="1600" i="1" dirty="0" err="1"/>
              <a:t>ontology</a:t>
            </a:r>
            <a:r>
              <a:rPr lang="es-ES" sz="1600" i="1" dirty="0"/>
              <a:t>/</a:t>
            </a:r>
            <a:r>
              <a:rPr lang="es-ES" sz="1600" i="1" dirty="0" err="1"/>
              <a:t>bicimad</a:t>
            </a:r>
            <a:r>
              <a:rPr lang="es-ES" sz="1600" i="1" dirty="0"/>
              <a:t>/</a:t>
            </a:r>
            <a:r>
              <a:rPr lang="es-ES" sz="1600" i="1" dirty="0" err="1"/>
              <a:t>tieneBarrio</a:t>
            </a:r>
            <a:endParaRPr lang="es-ES" i="1" dirty="0"/>
          </a:p>
          <a:p>
            <a:r>
              <a:rPr lang="es-ES" b="1" dirty="0">
                <a:solidFill>
                  <a:schemeClr val="bg1"/>
                </a:solidFill>
              </a:rPr>
              <a:t>Distrito: </a:t>
            </a:r>
            <a:r>
              <a:rPr lang="es-ES" sz="1600" i="1" dirty="0" err="1"/>
              <a:t>ontology</a:t>
            </a:r>
            <a:r>
              <a:rPr lang="es-ES" sz="1600" i="1" dirty="0"/>
              <a:t>/</a:t>
            </a:r>
            <a:r>
              <a:rPr lang="es-ES" sz="1600" i="1" dirty="0" err="1"/>
              <a:t>bicimad</a:t>
            </a:r>
            <a:r>
              <a:rPr lang="es-ES" sz="1600" i="1" dirty="0"/>
              <a:t>/</a:t>
            </a:r>
            <a:r>
              <a:rPr lang="es-ES" sz="1600" i="1" dirty="0" err="1"/>
              <a:t>tieneBarrio</a:t>
            </a:r>
            <a:endParaRPr lang="es-ES" i="1" dirty="0"/>
          </a:p>
          <a:p>
            <a:r>
              <a:rPr lang="es-ES" b="1" dirty="0" err="1">
                <a:solidFill>
                  <a:schemeClr val="bg1"/>
                </a:solidFill>
              </a:rPr>
              <a:t>NúmeroEstación</a:t>
            </a:r>
            <a:r>
              <a:rPr lang="es-ES" b="1" dirty="0">
                <a:solidFill>
                  <a:schemeClr val="bg1"/>
                </a:solidFill>
              </a:rPr>
              <a:t>: </a:t>
            </a:r>
            <a:r>
              <a:rPr lang="es-ES" sz="1600" i="1" dirty="0" err="1"/>
              <a:t>xsd:String</a:t>
            </a:r>
            <a:endParaRPr lang="es-ES" i="1" dirty="0"/>
          </a:p>
          <a:p>
            <a:r>
              <a:rPr lang="es-ES" b="1" dirty="0">
                <a:solidFill>
                  <a:schemeClr val="bg1"/>
                </a:solidFill>
              </a:rPr>
              <a:t>Puestos: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sz="1600" i="1" dirty="0" err="1"/>
              <a:t>xsd:integer</a:t>
            </a:r>
            <a:endParaRPr lang="es-ES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DD85E7-BC21-4CDC-A39A-8725CF7C8559}"/>
              </a:ext>
            </a:extLst>
          </p:cNvPr>
          <p:cNvSpPr txBox="1"/>
          <p:nvPr/>
        </p:nvSpPr>
        <p:spPr>
          <a:xfrm>
            <a:off x="1280790" y="2846810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Estación Bicicleta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7994A4-586F-4706-8C15-569F2828C3CB}"/>
              </a:ext>
            </a:extLst>
          </p:cNvPr>
          <p:cNvSpPr txBox="1"/>
          <p:nvPr/>
        </p:nvSpPr>
        <p:spPr>
          <a:xfrm>
            <a:off x="1527170" y="5680612"/>
            <a:ext cx="7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Calle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321015-E47F-4BBF-848F-5164930DBCC0}"/>
              </a:ext>
            </a:extLst>
          </p:cNvPr>
          <p:cNvSpPr txBox="1"/>
          <p:nvPr/>
        </p:nvSpPr>
        <p:spPr>
          <a:xfrm>
            <a:off x="5906130" y="5688482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Barrio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C511F1-7787-4E88-89B9-F8E59C10616E}"/>
              </a:ext>
            </a:extLst>
          </p:cNvPr>
          <p:cNvSpPr txBox="1"/>
          <p:nvPr/>
        </p:nvSpPr>
        <p:spPr>
          <a:xfrm>
            <a:off x="1395090" y="4941948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Distrito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45A81121-5EC5-4AC0-B074-D0DF4C6CEED5}"/>
              </a:ext>
            </a:extLst>
          </p:cNvPr>
          <p:cNvSpPr/>
          <p:nvPr/>
        </p:nvSpPr>
        <p:spPr>
          <a:xfrm>
            <a:off x="2275840" y="5574379"/>
            <a:ext cx="467360" cy="581798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2EF8B-5596-491A-9FBA-1787CF6A52CD}"/>
              </a:ext>
            </a:extLst>
          </p:cNvPr>
          <p:cNvSpPr txBox="1"/>
          <p:nvPr/>
        </p:nvSpPr>
        <p:spPr>
          <a:xfrm>
            <a:off x="2611808" y="5565390"/>
            <a:ext cx="437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NombreCalle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S" sz="1600" i="1" dirty="0" err="1"/>
              <a:t>xsd:String</a:t>
            </a:r>
            <a:endParaRPr lang="es-ES" sz="1600" i="1" dirty="0"/>
          </a:p>
          <a:p>
            <a:r>
              <a:rPr lang="es-ES" b="1" dirty="0" err="1">
                <a:solidFill>
                  <a:schemeClr val="bg1"/>
                </a:solidFill>
              </a:rPr>
              <a:t>Owl:SameAs</a:t>
            </a:r>
            <a:r>
              <a:rPr lang="es-ES" b="1" dirty="0">
                <a:solidFill>
                  <a:schemeClr val="bg1"/>
                </a:solidFill>
              </a:rPr>
              <a:t>:</a:t>
            </a:r>
            <a:r>
              <a:rPr lang="es-ES" sz="1600" i="1" dirty="0"/>
              <a:t> </a:t>
            </a:r>
            <a:r>
              <a:rPr lang="es-ES" sz="1600" i="1" dirty="0" err="1"/>
              <a:t>wikidata</a:t>
            </a:r>
            <a:r>
              <a:rPr lang="es-ES" sz="1600" i="1" dirty="0"/>
              <a:t> URI</a:t>
            </a:r>
            <a:endParaRPr lang="es-ES" i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4748E8-7A1E-49DB-A7EB-AFF4FFAECB72}"/>
              </a:ext>
            </a:extLst>
          </p:cNvPr>
          <p:cNvSpPr txBox="1"/>
          <p:nvPr/>
        </p:nvSpPr>
        <p:spPr>
          <a:xfrm>
            <a:off x="7132320" y="5565389"/>
            <a:ext cx="437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NombreBarrio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S" sz="1600" i="1" dirty="0" err="1"/>
              <a:t>xsd:String</a:t>
            </a:r>
            <a:endParaRPr lang="es-ES" sz="1600" i="1" dirty="0"/>
          </a:p>
          <a:p>
            <a:r>
              <a:rPr lang="es-ES" b="1" dirty="0" err="1">
                <a:solidFill>
                  <a:schemeClr val="bg1"/>
                </a:solidFill>
              </a:rPr>
              <a:t>Owl:SameAs</a:t>
            </a:r>
            <a:r>
              <a:rPr lang="es-ES" b="1" dirty="0">
                <a:solidFill>
                  <a:schemeClr val="bg1"/>
                </a:solidFill>
              </a:rPr>
              <a:t>: </a:t>
            </a:r>
            <a:r>
              <a:rPr lang="es-ES" sz="1600" i="1" dirty="0" err="1"/>
              <a:t>wikidata</a:t>
            </a:r>
            <a:r>
              <a:rPr lang="es-ES" sz="1600" i="1" dirty="0"/>
              <a:t> URI</a:t>
            </a:r>
            <a:endParaRPr lang="es-ES" i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E26AF4-2F44-4FD9-B4B9-57B9528B19D6}"/>
              </a:ext>
            </a:extLst>
          </p:cNvPr>
          <p:cNvSpPr txBox="1"/>
          <p:nvPr/>
        </p:nvSpPr>
        <p:spPr>
          <a:xfrm>
            <a:off x="2607950" y="4803448"/>
            <a:ext cx="437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NombreDistrito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S" sz="1600" i="1" dirty="0" err="1"/>
              <a:t>xsd:String</a:t>
            </a:r>
            <a:endParaRPr lang="es-ES" sz="1600" i="1" dirty="0"/>
          </a:p>
          <a:p>
            <a:r>
              <a:rPr lang="es-ES" b="1" dirty="0" err="1">
                <a:solidFill>
                  <a:schemeClr val="bg1"/>
                </a:solidFill>
              </a:rPr>
              <a:t>Owl:SameAs</a:t>
            </a:r>
            <a:r>
              <a:rPr lang="es-ES" b="1" dirty="0">
                <a:solidFill>
                  <a:schemeClr val="bg1"/>
                </a:solidFill>
              </a:rPr>
              <a:t>: </a:t>
            </a:r>
            <a:r>
              <a:rPr lang="es-ES" sz="1600" i="1" dirty="0" err="1"/>
              <a:t>wikidata</a:t>
            </a:r>
            <a:r>
              <a:rPr lang="es-ES" sz="1600" i="1" dirty="0"/>
              <a:t> URI</a:t>
            </a:r>
            <a:endParaRPr lang="es-ES" i="1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944C537F-F73F-492D-9D4D-9FCF0F17F750}"/>
              </a:ext>
            </a:extLst>
          </p:cNvPr>
          <p:cNvSpPr/>
          <p:nvPr/>
        </p:nvSpPr>
        <p:spPr>
          <a:xfrm>
            <a:off x="6746603" y="5597656"/>
            <a:ext cx="467360" cy="581798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6FA9D2D6-9D09-4195-99F6-2C66F369C363}"/>
              </a:ext>
            </a:extLst>
          </p:cNvPr>
          <p:cNvSpPr/>
          <p:nvPr/>
        </p:nvSpPr>
        <p:spPr>
          <a:xfrm>
            <a:off x="2266368" y="4835715"/>
            <a:ext cx="467360" cy="581798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2CA7A1-EB08-4D5E-A5E6-0B916DF14D7E}"/>
              </a:ext>
            </a:extLst>
          </p:cNvPr>
          <p:cNvSpPr txBox="1"/>
          <p:nvPr/>
        </p:nvSpPr>
        <p:spPr>
          <a:xfrm>
            <a:off x="5662290" y="4977536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Dirección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C187D235-C6CC-4D67-A096-7ADF324B564C}"/>
              </a:ext>
            </a:extLst>
          </p:cNvPr>
          <p:cNvSpPr/>
          <p:nvPr/>
        </p:nvSpPr>
        <p:spPr>
          <a:xfrm>
            <a:off x="6749372" y="4888161"/>
            <a:ext cx="467360" cy="581798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2352BC5-3DD0-4C49-9A2F-19DA64B1A631}"/>
              </a:ext>
            </a:extLst>
          </p:cNvPr>
          <p:cNvSpPr txBox="1"/>
          <p:nvPr/>
        </p:nvSpPr>
        <p:spPr>
          <a:xfrm>
            <a:off x="7186309" y="4856311"/>
            <a:ext cx="437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NombreDistrito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S" sz="1600" i="1" dirty="0" err="1"/>
              <a:t>xsd:String</a:t>
            </a:r>
            <a:endParaRPr lang="es-ES" sz="1600" i="1" dirty="0"/>
          </a:p>
          <a:p>
            <a:r>
              <a:rPr lang="es-ES" b="1" dirty="0" err="1">
                <a:solidFill>
                  <a:schemeClr val="bg1"/>
                </a:solidFill>
              </a:rPr>
              <a:t>Owl:SameAs</a:t>
            </a:r>
            <a:r>
              <a:rPr lang="es-ES" b="1" dirty="0">
                <a:solidFill>
                  <a:schemeClr val="bg1"/>
                </a:solidFill>
              </a:rPr>
              <a:t>: </a:t>
            </a:r>
            <a:r>
              <a:rPr lang="es-ES" sz="1600" i="1" dirty="0" err="1"/>
              <a:t>wikidata</a:t>
            </a:r>
            <a:r>
              <a:rPr lang="es-ES" sz="1600" i="1" dirty="0"/>
              <a:t> URI</a:t>
            </a:r>
            <a:endParaRPr lang="es-ES" i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6B87E17-F711-4047-AF50-4329E60E6E03}"/>
              </a:ext>
            </a:extLst>
          </p:cNvPr>
          <p:cNvSpPr txBox="1"/>
          <p:nvPr/>
        </p:nvSpPr>
        <p:spPr>
          <a:xfrm>
            <a:off x="8418200" y="2615977"/>
            <a:ext cx="368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Dominio:</a:t>
            </a:r>
            <a:r>
              <a:rPr lang="es-ES" b="1" dirty="0"/>
              <a:t> http://semantic.web.es/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Path</a:t>
            </a:r>
            <a:r>
              <a:rPr lang="es-ES" b="1" dirty="0">
                <a:solidFill>
                  <a:schemeClr val="bg1"/>
                </a:solidFill>
              </a:rPr>
              <a:t>:</a:t>
            </a:r>
            <a:r>
              <a:rPr lang="es-ES" b="1" i="1" dirty="0">
                <a:solidFill>
                  <a:schemeClr val="bg1"/>
                </a:solidFill>
              </a:rPr>
              <a:t> </a:t>
            </a:r>
          </a:p>
          <a:p>
            <a:r>
              <a:rPr lang="es-ES" b="1" i="1" dirty="0"/>
              <a:t>group05/</a:t>
            </a:r>
            <a:r>
              <a:rPr lang="es-ES" b="1" i="1" dirty="0" err="1"/>
              <a:t>bicimad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6297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C7B69-BE30-49A7-80F0-79DD1648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42296"/>
            <a:ext cx="7958331" cy="1077229"/>
          </a:xfrm>
        </p:spPr>
        <p:txBody>
          <a:bodyPr/>
          <a:lstStyle/>
          <a:p>
            <a:pPr algn="ctr"/>
            <a:r>
              <a:rPr lang="es-ES" b="1" dirty="0"/>
              <a:t>OntologyGroup05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EA08E6-745D-4BF5-B0DE-C3FB387BCA21}"/>
              </a:ext>
            </a:extLst>
          </p:cNvPr>
          <p:cNvSpPr txBox="1"/>
          <p:nvPr/>
        </p:nvSpPr>
        <p:spPr>
          <a:xfrm>
            <a:off x="1280790" y="2488457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Entidades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099BE5-B5A9-4E4B-883F-14EBDF356747}"/>
              </a:ext>
            </a:extLst>
          </p:cNvPr>
          <p:cNvSpPr txBox="1"/>
          <p:nvPr/>
        </p:nvSpPr>
        <p:spPr>
          <a:xfrm>
            <a:off x="1280790" y="3915326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ObjectProperties</a:t>
            </a:r>
            <a:endParaRPr lang="es-ES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222795-15DF-4E7F-B93C-579C4937B687}"/>
              </a:ext>
            </a:extLst>
          </p:cNvPr>
          <p:cNvSpPr txBox="1"/>
          <p:nvPr/>
        </p:nvSpPr>
        <p:spPr>
          <a:xfrm>
            <a:off x="1330960" y="5704159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DataProperties</a:t>
            </a:r>
            <a:endParaRPr lang="es-ES" i="1" dirty="0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4D77ECA7-3F0D-4345-A669-5F7C25E10D0B}"/>
              </a:ext>
            </a:extLst>
          </p:cNvPr>
          <p:cNvSpPr/>
          <p:nvPr/>
        </p:nvSpPr>
        <p:spPr>
          <a:xfrm>
            <a:off x="2479728" y="1961325"/>
            <a:ext cx="467360" cy="142359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6910EB52-61C8-4B42-A47F-AE92DBCC6BD2}"/>
              </a:ext>
            </a:extLst>
          </p:cNvPr>
          <p:cNvSpPr/>
          <p:nvPr/>
        </p:nvSpPr>
        <p:spPr>
          <a:xfrm>
            <a:off x="3175630" y="3607772"/>
            <a:ext cx="467360" cy="1200329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5207270C-B233-410D-9509-A88DF0C0C2AE}"/>
              </a:ext>
            </a:extLst>
          </p:cNvPr>
          <p:cNvSpPr/>
          <p:nvPr/>
        </p:nvSpPr>
        <p:spPr>
          <a:xfrm>
            <a:off x="3110220" y="5299912"/>
            <a:ext cx="467360" cy="1256661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9287D5-00EE-479D-B2B1-31C738CE1A0E}"/>
              </a:ext>
            </a:extLst>
          </p:cNvPr>
          <p:cNvSpPr txBox="1"/>
          <p:nvPr/>
        </p:nvSpPr>
        <p:spPr>
          <a:xfrm>
            <a:off x="2865808" y="1941005"/>
            <a:ext cx="4378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EstaciónBicicleta</a:t>
            </a:r>
            <a:endParaRPr lang="es-ES" dirty="0"/>
          </a:p>
          <a:p>
            <a:r>
              <a:rPr lang="es-ES" i="1" dirty="0"/>
              <a:t>Barrio</a:t>
            </a:r>
          </a:p>
          <a:p>
            <a:r>
              <a:rPr lang="es-ES" i="1" dirty="0"/>
              <a:t>Calle</a:t>
            </a:r>
          </a:p>
          <a:p>
            <a:r>
              <a:rPr lang="es-ES" i="1" dirty="0"/>
              <a:t>Distrito</a:t>
            </a:r>
          </a:p>
          <a:p>
            <a:r>
              <a:rPr lang="es-ES" i="1" dirty="0"/>
              <a:t>Dirección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D6A73C6-B4A0-4F3A-9DD5-EF87D37AEFEE}"/>
              </a:ext>
            </a:extLst>
          </p:cNvPr>
          <p:cNvSpPr txBox="1"/>
          <p:nvPr/>
        </p:nvSpPr>
        <p:spPr>
          <a:xfrm>
            <a:off x="3577580" y="3610844"/>
            <a:ext cx="437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tieneBarrio</a:t>
            </a:r>
            <a:endParaRPr lang="es-ES" dirty="0"/>
          </a:p>
          <a:p>
            <a:r>
              <a:rPr lang="es-ES" i="1" dirty="0" err="1"/>
              <a:t>tieneCalle</a:t>
            </a:r>
            <a:endParaRPr lang="es-ES" i="1" dirty="0"/>
          </a:p>
          <a:p>
            <a:r>
              <a:rPr lang="es-ES" i="1" dirty="0" err="1"/>
              <a:t>tieneDireccion</a:t>
            </a:r>
            <a:endParaRPr lang="es-ES" i="1" dirty="0"/>
          </a:p>
          <a:p>
            <a:r>
              <a:rPr lang="es-ES" i="1" dirty="0" err="1"/>
              <a:t>tieneDistrito</a:t>
            </a:r>
            <a:endParaRPr lang="es-ES" i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357E826-39E5-4257-8708-38D7349EF20E}"/>
              </a:ext>
            </a:extLst>
          </p:cNvPr>
          <p:cNvSpPr txBox="1"/>
          <p:nvPr/>
        </p:nvSpPr>
        <p:spPr>
          <a:xfrm>
            <a:off x="3508789" y="5323360"/>
            <a:ext cx="1592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Latitud</a:t>
            </a:r>
          </a:p>
          <a:p>
            <a:r>
              <a:rPr lang="es-ES" i="1" dirty="0" err="1"/>
              <a:t>Longtiud</a:t>
            </a:r>
            <a:endParaRPr lang="es-ES" i="1" dirty="0"/>
          </a:p>
          <a:p>
            <a:r>
              <a:rPr lang="es-ES" i="1" dirty="0" err="1"/>
              <a:t>nombreBarrio</a:t>
            </a:r>
            <a:endParaRPr lang="es-ES" i="1" dirty="0"/>
          </a:p>
          <a:p>
            <a:r>
              <a:rPr lang="es-ES" i="1" dirty="0" err="1"/>
              <a:t>nombreCalle</a:t>
            </a:r>
            <a:endParaRPr lang="es-ES" i="1" dirty="0"/>
          </a:p>
          <a:p>
            <a:endParaRPr lang="es-ES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F6F478A-DAF9-4CCC-A1F3-4CF9F8684DD2}"/>
              </a:ext>
            </a:extLst>
          </p:cNvPr>
          <p:cNvSpPr txBox="1"/>
          <p:nvPr/>
        </p:nvSpPr>
        <p:spPr>
          <a:xfrm>
            <a:off x="5299700" y="5356244"/>
            <a:ext cx="437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nombreDistrito</a:t>
            </a:r>
            <a:endParaRPr lang="es-ES" i="1" dirty="0"/>
          </a:p>
          <a:p>
            <a:r>
              <a:rPr lang="es-ES" i="1" dirty="0" err="1"/>
              <a:t>numeroCalle</a:t>
            </a:r>
            <a:endParaRPr lang="es-ES" i="1" dirty="0"/>
          </a:p>
          <a:p>
            <a:r>
              <a:rPr lang="es-ES" i="1" dirty="0" err="1"/>
              <a:t>numeroEstacion</a:t>
            </a:r>
            <a:endParaRPr lang="es-ES" i="1" dirty="0"/>
          </a:p>
          <a:p>
            <a:r>
              <a:rPr lang="es-ES" i="1" dirty="0"/>
              <a:t>puestos</a:t>
            </a:r>
          </a:p>
        </p:txBody>
      </p:sp>
      <p:pic>
        <p:nvPicPr>
          <p:cNvPr id="29" name="Imagen 28" descr="Imagen que contiene Diagrama, Tabla&#10;&#10;Descripción generada automáticamente">
            <a:extLst>
              <a:ext uri="{FF2B5EF4-FFF2-40B4-BE49-F238E27FC236}">
                <a16:creationId xmlns:a16="http://schemas.microsoft.com/office/drawing/2014/main" id="{99F17704-5A69-42F9-ACBA-DE90F96C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87" y="2562946"/>
            <a:ext cx="4258405" cy="22558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714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E4201-70FC-4F7E-B0BB-3CCE2C2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532270"/>
            <a:ext cx="7958331" cy="1077229"/>
          </a:xfrm>
        </p:spPr>
        <p:txBody>
          <a:bodyPr/>
          <a:lstStyle/>
          <a:p>
            <a:pPr algn="ctr"/>
            <a:r>
              <a:rPr lang="es-ES" b="1" dirty="0"/>
              <a:t>SPARQL </a:t>
            </a:r>
            <a:r>
              <a:rPr lang="es-ES" b="1" dirty="0" err="1"/>
              <a:t>Queries</a:t>
            </a:r>
            <a:endParaRPr lang="es-ES" b="1" dirty="0"/>
          </a:p>
        </p:txBody>
      </p:sp>
      <p:pic>
        <p:nvPicPr>
          <p:cNvPr id="13" name="Marcador de contenido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BD04B01-6642-4018-82C0-4C1B2C921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963" y="1798523"/>
            <a:ext cx="2636942" cy="1554616"/>
          </a:xfr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CFDB04F-770A-4C5C-B452-851DBAA3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3" y="4138612"/>
            <a:ext cx="2636942" cy="164850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C82855-C28A-438E-9944-5CBA05F8D8A1}"/>
              </a:ext>
            </a:extLst>
          </p:cNvPr>
          <p:cNvSpPr txBox="1"/>
          <p:nvPr/>
        </p:nvSpPr>
        <p:spPr>
          <a:xfrm>
            <a:off x="1162879" y="1798523"/>
            <a:ext cx="6211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Bicis disponibles en un@ calle/distrito/barrio concreto@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Consulta de pertenencia de calles a barrios y distritos (Relación con aplicaciones de información turística o incluso navegación </a:t>
            </a:r>
            <a:r>
              <a:rPr lang="es-ES_tradnl" dirty="0" err="1"/>
              <a:t>pEj</a:t>
            </a:r>
            <a:r>
              <a:rPr lang="es-ES_tradnl" dirty="0"/>
              <a:t>: Google </a:t>
            </a:r>
            <a:r>
              <a:rPr lang="es-ES_tradnl" dirty="0" err="1"/>
              <a:t>Maps</a:t>
            </a:r>
            <a:r>
              <a:rPr lang="es-ES_tradnl" dirty="0"/>
              <a:t>, </a:t>
            </a:r>
            <a:r>
              <a:rPr lang="es-ES_tradnl" dirty="0" err="1"/>
              <a:t>MadridVisitos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 de información detallada de calles, distritos y barrios en conjunto con el portal de datos </a:t>
            </a:r>
            <a:r>
              <a:rPr lang="es-ES" dirty="0" err="1"/>
              <a:t>WikiData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Búsquedas filtradas por el usuario a través de número mínimo de plazas, localizaciones concretas, etc.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Lista total de estaciones en Madrid ordenadas por bicicletas disponibles y con información detallada de sus localizaciones</a:t>
            </a:r>
          </a:p>
        </p:txBody>
      </p:sp>
    </p:spTree>
    <p:extLst>
      <p:ext uri="{BB962C8B-B14F-4D97-AF65-F5344CB8AC3E}">
        <p14:creationId xmlns:p14="http://schemas.microsoft.com/office/powerpoint/2010/main" val="255971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9404-778A-4E70-BE89-A534041D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26" y="897508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es-ES_tradnl" sz="2200" b="1" dirty="0"/>
              <a:t>Bicis disponibles en un@ calle/distrito/barrio concreto@</a:t>
            </a:r>
            <a:br>
              <a:rPr lang="es-ES_tradnl" sz="2200" b="1" dirty="0"/>
            </a:br>
            <a:br>
              <a:rPr lang="es-ES_tradnl" sz="2200" b="1" dirty="0"/>
            </a:br>
            <a:r>
              <a:rPr lang="es-ES_tradnl" sz="2200" b="1" dirty="0"/>
              <a:t>SPARQL </a:t>
            </a:r>
            <a:r>
              <a:rPr lang="es-ES_tradnl" sz="2200" b="1" dirty="0" err="1"/>
              <a:t>Query</a:t>
            </a:r>
            <a:endParaRPr lang="es-ES" sz="2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55319-E690-4CD2-BB40-EAC57B4D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33" y="2549072"/>
            <a:ext cx="7796540" cy="399782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 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numeroCalle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?puestos  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 { 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(?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{("calle de 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alcala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"^^&lt;http://www.w3.org/2001/XMLSchema#string&gt;)}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?calle &lt;http://semantic.web.es/group05/ontology/bicimad/nombreCalle&gt; 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estacion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&lt;http://semantic.web.es/group05/ontology/bicimad/tieneCalle&gt; ?calle;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&lt;http://semantic.web.es/group05/ontology/bicimad/puestos&gt; ?puestos;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&lt;http://semantic.web.es/group05/ontology/bicimad/tieneDireccion&gt; 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direccion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direccion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&lt;http://semantic.web.es/group05/ontology/bicimad/numeroCalle&gt; 	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numeroCalle</a:t>
            </a: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}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3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547F-2D72-44DB-AF0A-7EF90E99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12" y="967934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s-ES_tradnl" sz="2200" b="1" dirty="0"/>
              <a:t>Consulta de pertenencia de calles a barrios y distritos</a:t>
            </a:r>
            <a:br>
              <a:rPr lang="es-ES_tradnl" sz="2200" b="1" dirty="0"/>
            </a:br>
            <a:br>
              <a:rPr lang="es-ES_tradnl" sz="2200" b="1" dirty="0"/>
            </a:br>
            <a:r>
              <a:rPr lang="es-ES_tradnl" sz="2200" b="1" dirty="0"/>
              <a:t>SPARQL </a:t>
            </a:r>
            <a:r>
              <a:rPr lang="es-ES_tradnl" sz="2200" b="1" dirty="0" err="1"/>
              <a:t>Query</a:t>
            </a:r>
            <a:endParaRPr lang="es-ES" sz="2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CDB19-5937-423E-AE10-7667EF09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312" y="2559012"/>
            <a:ext cx="7796540" cy="39978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nombreBarrio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{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estacion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http://semantic.web.es/group05/ontology/bicimad/tieneCalle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   ?calle.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?calle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http://semantic.web.es/group05/ontology/bicimad/nombreCalle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5092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estacion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http://semantic.web.es/group05/ontology/bicimad/tieneBarrio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?barrio.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?barrio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http://semantic.web.es/group05/ontology/bicimad/nombreBarrio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ORDER BY ASC(?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nombreCalle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3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59057-EC42-44D0-B332-BA08A311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460186"/>
            <a:ext cx="7958331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400" b="1" dirty="0"/>
              <a:t>Consulta de información detallada de calles, distritos y barrios en conjunto con el portal de datos </a:t>
            </a:r>
            <a:r>
              <a:rPr lang="es-ES" sz="2400" b="1" dirty="0" err="1"/>
              <a:t>WikiData</a:t>
            </a:r>
            <a:br>
              <a:rPr lang="es-ES" sz="2400" b="1" dirty="0"/>
            </a:br>
            <a:br>
              <a:rPr lang="es-ES" sz="2400" b="1" dirty="0"/>
            </a:br>
            <a:r>
              <a:rPr lang="es-ES" sz="2400" b="1" dirty="0"/>
              <a:t>SPARQL </a:t>
            </a:r>
            <a:r>
              <a:rPr lang="es-ES" sz="2400" b="1" dirty="0" err="1"/>
              <a:t>Query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BA2E4-4A20-46B5-850D-163BA809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721" y="2727977"/>
            <a:ext cx="7796540" cy="39978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PREFIX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owl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http://www.w3.org/2002/07/owl#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wikidata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{ 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estacion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http://semantic.web.es/group05/ontology/bicimad/tieneBarrio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?barrio. 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?barrio      &lt;</a:t>
            </a:r>
            <a:r>
              <a:rPr lang="es-ES" sz="1800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http://semantic.web.es/group05/ontology/bicimad/nombreBarrio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  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?barrio 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owl:sameAs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wikidata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 ORDER BY ASC (?</a:t>
            </a:r>
            <a:r>
              <a:rPr lang="es-E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nombreBarrio</a:t>
            </a:r>
            <a:r>
              <a:rPr lang="es-E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420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1BFB-2400-4CEA-9325-A550611A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43" y="808056"/>
            <a:ext cx="7958331" cy="1077229"/>
          </a:xfrm>
        </p:spPr>
        <p:txBody>
          <a:bodyPr/>
          <a:lstStyle/>
          <a:p>
            <a:pPr algn="ctr"/>
            <a:r>
              <a:rPr lang="es-ES_tradnl" b="1" dirty="0"/>
              <a:t>Conclusiones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E4415-4DB0-4A6C-B3D1-568B16AC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260" y="2052116"/>
            <a:ext cx="7796540" cy="3997828"/>
          </a:xfrm>
        </p:spPr>
        <p:txBody>
          <a:bodyPr/>
          <a:lstStyle/>
          <a:p>
            <a:r>
              <a:rPr lang="es-ES_tradnl" dirty="0"/>
              <a:t>Campos irrelevantes por proximidad (Latitud y Longitud)</a:t>
            </a:r>
          </a:p>
          <a:p>
            <a:r>
              <a:rPr lang="es-ES_tradnl" dirty="0"/>
              <a:t>Fuente explotable de datos basados en localizaciones de Madrid</a:t>
            </a:r>
          </a:p>
          <a:p>
            <a:r>
              <a:rPr lang="es-ES_tradnl" dirty="0"/>
              <a:t>Proyección futura para la implementación de aplicaciones de transporte en </a:t>
            </a:r>
            <a:r>
              <a:rPr lang="es-ES_tradnl" i="1" dirty="0" err="1"/>
              <a:t>smartcities</a:t>
            </a:r>
            <a:r>
              <a:rPr lang="es-ES_tradnl" dirty="0"/>
              <a:t>.</a:t>
            </a:r>
          </a:p>
          <a:p>
            <a:r>
              <a:rPr lang="es-ES_tradnl" dirty="0"/>
              <a:t>Proyecto de gran valor para el desarrollo de conocimientos acerca de la Web Semántica y </a:t>
            </a:r>
            <a:r>
              <a:rPr lang="es-ES_tradnl" dirty="0" err="1"/>
              <a:t>Linked</a:t>
            </a:r>
            <a:r>
              <a:rPr lang="es-ES_tradnl" dirty="0"/>
              <a:t>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45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442</TotalTime>
  <Words>746</Words>
  <Application>Microsoft Office PowerPoint</Application>
  <PresentationFormat>Panorámica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Bahnschrift SemiBold Condensed</vt:lpstr>
      <vt:lpstr>Calibri</vt:lpstr>
      <vt:lpstr>Courier New</vt:lpstr>
      <vt:lpstr>MS Shell Dlg 2</vt:lpstr>
      <vt:lpstr>Wingdings</vt:lpstr>
      <vt:lpstr>Wingdings 3</vt:lpstr>
      <vt:lpstr>Madison</vt:lpstr>
      <vt:lpstr>Semantic Web  BiciMad</vt:lpstr>
      <vt:lpstr>Introducción</vt:lpstr>
      <vt:lpstr>Bici_Mad-with-links.csv</vt:lpstr>
      <vt:lpstr>OntologyGroup05</vt:lpstr>
      <vt:lpstr>SPARQL Queries</vt:lpstr>
      <vt:lpstr>Bicis disponibles en un@ calle/distrito/barrio concreto@  SPARQL Query</vt:lpstr>
      <vt:lpstr>Consulta de pertenencia de calles a barrios y distritos  SPARQL Query</vt:lpstr>
      <vt:lpstr>Consulta de información detallada de calles, distritos y barrios en conjunto con el portal de datos WikiData  SPARQL Query 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  BiciMad</dc:title>
  <dc:creator>Juan Bernal Mencía</dc:creator>
  <cp:lastModifiedBy>juan.bernal.mencia@alumnos.upm.es</cp:lastModifiedBy>
  <cp:revision>15</cp:revision>
  <dcterms:created xsi:type="dcterms:W3CDTF">2020-11-02T11:26:52Z</dcterms:created>
  <dcterms:modified xsi:type="dcterms:W3CDTF">2020-11-02T23:27:48Z</dcterms:modified>
</cp:coreProperties>
</file>