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7478B-F3CB-FC4C-91E0-C5748587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 err="1"/>
              <a:t>Semantic</a:t>
            </a:r>
            <a:r>
              <a:rPr lang="es-ES" sz="6000" dirty="0"/>
              <a:t> Web, </a:t>
            </a:r>
            <a:r>
              <a:rPr lang="es-ES" sz="6000" dirty="0" err="1"/>
              <a:t>Linked</a:t>
            </a:r>
            <a:r>
              <a:rPr lang="es-ES" sz="6000" dirty="0"/>
              <a:t> Data and </a:t>
            </a:r>
            <a:r>
              <a:rPr lang="es-ES" sz="6000" dirty="0" err="1"/>
              <a:t>Knowledge</a:t>
            </a:r>
            <a:r>
              <a:rPr lang="es-ES" sz="6000" dirty="0"/>
              <a:t> </a:t>
            </a:r>
            <a:r>
              <a:rPr lang="es-ES" sz="6000" dirty="0" err="1"/>
              <a:t>Graphs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29DB9D-BEB9-0F47-8E8A-67DDB7111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03977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s-ES" dirty="0" err="1"/>
              <a:t>Group</a:t>
            </a:r>
            <a:r>
              <a:rPr lang="es-ES" dirty="0"/>
              <a:t> 09</a:t>
            </a:r>
          </a:p>
          <a:p>
            <a:r>
              <a:rPr lang="es-ES" dirty="0"/>
              <a:t>José Manuel Díaz </a:t>
            </a:r>
            <a:r>
              <a:rPr lang="es-ES" dirty="0" err="1"/>
              <a:t>Urraco</a:t>
            </a:r>
            <a:r>
              <a:rPr lang="es-ES" dirty="0"/>
              <a:t> - Daniel Lobato Navacerrada - Eva </a:t>
            </a:r>
            <a:r>
              <a:rPr lang="es-ES" dirty="0" err="1"/>
              <a:t>Tagarro</a:t>
            </a:r>
            <a:r>
              <a:rPr lang="es-ES" dirty="0"/>
              <a:t> López de Ayala</a:t>
            </a:r>
          </a:p>
        </p:txBody>
      </p:sp>
    </p:spTree>
    <p:extLst>
      <p:ext uri="{BB962C8B-B14F-4D97-AF65-F5344CB8AC3E}">
        <p14:creationId xmlns:p14="http://schemas.microsoft.com/office/powerpoint/2010/main" val="35818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5C11F-8395-334D-A813-3E6EC295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Source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42982-4FE7-E14D-BA7A-CB7D38A4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80" y="1951180"/>
            <a:ext cx="5791200" cy="4264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i="1" dirty="0" err="1"/>
              <a:t>Traffic</a:t>
            </a:r>
            <a:r>
              <a:rPr lang="es-ES" sz="2400" i="1" dirty="0"/>
              <a:t> </a:t>
            </a:r>
            <a:r>
              <a:rPr lang="es-ES" sz="2400" i="1" dirty="0" err="1"/>
              <a:t>accidents</a:t>
            </a:r>
            <a:r>
              <a:rPr lang="es-ES" sz="2400" i="1" dirty="0"/>
              <a:t> in </a:t>
            </a:r>
            <a:r>
              <a:rPr lang="es-ES" sz="2400" i="1" dirty="0" err="1"/>
              <a:t>the</a:t>
            </a:r>
            <a:r>
              <a:rPr lang="es-ES" sz="2400" i="1" dirty="0"/>
              <a:t> City of Madrid</a:t>
            </a:r>
            <a:br>
              <a:rPr lang="es-ES" dirty="0"/>
            </a:br>
            <a:endParaRPr lang="es-ES" dirty="0"/>
          </a:p>
          <a:p>
            <a:pPr>
              <a:spcAft>
                <a:spcPts val="1200"/>
              </a:spcAft>
            </a:pPr>
            <a:r>
              <a:rPr lang="es-ES" sz="2000" b="1" dirty="0"/>
              <a:t>Data </a:t>
            </a:r>
            <a:r>
              <a:rPr lang="es-ES" sz="2000" b="1" dirty="0" err="1"/>
              <a:t>source</a:t>
            </a:r>
            <a:r>
              <a:rPr lang="es-ES" sz="2000" b="1" dirty="0"/>
              <a:t>:  </a:t>
            </a:r>
            <a:r>
              <a:rPr lang="es-ES" dirty="0"/>
              <a:t>https://</a:t>
            </a:r>
            <a:r>
              <a:rPr lang="es-ES" dirty="0" err="1"/>
              <a:t>datos.madrid.es</a:t>
            </a:r>
            <a:r>
              <a:rPr lang="es-ES" dirty="0"/>
              <a:t>/</a:t>
            </a:r>
          </a:p>
          <a:p>
            <a:pPr>
              <a:spcAft>
                <a:spcPts val="1200"/>
              </a:spcAft>
            </a:pPr>
            <a:r>
              <a:rPr lang="es-ES" sz="2000" b="1" dirty="0" err="1"/>
              <a:t>Analysis</a:t>
            </a:r>
            <a:r>
              <a:rPr lang="es-ES" sz="2000" b="1" dirty="0"/>
              <a:t> of </a:t>
            </a:r>
            <a:r>
              <a:rPr lang="es-ES" sz="2000" b="1" dirty="0" err="1"/>
              <a:t>the</a:t>
            </a:r>
            <a:r>
              <a:rPr lang="es-ES" sz="2000" b="1" dirty="0"/>
              <a:t> data: </a:t>
            </a:r>
            <a:r>
              <a:rPr lang="en-US" dirty="0"/>
              <a:t>street, district, date, type of accident and characteristics of people involved</a:t>
            </a:r>
            <a:r>
              <a:rPr lang="es-ES" dirty="0"/>
              <a:t>.</a:t>
            </a:r>
          </a:p>
          <a:p>
            <a:pPr>
              <a:spcAft>
                <a:spcPts val="1200"/>
              </a:spcAft>
            </a:pPr>
            <a:r>
              <a:rPr lang="es-ES" sz="2000" b="1" dirty="0" err="1"/>
              <a:t>License</a:t>
            </a:r>
            <a:r>
              <a:rPr lang="es-ES" sz="2000" b="1" dirty="0"/>
              <a:t>: </a:t>
            </a:r>
            <a:r>
              <a:rPr lang="es-ES" dirty="0"/>
              <a:t>comercial and non comercial </a:t>
            </a:r>
            <a:r>
              <a:rPr lang="es-ES" dirty="0" err="1"/>
              <a:t>purposes</a:t>
            </a:r>
            <a:r>
              <a:rPr lang="es-ES" dirty="0"/>
              <a:t>.</a:t>
            </a:r>
          </a:p>
          <a:p>
            <a:pPr>
              <a:spcAft>
                <a:spcPts val="1200"/>
              </a:spcAft>
            </a:pPr>
            <a:r>
              <a:rPr lang="es-ES" sz="2000" b="1" dirty="0" err="1"/>
              <a:t>Objective</a:t>
            </a:r>
            <a:r>
              <a:rPr lang="es-ES" sz="2000" b="1" dirty="0"/>
              <a:t>: </a:t>
            </a:r>
            <a:r>
              <a:rPr lang="en-US" dirty="0"/>
              <a:t>search accidents by any criteria.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3A7EAD-8DD2-354C-AD8A-41B8C0C9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79" y="471157"/>
            <a:ext cx="4273679" cy="30526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78C41EB-C050-0D4C-B1A2-2E426A69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90" y="3869175"/>
            <a:ext cx="3228710" cy="25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3425FB44-025C-8E48-A679-557DDA50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8"/>
            <a:ext cx="12192000" cy="6858000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7BA77E1-A376-8346-8980-9216FD96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60707"/>
          <a:stretch/>
        </p:blipFill>
        <p:spPr>
          <a:xfrm>
            <a:off x="54279" y="728646"/>
            <a:ext cx="6622361" cy="129835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05BF62-556A-AE48-B584-8BEA3403E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27" b="60708"/>
          <a:stretch/>
        </p:blipFill>
        <p:spPr>
          <a:xfrm>
            <a:off x="6614834" y="722996"/>
            <a:ext cx="5522887" cy="13100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91EEDB-2C66-3B42-95AA-44447A2ABC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536"/>
          <a:stretch/>
        </p:blipFill>
        <p:spPr>
          <a:xfrm>
            <a:off x="211551" y="2882507"/>
            <a:ext cx="7411411" cy="180100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022779-1906-4149-A5A5-13DF221639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256" b="63790"/>
          <a:stretch/>
        </p:blipFill>
        <p:spPr>
          <a:xfrm>
            <a:off x="836868" y="4883356"/>
            <a:ext cx="3848649" cy="154940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A7FD17B-BEB2-334A-8685-6B08B46B6C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071" b="60849"/>
          <a:stretch/>
        </p:blipFill>
        <p:spPr>
          <a:xfrm>
            <a:off x="7622962" y="2880095"/>
            <a:ext cx="4323050" cy="180100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EBEA2C8-08EF-8C4E-8140-91F006BD35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318"/>
          <a:stretch/>
        </p:blipFill>
        <p:spPr>
          <a:xfrm>
            <a:off x="4695757" y="4884015"/>
            <a:ext cx="4946577" cy="1549400"/>
          </a:xfrm>
          <a:prstGeom prst="rect">
            <a:avLst/>
          </a:prstGeom>
        </p:spPr>
      </p:pic>
      <p:sp>
        <p:nvSpPr>
          <p:cNvPr id="19" name="Llamada rectangular 18">
            <a:extLst>
              <a:ext uri="{FF2B5EF4-FFF2-40B4-BE49-F238E27FC236}">
                <a16:creationId xmlns:a16="http://schemas.microsoft.com/office/drawing/2014/main" id="{56383B6C-F321-9946-BFC1-13033C1D49F1}"/>
              </a:ext>
            </a:extLst>
          </p:cNvPr>
          <p:cNvSpPr/>
          <p:nvPr/>
        </p:nvSpPr>
        <p:spPr>
          <a:xfrm>
            <a:off x="802888" y="90058"/>
            <a:ext cx="1773044" cy="527285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Original</a:t>
            </a:r>
          </a:p>
        </p:txBody>
      </p:sp>
      <p:sp>
        <p:nvSpPr>
          <p:cNvPr id="20" name="Llamada rectangular 19">
            <a:extLst>
              <a:ext uri="{FF2B5EF4-FFF2-40B4-BE49-F238E27FC236}">
                <a16:creationId xmlns:a16="http://schemas.microsoft.com/office/drawing/2014/main" id="{9881A285-9033-E743-A1AE-57DBF8D14949}"/>
              </a:ext>
            </a:extLst>
          </p:cNvPr>
          <p:cNvSpPr/>
          <p:nvPr/>
        </p:nvSpPr>
        <p:spPr>
          <a:xfrm>
            <a:off x="7684449" y="2247264"/>
            <a:ext cx="1773044" cy="527285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Final</a:t>
            </a:r>
          </a:p>
        </p:txBody>
      </p:sp>
      <p:sp>
        <p:nvSpPr>
          <p:cNvPr id="22" name="Anillo 21">
            <a:extLst>
              <a:ext uri="{FF2B5EF4-FFF2-40B4-BE49-F238E27FC236}">
                <a16:creationId xmlns:a16="http://schemas.microsoft.com/office/drawing/2014/main" id="{7D75822C-7276-724D-A8CF-BC94EA0C4DE7}"/>
              </a:ext>
            </a:extLst>
          </p:cNvPr>
          <p:cNvSpPr/>
          <p:nvPr/>
        </p:nvSpPr>
        <p:spPr>
          <a:xfrm>
            <a:off x="11091982" y="2661861"/>
            <a:ext cx="1026686" cy="2163813"/>
          </a:xfrm>
          <a:prstGeom prst="donut">
            <a:avLst>
              <a:gd name="adj" fmla="val 795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Flecha abajo 24">
            <a:extLst>
              <a:ext uri="{FF2B5EF4-FFF2-40B4-BE49-F238E27FC236}">
                <a16:creationId xmlns:a16="http://schemas.microsoft.com/office/drawing/2014/main" id="{4A3FB385-43BF-6B43-8425-4912E8771507}"/>
              </a:ext>
            </a:extLst>
          </p:cNvPr>
          <p:cNvSpPr/>
          <p:nvPr/>
        </p:nvSpPr>
        <p:spPr>
          <a:xfrm>
            <a:off x="10608543" y="2285097"/>
            <a:ext cx="398955" cy="52728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arco 27">
            <a:extLst>
              <a:ext uri="{FF2B5EF4-FFF2-40B4-BE49-F238E27FC236}">
                <a16:creationId xmlns:a16="http://schemas.microsoft.com/office/drawing/2014/main" id="{5C1566FD-C66C-1D4E-9CF7-E490CC57E2E5}"/>
              </a:ext>
            </a:extLst>
          </p:cNvPr>
          <p:cNvSpPr/>
          <p:nvPr/>
        </p:nvSpPr>
        <p:spPr>
          <a:xfrm>
            <a:off x="1837937" y="2739918"/>
            <a:ext cx="3280782" cy="2090191"/>
          </a:xfrm>
          <a:prstGeom prst="frame">
            <a:avLst>
              <a:gd name="adj1" fmla="val 3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Flecha abajo 29">
            <a:extLst>
              <a:ext uri="{FF2B5EF4-FFF2-40B4-BE49-F238E27FC236}">
                <a16:creationId xmlns:a16="http://schemas.microsoft.com/office/drawing/2014/main" id="{1754E9E3-F5FE-624A-8C94-536154ADBAB7}"/>
              </a:ext>
            </a:extLst>
          </p:cNvPr>
          <p:cNvSpPr/>
          <p:nvPr/>
        </p:nvSpPr>
        <p:spPr>
          <a:xfrm rot="2350489" flipH="1">
            <a:off x="5720603" y="2309871"/>
            <a:ext cx="142623" cy="568863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bajo 30">
            <a:extLst>
              <a:ext uri="{FF2B5EF4-FFF2-40B4-BE49-F238E27FC236}">
                <a16:creationId xmlns:a16="http://schemas.microsoft.com/office/drawing/2014/main" id="{86E87670-6A6F-184A-B051-449CEBE7A21A}"/>
              </a:ext>
            </a:extLst>
          </p:cNvPr>
          <p:cNvSpPr/>
          <p:nvPr/>
        </p:nvSpPr>
        <p:spPr>
          <a:xfrm rot="19334543" flipH="1">
            <a:off x="6784348" y="2303882"/>
            <a:ext cx="142623" cy="568863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 abajo 33">
            <a:extLst>
              <a:ext uri="{FF2B5EF4-FFF2-40B4-BE49-F238E27FC236}">
                <a16:creationId xmlns:a16="http://schemas.microsoft.com/office/drawing/2014/main" id="{146701C9-7DDA-1444-A84A-875B642AB567}"/>
              </a:ext>
            </a:extLst>
          </p:cNvPr>
          <p:cNvSpPr/>
          <p:nvPr/>
        </p:nvSpPr>
        <p:spPr>
          <a:xfrm rot="10800000">
            <a:off x="9127567" y="6452510"/>
            <a:ext cx="398955" cy="3355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 abajo 34">
            <a:extLst>
              <a:ext uri="{FF2B5EF4-FFF2-40B4-BE49-F238E27FC236}">
                <a16:creationId xmlns:a16="http://schemas.microsoft.com/office/drawing/2014/main" id="{E0CDA486-EEB6-6047-8E49-97AC09D8E20C}"/>
              </a:ext>
            </a:extLst>
          </p:cNvPr>
          <p:cNvSpPr/>
          <p:nvPr/>
        </p:nvSpPr>
        <p:spPr>
          <a:xfrm rot="10800000">
            <a:off x="4870623" y="6468027"/>
            <a:ext cx="398955" cy="3355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 abajo 35">
            <a:extLst>
              <a:ext uri="{FF2B5EF4-FFF2-40B4-BE49-F238E27FC236}">
                <a16:creationId xmlns:a16="http://schemas.microsoft.com/office/drawing/2014/main" id="{1B14FE2A-46F1-AC4E-AED2-E1BE25C54360}"/>
              </a:ext>
            </a:extLst>
          </p:cNvPr>
          <p:cNvSpPr/>
          <p:nvPr/>
        </p:nvSpPr>
        <p:spPr>
          <a:xfrm rot="10800000">
            <a:off x="4005442" y="6461465"/>
            <a:ext cx="398955" cy="3355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 abajo 36">
            <a:extLst>
              <a:ext uri="{FF2B5EF4-FFF2-40B4-BE49-F238E27FC236}">
                <a16:creationId xmlns:a16="http://schemas.microsoft.com/office/drawing/2014/main" id="{E703D796-5CC0-EB4F-A03A-D7C593033788}"/>
              </a:ext>
            </a:extLst>
          </p:cNvPr>
          <p:cNvSpPr/>
          <p:nvPr/>
        </p:nvSpPr>
        <p:spPr>
          <a:xfrm rot="10800000">
            <a:off x="2123481" y="6452511"/>
            <a:ext cx="398955" cy="3355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bajo 37">
            <a:extLst>
              <a:ext uri="{FF2B5EF4-FFF2-40B4-BE49-F238E27FC236}">
                <a16:creationId xmlns:a16="http://schemas.microsoft.com/office/drawing/2014/main" id="{3D8DFE80-21D2-9C4F-B6B3-DE167FD11055}"/>
              </a:ext>
            </a:extLst>
          </p:cNvPr>
          <p:cNvSpPr/>
          <p:nvPr/>
        </p:nvSpPr>
        <p:spPr>
          <a:xfrm rot="10800000">
            <a:off x="1173254" y="6459072"/>
            <a:ext cx="398955" cy="3355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 abajo 38">
            <a:extLst>
              <a:ext uri="{FF2B5EF4-FFF2-40B4-BE49-F238E27FC236}">
                <a16:creationId xmlns:a16="http://schemas.microsoft.com/office/drawing/2014/main" id="{48F63A2C-75D0-8F40-BD65-2D08A5E3EA19}"/>
              </a:ext>
            </a:extLst>
          </p:cNvPr>
          <p:cNvSpPr/>
          <p:nvPr/>
        </p:nvSpPr>
        <p:spPr>
          <a:xfrm rot="10800000">
            <a:off x="6748729" y="6459073"/>
            <a:ext cx="398955" cy="3355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63C3FB3-198D-5A45-A2E8-A10437977F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629"/>
          <a:stretch/>
        </p:blipFill>
        <p:spPr>
          <a:xfrm>
            <a:off x="9642334" y="4882633"/>
            <a:ext cx="1609443" cy="1549400"/>
          </a:xfrm>
          <a:prstGeom prst="rect">
            <a:avLst/>
          </a:prstGeom>
        </p:spPr>
      </p:pic>
      <p:sp>
        <p:nvSpPr>
          <p:cNvPr id="32" name="Anillo 31">
            <a:extLst>
              <a:ext uri="{FF2B5EF4-FFF2-40B4-BE49-F238E27FC236}">
                <a16:creationId xmlns:a16="http://schemas.microsoft.com/office/drawing/2014/main" id="{9736D331-15C3-9F4E-AC12-BA85BB7266CD}"/>
              </a:ext>
            </a:extLst>
          </p:cNvPr>
          <p:cNvSpPr/>
          <p:nvPr/>
        </p:nvSpPr>
        <p:spPr>
          <a:xfrm>
            <a:off x="9499095" y="4575426"/>
            <a:ext cx="1026686" cy="2163813"/>
          </a:xfrm>
          <a:prstGeom prst="donut">
            <a:avLst>
              <a:gd name="adj" fmla="val 795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A9B72-98D8-0249-AF6E-5BB06EF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Naming</a:t>
            </a:r>
            <a:r>
              <a:rPr lang="es-ES" dirty="0"/>
              <a:t> </a:t>
            </a:r>
            <a:r>
              <a:rPr lang="es-ES" dirty="0" err="1"/>
              <a:t>Strategy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CB94587-E385-6342-898B-81166DD1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6" y="2560169"/>
            <a:ext cx="11597268" cy="26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898B7-2B62-7D4E-B79F-D3A8181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Linking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Wikidata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62A0F73-FECA-BB41-B200-287A8F878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767" y="4393537"/>
            <a:ext cx="2618307" cy="185027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F6E452-9841-474E-A3C1-4D85BC96C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4"/>
          <a:stretch/>
        </p:blipFill>
        <p:spPr>
          <a:xfrm>
            <a:off x="7924860" y="343414"/>
            <a:ext cx="3764079" cy="6162818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0639FDF-F205-E043-A2F7-781581FB6C56}"/>
              </a:ext>
            </a:extLst>
          </p:cNvPr>
          <p:cNvSpPr txBox="1">
            <a:spLocks/>
          </p:cNvSpPr>
          <p:nvPr/>
        </p:nvSpPr>
        <p:spPr>
          <a:xfrm>
            <a:off x="1308320" y="2230766"/>
            <a:ext cx="5791200" cy="2132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Matching: </a:t>
            </a:r>
            <a:r>
              <a:rPr lang="en-US" dirty="0"/>
              <a:t>sharable, extensible, and easily re-usable.</a:t>
            </a:r>
          </a:p>
          <a:p>
            <a:r>
              <a:rPr lang="es-ES" b="1" dirty="0"/>
              <a:t>Data 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sources</a:t>
            </a:r>
            <a:r>
              <a:rPr lang="es-ES" dirty="0"/>
              <a:t>.</a:t>
            </a:r>
            <a:endParaRPr lang="en-US" dirty="0"/>
          </a:p>
          <a:p>
            <a:r>
              <a:rPr lang="en-US" dirty="0"/>
              <a:t>Get properties and instances we do not have in our dataset.</a:t>
            </a:r>
            <a:endParaRPr lang="es-ES" dirty="0"/>
          </a:p>
        </p:txBody>
      </p:sp>
      <p:sp>
        <p:nvSpPr>
          <p:cNvPr id="17" name="Flecha izquierda 16">
            <a:extLst>
              <a:ext uri="{FF2B5EF4-FFF2-40B4-BE49-F238E27FC236}">
                <a16:creationId xmlns:a16="http://schemas.microsoft.com/office/drawing/2014/main" id="{C1834430-EA3E-9442-A766-8F8E59DA8359}"/>
              </a:ext>
            </a:extLst>
          </p:cNvPr>
          <p:cNvSpPr/>
          <p:nvPr/>
        </p:nvSpPr>
        <p:spPr>
          <a:xfrm>
            <a:off x="5634009" y="4803379"/>
            <a:ext cx="1791268" cy="680268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18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5F210-4F67-7A49-9BA0-44D6AE7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Ontology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C9FFF65-17A3-C646-91E1-0FD04F8B8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132"/>
          <a:stretch/>
        </p:blipFill>
        <p:spPr>
          <a:xfrm>
            <a:off x="4732741" y="2537132"/>
            <a:ext cx="3116717" cy="2740401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1200C79-5EB5-DB42-B82B-2A5B66DDE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83"/>
          <a:stretch/>
        </p:blipFill>
        <p:spPr>
          <a:xfrm>
            <a:off x="1283474" y="2537132"/>
            <a:ext cx="3132407" cy="30466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D25587-69EE-724B-B8FA-A575D46D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318" y="2537132"/>
            <a:ext cx="2785989" cy="36763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A65F535-0D75-9F43-A479-72C091570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407" y="1048994"/>
            <a:ext cx="4152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9D26A-38F4-044B-840A-A37F7B2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demo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02F5B9-6900-044F-BBDC-89097E52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85" y="1771100"/>
            <a:ext cx="6093832" cy="4711726"/>
          </a:xfrm>
        </p:spPr>
      </p:pic>
    </p:spTree>
    <p:extLst>
      <p:ext uri="{BB962C8B-B14F-4D97-AF65-F5344CB8AC3E}">
        <p14:creationId xmlns:p14="http://schemas.microsoft.com/office/powerpoint/2010/main" val="329441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5335</TotalTime>
  <Words>120</Words>
  <Application>Microsoft Macintosh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Semantic Web, Linked Data and Knowledge Graphs</vt:lpstr>
      <vt:lpstr>Data Source</vt:lpstr>
      <vt:lpstr>Presentación de PowerPoint</vt:lpstr>
      <vt:lpstr>Resource Naming Strategy</vt:lpstr>
      <vt:lpstr>Linking with Wikidata</vt:lpstr>
      <vt:lpstr>Ontology</vt:lpstr>
      <vt:lpstr>Application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Tagarro</dc:creator>
  <cp:lastModifiedBy>Eva Tagarro</cp:lastModifiedBy>
  <cp:revision>30</cp:revision>
  <dcterms:created xsi:type="dcterms:W3CDTF">2020-10-31T19:48:08Z</dcterms:created>
  <dcterms:modified xsi:type="dcterms:W3CDTF">2020-11-05T20:40:04Z</dcterms:modified>
</cp:coreProperties>
</file>