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1">
          <p15:clr>
            <a:srgbClr val="A4A3A4"/>
          </p15:clr>
        </p15:guide>
        <p15:guide id="2" pos="2880">
          <p15:clr>
            <a:srgbClr val="A4A3A4"/>
          </p15:clr>
        </p15:guide>
        <p15:guide id="3" pos="5613">
          <p15:clr>
            <a:srgbClr val="9AA0A6"/>
          </p15:clr>
        </p15:guide>
        <p15:guide id="4" orient="horz" pos="680">
          <p15:clr>
            <a:srgbClr val="9AA0A6"/>
          </p15:clr>
        </p15:guide>
        <p15:guide id="5" orient="horz" pos="2606">
          <p15:clr>
            <a:srgbClr val="9AA0A6"/>
          </p15:clr>
        </p15:guide>
      </p15:sldGuideLst>
    </p:ext>
    <p:ext uri="http://customooxmlschemas.google.com/">
      <go:slidesCustomData xmlns:go="http://customooxmlschemas.google.com/" r:id="rId28" roundtripDataSignature="AMtx7mgLDhY9HJyVATRc4zoL+CT2wIAt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71" orient="horz"/>
        <p:guide pos="2880"/>
        <p:guide pos="5613"/>
        <p:guide pos="680" orient="horz"/>
        <p:guide pos="260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penSans-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Santi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18380185f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018380185f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Jeni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21a421bfb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021a421bfb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David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21a421bfb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021a421bfb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David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bcacdee7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fbcacdee7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David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Buenas gracias y muchas tardes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Santi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18380185f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018380185f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Santi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18380185f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018380185f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Santi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18380185f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018380185f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Dani</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1200"/>
              </a:spcBef>
              <a:spcAft>
                <a:spcPts val="0"/>
              </a:spcAft>
              <a:buClr>
                <a:schemeClr val="dk1"/>
              </a:buClr>
              <a:buSzPts val="1100"/>
              <a:buFont typeface="Arial"/>
              <a:buNone/>
            </a:pPr>
            <a:r>
              <a:rPr lang="es-ES"/>
              <a:t>Of course, before we could use any of this data we had to clean it and format it. We did so using OpenRefine.</a:t>
            </a:r>
            <a:endParaRPr/>
          </a:p>
          <a:p>
            <a:pPr indent="0" lvl="0" marL="0" rtl="0" algn="l">
              <a:lnSpc>
                <a:spcPct val="115000"/>
              </a:lnSpc>
              <a:spcBef>
                <a:spcPts val="1200"/>
              </a:spcBef>
              <a:spcAft>
                <a:spcPts val="0"/>
              </a:spcAft>
              <a:buClr>
                <a:schemeClr val="dk1"/>
              </a:buClr>
              <a:buSzPts val="1100"/>
              <a:buFont typeface="Arial"/>
              <a:buNone/>
            </a:pPr>
            <a:r>
              <a:rPr lang="es-ES"/>
              <a:t>We first removed columns with unimportant or missing data, and also removed samples that were not complete and formatted the date into a standard datetime format.</a:t>
            </a:r>
            <a:endParaRPr/>
          </a:p>
          <a:p>
            <a:pPr indent="0" lvl="0" marL="0" rtl="0" algn="l">
              <a:lnSpc>
                <a:spcPct val="115000"/>
              </a:lnSpc>
              <a:spcBef>
                <a:spcPts val="1200"/>
              </a:spcBef>
              <a:spcAft>
                <a:spcPts val="0"/>
              </a:spcAft>
              <a:buClr>
                <a:schemeClr val="dk1"/>
              </a:buClr>
              <a:buSzPts val="1100"/>
              <a:buFont typeface="Arial"/>
              <a:buNone/>
            </a:pPr>
            <a:r>
              <a:rPr lang="es-ES"/>
              <a:t>After that, we had to separate the number from the street, as they were in the same column and tried to format the adress and district columns. As they came, those 2 columns had lots of spaces, dots and slashes among some other errors so we had to clean and replace them columns so that they were usable as resource identifiers in an RDF, as well as replacing special characters that were generating some encoding errors.</a:t>
            </a:r>
            <a:endParaRPr/>
          </a:p>
          <a:p>
            <a:pPr indent="0" lvl="0" marL="0" rtl="0" algn="l">
              <a:lnSpc>
                <a:spcPct val="115000"/>
              </a:lnSpc>
              <a:spcBef>
                <a:spcPts val="1200"/>
              </a:spcBef>
              <a:spcAft>
                <a:spcPts val="0"/>
              </a:spcAft>
              <a:buClr>
                <a:schemeClr val="dk1"/>
              </a:buClr>
              <a:buSzPts val="1100"/>
              <a:buFont typeface="Arial"/>
              <a:buNone/>
            </a:pPr>
            <a:r>
              <a:rPr lang="es-ES"/>
              <a:t> We also duplicated the street name column and replaced abbreviations with full expressions for the latter use in the data linking process.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18380185f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1018380185f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Dani</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1200"/>
              </a:spcBef>
              <a:spcAft>
                <a:spcPts val="0"/>
              </a:spcAft>
              <a:buClr>
                <a:schemeClr val="dk1"/>
              </a:buClr>
              <a:buSzPts val="1100"/>
              <a:buFont typeface="Arial"/>
              <a:buNone/>
            </a:pPr>
            <a:r>
              <a:rPr lang="es-ES">
                <a:solidFill>
                  <a:schemeClr val="dk1"/>
                </a:solidFill>
              </a:rPr>
              <a:t>Once we had a read- to-use csv file, we created an rml mapping for it with 3 triples map bc we have 3 classes and 2 join conditions on the accident ID to map them.</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ES">
                <a:solidFill>
                  <a:schemeClr val="dk1"/>
                </a:solidFill>
              </a:rPr>
              <a:t>For this step we used a Docker image of RMLMapper bc we were having some kind of error on the join process with Helios materializer.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18380185f_2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018380185f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Fernando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18380185f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018380185f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Fernando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2769c31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2769c31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Jeni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atos.madrid.es"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bicycleaccidents.org/" TargetMode="External"/><Relationship Id="rId4" Type="http://schemas.openxmlformats.org/officeDocument/2006/relationships/hyperlink" Target="http://bicycleaccidents.org/ontology#" TargetMode="External"/><Relationship Id="rId5" Type="http://schemas.openxmlformats.org/officeDocument/2006/relationships/hyperlink" Target="http://bicycleaccidents.org/resource/" TargetMode="External"/><Relationship Id="rId6" Type="http://schemas.openxmlformats.org/officeDocument/2006/relationships/image" Target="../media/image3.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454075"/>
            <a:ext cx="8520600" cy="134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s-ES" sz="3800">
                <a:solidFill>
                  <a:srgbClr val="1E6FDA"/>
                </a:solidFill>
                <a:latin typeface="Montserrat"/>
                <a:ea typeface="Montserrat"/>
                <a:cs typeface="Montserrat"/>
                <a:sym typeface="Montserrat"/>
              </a:rPr>
              <a:t>Open Data and Knowledge Graphs Presentation</a:t>
            </a:r>
            <a:endParaRPr b="1" sz="3800">
              <a:solidFill>
                <a:srgbClr val="1E6FDA"/>
              </a:solidFill>
              <a:latin typeface="Montserrat"/>
              <a:ea typeface="Montserrat"/>
              <a:cs typeface="Montserrat"/>
              <a:sym typeface="Montserrat"/>
            </a:endParaRPr>
          </a:p>
        </p:txBody>
      </p:sp>
      <p:sp>
        <p:nvSpPr>
          <p:cNvPr id="55" name="Google Shape;55;p1"/>
          <p:cNvSpPr txBox="1"/>
          <p:nvPr>
            <p:ph idx="1" type="subTitle"/>
          </p:nvPr>
        </p:nvSpPr>
        <p:spPr>
          <a:xfrm>
            <a:off x="311700" y="2708325"/>
            <a:ext cx="8520600" cy="223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i="1" lang="es-ES" sz="1700">
                <a:solidFill>
                  <a:srgbClr val="666666"/>
                </a:solidFill>
                <a:latin typeface="Open Sans"/>
                <a:ea typeface="Open Sans"/>
                <a:cs typeface="Open Sans"/>
                <a:sym typeface="Open Sans"/>
              </a:rPr>
              <a:t>UPM – 2021/2022</a:t>
            </a:r>
            <a:endParaRPr i="1" sz="1700">
              <a:solidFill>
                <a:srgbClr val="666666"/>
              </a:solidFill>
              <a:latin typeface="Open Sans"/>
              <a:ea typeface="Open Sans"/>
              <a:cs typeface="Open Sans"/>
              <a:sym typeface="Open Sans"/>
            </a:endParaRPr>
          </a:p>
          <a:p>
            <a:pPr indent="0" lvl="0" marL="0" rtl="0" algn="ctr">
              <a:lnSpc>
                <a:spcPct val="100000"/>
              </a:lnSpc>
              <a:spcBef>
                <a:spcPts val="0"/>
              </a:spcBef>
              <a:spcAft>
                <a:spcPts val="0"/>
              </a:spcAft>
              <a:buSzPts val="2800"/>
              <a:buNone/>
            </a:pPr>
            <a:r>
              <a:t/>
            </a:r>
            <a:endParaRPr i="1" sz="1700">
              <a:solidFill>
                <a:srgbClr val="666666"/>
              </a:solidFill>
              <a:latin typeface="Open Sans"/>
              <a:ea typeface="Open Sans"/>
              <a:cs typeface="Open Sans"/>
              <a:sym typeface="Open Sans"/>
            </a:endParaRPr>
          </a:p>
          <a:p>
            <a:pPr indent="0" lvl="0" marL="0" rtl="0" algn="ctr">
              <a:lnSpc>
                <a:spcPct val="100000"/>
              </a:lnSpc>
              <a:spcBef>
                <a:spcPts val="0"/>
              </a:spcBef>
              <a:spcAft>
                <a:spcPts val="0"/>
              </a:spcAft>
              <a:buSzPts val="2800"/>
              <a:buNone/>
            </a:pPr>
            <a:r>
              <a:rPr i="1" lang="es-ES" sz="1200">
                <a:solidFill>
                  <a:srgbClr val="666666"/>
                </a:solidFill>
                <a:latin typeface="Open Sans"/>
                <a:ea typeface="Open Sans"/>
                <a:cs typeface="Open Sans"/>
                <a:sym typeface="Open Sans"/>
              </a:rPr>
              <a:t>Jenifer Tabita Ciuciu-Kiss</a:t>
            </a:r>
            <a:endParaRPr i="1" sz="1200">
              <a:solidFill>
                <a:srgbClr val="666666"/>
              </a:solidFill>
              <a:latin typeface="Open Sans"/>
              <a:ea typeface="Open Sans"/>
              <a:cs typeface="Open Sans"/>
              <a:sym typeface="Open Sans"/>
            </a:endParaRPr>
          </a:p>
          <a:p>
            <a:pPr indent="0" lvl="0" marL="0" rtl="0" algn="ctr">
              <a:lnSpc>
                <a:spcPct val="100000"/>
              </a:lnSpc>
              <a:spcBef>
                <a:spcPts val="0"/>
              </a:spcBef>
              <a:spcAft>
                <a:spcPts val="0"/>
              </a:spcAft>
              <a:buSzPts val="2800"/>
              <a:buNone/>
            </a:pPr>
            <a:r>
              <a:rPr i="1" lang="es-ES" sz="1200">
                <a:solidFill>
                  <a:srgbClr val="666666"/>
                </a:solidFill>
                <a:latin typeface="Open Sans"/>
                <a:ea typeface="Open Sans"/>
                <a:cs typeface="Open Sans"/>
                <a:sym typeface="Open Sans"/>
              </a:rPr>
              <a:t>Daniel García Cebrián</a:t>
            </a:r>
            <a:endParaRPr i="1" sz="1200">
              <a:solidFill>
                <a:srgbClr val="666666"/>
              </a:solidFill>
              <a:latin typeface="Open Sans"/>
              <a:ea typeface="Open Sans"/>
              <a:cs typeface="Open Sans"/>
              <a:sym typeface="Open Sans"/>
            </a:endParaRPr>
          </a:p>
          <a:p>
            <a:pPr indent="0" lvl="0" marL="0" rtl="0" algn="ctr">
              <a:lnSpc>
                <a:spcPct val="100000"/>
              </a:lnSpc>
              <a:spcBef>
                <a:spcPts val="0"/>
              </a:spcBef>
              <a:spcAft>
                <a:spcPts val="0"/>
              </a:spcAft>
              <a:buSzPts val="2800"/>
              <a:buNone/>
            </a:pPr>
            <a:r>
              <a:rPr i="1" lang="es-ES" sz="1200">
                <a:solidFill>
                  <a:srgbClr val="666666"/>
                </a:solidFill>
                <a:latin typeface="Open Sans"/>
                <a:ea typeface="Open Sans"/>
                <a:cs typeface="Open Sans"/>
                <a:sym typeface="Open Sans"/>
              </a:rPr>
              <a:t>Fernando Madrazo Bringas</a:t>
            </a:r>
            <a:endParaRPr i="1" sz="1200">
              <a:solidFill>
                <a:srgbClr val="666666"/>
              </a:solidFill>
              <a:latin typeface="Open Sans"/>
              <a:ea typeface="Open Sans"/>
              <a:cs typeface="Open Sans"/>
              <a:sym typeface="Open Sans"/>
            </a:endParaRPr>
          </a:p>
          <a:p>
            <a:pPr indent="0" lvl="0" marL="0" rtl="0" algn="ctr">
              <a:lnSpc>
                <a:spcPct val="100000"/>
              </a:lnSpc>
              <a:spcBef>
                <a:spcPts val="0"/>
              </a:spcBef>
              <a:spcAft>
                <a:spcPts val="0"/>
              </a:spcAft>
              <a:buSzPts val="2800"/>
              <a:buNone/>
            </a:pPr>
            <a:r>
              <a:rPr i="1" lang="es-ES" sz="1200">
                <a:solidFill>
                  <a:srgbClr val="666666"/>
                </a:solidFill>
                <a:latin typeface="Open Sans"/>
                <a:ea typeface="Open Sans"/>
                <a:cs typeface="Open Sans"/>
                <a:sym typeface="Open Sans"/>
              </a:rPr>
              <a:t>David Cabornero Pascual</a:t>
            </a:r>
            <a:endParaRPr i="1" sz="1200">
              <a:solidFill>
                <a:srgbClr val="666666"/>
              </a:solidFill>
              <a:latin typeface="Open Sans"/>
              <a:ea typeface="Open Sans"/>
              <a:cs typeface="Open Sans"/>
              <a:sym typeface="Open Sans"/>
            </a:endParaRPr>
          </a:p>
          <a:p>
            <a:pPr indent="0" lvl="0" marL="0" rtl="0" algn="ctr">
              <a:lnSpc>
                <a:spcPct val="100000"/>
              </a:lnSpc>
              <a:spcBef>
                <a:spcPts val="0"/>
              </a:spcBef>
              <a:spcAft>
                <a:spcPts val="0"/>
              </a:spcAft>
              <a:buSzPts val="2800"/>
              <a:buNone/>
            </a:pPr>
            <a:r>
              <a:rPr i="1" lang="es-ES" sz="1200">
                <a:solidFill>
                  <a:srgbClr val="666666"/>
                </a:solidFill>
                <a:latin typeface="Open Sans"/>
                <a:ea typeface="Open Sans"/>
                <a:cs typeface="Open Sans"/>
                <a:sym typeface="Open Sans"/>
              </a:rPr>
              <a:t>Santiago Monteso Fernández</a:t>
            </a:r>
            <a:endParaRPr i="1" sz="1200">
              <a:solidFill>
                <a:srgbClr val="666666"/>
              </a:solidFill>
              <a:latin typeface="Open Sans"/>
              <a:ea typeface="Open Sans"/>
              <a:cs typeface="Open Sans"/>
              <a:sym typeface="Open Sans"/>
            </a:endParaRPr>
          </a:p>
          <a:p>
            <a:pPr indent="0" lvl="0" marL="0" rtl="0" algn="ctr">
              <a:lnSpc>
                <a:spcPct val="100000"/>
              </a:lnSpc>
              <a:spcBef>
                <a:spcPts val="0"/>
              </a:spcBef>
              <a:spcAft>
                <a:spcPts val="0"/>
              </a:spcAft>
              <a:buSzPts val="2800"/>
              <a:buNone/>
            </a:pPr>
            <a:r>
              <a:t/>
            </a:r>
            <a:endParaRPr i="1" sz="1200">
              <a:solidFill>
                <a:srgbClr val="666666"/>
              </a:solidFill>
              <a:latin typeface="Open Sans"/>
              <a:ea typeface="Open Sans"/>
              <a:cs typeface="Open Sans"/>
              <a:sym typeface="Open Sans"/>
            </a:endParaRPr>
          </a:p>
          <a:p>
            <a:pPr indent="0" lvl="0" marL="0" rtl="0" algn="ctr">
              <a:lnSpc>
                <a:spcPct val="100000"/>
              </a:lnSpc>
              <a:spcBef>
                <a:spcPts val="0"/>
              </a:spcBef>
              <a:spcAft>
                <a:spcPts val="0"/>
              </a:spcAft>
              <a:buSzPts val="2800"/>
              <a:buNone/>
            </a:pPr>
            <a:r>
              <a:rPr i="1" lang="es-ES" sz="1400">
                <a:solidFill>
                  <a:srgbClr val="666666"/>
                </a:solidFill>
                <a:latin typeface="Open Sans"/>
                <a:ea typeface="Open Sans"/>
                <a:cs typeface="Open Sans"/>
                <a:sym typeface="Open Sans"/>
              </a:rPr>
              <a:t>(Group 42)</a:t>
            </a:r>
            <a:endParaRPr i="1" sz="1400">
              <a:solidFill>
                <a:srgbClr val="666666"/>
              </a:solidFill>
              <a:latin typeface="Open Sans"/>
              <a:ea typeface="Open Sans"/>
              <a:cs typeface="Open Sans"/>
              <a:sym typeface="Open Sans"/>
            </a:endParaRPr>
          </a:p>
        </p:txBody>
      </p:sp>
      <p:sp>
        <p:nvSpPr>
          <p:cNvPr id="56" name="Google Shape;56;p1"/>
          <p:cNvSpPr/>
          <p:nvPr/>
        </p:nvSpPr>
        <p:spPr>
          <a:xfrm>
            <a:off x="0" y="0"/>
            <a:ext cx="155400" cy="5151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152400" y="-100"/>
            <a:ext cx="155400" cy="5151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5935375" y="4558249"/>
            <a:ext cx="3071400" cy="592675"/>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666666"/>
              </a:solidFill>
              <a:latin typeface="Open Sans"/>
              <a:ea typeface="Open Sans"/>
              <a:cs typeface="Open Sans"/>
              <a:sym typeface="Open Sans"/>
            </a:endParaRPr>
          </a:p>
        </p:txBody>
      </p:sp>
      <p:pic>
        <p:nvPicPr>
          <p:cNvPr id="59" name="Google Shape;59;p1"/>
          <p:cNvPicPr preferRelativeResize="0"/>
          <p:nvPr/>
        </p:nvPicPr>
        <p:blipFill rotWithShape="1">
          <a:blip r:embed="rId3">
            <a:alphaModFix/>
          </a:blip>
          <a:srcRect b="0" l="0" r="49112" t="0"/>
          <a:stretch/>
        </p:blipFill>
        <p:spPr>
          <a:xfrm>
            <a:off x="8014215" y="86335"/>
            <a:ext cx="1067907" cy="9744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018380185f_2_55"/>
          <p:cNvSpPr txBox="1"/>
          <p:nvPr>
            <p:ph type="title"/>
          </p:nvPr>
        </p:nvSpPr>
        <p:spPr>
          <a:xfrm>
            <a:off x="311700" y="239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ES">
                <a:solidFill>
                  <a:srgbClr val="1E6FDA"/>
                </a:solidFill>
                <a:latin typeface="Montserrat"/>
                <a:ea typeface="Montserrat"/>
                <a:cs typeface="Montserrat"/>
                <a:sym typeface="Montserrat"/>
              </a:rPr>
              <a:t>Let’s see it in practice!</a:t>
            </a:r>
            <a:endParaRPr b="1">
              <a:solidFill>
                <a:srgbClr val="1E6FDA"/>
              </a:solidFill>
              <a:latin typeface="Montserrat"/>
              <a:ea typeface="Montserrat"/>
              <a:cs typeface="Montserrat"/>
              <a:sym typeface="Montserrat"/>
            </a:endParaRPr>
          </a:p>
        </p:txBody>
      </p:sp>
      <p:sp>
        <p:nvSpPr>
          <p:cNvPr id="164" name="Google Shape;164;g1018380185f_2_55"/>
          <p:cNvSpPr txBox="1"/>
          <p:nvPr>
            <p:ph idx="1" type="body"/>
          </p:nvPr>
        </p:nvSpPr>
        <p:spPr>
          <a:xfrm>
            <a:off x="311700" y="906625"/>
            <a:ext cx="3626400" cy="332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Using reconciliated districts, we can obtain information from Wikidata.</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Probably we could obtain more data from another sources</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Some frequency tables have been drawn to see some statistical info.</a:t>
            </a:r>
            <a:endParaRPr>
              <a:latin typeface="Open Sans"/>
              <a:ea typeface="Open Sans"/>
              <a:cs typeface="Open Sans"/>
              <a:sym typeface="Open Sans"/>
            </a:endParaRPr>
          </a:p>
          <a:p>
            <a:pPr indent="-228600" lvl="0" marL="457200" rtl="0" algn="l">
              <a:lnSpc>
                <a:spcPct val="115000"/>
              </a:lnSpc>
              <a:spcBef>
                <a:spcPts val="0"/>
              </a:spcBef>
              <a:spcAft>
                <a:spcPts val="0"/>
              </a:spcAft>
              <a:buClr>
                <a:srgbClr val="72B5EC"/>
              </a:buClr>
              <a:buSzPts val="1800"/>
              <a:buFont typeface="Noto Sans Symbols"/>
              <a:buNone/>
            </a:pPr>
            <a:r>
              <a:t/>
            </a:r>
            <a:endParaRPr>
              <a:latin typeface="Open Sans"/>
              <a:ea typeface="Open Sans"/>
              <a:cs typeface="Open Sans"/>
              <a:sym typeface="Open Sans"/>
            </a:endParaRPr>
          </a:p>
        </p:txBody>
      </p:sp>
      <p:sp>
        <p:nvSpPr>
          <p:cNvPr id="165" name="Google Shape;165;g1018380185f_2_55"/>
          <p:cNvSpPr/>
          <p:nvPr/>
        </p:nvSpPr>
        <p:spPr>
          <a:xfrm rot="5400000">
            <a:off x="4545000" y="-222125"/>
            <a:ext cx="54000" cy="9144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166" name="Google Shape;166;g1018380185f_2_55"/>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018380185f_2_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168" name="Google Shape;168;g1018380185f_2_55"/>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169" name="Google Shape;169;g1018380185f_2_55"/>
          <p:cNvPicPr preferRelativeResize="0"/>
          <p:nvPr/>
        </p:nvPicPr>
        <p:blipFill rotWithShape="1">
          <a:blip r:embed="rId3">
            <a:alphaModFix/>
          </a:blip>
          <a:srcRect b="0" l="0" r="0" t="0"/>
          <a:stretch/>
        </p:blipFill>
        <p:spPr>
          <a:xfrm>
            <a:off x="215765" y="4382382"/>
            <a:ext cx="1639180" cy="761119"/>
          </a:xfrm>
          <a:prstGeom prst="rect">
            <a:avLst/>
          </a:prstGeom>
          <a:noFill/>
          <a:ln>
            <a:noFill/>
          </a:ln>
        </p:spPr>
      </p:pic>
      <p:pic>
        <p:nvPicPr>
          <p:cNvPr id="170" name="Google Shape;170;g1018380185f_2_55"/>
          <p:cNvPicPr preferRelativeResize="0"/>
          <p:nvPr/>
        </p:nvPicPr>
        <p:blipFill rotWithShape="1">
          <a:blip r:embed="rId3">
            <a:alphaModFix/>
          </a:blip>
          <a:srcRect b="0" l="0" r="49112" t="0"/>
          <a:stretch/>
        </p:blipFill>
        <p:spPr>
          <a:xfrm>
            <a:off x="8014215" y="137251"/>
            <a:ext cx="1067905" cy="974408"/>
          </a:xfrm>
          <a:prstGeom prst="rect">
            <a:avLst/>
          </a:prstGeom>
          <a:noFill/>
          <a:ln>
            <a:noFill/>
          </a:ln>
        </p:spPr>
      </p:pic>
      <p:pic>
        <p:nvPicPr>
          <p:cNvPr id="171" name="Google Shape;171;g1018380185f_2_55"/>
          <p:cNvPicPr preferRelativeResize="0"/>
          <p:nvPr/>
        </p:nvPicPr>
        <p:blipFill>
          <a:blip r:embed="rId4">
            <a:alphaModFix/>
          </a:blip>
          <a:stretch>
            <a:fillRect/>
          </a:stretch>
        </p:blipFill>
        <p:spPr>
          <a:xfrm>
            <a:off x="4090500" y="964350"/>
            <a:ext cx="3771315" cy="31263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021a421bfb_1_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177" name="Google Shape;177;g1021a421bfb_1_1"/>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178" name="Google Shape;178;g1021a421bfb_1_1"/>
          <p:cNvPicPr preferRelativeResize="0"/>
          <p:nvPr/>
        </p:nvPicPr>
        <p:blipFill rotWithShape="1">
          <a:blip r:embed="rId3">
            <a:alphaModFix/>
          </a:blip>
          <a:srcRect b="8926" l="4228" r="8935" t="9852"/>
          <a:stretch/>
        </p:blipFill>
        <p:spPr>
          <a:xfrm>
            <a:off x="0" y="0"/>
            <a:ext cx="8846300"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021a421bfb_1_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184" name="Google Shape;184;g1021a421bfb_1_13"/>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185" name="Google Shape;185;g1021a421bfb_1_13"/>
          <p:cNvPicPr preferRelativeResize="0"/>
          <p:nvPr/>
        </p:nvPicPr>
        <p:blipFill rotWithShape="1">
          <a:blip r:embed="rId3">
            <a:alphaModFix/>
          </a:blip>
          <a:srcRect b="9304" l="10038" r="16040" t="8424"/>
          <a:stretch/>
        </p:blipFill>
        <p:spPr>
          <a:xfrm>
            <a:off x="0" y="0"/>
            <a:ext cx="8507100"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fbcacdee7b_0_0"/>
          <p:cNvSpPr txBox="1"/>
          <p:nvPr>
            <p:ph type="title"/>
          </p:nvPr>
        </p:nvSpPr>
        <p:spPr>
          <a:xfrm>
            <a:off x="311700" y="239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ES">
                <a:solidFill>
                  <a:srgbClr val="1E6FDA"/>
                </a:solidFill>
                <a:latin typeface="Montserrat"/>
                <a:ea typeface="Montserrat"/>
                <a:cs typeface="Montserrat"/>
                <a:sym typeface="Montserrat"/>
              </a:rPr>
              <a:t>Conclusions</a:t>
            </a:r>
            <a:endParaRPr b="1">
              <a:solidFill>
                <a:srgbClr val="1E6FDA"/>
              </a:solidFill>
              <a:latin typeface="Montserrat"/>
              <a:ea typeface="Montserrat"/>
              <a:cs typeface="Montserrat"/>
              <a:sym typeface="Montserrat"/>
            </a:endParaRPr>
          </a:p>
        </p:txBody>
      </p:sp>
      <p:sp>
        <p:nvSpPr>
          <p:cNvPr id="191" name="Google Shape;191;gfbcacdee7b_0_0"/>
          <p:cNvSpPr txBox="1"/>
          <p:nvPr>
            <p:ph idx="1" type="body"/>
          </p:nvPr>
        </p:nvSpPr>
        <p:spPr>
          <a:xfrm>
            <a:off x="311700" y="830425"/>
            <a:ext cx="7785000" cy="35709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Clr>
                <a:srgbClr val="72B5EC"/>
              </a:buClr>
              <a:buSzPts val="2000"/>
              <a:buFont typeface="Open Sans"/>
              <a:buChar char="▪"/>
            </a:pPr>
            <a:r>
              <a:rPr lang="es-ES" sz="2000">
                <a:latin typeface="Open Sans"/>
                <a:ea typeface="Open Sans"/>
                <a:cs typeface="Open Sans"/>
                <a:sym typeface="Open Sans"/>
              </a:rPr>
              <a:t>Dataset with bike accidents of Madrid in 2019-2021</a:t>
            </a:r>
            <a:endParaRPr sz="2000">
              <a:latin typeface="Open Sans"/>
              <a:ea typeface="Open Sans"/>
              <a:cs typeface="Open Sans"/>
              <a:sym typeface="Open Sans"/>
            </a:endParaRPr>
          </a:p>
          <a:p>
            <a:pPr indent="-355600" lvl="0" marL="457200" rtl="0" algn="l">
              <a:lnSpc>
                <a:spcPct val="200000"/>
              </a:lnSpc>
              <a:spcBef>
                <a:spcPts val="0"/>
              </a:spcBef>
              <a:spcAft>
                <a:spcPts val="0"/>
              </a:spcAft>
              <a:buClr>
                <a:srgbClr val="72B5EC"/>
              </a:buClr>
              <a:buSzPts val="2000"/>
              <a:buFont typeface="Open Sans"/>
              <a:buChar char="▪"/>
            </a:pPr>
            <a:r>
              <a:rPr lang="es-ES" sz="2000">
                <a:latin typeface="Open Sans"/>
                <a:ea typeface="Open Sans"/>
                <a:cs typeface="Open Sans"/>
                <a:sym typeface="Open Sans"/>
              </a:rPr>
              <a:t>Written by multiple sources (problems of heterogeneity)</a:t>
            </a:r>
            <a:endParaRPr sz="2000">
              <a:latin typeface="Open Sans"/>
              <a:ea typeface="Open Sans"/>
              <a:cs typeface="Open Sans"/>
              <a:sym typeface="Open Sans"/>
            </a:endParaRPr>
          </a:p>
          <a:p>
            <a:pPr indent="-355600" lvl="0" marL="457200" rtl="0" algn="l">
              <a:lnSpc>
                <a:spcPct val="200000"/>
              </a:lnSpc>
              <a:spcBef>
                <a:spcPts val="0"/>
              </a:spcBef>
              <a:spcAft>
                <a:spcPts val="0"/>
              </a:spcAft>
              <a:buClr>
                <a:srgbClr val="72B5EC"/>
              </a:buClr>
              <a:buSzPts val="2000"/>
              <a:buFont typeface="Open Sans"/>
              <a:buChar char="▪"/>
            </a:pPr>
            <a:r>
              <a:rPr lang="es-ES" sz="2000">
                <a:latin typeface="Open Sans"/>
                <a:ea typeface="Open Sans"/>
                <a:cs typeface="Open Sans"/>
                <a:sym typeface="Open Sans"/>
              </a:rPr>
              <a:t>Streets and Districts were linked</a:t>
            </a:r>
            <a:endParaRPr sz="2000">
              <a:latin typeface="Open Sans"/>
              <a:ea typeface="Open Sans"/>
              <a:cs typeface="Open Sans"/>
              <a:sym typeface="Open Sans"/>
            </a:endParaRPr>
          </a:p>
          <a:p>
            <a:pPr indent="-355600" lvl="0" marL="457200" rtl="0" algn="l">
              <a:lnSpc>
                <a:spcPct val="200000"/>
              </a:lnSpc>
              <a:spcBef>
                <a:spcPts val="0"/>
              </a:spcBef>
              <a:spcAft>
                <a:spcPts val="0"/>
              </a:spcAft>
              <a:buClr>
                <a:srgbClr val="72B5EC"/>
              </a:buClr>
              <a:buSzPts val="2000"/>
              <a:buFont typeface="Open Sans"/>
              <a:buChar char="▪"/>
            </a:pPr>
            <a:r>
              <a:rPr lang="es-ES" sz="2000">
                <a:latin typeface="Open Sans"/>
                <a:ea typeface="Open Sans"/>
                <a:cs typeface="Open Sans"/>
                <a:sym typeface="Open Sans"/>
              </a:rPr>
              <a:t>Population and Area of districts extracted from Wikidata</a:t>
            </a:r>
            <a:endParaRPr sz="2000">
              <a:latin typeface="Open Sans"/>
              <a:ea typeface="Open Sans"/>
              <a:cs typeface="Open Sans"/>
              <a:sym typeface="Open Sans"/>
            </a:endParaRPr>
          </a:p>
          <a:p>
            <a:pPr indent="-355600" lvl="0" marL="457200" rtl="0" algn="l">
              <a:lnSpc>
                <a:spcPct val="200000"/>
              </a:lnSpc>
              <a:spcBef>
                <a:spcPts val="0"/>
              </a:spcBef>
              <a:spcAft>
                <a:spcPts val="0"/>
              </a:spcAft>
              <a:buClr>
                <a:srgbClr val="72B5EC"/>
              </a:buClr>
              <a:buSzPts val="2000"/>
              <a:buFont typeface="Open Sans"/>
              <a:buChar char="▪"/>
            </a:pPr>
            <a:r>
              <a:rPr lang="es-ES" sz="2000">
                <a:latin typeface="Open Sans"/>
                <a:ea typeface="Open Sans"/>
                <a:cs typeface="Open Sans"/>
                <a:sym typeface="Open Sans"/>
              </a:rPr>
              <a:t>The Center district has been found to be the one with more accidents</a:t>
            </a:r>
            <a:endParaRPr>
              <a:latin typeface="Open Sans"/>
              <a:ea typeface="Open Sans"/>
              <a:cs typeface="Open Sans"/>
              <a:sym typeface="Open Sans"/>
            </a:endParaRPr>
          </a:p>
        </p:txBody>
      </p:sp>
      <p:sp>
        <p:nvSpPr>
          <p:cNvPr id="192" name="Google Shape;192;gfbcacdee7b_0_0"/>
          <p:cNvSpPr/>
          <p:nvPr/>
        </p:nvSpPr>
        <p:spPr>
          <a:xfrm rot="5400000">
            <a:off x="4545000" y="-222125"/>
            <a:ext cx="54000" cy="9144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193" name="Google Shape;193;gfbcacdee7b_0_0"/>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fbcacdee7b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195" name="Google Shape;195;gfbcacdee7b_0_0"/>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196" name="Google Shape;196;gfbcacdee7b_0_0"/>
          <p:cNvPicPr preferRelativeResize="0"/>
          <p:nvPr/>
        </p:nvPicPr>
        <p:blipFill rotWithShape="1">
          <a:blip r:embed="rId3">
            <a:alphaModFix/>
          </a:blip>
          <a:srcRect b="0" l="0" r="0" t="0"/>
          <a:stretch/>
        </p:blipFill>
        <p:spPr>
          <a:xfrm>
            <a:off x="215765" y="4382382"/>
            <a:ext cx="1639180" cy="761119"/>
          </a:xfrm>
          <a:prstGeom prst="rect">
            <a:avLst/>
          </a:prstGeom>
          <a:noFill/>
          <a:ln>
            <a:noFill/>
          </a:ln>
        </p:spPr>
      </p:pic>
      <p:pic>
        <p:nvPicPr>
          <p:cNvPr id="197" name="Google Shape;197;gfbcacdee7b_0_0"/>
          <p:cNvPicPr preferRelativeResize="0"/>
          <p:nvPr/>
        </p:nvPicPr>
        <p:blipFill rotWithShape="1">
          <a:blip r:embed="rId3">
            <a:alphaModFix/>
          </a:blip>
          <a:srcRect b="0" l="0" r="49112" t="0"/>
          <a:stretch/>
        </p:blipFill>
        <p:spPr>
          <a:xfrm>
            <a:off x="8014215" y="137251"/>
            <a:ext cx="1067905" cy="9744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2087675" y="275750"/>
            <a:ext cx="4566300" cy="116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s-ES" sz="3500">
                <a:solidFill>
                  <a:srgbClr val="1E6FDA"/>
                </a:solidFill>
                <a:latin typeface="Montserrat"/>
                <a:ea typeface="Montserrat"/>
                <a:cs typeface="Montserrat"/>
                <a:sym typeface="Montserrat"/>
              </a:rPr>
              <a:t>Thank you for your attention!</a:t>
            </a:r>
            <a:endParaRPr b="1" sz="3500">
              <a:solidFill>
                <a:srgbClr val="1E6FDA"/>
              </a:solidFill>
              <a:latin typeface="Montserrat"/>
              <a:ea typeface="Montserrat"/>
              <a:cs typeface="Montserrat"/>
              <a:sym typeface="Montserrat"/>
            </a:endParaRPr>
          </a:p>
        </p:txBody>
      </p:sp>
      <p:sp>
        <p:nvSpPr>
          <p:cNvPr id="203" name="Google Shape;203;p11"/>
          <p:cNvSpPr/>
          <p:nvPr/>
        </p:nvSpPr>
        <p:spPr>
          <a:xfrm rot="5400000">
            <a:off x="6327603" y="356642"/>
            <a:ext cx="54000" cy="55713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204" name="Google Shape;204;p11"/>
          <p:cNvSpPr/>
          <p:nvPr/>
        </p:nvSpPr>
        <p:spPr>
          <a:xfrm rot="5400000">
            <a:off x="6327603" y="410642"/>
            <a:ext cx="54000" cy="55713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5" name="Google Shape;205;p11"/>
          <p:cNvPicPr preferRelativeResize="0"/>
          <p:nvPr/>
        </p:nvPicPr>
        <p:blipFill rotWithShape="1">
          <a:blip r:embed="rId3">
            <a:alphaModFix/>
          </a:blip>
          <a:srcRect b="0" l="0" r="49112" t="0"/>
          <a:stretch/>
        </p:blipFill>
        <p:spPr>
          <a:xfrm>
            <a:off x="3383323" y="1869989"/>
            <a:ext cx="1603719" cy="14633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311700" y="239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ES">
                <a:solidFill>
                  <a:srgbClr val="1E6FDA"/>
                </a:solidFill>
                <a:latin typeface="Montserrat"/>
                <a:ea typeface="Montserrat"/>
                <a:cs typeface="Montserrat"/>
                <a:sym typeface="Montserrat"/>
              </a:rPr>
              <a:t>Contents</a:t>
            </a:r>
            <a:endParaRPr b="1">
              <a:solidFill>
                <a:srgbClr val="1E6FDA"/>
              </a:solidFill>
              <a:latin typeface="Montserrat"/>
              <a:ea typeface="Montserrat"/>
              <a:cs typeface="Montserrat"/>
              <a:sym typeface="Montserrat"/>
            </a:endParaRPr>
          </a:p>
        </p:txBody>
      </p:sp>
      <p:sp>
        <p:nvSpPr>
          <p:cNvPr id="65" name="Google Shape;65;p2"/>
          <p:cNvSpPr txBox="1"/>
          <p:nvPr>
            <p:ph idx="1" type="body"/>
          </p:nvPr>
        </p:nvSpPr>
        <p:spPr>
          <a:xfrm>
            <a:off x="311700" y="906625"/>
            <a:ext cx="7334400" cy="323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Introduction and Dataset</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Ontology, resource naming strategy</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Data cleaning - OpenRefine</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Mapping</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SPARQL queries</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Data linking</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Shacl</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Application</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Conclusions</a:t>
            </a:r>
            <a:endParaRPr>
              <a:latin typeface="Open Sans"/>
              <a:ea typeface="Open Sans"/>
              <a:cs typeface="Open Sans"/>
              <a:sym typeface="Open Sans"/>
            </a:endParaRPr>
          </a:p>
          <a:p>
            <a:pPr indent="-228600" lvl="0" marL="457200" rtl="0" algn="l">
              <a:lnSpc>
                <a:spcPct val="115000"/>
              </a:lnSpc>
              <a:spcBef>
                <a:spcPts val="0"/>
              </a:spcBef>
              <a:spcAft>
                <a:spcPts val="0"/>
              </a:spcAft>
              <a:buClr>
                <a:srgbClr val="72B5EC"/>
              </a:buClr>
              <a:buSzPts val="1800"/>
              <a:buFont typeface="Noto Sans Symbols"/>
              <a:buNone/>
            </a:pPr>
            <a:r>
              <a:t/>
            </a:r>
            <a:endParaRPr>
              <a:latin typeface="Open Sans"/>
              <a:ea typeface="Open Sans"/>
              <a:cs typeface="Open Sans"/>
              <a:sym typeface="Open Sans"/>
            </a:endParaRPr>
          </a:p>
        </p:txBody>
      </p:sp>
      <p:sp>
        <p:nvSpPr>
          <p:cNvPr id="66" name="Google Shape;66;p2"/>
          <p:cNvSpPr/>
          <p:nvPr/>
        </p:nvSpPr>
        <p:spPr>
          <a:xfrm rot="5400000">
            <a:off x="4545000" y="-222125"/>
            <a:ext cx="54000" cy="9144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67" name="Google Shape;67;p2"/>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69" name="Google Shape;69;p2"/>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70" name="Google Shape;70;p2"/>
          <p:cNvPicPr preferRelativeResize="0"/>
          <p:nvPr/>
        </p:nvPicPr>
        <p:blipFill rotWithShape="1">
          <a:blip r:embed="rId3">
            <a:alphaModFix/>
          </a:blip>
          <a:srcRect b="0" l="0" r="0" t="0"/>
          <a:stretch/>
        </p:blipFill>
        <p:spPr>
          <a:xfrm>
            <a:off x="215765" y="4382382"/>
            <a:ext cx="1639179" cy="761118"/>
          </a:xfrm>
          <a:prstGeom prst="rect">
            <a:avLst/>
          </a:prstGeom>
          <a:noFill/>
          <a:ln>
            <a:noFill/>
          </a:ln>
        </p:spPr>
      </p:pic>
      <p:pic>
        <p:nvPicPr>
          <p:cNvPr id="71" name="Google Shape;71;p2"/>
          <p:cNvPicPr preferRelativeResize="0"/>
          <p:nvPr/>
        </p:nvPicPr>
        <p:blipFill rotWithShape="1">
          <a:blip r:embed="rId3">
            <a:alphaModFix/>
          </a:blip>
          <a:srcRect b="0" l="0" r="49112" t="0"/>
          <a:stretch/>
        </p:blipFill>
        <p:spPr>
          <a:xfrm>
            <a:off x="8014215" y="137251"/>
            <a:ext cx="1067907" cy="9744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018380185f_2_0"/>
          <p:cNvSpPr txBox="1"/>
          <p:nvPr>
            <p:ph type="title"/>
          </p:nvPr>
        </p:nvSpPr>
        <p:spPr>
          <a:xfrm>
            <a:off x="311700" y="239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ES">
                <a:solidFill>
                  <a:srgbClr val="1E6FDA"/>
                </a:solidFill>
                <a:latin typeface="Montserrat"/>
                <a:ea typeface="Montserrat"/>
                <a:cs typeface="Montserrat"/>
                <a:sym typeface="Montserrat"/>
              </a:rPr>
              <a:t>Introduction and Dataset</a:t>
            </a:r>
            <a:endParaRPr b="1">
              <a:solidFill>
                <a:srgbClr val="1E6FDA"/>
              </a:solidFill>
              <a:latin typeface="Montserrat"/>
              <a:ea typeface="Montserrat"/>
              <a:cs typeface="Montserrat"/>
              <a:sym typeface="Montserrat"/>
            </a:endParaRPr>
          </a:p>
        </p:txBody>
      </p:sp>
      <p:sp>
        <p:nvSpPr>
          <p:cNvPr id="77" name="Google Shape;77;g1018380185f_2_0"/>
          <p:cNvSpPr txBox="1"/>
          <p:nvPr>
            <p:ph idx="1" type="body"/>
          </p:nvPr>
        </p:nvSpPr>
        <p:spPr>
          <a:xfrm>
            <a:off x="311700" y="906625"/>
            <a:ext cx="5266200" cy="332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From: </a:t>
            </a:r>
            <a:r>
              <a:rPr lang="es-ES" u="sng">
                <a:solidFill>
                  <a:schemeClr val="hlink"/>
                </a:solidFill>
                <a:latin typeface="Open Sans"/>
                <a:ea typeface="Open Sans"/>
                <a:cs typeface="Open Sans"/>
                <a:sym typeface="Open Sans"/>
                <a:hlinkClick r:id="rId3"/>
              </a:rPr>
              <a:t>https://datos.madrid.es</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Bicycle accidents (2019-2020-2021)</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The purpose is to identify conflictive areas or identify street or places problematic.</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Also using this information it is possible to perform some </a:t>
            </a:r>
            <a:r>
              <a:rPr lang="es-ES">
                <a:latin typeface="Open Sans"/>
                <a:ea typeface="Open Sans"/>
                <a:cs typeface="Open Sans"/>
                <a:sym typeface="Open Sans"/>
              </a:rPr>
              <a:t>demographic</a:t>
            </a:r>
            <a:r>
              <a:rPr lang="es-ES">
                <a:latin typeface="Open Sans"/>
                <a:ea typeface="Open Sans"/>
                <a:cs typeface="Open Sans"/>
                <a:sym typeface="Open Sans"/>
              </a:rPr>
              <a:t> analysis and study correlations.</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This table is the original one before Data Cleaning.</a:t>
            </a:r>
            <a:endParaRPr>
              <a:latin typeface="Open Sans"/>
              <a:ea typeface="Open Sans"/>
              <a:cs typeface="Open Sans"/>
              <a:sym typeface="Open Sans"/>
            </a:endParaRPr>
          </a:p>
          <a:p>
            <a:pPr indent="-228600" lvl="0" marL="457200" rtl="0" algn="l">
              <a:lnSpc>
                <a:spcPct val="115000"/>
              </a:lnSpc>
              <a:spcBef>
                <a:spcPts val="0"/>
              </a:spcBef>
              <a:spcAft>
                <a:spcPts val="0"/>
              </a:spcAft>
              <a:buClr>
                <a:srgbClr val="72B5EC"/>
              </a:buClr>
              <a:buSzPts val="1800"/>
              <a:buFont typeface="Noto Sans Symbols"/>
              <a:buNone/>
            </a:pPr>
            <a:r>
              <a:t/>
            </a:r>
            <a:endParaRPr>
              <a:latin typeface="Open Sans"/>
              <a:ea typeface="Open Sans"/>
              <a:cs typeface="Open Sans"/>
              <a:sym typeface="Open Sans"/>
            </a:endParaRPr>
          </a:p>
        </p:txBody>
      </p:sp>
      <p:sp>
        <p:nvSpPr>
          <p:cNvPr id="78" name="Google Shape;78;g1018380185f_2_0"/>
          <p:cNvSpPr/>
          <p:nvPr/>
        </p:nvSpPr>
        <p:spPr>
          <a:xfrm rot="5400000">
            <a:off x="4545000" y="-222125"/>
            <a:ext cx="54000" cy="9144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79" name="Google Shape;79;g1018380185f_2_0"/>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018380185f_2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81" name="Google Shape;81;g1018380185f_2_0"/>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82" name="Google Shape;82;g1018380185f_2_0"/>
          <p:cNvPicPr preferRelativeResize="0"/>
          <p:nvPr/>
        </p:nvPicPr>
        <p:blipFill rotWithShape="1">
          <a:blip r:embed="rId4">
            <a:alphaModFix/>
          </a:blip>
          <a:srcRect b="0" l="0" r="0" t="0"/>
          <a:stretch/>
        </p:blipFill>
        <p:spPr>
          <a:xfrm>
            <a:off x="215765" y="4382382"/>
            <a:ext cx="1639180" cy="761119"/>
          </a:xfrm>
          <a:prstGeom prst="rect">
            <a:avLst/>
          </a:prstGeom>
          <a:noFill/>
          <a:ln>
            <a:noFill/>
          </a:ln>
        </p:spPr>
      </p:pic>
      <p:pic>
        <p:nvPicPr>
          <p:cNvPr id="83" name="Google Shape;83;g1018380185f_2_0"/>
          <p:cNvPicPr preferRelativeResize="0"/>
          <p:nvPr/>
        </p:nvPicPr>
        <p:blipFill rotWithShape="1">
          <a:blip r:embed="rId4">
            <a:alphaModFix/>
          </a:blip>
          <a:srcRect b="0" l="0" r="49112" t="0"/>
          <a:stretch/>
        </p:blipFill>
        <p:spPr>
          <a:xfrm>
            <a:off x="8014215" y="137251"/>
            <a:ext cx="1067905" cy="974408"/>
          </a:xfrm>
          <a:prstGeom prst="rect">
            <a:avLst/>
          </a:prstGeom>
          <a:noFill/>
          <a:ln>
            <a:noFill/>
          </a:ln>
        </p:spPr>
      </p:pic>
      <p:pic>
        <p:nvPicPr>
          <p:cNvPr id="84" name="Google Shape;84;g1018380185f_2_0"/>
          <p:cNvPicPr preferRelativeResize="0"/>
          <p:nvPr/>
        </p:nvPicPr>
        <p:blipFill rotWithShape="1">
          <a:blip r:embed="rId5">
            <a:alphaModFix/>
          </a:blip>
          <a:srcRect b="0" l="0" r="0" t="0"/>
          <a:stretch/>
        </p:blipFill>
        <p:spPr>
          <a:xfrm>
            <a:off x="6021750" y="731150"/>
            <a:ext cx="1728275" cy="349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018380185f_2_24"/>
          <p:cNvSpPr txBox="1"/>
          <p:nvPr>
            <p:ph type="title"/>
          </p:nvPr>
        </p:nvSpPr>
        <p:spPr>
          <a:xfrm>
            <a:off x="311700" y="239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ES">
                <a:solidFill>
                  <a:srgbClr val="1E6FDA"/>
                </a:solidFill>
                <a:latin typeface="Montserrat"/>
                <a:ea typeface="Montserrat"/>
                <a:cs typeface="Montserrat"/>
                <a:sym typeface="Montserrat"/>
              </a:rPr>
              <a:t>Ontology, resource naming strategy</a:t>
            </a:r>
            <a:endParaRPr b="1">
              <a:solidFill>
                <a:srgbClr val="1E6FDA"/>
              </a:solidFill>
              <a:latin typeface="Montserrat"/>
              <a:ea typeface="Montserrat"/>
              <a:cs typeface="Montserrat"/>
              <a:sym typeface="Montserrat"/>
            </a:endParaRPr>
          </a:p>
        </p:txBody>
      </p:sp>
      <p:sp>
        <p:nvSpPr>
          <p:cNvPr id="90" name="Google Shape;90;g1018380185f_2_24"/>
          <p:cNvSpPr txBox="1"/>
          <p:nvPr>
            <p:ph idx="1" type="body"/>
          </p:nvPr>
        </p:nvSpPr>
        <p:spPr>
          <a:xfrm>
            <a:off x="311700" y="811950"/>
            <a:ext cx="73344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72B5EC"/>
              </a:buClr>
              <a:buSzPts val="1200"/>
              <a:buFont typeface="Noto Sans Symbols"/>
              <a:buChar char="▪"/>
            </a:pPr>
            <a:r>
              <a:rPr lang="es-ES" sz="1200">
                <a:latin typeface="Open Sans"/>
                <a:ea typeface="Open Sans"/>
                <a:cs typeface="Open Sans"/>
                <a:sym typeface="Open Sans"/>
              </a:rPr>
              <a:t>Domain: </a:t>
            </a:r>
            <a:r>
              <a:rPr lang="es-ES" sz="1200" u="sng">
                <a:solidFill>
                  <a:schemeClr val="hlink"/>
                </a:solidFill>
                <a:latin typeface="Open Sans"/>
                <a:ea typeface="Open Sans"/>
                <a:cs typeface="Open Sans"/>
                <a:sym typeface="Open Sans"/>
                <a:hlinkClick r:id="rId3"/>
              </a:rPr>
              <a:t>http://bicycleaccidents.org/</a:t>
            </a:r>
            <a:endParaRPr sz="1200">
              <a:latin typeface="Open Sans"/>
              <a:ea typeface="Open Sans"/>
              <a:cs typeface="Open Sans"/>
              <a:sym typeface="Open Sans"/>
            </a:endParaRPr>
          </a:p>
          <a:p>
            <a:pPr indent="-304800" lvl="0" marL="457200" rtl="0" algn="l">
              <a:lnSpc>
                <a:spcPct val="115000"/>
              </a:lnSpc>
              <a:spcBef>
                <a:spcPts val="0"/>
              </a:spcBef>
              <a:spcAft>
                <a:spcPts val="0"/>
              </a:spcAft>
              <a:buClr>
                <a:srgbClr val="72B5EC"/>
              </a:buClr>
              <a:buSzPts val="1200"/>
              <a:buFont typeface="Open Sans"/>
              <a:buChar char="▪"/>
            </a:pPr>
            <a:r>
              <a:rPr lang="es-ES" sz="1200">
                <a:latin typeface="Open Sans"/>
                <a:ea typeface="Open Sans"/>
                <a:cs typeface="Open Sans"/>
                <a:sym typeface="Open Sans"/>
              </a:rPr>
              <a:t>Ontologycal terms: </a:t>
            </a:r>
            <a:r>
              <a:rPr lang="es-ES" sz="1200" u="sng">
                <a:solidFill>
                  <a:schemeClr val="hlink"/>
                </a:solidFill>
                <a:latin typeface="Open Sans"/>
                <a:ea typeface="Open Sans"/>
                <a:cs typeface="Open Sans"/>
                <a:sym typeface="Open Sans"/>
                <a:hlinkClick r:id="rId4"/>
              </a:rPr>
              <a:t>http://bicycleaccidents.org/ontology#</a:t>
            </a:r>
            <a:endParaRPr sz="1200">
              <a:latin typeface="Open Sans"/>
              <a:ea typeface="Open Sans"/>
              <a:cs typeface="Open Sans"/>
              <a:sym typeface="Open Sans"/>
            </a:endParaRPr>
          </a:p>
          <a:p>
            <a:pPr indent="-304800" lvl="0" marL="457200" rtl="0" algn="l">
              <a:lnSpc>
                <a:spcPct val="115000"/>
              </a:lnSpc>
              <a:spcBef>
                <a:spcPts val="0"/>
              </a:spcBef>
              <a:spcAft>
                <a:spcPts val="0"/>
              </a:spcAft>
              <a:buClr>
                <a:srgbClr val="72B5EC"/>
              </a:buClr>
              <a:buSzPts val="1200"/>
              <a:buFont typeface="Open Sans"/>
              <a:buChar char="▪"/>
            </a:pPr>
            <a:r>
              <a:rPr lang="es-ES" sz="1200">
                <a:latin typeface="Open Sans"/>
                <a:ea typeface="Open Sans"/>
                <a:cs typeface="Open Sans"/>
                <a:sym typeface="Open Sans"/>
              </a:rPr>
              <a:t>Individuals path: </a:t>
            </a:r>
            <a:r>
              <a:rPr lang="es-ES" sz="1200" u="sng">
                <a:solidFill>
                  <a:schemeClr val="hlink"/>
                </a:solidFill>
                <a:latin typeface="Open Sans"/>
                <a:ea typeface="Open Sans"/>
                <a:cs typeface="Open Sans"/>
                <a:sym typeface="Open Sans"/>
                <a:hlinkClick r:id="rId5"/>
              </a:rPr>
              <a:t>http://bicycleaccidents.org/resource/</a:t>
            </a:r>
            <a:endParaRPr/>
          </a:p>
          <a:p>
            <a:pPr indent="-304800" lvl="0" marL="457200" rtl="0" algn="l">
              <a:spcBef>
                <a:spcPts val="0"/>
              </a:spcBef>
              <a:spcAft>
                <a:spcPts val="0"/>
              </a:spcAft>
              <a:buClr>
                <a:srgbClr val="72B5EC"/>
              </a:buClr>
              <a:buSzPts val="1200"/>
              <a:buFont typeface="Open Sans"/>
              <a:buChar char="▪"/>
            </a:pPr>
            <a:r>
              <a:rPr lang="es-ES" sz="1200">
                <a:latin typeface="Open Sans"/>
                <a:ea typeface="Open Sans"/>
                <a:cs typeface="Open Sans"/>
                <a:sym typeface="Open Sans"/>
              </a:rPr>
              <a:t>It was not possible to include a class “Person” (not unique identifier)</a:t>
            </a:r>
            <a:endParaRPr sz="1200">
              <a:latin typeface="Open Sans"/>
              <a:ea typeface="Open Sans"/>
              <a:cs typeface="Open Sans"/>
              <a:sym typeface="Open Sans"/>
            </a:endParaRPr>
          </a:p>
          <a:p>
            <a:pPr indent="0" lvl="0" marL="228600" rtl="0" algn="l">
              <a:lnSpc>
                <a:spcPct val="115000"/>
              </a:lnSpc>
              <a:spcBef>
                <a:spcPts val="0"/>
              </a:spcBef>
              <a:spcAft>
                <a:spcPts val="0"/>
              </a:spcAft>
              <a:buClr>
                <a:srgbClr val="72B5EC"/>
              </a:buClr>
              <a:buSzPts val="1800"/>
              <a:buFont typeface="Noto Sans Symbols"/>
              <a:buNone/>
            </a:pPr>
            <a:r>
              <a:t/>
            </a:r>
            <a:endParaRPr>
              <a:latin typeface="Open Sans"/>
              <a:ea typeface="Open Sans"/>
              <a:cs typeface="Open Sans"/>
              <a:sym typeface="Open Sans"/>
            </a:endParaRPr>
          </a:p>
        </p:txBody>
      </p:sp>
      <p:sp>
        <p:nvSpPr>
          <p:cNvPr id="91" name="Google Shape;91;g1018380185f_2_24"/>
          <p:cNvSpPr/>
          <p:nvPr/>
        </p:nvSpPr>
        <p:spPr>
          <a:xfrm rot="5400000">
            <a:off x="4545000" y="-222125"/>
            <a:ext cx="54000" cy="9144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92" name="Google Shape;92;g1018380185f_2_24"/>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018380185f_2_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94" name="Google Shape;94;g1018380185f_2_24"/>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95" name="Google Shape;95;g1018380185f_2_24"/>
          <p:cNvPicPr preferRelativeResize="0"/>
          <p:nvPr/>
        </p:nvPicPr>
        <p:blipFill rotWithShape="1">
          <a:blip r:embed="rId6">
            <a:alphaModFix/>
          </a:blip>
          <a:srcRect b="0" l="0" r="0" t="0"/>
          <a:stretch/>
        </p:blipFill>
        <p:spPr>
          <a:xfrm>
            <a:off x="215765" y="4382382"/>
            <a:ext cx="1639180" cy="761119"/>
          </a:xfrm>
          <a:prstGeom prst="rect">
            <a:avLst/>
          </a:prstGeom>
          <a:noFill/>
          <a:ln>
            <a:noFill/>
          </a:ln>
        </p:spPr>
      </p:pic>
      <p:pic>
        <p:nvPicPr>
          <p:cNvPr id="96" name="Google Shape;96;g1018380185f_2_24"/>
          <p:cNvPicPr preferRelativeResize="0"/>
          <p:nvPr/>
        </p:nvPicPr>
        <p:blipFill rotWithShape="1">
          <a:blip r:embed="rId6">
            <a:alphaModFix/>
          </a:blip>
          <a:srcRect b="0" l="0" r="49112" t="0"/>
          <a:stretch/>
        </p:blipFill>
        <p:spPr>
          <a:xfrm>
            <a:off x="8014215" y="137251"/>
            <a:ext cx="1067905" cy="974408"/>
          </a:xfrm>
          <a:prstGeom prst="rect">
            <a:avLst/>
          </a:prstGeom>
          <a:noFill/>
          <a:ln>
            <a:noFill/>
          </a:ln>
        </p:spPr>
      </p:pic>
      <p:sp>
        <p:nvSpPr>
          <p:cNvPr id="97" name="Google Shape;97;g1018380185f_2_24"/>
          <p:cNvSpPr txBox="1"/>
          <p:nvPr/>
        </p:nvSpPr>
        <p:spPr>
          <a:xfrm>
            <a:off x="1723850" y="686725"/>
            <a:ext cx="40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8" name="Google Shape;98;g1018380185f_2_24"/>
          <p:cNvPicPr preferRelativeResize="0"/>
          <p:nvPr/>
        </p:nvPicPr>
        <p:blipFill>
          <a:blip r:embed="rId7">
            <a:alphaModFix/>
          </a:blip>
          <a:stretch>
            <a:fillRect/>
          </a:stretch>
        </p:blipFill>
        <p:spPr>
          <a:xfrm>
            <a:off x="2553900" y="1786125"/>
            <a:ext cx="4036201" cy="24776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018380185f_2_36"/>
          <p:cNvSpPr txBox="1"/>
          <p:nvPr>
            <p:ph type="title"/>
          </p:nvPr>
        </p:nvSpPr>
        <p:spPr>
          <a:xfrm>
            <a:off x="311700" y="239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ES">
                <a:solidFill>
                  <a:srgbClr val="1E6FDA"/>
                </a:solidFill>
                <a:latin typeface="Montserrat"/>
                <a:ea typeface="Montserrat"/>
                <a:cs typeface="Montserrat"/>
                <a:sym typeface="Montserrat"/>
              </a:rPr>
              <a:t>Data cleaning - OpenRefine</a:t>
            </a:r>
            <a:endParaRPr b="1">
              <a:solidFill>
                <a:srgbClr val="1E6FDA"/>
              </a:solidFill>
              <a:latin typeface="Montserrat"/>
              <a:ea typeface="Montserrat"/>
              <a:cs typeface="Montserrat"/>
              <a:sym typeface="Montserrat"/>
            </a:endParaRPr>
          </a:p>
        </p:txBody>
      </p:sp>
      <p:sp>
        <p:nvSpPr>
          <p:cNvPr id="104" name="Google Shape;104;g1018380185f_2_36"/>
          <p:cNvSpPr/>
          <p:nvPr/>
        </p:nvSpPr>
        <p:spPr>
          <a:xfrm rot="5400000">
            <a:off x="4545000" y="-222125"/>
            <a:ext cx="54000" cy="9144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105" name="Google Shape;105;g1018380185f_2_36"/>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018380185f_2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107" name="Google Shape;107;g1018380185f_2_36"/>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108" name="Google Shape;108;g1018380185f_2_36"/>
          <p:cNvPicPr preferRelativeResize="0"/>
          <p:nvPr/>
        </p:nvPicPr>
        <p:blipFill rotWithShape="1">
          <a:blip r:embed="rId3">
            <a:alphaModFix/>
          </a:blip>
          <a:srcRect b="0" l="0" r="0" t="0"/>
          <a:stretch/>
        </p:blipFill>
        <p:spPr>
          <a:xfrm>
            <a:off x="215765" y="4382382"/>
            <a:ext cx="1639180" cy="761119"/>
          </a:xfrm>
          <a:prstGeom prst="rect">
            <a:avLst/>
          </a:prstGeom>
          <a:noFill/>
          <a:ln>
            <a:noFill/>
          </a:ln>
        </p:spPr>
      </p:pic>
      <p:pic>
        <p:nvPicPr>
          <p:cNvPr id="109" name="Google Shape;109;g1018380185f_2_36"/>
          <p:cNvPicPr preferRelativeResize="0"/>
          <p:nvPr/>
        </p:nvPicPr>
        <p:blipFill rotWithShape="1">
          <a:blip r:embed="rId3">
            <a:alphaModFix/>
          </a:blip>
          <a:srcRect b="0" l="0" r="49112" t="0"/>
          <a:stretch/>
        </p:blipFill>
        <p:spPr>
          <a:xfrm>
            <a:off x="8014215" y="137251"/>
            <a:ext cx="1067905" cy="974408"/>
          </a:xfrm>
          <a:prstGeom prst="rect">
            <a:avLst/>
          </a:prstGeom>
          <a:noFill/>
          <a:ln>
            <a:noFill/>
          </a:ln>
        </p:spPr>
      </p:pic>
      <p:pic>
        <p:nvPicPr>
          <p:cNvPr id="110" name="Google Shape;110;g1018380185f_2_36"/>
          <p:cNvPicPr preferRelativeResize="0"/>
          <p:nvPr/>
        </p:nvPicPr>
        <p:blipFill rotWithShape="1">
          <a:blip r:embed="rId4">
            <a:alphaModFix/>
          </a:blip>
          <a:srcRect b="2319" l="0" r="3194" t="20614"/>
          <a:stretch/>
        </p:blipFill>
        <p:spPr>
          <a:xfrm>
            <a:off x="423252" y="811950"/>
            <a:ext cx="7590974" cy="339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018380185f_2_12"/>
          <p:cNvSpPr txBox="1"/>
          <p:nvPr>
            <p:ph type="title"/>
          </p:nvPr>
        </p:nvSpPr>
        <p:spPr>
          <a:xfrm>
            <a:off x="311700" y="239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ES">
                <a:solidFill>
                  <a:srgbClr val="1E6FDA"/>
                </a:solidFill>
                <a:latin typeface="Montserrat"/>
                <a:ea typeface="Montserrat"/>
                <a:cs typeface="Montserrat"/>
                <a:sym typeface="Montserrat"/>
              </a:rPr>
              <a:t>Mapping</a:t>
            </a:r>
            <a:endParaRPr b="1">
              <a:solidFill>
                <a:srgbClr val="1E6FDA"/>
              </a:solidFill>
              <a:latin typeface="Montserrat"/>
              <a:ea typeface="Montserrat"/>
              <a:cs typeface="Montserrat"/>
              <a:sym typeface="Montserrat"/>
            </a:endParaRPr>
          </a:p>
        </p:txBody>
      </p:sp>
      <p:sp>
        <p:nvSpPr>
          <p:cNvPr id="116" name="Google Shape;116;g1018380185f_2_12"/>
          <p:cNvSpPr txBox="1"/>
          <p:nvPr>
            <p:ph idx="1" type="body"/>
          </p:nvPr>
        </p:nvSpPr>
        <p:spPr>
          <a:xfrm>
            <a:off x="311700" y="906625"/>
            <a:ext cx="7334400" cy="332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RMLMapper by RMLio</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Follows the resource naming strategy</a:t>
            </a:r>
            <a:endParaRPr>
              <a:latin typeface="Open Sans"/>
              <a:ea typeface="Open Sans"/>
              <a:cs typeface="Open Sans"/>
              <a:sym typeface="Open Sans"/>
            </a:endParaRPr>
          </a:p>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117" name="Google Shape;117;g1018380185f_2_12"/>
          <p:cNvSpPr/>
          <p:nvPr/>
        </p:nvSpPr>
        <p:spPr>
          <a:xfrm rot="5400000">
            <a:off x="4545000" y="-222125"/>
            <a:ext cx="54000" cy="9144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118" name="Google Shape;118;g1018380185f_2_12"/>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018380185f_2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120" name="Google Shape;120;g1018380185f_2_12"/>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121" name="Google Shape;121;g1018380185f_2_12"/>
          <p:cNvPicPr preferRelativeResize="0"/>
          <p:nvPr/>
        </p:nvPicPr>
        <p:blipFill rotWithShape="1">
          <a:blip r:embed="rId3">
            <a:alphaModFix/>
          </a:blip>
          <a:srcRect b="0" l="0" r="0" t="0"/>
          <a:stretch/>
        </p:blipFill>
        <p:spPr>
          <a:xfrm>
            <a:off x="215765" y="4382382"/>
            <a:ext cx="1639180" cy="761119"/>
          </a:xfrm>
          <a:prstGeom prst="rect">
            <a:avLst/>
          </a:prstGeom>
          <a:noFill/>
          <a:ln>
            <a:noFill/>
          </a:ln>
        </p:spPr>
      </p:pic>
      <p:pic>
        <p:nvPicPr>
          <p:cNvPr id="122" name="Google Shape;122;g1018380185f_2_12"/>
          <p:cNvPicPr preferRelativeResize="0"/>
          <p:nvPr/>
        </p:nvPicPr>
        <p:blipFill rotWithShape="1">
          <a:blip r:embed="rId3">
            <a:alphaModFix/>
          </a:blip>
          <a:srcRect b="0" l="0" r="49112" t="0"/>
          <a:stretch/>
        </p:blipFill>
        <p:spPr>
          <a:xfrm>
            <a:off x="8014215" y="137251"/>
            <a:ext cx="1067905" cy="974408"/>
          </a:xfrm>
          <a:prstGeom prst="rect">
            <a:avLst/>
          </a:prstGeom>
          <a:noFill/>
          <a:ln>
            <a:noFill/>
          </a:ln>
        </p:spPr>
      </p:pic>
      <p:pic>
        <p:nvPicPr>
          <p:cNvPr id="123" name="Google Shape;123;g1018380185f_2_12"/>
          <p:cNvPicPr preferRelativeResize="0"/>
          <p:nvPr/>
        </p:nvPicPr>
        <p:blipFill rotWithShape="1">
          <a:blip r:embed="rId4">
            <a:alphaModFix/>
          </a:blip>
          <a:srcRect b="0" l="-1439" r="1440" t="0"/>
          <a:stretch/>
        </p:blipFill>
        <p:spPr>
          <a:xfrm>
            <a:off x="585000" y="1927500"/>
            <a:ext cx="4070976" cy="1537650"/>
          </a:xfrm>
          <a:prstGeom prst="rect">
            <a:avLst/>
          </a:prstGeom>
          <a:noFill/>
          <a:ln>
            <a:noFill/>
          </a:ln>
        </p:spPr>
      </p:pic>
      <p:pic>
        <p:nvPicPr>
          <p:cNvPr id="124" name="Google Shape;124;g1018380185f_2_12"/>
          <p:cNvPicPr preferRelativeResize="0"/>
          <p:nvPr/>
        </p:nvPicPr>
        <p:blipFill>
          <a:blip r:embed="rId5">
            <a:alphaModFix/>
          </a:blip>
          <a:stretch>
            <a:fillRect/>
          </a:stretch>
        </p:blipFill>
        <p:spPr>
          <a:xfrm>
            <a:off x="5381800" y="702375"/>
            <a:ext cx="2264300" cy="317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018380185f_2_79"/>
          <p:cNvSpPr txBox="1"/>
          <p:nvPr>
            <p:ph type="title"/>
          </p:nvPr>
        </p:nvSpPr>
        <p:spPr>
          <a:xfrm>
            <a:off x="311700" y="239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ES">
                <a:solidFill>
                  <a:srgbClr val="1E6FDA"/>
                </a:solidFill>
                <a:latin typeface="Montserrat"/>
                <a:ea typeface="Montserrat"/>
                <a:cs typeface="Montserrat"/>
                <a:sym typeface="Montserrat"/>
              </a:rPr>
              <a:t>SPARQL queries</a:t>
            </a:r>
            <a:endParaRPr b="1">
              <a:solidFill>
                <a:srgbClr val="1E6FDA"/>
              </a:solidFill>
              <a:latin typeface="Montserrat"/>
              <a:ea typeface="Montserrat"/>
              <a:cs typeface="Montserrat"/>
              <a:sym typeface="Montserrat"/>
            </a:endParaRPr>
          </a:p>
        </p:txBody>
      </p:sp>
      <p:sp>
        <p:nvSpPr>
          <p:cNvPr id="130" name="Google Shape;130;g1018380185f_2_79"/>
          <p:cNvSpPr txBox="1"/>
          <p:nvPr>
            <p:ph idx="1" type="body"/>
          </p:nvPr>
        </p:nvSpPr>
        <p:spPr>
          <a:xfrm>
            <a:off x="311700" y="906625"/>
            <a:ext cx="7334400" cy="33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228600" lvl="0" marL="457200" rtl="0" algn="l">
              <a:lnSpc>
                <a:spcPct val="115000"/>
              </a:lnSpc>
              <a:spcBef>
                <a:spcPts val="0"/>
              </a:spcBef>
              <a:spcAft>
                <a:spcPts val="0"/>
              </a:spcAft>
              <a:buClr>
                <a:srgbClr val="72B5EC"/>
              </a:buClr>
              <a:buSzPts val="1800"/>
              <a:buFont typeface="Noto Sans Symbols"/>
              <a:buNone/>
            </a:pPr>
            <a:r>
              <a:t/>
            </a:r>
            <a:endParaRPr>
              <a:latin typeface="Open Sans"/>
              <a:ea typeface="Open Sans"/>
              <a:cs typeface="Open Sans"/>
              <a:sym typeface="Open Sans"/>
            </a:endParaRPr>
          </a:p>
        </p:txBody>
      </p:sp>
      <p:sp>
        <p:nvSpPr>
          <p:cNvPr id="131" name="Google Shape;131;g1018380185f_2_79"/>
          <p:cNvSpPr/>
          <p:nvPr/>
        </p:nvSpPr>
        <p:spPr>
          <a:xfrm rot="5400000">
            <a:off x="4545000" y="-222125"/>
            <a:ext cx="54000" cy="9144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132" name="Google Shape;132;g1018380185f_2_79"/>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018380185f_2_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134" name="Google Shape;134;g1018380185f_2_79"/>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135" name="Google Shape;135;g1018380185f_2_79"/>
          <p:cNvPicPr preferRelativeResize="0"/>
          <p:nvPr/>
        </p:nvPicPr>
        <p:blipFill rotWithShape="1">
          <a:blip r:embed="rId3">
            <a:alphaModFix/>
          </a:blip>
          <a:srcRect b="0" l="0" r="0" t="0"/>
          <a:stretch/>
        </p:blipFill>
        <p:spPr>
          <a:xfrm>
            <a:off x="215765" y="4382382"/>
            <a:ext cx="1639180" cy="761119"/>
          </a:xfrm>
          <a:prstGeom prst="rect">
            <a:avLst/>
          </a:prstGeom>
          <a:noFill/>
          <a:ln>
            <a:noFill/>
          </a:ln>
        </p:spPr>
      </p:pic>
      <p:pic>
        <p:nvPicPr>
          <p:cNvPr id="136" name="Google Shape;136;g1018380185f_2_79"/>
          <p:cNvPicPr preferRelativeResize="0"/>
          <p:nvPr/>
        </p:nvPicPr>
        <p:blipFill rotWithShape="1">
          <a:blip r:embed="rId3">
            <a:alphaModFix/>
          </a:blip>
          <a:srcRect b="0" l="0" r="49112" t="0"/>
          <a:stretch/>
        </p:blipFill>
        <p:spPr>
          <a:xfrm>
            <a:off x="8014215" y="137251"/>
            <a:ext cx="1067905" cy="974408"/>
          </a:xfrm>
          <a:prstGeom prst="rect">
            <a:avLst/>
          </a:prstGeom>
          <a:noFill/>
          <a:ln>
            <a:noFill/>
          </a:ln>
        </p:spPr>
      </p:pic>
      <p:pic>
        <p:nvPicPr>
          <p:cNvPr id="137" name="Google Shape;137;g1018380185f_2_79"/>
          <p:cNvPicPr preferRelativeResize="0"/>
          <p:nvPr/>
        </p:nvPicPr>
        <p:blipFill>
          <a:blip r:embed="rId4">
            <a:alphaModFix/>
          </a:blip>
          <a:stretch>
            <a:fillRect/>
          </a:stretch>
        </p:blipFill>
        <p:spPr>
          <a:xfrm>
            <a:off x="399550" y="736700"/>
            <a:ext cx="7649729" cy="349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018380185f_2_67"/>
          <p:cNvSpPr txBox="1"/>
          <p:nvPr>
            <p:ph type="title"/>
          </p:nvPr>
        </p:nvSpPr>
        <p:spPr>
          <a:xfrm>
            <a:off x="311700" y="239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ES">
                <a:solidFill>
                  <a:srgbClr val="1E6FDA"/>
                </a:solidFill>
                <a:latin typeface="Montserrat"/>
                <a:ea typeface="Montserrat"/>
                <a:cs typeface="Montserrat"/>
                <a:sym typeface="Montserrat"/>
              </a:rPr>
              <a:t>Data linking</a:t>
            </a:r>
            <a:endParaRPr b="1">
              <a:solidFill>
                <a:srgbClr val="1E6FDA"/>
              </a:solidFill>
              <a:latin typeface="Montserrat"/>
              <a:ea typeface="Montserrat"/>
              <a:cs typeface="Montserrat"/>
              <a:sym typeface="Montserrat"/>
            </a:endParaRPr>
          </a:p>
        </p:txBody>
      </p:sp>
      <p:sp>
        <p:nvSpPr>
          <p:cNvPr id="143" name="Google Shape;143;g1018380185f_2_67"/>
          <p:cNvSpPr txBox="1"/>
          <p:nvPr>
            <p:ph idx="1" type="body"/>
          </p:nvPr>
        </p:nvSpPr>
        <p:spPr>
          <a:xfrm>
            <a:off x="311700" y="906625"/>
            <a:ext cx="7334400" cy="332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Link district and street to Wikidata</a:t>
            </a:r>
            <a:endParaRPr>
              <a:latin typeface="Open Sans"/>
              <a:ea typeface="Open Sans"/>
              <a:cs typeface="Open Sans"/>
              <a:sym typeface="Open Sans"/>
            </a:endParaRPr>
          </a:p>
          <a:p>
            <a:pPr indent="0" lvl="0" marL="457200" rtl="0" algn="l">
              <a:lnSpc>
                <a:spcPct val="115000"/>
              </a:lnSpc>
              <a:spcBef>
                <a:spcPts val="0"/>
              </a:spcBef>
              <a:spcAft>
                <a:spcPts val="0"/>
              </a:spcAft>
              <a:buNone/>
            </a:pPr>
            <a:r>
              <a:rPr lang="es-ES">
                <a:latin typeface="Open Sans"/>
                <a:ea typeface="Open Sans"/>
                <a:cs typeface="Open Sans"/>
                <a:sym typeface="Open Sans"/>
              </a:rPr>
              <a:t> using the spanish data API.</a:t>
            </a:r>
            <a:endParaRPr>
              <a:latin typeface="Open Sans"/>
              <a:ea typeface="Open Sans"/>
              <a:cs typeface="Open Sans"/>
              <a:sym typeface="Open Sans"/>
            </a:endParaRPr>
          </a:p>
          <a:p>
            <a:pPr indent="-342900" lvl="0" marL="457200" rtl="0" algn="l">
              <a:lnSpc>
                <a:spcPct val="115000"/>
              </a:lnSpc>
              <a:spcBef>
                <a:spcPts val="0"/>
              </a:spcBef>
              <a:spcAft>
                <a:spcPts val="0"/>
              </a:spcAft>
              <a:buClr>
                <a:srgbClr val="72B5EC"/>
              </a:buClr>
              <a:buSzPts val="1800"/>
              <a:buFont typeface="Open Sans"/>
              <a:buChar char="▪"/>
            </a:pPr>
            <a:r>
              <a:rPr lang="es-ES">
                <a:latin typeface="Open Sans"/>
                <a:ea typeface="Open Sans"/>
                <a:cs typeface="Open Sans"/>
                <a:sym typeface="Open Sans"/>
              </a:rPr>
              <a:t>Reconciling the district was</a:t>
            </a:r>
            <a:endParaRPr>
              <a:latin typeface="Open Sans"/>
              <a:ea typeface="Open Sans"/>
              <a:cs typeface="Open Sans"/>
              <a:sym typeface="Open Sans"/>
            </a:endParaRPr>
          </a:p>
          <a:p>
            <a:pPr indent="0" lvl="0" marL="457200" rtl="0" algn="l">
              <a:lnSpc>
                <a:spcPct val="115000"/>
              </a:lnSpc>
              <a:spcBef>
                <a:spcPts val="0"/>
              </a:spcBef>
              <a:spcAft>
                <a:spcPts val="0"/>
              </a:spcAft>
              <a:buNone/>
            </a:pPr>
            <a:r>
              <a:rPr lang="es-ES">
                <a:latin typeface="Open Sans"/>
                <a:ea typeface="Open Sans"/>
                <a:cs typeface="Open Sans"/>
                <a:sym typeface="Open Sans"/>
              </a:rPr>
              <a:t> straightforward but the streets took</a:t>
            </a:r>
            <a:endParaRPr>
              <a:latin typeface="Open Sans"/>
              <a:ea typeface="Open Sans"/>
              <a:cs typeface="Open Sans"/>
              <a:sym typeface="Open Sans"/>
            </a:endParaRPr>
          </a:p>
          <a:p>
            <a:pPr indent="0" lvl="0" marL="457200" rtl="0" algn="l">
              <a:lnSpc>
                <a:spcPct val="115000"/>
              </a:lnSpc>
              <a:spcBef>
                <a:spcPts val="0"/>
              </a:spcBef>
              <a:spcAft>
                <a:spcPts val="0"/>
              </a:spcAft>
              <a:buNone/>
            </a:pPr>
            <a:r>
              <a:rPr lang="es-ES">
                <a:latin typeface="Open Sans"/>
                <a:ea typeface="Open Sans"/>
                <a:cs typeface="Open Sans"/>
                <a:sym typeface="Open Sans"/>
              </a:rPr>
              <a:t> some manual work.</a:t>
            </a:r>
            <a:endParaRPr>
              <a:latin typeface="Open Sans"/>
              <a:ea typeface="Open Sans"/>
              <a:cs typeface="Open Sans"/>
              <a:sym typeface="Open Sans"/>
            </a:endParaRPr>
          </a:p>
          <a:p>
            <a:pPr indent="-228600" lvl="0" marL="457200" rtl="0" algn="l">
              <a:lnSpc>
                <a:spcPct val="115000"/>
              </a:lnSpc>
              <a:spcBef>
                <a:spcPts val="0"/>
              </a:spcBef>
              <a:spcAft>
                <a:spcPts val="0"/>
              </a:spcAft>
              <a:buClr>
                <a:srgbClr val="72B5EC"/>
              </a:buClr>
              <a:buSzPts val="1800"/>
              <a:buFont typeface="Noto Sans Symbols"/>
              <a:buNone/>
            </a:pPr>
            <a:r>
              <a:t/>
            </a:r>
            <a:endParaRPr>
              <a:latin typeface="Open Sans"/>
              <a:ea typeface="Open Sans"/>
              <a:cs typeface="Open Sans"/>
              <a:sym typeface="Open Sans"/>
            </a:endParaRPr>
          </a:p>
        </p:txBody>
      </p:sp>
      <p:sp>
        <p:nvSpPr>
          <p:cNvPr id="144" name="Google Shape;144;g1018380185f_2_67"/>
          <p:cNvSpPr/>
          <p:nvPr/>
        </p:nvSpPr>
        <p:spPr>
          <a:xfrm rot="5400000">
            <a:off x="4545000" y="-222125"/>
            <a:ext cx="54000" cy="9144000"/>
          </a:xfrm>
          <a:prstGeom prst="rect">
            <a:avLst/>
          </a:prstGeom>
          <a:solidFill>
            <a:srgbClr val="72B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2B5EC"/>
              </a:solidFill>
              <a:latin typeface="Arial"/>
              <a:ea typeface="Arial"/>
              <a:cs typeface="Arial"/>
              <a:sym typeface="Arial"/>
            </a:endParaRPr>
          </a:p>
        </p:txBody>
      </p:sp>
      <p:sp>
        <p:nvSpPr>
          <p:cNvPr id="145" name="Google Shape;145;g1018380185f_2_67"/>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018380185f_2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ES"/>
              <a:t>‹#›</a:t>
            </a:fld>
            <a:endParaRPr/>
          </a:p>
        </p:txBody>
      </p:sp>
      <p:sp>
        <p:nvSpPr>
          <p:cNvPr id="147" name="Google Shape;147;g1018380185f_2_67"/>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595959"/>
                </a:solidFill>
                <a:latin typeface="Open Sans"/>
                <a:ea typeface="Open Sans"/>
                <a:cs typeface="Open Sans"/>
                <a:sym typeface="Open Sans"/>
              </a:rPr>
              <a:t>/</a:t>
            </a:r>
            <a:r>
              <a:rPr lang="es-ES" sz="800">
                <a:solidFill>
                  <a:srgbClr val="595959"/>
                </a:solidFill>
                <a:latin typeface="Open Sans"/>
                <a:ea typeface="Open Sans"/>
                <a:cs typeface="Open Sans"/>
                <a:sym typeface="Open Sans"/>
              </a:rPr>
              <a:t>13</a:t>
            </a:r>
            <a:endParaRPr b="0" i="0" sz="800" u="none" cap="none" strike="noStrike">
              <a:solidFill>
                <a:srgbClr val="595959"/>
              </a:solidFill>
              <a:latin typeface="Open Sans"/>
              <a:ea typeface="Open Sans"/>
              <a:cs typeface="Open Sans"/>
              <a:sym typeface="Open Sans"/>
            </a:endParaRPr>
          </a:p>
        </p:txBody>
      </p:sp>
      <p:pic>
        <p:nvPicPr>
          <p:cNvPr id="148" name="Google Shape;148;g1018380185f_2_67"/>
          <p:cNvPicPr preferRelativeResize="0"/>
          <p:nvPr/>
        </p:nvPicPr>
        <p:blipFill rotWithShape="1">
          <a:blip r:embed="rId3">
            <a:alphaModFix/>
          </a:blip>
          <a:srcRect b="0" l="0" r="0" t="0"/>
          <a:stretch/>
        </p:blipFill>
        <p:spPr>
          <a:xfrm>
            <a:off x="215765" y="4382382"/>
            <a:ext cx="1639180" cy="761119"/>
          </a:xfrm>
          <a:prstGeom prst="rect">
            <a:avLst/>
          </a:prstGeom>
          <a:noFill/>
          <a:ln>
            <a:noFill/>
          </a:ln>
        </p:spPr>
      </p:pic>
      <p:pic>
        <p:nvPicPr>
          <p:cNvPr id="149" name="Google Shape;149;g1018380185f_2_67"/>
          <p:cNvPicPr preferRelativeResize="0"/>
          <p:nvPr/>
        </p:nvPicPr>
        <p:blipFill rotWithShape="1">
          <a:blip r:embed="rId3">
            <a:alphaModFix/>
          </a:blip>
          <a:srcRect b="0" l="0" r="49112" t="0"/>
          <a:stretch/>
        </p:blipFill>
        <p:spPr>
          <a:xfrm>
            <a:off x="8014215" y="137251"/>
            <a:ext cx="1067905" cy="974408"/>
          </a:xfrm>
          <a:prstGeom prst="rect">
            <a:avLst/>
          </a:prstGeom>
          <a:noFill/>
          <a:ln>
            <a:noFill/>
          </a:ln>
        </p:spPr>
      </p:pic>
      <p:pic>
        <p:nvPicPr>
          <p:cNvPr id="150" name="Google Shape;150;g1018380185f_2_67"/>
          <p:cNvPicPr preferRelativeResize="0"/>
          <p:nvPr/>
        </p:nvPicPr>
        <p:blipFill rotWithShape="1">
          <a:blip r:embed="rId4">
            <a:alphaModFix/>
          </a:blip>
          <a:srcRect b="0" l="57175" r="0" t="20306"/>
          <a:stretch/>
        </p:blipFill>
        <p:spPr>
          <a:xfrm>
            <a:off x="5210700" y="239250"/>
            <a:ext cx="3810451" cy="398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02769c3108_1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s-ES">
                <a:solidFill>
                  <a:srgbClr val="1E6FDA"/>
                </a:solidFill>
                <a:latin typeface="Montserrat"/>
                <a:ea typeface="Montserrat"/>
                <a:cs typeface="Montserrat"/>
                <a:sym typeface="Montserrat"/>
              </a:rPr>
              <a:t>Shacl</a:t>
            </a:r>
            <a:endParaRPr b="1">
              <a:solidFill>
                <a:srgbClr val="1E6FDA"/>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156" name="Google Shape;156;g102769c3108_1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s-ES"/>
              <a:t>‹#›</a:t>
            </a:fld>
            <a:endParaRPr/>
          </a:p>
        </p:txBody>
      </p:sp>
      <p:pic>
        <p:nvPicPr>
          <p:cNvPr id="157" name="Google Shape;157;g102769c3108_1_0"/>
          <p:cNvPicPr preferRelativeResize="0"/>
          <p:nvPr/>
        </p:nvPicPr>
        <p:blipFill rotWithShape="1">
          <a:blip r:embed="rId3">
            <a:alphaModFix/>
          </a:blip>
          <a:srcRect b="45336" l="0" r="0" t="10080"/>
          <a:stretch/>
        </p:blipFill>
        <p:spPr>
          <a:xfrm>
            <a:off x="926675" y="1079500"/>
            <a:ext cx="7853674" cy="1992076"/>
          </a:xfrm>
          <a:prstGeom prst="rect">
            <a:avLst/>
          </a:prstGeom>
          <a:noFill/>
          <a:ln>
            <a:noFill/>
          </a:ln>
        </p:spPr>
      </p:pic>
      <p:sp>
        <p:nvSpPr>
          <p:cNvPr id="158" name="Google Shape;158;g102769c3108_1_0"/>
          <p:cNvSpPr txBox="1"/>
          <p:nvPr>
            <p:ph idx="1" type="body"/>
          </p:nvPr>
        </p:nvSpPr>
        <p:spPr>
          <a:xfrm>
            <a:off x="311700" y="3463100"/>
            <a:ext cx="8520600" cy="1069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72B5EC"/>
              </a:buClr>
              <a:buSzPts val="1800"/>
              <a:buFont typeface="Noto Sans Symbols"/>
              <a:buChar char="▪"/>
            </a:pPr>
            <a:r>
              <a:rPr lang="es-ES">
                <a:latin typeface="Open Sans"/>
                <a:ea typeface="Open Sans"/>
                <a:cs typeface="Open Sans"/>
                <a:sym typeface="Open Sans"/>
              </a:rPr>
              <a:t>The Data Graph has been checked and </a:t>
            </a:r>
            <a:r>
              <a:rPr lang="es-ES">
                <a:latin typeface="Open Sans"/>
                <a:ea typeface="Open Sans"/>
                <a:cs typeface="Open Sans"/>
                <a:sym typeface="Open Sans"/>
              </a:rPr>
              <a:t>validated</a:t>
            </a:r>
            <a:r>
              <a:rPr lang="es-ES">
                <a:latin typeface="Open Sans"/>
                <a:ea typeface="Open Sans"/>
                <a:cs typeface="Open Sans"/>
                <a:sym typeface="Open Sans"/>
              </a:rPr>
              <a:t> against the Shapes Graph in </a:t>
            </a:r>
            <a:r>
              <a:rPr lang="es-ES">
                <a:latin typeface="Open Sans"/>
                <a:ea typeface="Open Sans"/>
                <a:cs typeface="Open Sans"/>
                <a:sym typeface="Open Sans"/>
              </a:rPr>
              <a:t>order</a:t>
            </a:r>
            <a:r>
              <a:rPr lang="es-ES">
                <a:latin typeface="Open Sans"/>
                <a:ea typeface="Open Sans"/>
                <a:cs typeface="Open Sans"/>
                <a:sym typeface="Open Sans"/>
              </a:rPr>
              <a:t> to see how this technology works (July 2017 - https://www.w3.org/TR/shacl-af/).</a:t>
            </a:r>
            <a:endParaRPr>
              <a:latin typeface="Open Sans"/>
              <a:ea typeface="Open Sans"/>
              <a:cs typeface="Open Sans"/>
              <a:sym typeface="Open Sans"/>
            </a:endParaRPr>
          </a:p>
          <a:p>
            <a:pPr indent="-228600" lvl="0" marL="457200" rtl="0" algn="l">
              <a:lnSpc>
                <a:spcPct val="115000"/>
              </a:lnSpc>
              <a:spcBef>
                <a:spcPts val="0"/>
              </a:spcBef>
              <a:spcAft>
                <a:spcPts val="0"/>
              </a:spcAft>
              <a:buClr>
                <a:srgbClr val="72B5EC"/>
              </a:buClr>
              <a:buSzPts val="1800"/>
              <a:buFont typeface="Noto Sans Symbols"/>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