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28f3badd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28f3badd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28f3badd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28f3badd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8f3badd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8f3badd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8f3badd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28f3badd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8f3badd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28f3badd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8f3badd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8f3badd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285cef8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285cef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285cef8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285cef8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285cef86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285cef86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2973062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297306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285cef86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285cef86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2968e590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2968e59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28f3bad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28f3bad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85cef86e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85cef86e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85cef86e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285cef86e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2968e59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2968e59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8f3bad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28f3bad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8f3badd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28f3bad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8f3badd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28f3badd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28f3badd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28f3bad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hyperlink" Target="http://smartcity.linkeddata.es/" TargetMode="External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2309950" y="1269071"/>
            <a:ext cx="4471725" cy="22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285521" y="278325"/>
            <a:ext cx="8520600" cy="2052600"/>
          </a:xfrm>
          <a:prstGeom prst="rect">
            <a:avLst/>
          </a:prstGeom>
          <a:effectLst>
            <a:outerShdw blurRad="100013" rotWithShape="0" algn="bl" dir="5400000" dist="19050">
              <a:srgbClr val="000000">
                <a:alpha val="33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Events in Madrid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85513" y="2251175"/>
            <a:ext cx="8520600" cy="742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A linked data based web application</a:t>
            </a:r>
            <a:endParaRPr sz="27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85513" y="2910921"/>
            <a:ext cx="8520600" cy="51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Open Data and Knowledge Graphs</a:t>
            </a:r>
            <a:endParaRPr sz="20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37888" y="4158075"/>
            <a:ext cx="8520600" cy="707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600"/>
              <a:t>ETSIINF, UPM</a:t>
            </a:r>
            <a:endParaRPr sz="1330"/>
          </a:p>
        </p:txBody>
      </p:sp>
      <p:sp>
        <p:nvSpPr>
          <p:cNvPr id="67" name="Google Shape;67;p13"/>
          <p:cNvSpPr txBox="1"/>
          <p:nvPr/>
        </p:nvSpPr>
        <p:spPr>
          <a:xfrm>
            <a:off x="3064838" y="3807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</a:rPr>
              <a:t>MSc. Data Science</a:t>
            </a:r>
            <a:r>
              <a:rPr lang="es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5" y="69675"/>
            <a:ext cx="1169125" cy="8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1400" y="69675"/>
            <a:ext cx="899500" cy="8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 at a high level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75" y="1562100"/>
            <a:ext cx="2847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 at a high level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75" y="1562475"/>
            <a:ext cx="4390499" cy="3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 at a high level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150" y="1569613"/>
            <a:ext cx="59245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 at a high level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150" y="1569613"/>
            <a:ext cx="592455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4501600" y="4493300"/>
            <a:ext cx="1150200" cy="266700"/>
          </a:xfrm>
          <a:prstGeom prst="ellipse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4370575" y="3345225"/>
            <a:ext cx="1150200" cy="266700"/>
          </a:xfrm>
          <a:prstGeom prst="ellipse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5412667" y="4760000"/>
            <a:ext cx="721800" cy="266700"/>
          </a:xfrm>
          <a:prstGeom prst="ellipse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5590025" y="3345225"/>
            <a:ext cx="721800" cy="266700"/>
          </a:xfrm>
          <a:prstGeom prst="ellipse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5931325" y="1779750"/>
            <a:ext cx="2471700" cy="792000"/>
          </a:xfrm>
          <a:prstGeom prst="rect">
            <a:avLst/>
          </a:prstGeom>
          <a:solidFill>
            <a:srgbClr val="4CAD19">
              <a:alpha val="921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Redundant connections allow for better maintenance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179" name="Google Shape;179;p25"/>
          <p:cNvCxnSpPr>
            <a:stCxn id="175" idx="4"/>
            <a:endCxn id="174" idx="0"/>
          </p:cNvCxnSpPr>
          <p:nvPr/>
        </p:nvCxnSpPr>
        <p:spPr>
          <a:xfrm>
            <a:off x="4945675" y="3611925"/>
            <a:ext cx="131100" cy="881400"/>
          </a:xfrm>
          <a:prstGeom prst="straightConnector1">
            <a:avLst/>
          </a:prstGeom>
          <a:noFill/>
          <a:ln cap="flat" cmpd="sng" w="19050">
            <a:solidFill>
              <a:srgbClr val="4D8BC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>
            <a:stCxn id="177" idx="4"/>
            <a:endCxn id="176" idx="0"/>
          </p:cNvCxnSpPr>
          <p:nvPr/>
        </p:nvCxnSpPr>
        <p:spPr>
          <a:xfrm flipH="1">
            <a:off x="5773625" y="3611925"/>
            <a:ext cx="177300" cy="11481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919825" y="1735079"/>
            <a:ext cx="480300" cy="497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8" name="Google Shape;188;p26"/>
          <p:cNvSpPr/>
          <p:nvPr/>
        </p:nvSpPr>
        <p:spPr>
          <a:xfrm>
            <a:off x="2018610" y="1836419"/>
            <a:ext cx="282600" cy="2949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9" name="Google Shape;189;p26"/>
          <p:cNvSpPr txBox="1"/>
          <p:nvPr/>
        </p:nvSpPr>
        <p:spPr>
          <a:xfrm>
            <a:off x="2515300" y="1710125"/>
            <a:ext cx="396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object and data properties</a:t>
            </a:r>
            <a:endParaRPr sz="1700"/>
          </a:p>
        </p:txBody>
      </p:sp>
      <p:sp>
        <p:nvSpPr>
          <p:cNvPr id="190" name="Google Shape;190;p26"/>
          <p:cNvSpPr/>
          <p:nvPr/>
        </p:nvSpPr>
        <p:spPr>
          <a:xfrm>
            <a:off x="1911000" y="3089840"/>
            <a:ext cx="480300" cy="497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1" name="Google Shape;191;p26"/>
          <p:cNvSpPr/>
          <p:nvPr/>
        </p:nvSpPr>
        <p:spPr>
          <a:xfrm>
            <a:off x="2009785" y="3191180"/>
            <a:ext cx="282600" cy="2949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2" name="Google Shape;192;p26"/>
          <p:cNvSpPr txBox="1"/>
          <p:nvPr/>
        </p:nvSpPr>
        <p:spPr>
          <a:xfrm>
            <a:off x="2506475" y="3064875"/>
            <a:ext cx="504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Reuse definitions from existing ontologies</a:t>
            </a:r>
            <a:endParaRPr sz="1700"/>
          </a:p>
        </p:txBody>
      </p:sp>
      <p:sp>
        <p:nvSpPr>
          <p:cNvPr id="193" name="Google Shape;193;p26"/>
          <p:cNvSpPr/>
          <p:nvPr/>
        </p:nvSpPr>
        <p:spPr>
          <a:xfrm>
            <a:off x="1919825" y="2412456"/>
            <a:ext cx="480300" cy="497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4" name="Google Shape;194;p26"/>
          <p:cNvSpPr/>
          <p:nvPr/>
        </p:nvSpPr>
        <p:spPr>
          <a:xfrm>
            <a:off x="2018610" y="2513796"/>
            <a:ext cx="282600" cy="2949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5" name="Google Shape;195;p26"/>
          <p:cNvSpPr txBox="1"/>
          <p:nvPr/>
        </p:nvSpPr>
        <p:spPr>
          <a:xfrm>
            <a:off x="2515300" y="2387502"/>
            <a:ext cx="396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domain and ranges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/>
          <p:nvPr/>
        </p:nvSpPr>
        <p:spPr>
          <a:xfrm>
            <a:off x="1919825" y="1735079"/>
            <a:ext cx="480300" cy="497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3" name="Google Shape;203;p27"/>
          <p:cNvSpPr/>
          <p:nvPr/>
        </p:nvSpPr>
        <p:spPr>
          <a:xfrm>
            <a:off x="2018610" y="1836419"/>
            <a:ext cx="282600" cy="2949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4" name="Google Shape;204;p27"/>
          <p:cNvSpPr txBox="1"/>
          <p:nvPr/>
        </p:nvSpPr>
        <p:spPr>
          <a:xfrm>
            <a:off x="2515300" y="1710125"/>
            <a:ext cx="396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object and data properties</a:t>
            </a:r>
            <a:endParaRPr sz="1700"/>
          </a:p>
        </p:txBody>
      </p:sp>
      <p:sp>
        <p:nvSpPr>
          <p:cNvPr id="205" name="Google Shape;205;p27"/>
          <p:cNvSpPr/>
          <p:nvPr/>
        </p:nvSpPr>
        <p:spPr>
          <a:xfrm>
            <a:off x="1911000" y="3089840"/>
            <a:ext cx="480300" cy="497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6" name="Google Shape;206;p27"/>
          <p:cNvSpPr/>
          <p:nvPr/>
        </p:nvSpPr>
        <p:spPr>
          <a:xfrm>
            <a:off x="2009785" y="3191180"/>
            <a:ext cx="282600" cy="2949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7" name="Google Shape;207;p27"/>
          <p:cNvSpPr txBox="1"/>
          <p:nvPr/>
        </p:nvSpPr>
        <p:spPr>
          <a:xfrm>
            <a:off x="2506475" y="3064875"/>
            <a:ext cx="504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Reuse definitions from existing ontologies</a:t>
            </a:r>
            <a:endParaRPr sz="1700"/>
          </a:p>
        </p:txBody>
      </p:sp>
      <p:sp>
        <p:nvSpPr>
          <p:cNvPr id="208" name="Google Shape;208;p27"/>
          <p:cNvSpPr/>
          <p:nvPr/>
        </p:nvSpPr>
        <p:spPr>
          <a:xfrm>
            <a:off x="1919825" y="2412456"/>
            <a:ext cx="480300" cy="497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9" name="Google Shape;209;p27"/>
          <p:cNvSpPr/>
          <p:nvPr/>
        </p:nvSpPr>
        <p:spPr>
          <a:xfrm>
            <a:off x="2018610" y="2513796"/>
            <a:ext cx="282600" cy="2949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10" name="Google Shape;210;p27"/>
          <p:cNvSpPr txBox="1"/>
          <p:nvPr/>
        </p:nvSpPr>
        <p:spPr>
          <a:xfrm>
            <a:off x="2515300" y="2387502"/>
            <a:ext cx="396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domain and ranges</a:t>
            </a:r>
            <a:endParaRPr sz="1700"/>
          </a:p>
        </p:txBody>
      </p:sp>
      <p:sp>
        <p:nvSpPr>
          <p:cNvPr id="211" name="Google Shape;211;p27"/>
          <p:cNvSpPr/>
          <p:nvPr/>
        </p:nvSpPr>
        <p:spPr>
          <a:xfrm rot="5400000">
            <a:off x="4427225" y="1545325"/>
            <a:ext cx="376200" cy="4536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450" y="4039100"/>
            <a:ext cx="899325" cy="8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4165625" y="4265550"/>
            <a:ext cx="899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R4SC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500" y="4104773"/>
            <a:ext cx="696625" cy="7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233425" y="301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225225"/>
            <a:ext cx="18558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Based on well-known ontologies:</a:t>
            </a:r>
            <a:endParaRPr sz="1300"/>
          </a:p>
        </p:txBody>
      </p:sp>
      <p:sp>
        <p:nvSpPr>
          <p:cNvPr id="222" name="Google Shape;222;p28"/>
          <p:cNvSpPr txBox="1"/>
          <p:nvPr/>
        </p:nvSpPr>
        <p:spPr>
          <a:xfrm>
            <a:off x="233425" y="2167425"/>
            <a:ext cx="1592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chema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vcard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wsg84_pos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juso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 rotWithShape="1">
          <a:blip r:embed="rId4">
            <a:alphaModFix/>
          </a:blip>
          <a:srcRect b="-1512" l="-579" r="-1170" t="-1357"/>
          <a:stretch/>
        </p:blipFill>
        <p:spPr>
          <a:xfrm>
            <a:off x="1942350" y="-33350"/>
            <a:ext cx="72016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311700" y="3278500"/>
            <a:ext cx="1355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properties excluded from the graph:</a:t>
            </a:r>
            <a:endParaRPr sz="1000"/>
          </a:p>
        </p:txBody>
      </p:sp>
      <p:sp>
        <p:nvSpPr>
          <p:cNvPr id="225" name="Google Shape;225;p28"/>
          <p:cNvSpPr txBox="1"/>
          <p:nvPr/>
        </p:nvSpPr>
        <p:spPr>
          <a:xfrm>
            <a:off x="233425" y="3942075"/>
            <a:ext cx="1592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rdfs:label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rdfs:comment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RDF Generation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YARRRML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We chose RML.io’s rml mapper due to its high performance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600" y="1147225"/>
            <a:ext cx="1364550" cy="13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>
            <a:off x="5641675" y="2840550"/>
            <a:ext cx="1364400" cy="1364700"/>
          </a:xfrm>
          <a:prstGeom prst="ellipse">
            <a:avLst/>
          </a:prstGeom>
          <a:solidFill>
            <a:srgbClr val="1893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788" y="3295888"/>
            <a:ext cx="1176176" cy="4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Knowledge Graph Quality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53150"/>
            <a:ext cx="5515250" cy="14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290125" y="1303225"/>
            <a:ext cx="55584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Generated RDF </a:t>
            </a:r>
            <a:r>
              <a:rPr lang="es"/>
              <a:t>conforms</a:t>
            </a:r>
            <a:r>
              <a:rPr lang="es"/>
              <a:t> with the SHACL shapes.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325" y="3874314"/>
            <a:ext cx="842000" cy="8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 rotWithShape="1">
          <a:blip r:embed="rId4">
            <a:alphaModFix/>
          </a:blip>
          <a:srcRect b="50164" l="0" r="0" t="0"/>
          <a:stretch/>
        </p:blipFill>
        <p:spPr>
          <a:xfrm>
            <a:off x="716913" y="1656600"/>
            <a:ext cx="937425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700" y="1656615"/>
            <a:ext cx="83130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/>
          <p:nvPr/>
        </p:nvSpPr>
        <p:spPr>
          <a:xfrm>
            <a:off x="437488" y="1147213"/>
            <a:ext cx="2479200" cy="1398600"/>
          </a:xfrm>
          <a:prstGeom prst="roundRect">
            <a:avLst>
              <a:gd fmla="val 16667" name="adj"/>
            </a:avLst>
          </a:prstGeom>
          <a:solidFill>
            <a:srgbClr val="000000">
              <a:alpha val="5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437500" y="3204500"/>
            <a:ext cx="2479200" cy="1665300"/>
          </a:xfrm>
          <a:prstGeom prst="roundRect">
            <a:avLst>
              <a:gd fmla="val 16667" name="adj"/>
            </a:avLst>
          </a:prstGeom>
          <a:solidFill>
            <a:srgbClr val="000000">
              <a:alpha val="5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5">
            <a:alphaModFix/>
          </a:blip>
          <a:srcRect b="21888" l="8677" r="8998" t="14611"/>
          <a:stretch/>
        </p:blipFill>
        <p:spPr>
          <a:xfrm>
            <a:off x="5941098" y="2087000"/>
            <a:ext cx="1617748" cy="131732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108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Application</a:t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375" y="4029636"/>
            <a:ext cx="842000" cy="5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847125" y="1214775"/>
            <a:ext cx="17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wikidata - endpoint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5513525" y="1420950"/>
            <a:ext cx="3212100" cy="2553300"/>
          </a:xfrm>
          <a:prstGeom prst="roundRect">
            <a:avLst>
              <a:gd fmla="val 16667" name="adj"/>
            </a:avLst>
          </a:prstGeom>
          <a:solidFill>
            <a:srgbClr val="000000">
              <a:alpha val="5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2838" y="1682525"/>
            <a:ext cx="884475" cy="58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436125" y="3308325"/>
            <a:ext cx="26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Events in madrid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- endpoint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0651" y="2401752"/>
            <a:ext cx="468844" cy="53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50650" y="3165650"/>
            <a:ext cx="589476" cy="5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6387250" y="1372613"/>
            <a:ext cx="17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Events in Madrid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31"/>
          <p:cNvCxnSpPr>
            <a:stCxn id="251" idx="3"/>
            <a:endCxn id="257" idx="1"/>
          </p:cNvCxnSpPr>
          <p:nvPr/>
        </p:nvCxnSpPr>
        <p:spPr>
          <a:xfrm>
            <a:off x="2916688" y="1846513"/>
            <a:ext cx="2596800" cy="8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4" name="Google Shape;264;p31"/>
          <p:cNvCxnSpPr>
            <a:stCxn id="252" idx="3"/>
            <a:endCxn id="257" idx="1"/>
          </p:cNvCxnSpPr>
          <p:nvPr/>
        </p:nvCxnSpPr>
        <p:spPr>
          <a:xfrm flipH="1" rot="10800000">
            <a:off x="2916700" y="2697650"/>
            <a:ext cx="2596800" cy="13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pic>
        <p:nvPicPr>
          <p:cNvPr id="265" name="Google Shape;265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34225" y="1441878"/>
            <a:ext cx="468850" cy="468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34225" y="3560753"/>
            <a:ext cx="468850" cy="4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2309950" y="1269071"/>
            <a:ext cx="4471725" cy="22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037450" y="1075025"/>
            <a:ext cx="3121500" cy="2476500"/>
          </a:xfrm>
          <a:prstGeom prst="rect">
            <a:avLst/>
          </a:prstGeom>
          <a:solidFill>
            <a:srgbClr val="000000">
              <a:alpha val="5360"/>
            </a:srgbClr>
          </a:solidFill>
          <a:effectLst>
            <a:outerShdw blurRad="57150" rotWithShape="0" algn="bl" dir="5400000" dist="19050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Alvaro Ramirez Sixtos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Carlos Morote García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David Lorenzo Alfaro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Hasan Remzi Yahya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Raúl González Duarte</a:t>
            </a:r>
            <a:endParaRPr sz="2700"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37888" y="4158075"/>
            <a:ext cx="8520600" cy="707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600"/>
              <a:t>ETSIINF, UPM</a:t>
            </a:r>
            <a:endParaRPr sz="1330"/>
          </a:p>
        </p:txBody>
      </p:sp>
      <p:sp>
        <p:nvSpPr>
          <p:cNvPr id="77" name="Google Shape;77;p14"/>
          <p:cNvSpPr txBox="1"/>
          <p:nvPr/>
        </p:nvSpPr>
        <p:spPr>
          <a:xfrm>
            <a:off x="3064838" y="3807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</a:rPr>
              <a:t>MSc. Data Science</a:t>
            </a:r>
            <a:r>
              <a:rPr lang="es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5" y="69675"/>
            <a:ext cx="1169125" cy="8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1400" y="69675"/>
            <a:ext cx="899500" cy="8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045800" y="3464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Group 12</a:t>
            </a:r>
            <a:endParaRPr sz="1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311700" y="446250"/>
            <a:ext cx="8520600" cy="3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1"/>
                </a:solidFill>
              </a:rPr>
              <a:t>Web application - Demo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3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2309950" y="1269071"/>
            <a:ext cx="4471725" cy="22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>
            <p:ph type="ctrTitle"/>
          </p:nvPr>
        </p:nvSpPr>
        <p:spPr>
          <a:xfrm>
            <a:off x="285521" y="278325"/>
            <a:ext cx="8520600" cy="2052600"/>
          </a:xfrm>
          <a:prstGeom prst="rect">
            <a:avLst/>
          </a:prstGeom>
          <a:effectLst>
            <a:outerShdw blurRad="100013" rotWithShape="0" algn="bl" dir="5400000" dist="19050">
              <a:srgbClr val="000000">
                <a:alpha val="33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Events in Madrid</a:t>
            </a:r>
            <a:endParaRPr/>
          </a:p>
        </p:txBody>
      </p:sp>
      <p:sp>
        <p:nvSpPr>
          <p:cNvPr id="279" name="Google Shape;279;p33"/>
          <p:cNvSpPr txBox="1"/>
          <p:nvPr>
            <p:ph idx="1" type="subTitle"/>
          </p:nvPr>
        </p:nvSpPr>
        <p:spPr>
          <a:xfrm>
            <a:off x="285513" y="2251175"/>
            <a:ext cx="8520600" cy="742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A linked data based web application</a:t>
            </a:r>
            <a:endParaRPr sz="2700"/>
          </a:p>
        </p:txBody>
      </p:sp>
      <p:sp>
        <p:nvSpPr>
          <p:cNvPr id="280" name="Google Shape;280;p33"/>
          <p:cNvSpPr txBox="1"/>
          <p:nvPr>
            <p:ph idx="1" type="subTitle"/>
          </p:nvPr>
        </p:nvSpPr>
        <p:spPr>
          <a:xfrm>
            <a:off x="285513" y="2910921"/>
            <a:ext cx="8520600" cy="51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Open Data and Knowledge Graphs</a:t>
            </a:r>
            <a:endParaRPr sz="2000"/>
          </a:p>
        </p:txBody>
      </p:sp>
      <p:sp>
        <p:nvSpPr>
          <p:cNvPr id="281" name="Google Shape;281;p33"/>
          <p:cNvSpPr txBox="1"/>
          <p:nvPr>
            <p:ph idx="1" type="subTitle"/>
          </p:nvPr>
        </p:nvSpPr>
        <p:spPr>
          <a:xfrm>
            <a:off x="337888" y="4158075"/>
            <a:ext cx="8520600" cy="707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600"/>
              <a:t>ETSIINF, UPM</a:t>
            </a:r>
            <a:endParaRPr sz="1330"/>
          </a:p>
        </p:txBody>
      </p:sp>
      <p:sp>
        <p:nvSpPr>
          <p:cNvPr id="282" name="Google Shape;282;p33"/>
          <p:cNvSpPr txBox="1"/>
          <p:nvPr/>
        </p:nvSpPr>
        <p:spPr>
          <a:xfrm>
            <a:off x="3064838" y="3807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</a:rPr>
              <a:t>MSc. Data Science</a:t>
            </a:r>
            <a:r>
              <a:rPr lang="es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5" y="69675"/>
            <a:ext cx="1169125" cy="8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1400" y="69675"/>
            <a:ext cx="899500" cy="8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</a:t>
            </a:r>
            <a:r>
              <a:rPr lang="es"/>
              <a:t>pen data portal of the Madrid City Council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Date of release → 29/03/2017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30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Título</a:t>
            </a:r>
            <a:r>
              <a:rPr lang="es"/>
              <a:t> (Title)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Fecha (Date)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Urls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Content-url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url-actividad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url-instalacion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275" y="3904174"/>
            <a:ext cx="1915025" cy="6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4981" y="1362650"/>
            <a:ext cx="1599624" cy="232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- preprocessing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Several transformations were performed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Time and hour format changed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18:00 → 18:00:00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675" y="2169768"/>
            <a:ext cx="4572001" cy="9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- preprocessing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Several transformations were performed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Time and hour format changed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18:00 → 18:00:00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Reconciliation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Street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Distrito (District)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Barrio (Neighbourhood)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29837" l="60667" r="2497" t="43375"/>
          <a:stretch/>
        </p:blipFill>
        <p:spPr>
          <a:xfrm>
            <a:off x="4249800" y="2020753"/>
            <a:ext cx="4582499" cy="23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Resource Naming Strategy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1352700" y="1691100"/>
            <a:ext cx="3342900" cy="2117400"/>
          </a:xfrm>
          <a:prstGeom prst="snipRoundRect">
            <a:avLst>
              <a:gd fmla="val 16667" name="adj1"/>
              <a:gd fmla="val 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Domain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https://data.eventsinmadrid.org/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140075" y="3074925"/>
            <a:ext cx="2618100" cy="733500"/>
          </a:xfrm>
          <a:prstGeom prst="snipRoundRect">
            <a:avLst>
              <a:gd fmla="val 16667" name="adj1"/>
              <a:gd fmla="val 0" name="adj2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 Data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 resource/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140075" y="1691100"/>
            <a:ext cx="2618100" cy="1383900"/>
          </a:xfrm>
          <a:prstGeom prst="round2DiagRect">
            <a:avLst>
              <a:gd fmla="val 0" name="adj1"/>
              <a:gd fmla="val 15239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 </a:t>
            </a:r>
            <a:r>
              <a:rPr b="1" lang="es">
                <a:solidFill>
                  <a:schemeClr val="lt1"/>
                </a:solidFill>
              </a:rPr>
              <a:t>Ontology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</a:rPr>
              <a:t> ontology#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941100" y="2840850"/>
            <a:ext cx="425100" cy="39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6" name="Google Shape;116;p18"/>
          <p:cNvSpPr/>
          <p:nvPr/>
        </p:nvSpPr>
        <p:spPr>
          <a:xfrm>
            <a:off x="4028550" y="2920650"/>
            <a:ext cx="250200" cy="232200"/>
          </a:xfrm>
          <a:prstGeom prst="mathPlus">
            <a:avLst>
              <a:gd fmla="val 23520" name="adj1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779875" y="3075000"/>
            <a:ext cx="2237100" cy="733500"/>
          </a:xfrm>
          <a:prstGeom prst="snipRoundRect">
            <a:avLst>
              <a:gd fmla="val 16667" name="adj1"/>
              <a:gd fmla="val 0" name="adj2"/>
            </a:avLst>
          </a:prstGeom>
          <a:solidFill>
            <a:srgbClr val="6193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    Individual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     [className]</a:t>
            </a:r>
            <a:r>
              <a:rPr lang="es" sz="1100">
                <a:solidFill>
                  <a:schemeClr val="lt1"/>
                </a:solidFill>
              </a:rPr>
              <a:t>/identifier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5779875" y="2424600"/>
            <a:ext cx="2237100" cy="650400"/>
          </a:xfrm>
          <a:prstGeom prst="snipRoundRect">
            <a:avLst>
              <a:gd fmla="val 16667" name="adj1"/>
              <a:gd fmla="val 0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    Property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     [propertyName]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800075" y="1691100"/>
            <a:ext cx="2217000" cy="733500"/>
          </a:xfrm>
          <a:prstGeom prst="snipRoundRect">
            <a:avLst>
              <a:gd fmla="val 16667" name="adj1"/>
              <a:gd fmla="val 0" name="adj2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   Class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    [className]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569025" y="2223450"/>
            <a:ext cx="425100" cy="39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1" name="Google Shape;121;p18"/>
          <p:cNvSpPr/>
          <p:nvPr/>
        </p:nvSpPr>
        <p:spPr>
          <a:xfrm>
            <a:off x="5656475" y="2303250"/>
            <a:ext cx="250200" cy="232200"/>
          </a:xfrm>
          <a:prstGeom prst="mathPlus">
            <a:avLst>
              <a:gd fmla="val 23520" name="adj1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569025" y="3290250"/>
            <a:ext cx="425100" cy="39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3" name="Google Shape;123;p18"/>
          <p:cNvSpPr/>
          <p:nvPr/>
        </p:nvSpPr>
        <p:spPr>
          <a:xfrm>
            <a:off x="5656475" y="3370050"/>
            <a:ext cx="250200" cy="232200"/>
          </a:xfrm>
          <a:prstGeom prst="mathPlus">
            <a:avLst>
              <a:gd fmla="val 23520" name="adj1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276500" y="3940725"/>
            <a:ext cx="48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Hash URIs for ontological terms, slash URIs for individuals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 at a high level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450" y="1562100"/>
            <a:ext cx="12573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 at a high level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450" y="1562100"/>
            <a:ext cx="1257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 at a high level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52" y="34850"/>
            <a:ext cx="1270425" cy="5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75" y="1562100"/>
            <a:ext cx="2847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