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5" r:id="rId6"/>
    <p:sldId id="268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16808-9538-8CD8-6D09-8B6624E15E80}" v="210" dt="2021-11-11T19:56:02.183"/>
    <p1510:client id="{91B751D0-0EC8-6C07-9B45-EA793EB24F2B}" v="38" dt="2021-11-12T07:05:38.828"/>
    <p1510:client id="{D773014C-231C-E9BF-EDF8-87612E21EE26}" v="66" dt="2021-11-11T16:48:23.724"/>
    <p1510:client id="{DA59AE99-952A-6AFC-BA44-0FBB5990E17B}" v="472" dt="2021-11-11T22:56:11.453"/>
    <p1510:client id="{DDA4C2D1-061D-4DB2-BE66-906845DF43D4}" v="500" dt="2021-11-10T16:59:35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recruitment/5-questions-you-should-never-ask-interview-1298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Blue Cruiser Bicycle Near River · Free Stock Photo">
            <a:extLst>
              <a:ext uri="{FF2B5EF4-FFF2-40B4-BE49-F238E27FC236}">
                <a16:creationId xmlns:a16="http://schemas.microsoft.com/office/drawing/2014/main" id="{ED8A6B77-F45A-4FFB-9EE2-1D896B88D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</a:blip>
          <a:srcRect t="10372" b="53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B4473-1E80-40CE-8FD4-1214A9CF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248" y="2200148"/>
            <a:ext cx="7315200" cy="135026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9600" spc="-100" dirty="0">
                <a:solidFill>
                  <a:schemeClr val="tx1"/>
                </a:solidFill>
              </a:rPr>
              <a:t>Safe cycling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9DC9A-0911-48D9-B8A9-568CD2ADC702}"/>
              </a:ext>
            </a:extLst>
          </p:cNvPr>
          <p:cNvSpPr txBox="1"/>
          <p:nvPr/>
        </p:nvSpPr>
        <p:spPr>
          <a:xfrm>
            <a:off x="7182928" y="4710023"/>
            <a:ext cx="42384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rbel"/>
                <a:cs typeface="Arial"/>
              </a:rPr>
              <a:t>Grupo 02:</a:t>
            </a:r>
          </a:p>
          <a:p>
            <a:pPr algn="l"/>
            <a:endParaRPr lang="en-US">
              <a:latin typeface="Corbel"/>
              <a:cs typeface="Arial"/>
            </a:endParaRPr>
          </a:p>
          <a:p>
            <a:r>
              <a:rPr lang="en-US">
                <a:latin typeface="Corbel"/>
                <a:cs typeface="Arial"/>
              </a:rPr>
              <a:t>    José Luis Comino Aparicio</a:t>
            </a:r>
          </a:p>
          <a:p>
            <a:r>
              <a:rPr lang="en-US">
                <a:latin typeface="Corbel"/>
                <a:cs typeface="Arial"/>
              </a:rPr>
              <a:t>    Jorge </a:t>
            </a:r>
            <a:r>
              <a:rPr lang="en-US" err="1">
                <a:latin typeface="Corbel"/>
                <a:cs typeface="Arial"/>
              </a:rPr>
              <a:t>Cordobés</a:t>
            </a:r>
            <a:r>
              <a:rPr lang="en-US">
                <a:latin typeface="Corbel"/>
                <a:cs typeface="Arial"/>
              </a:rPr>
              <a:t> Delgado</a:t>
            </a:r>
          </a:p>
          <a:p>
            <a:r>
              <a:rPr lang="en-US">
                <a:latin typeface="Corbel"/>
                <a:cs typeface="Arial"/>
              </a:rPr>
              <a:t>    Joaquín Marti Oria</a:t>
            </a:r>
          </a:p>
          <a:p>
            <a:r>
              <a:rPr lang="en-US">
                <a:latin typeface="Corbel"/>
                <a:cs typeface="Arial"/>
              </a:rPr>
              <a:t>    Licia Dulce Ruiz Centner</a:t>
            </a:r>
          </a:p>
        </p:txBody>
      </p:sp>
    </p:spTree>
    <p:extLst>
      <p:ext uri="{BB962C8B-B14F-4D97-AF65-F5344CB8AC3E}">
        <p14:creationId xmlns:p14="http://schemas.microsoft.com/office/powerpoint/2010/main" val="746235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AEA20-8EB1-4778-AE36-9AEFA1FA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3073914" cy="4601183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Contenidos</a:t>
            </a:r>
            <a:endParaRPr lang="en-US"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2AB-255F-423F-8A1E-9B67E458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80" y="864108"/>
            <a:ext cx="6144367" cy="5120640"/>
          </a:xfrm>
        </p:spPr>
        <p:txBody>
          <a:bodyPr>
            <a:normAutofit/>
          </a:bodyPr>
          <a:lstStyle/>
          <a:p>
            <a:r>
              <a:rPr lang="en-US" sz="2500"/>
              <a:t>HandsOn1</a:t>
            </a:r>
          </a:p>
          <a:p>
            <a:r>
              <a:rPr lang="en-US" sz="2500"/>
              <a:t>HandsOn2</a:t>
            </a:r>
          </a:p>
          <a:p>
            <a:r>
              <a:rPr lang="en-US" sz="2500"/>
              <a:t>HandsOn3</a:t>
            </a:r>
          </a:p>
          <a:p>
            <a:r>
              <a:rPr lang="en-US" sz="2500"/>
              <a:t>HandsOn4</a:t>
            </a:r>
          </a:p>
          <a:p>
            <a:r>
              <a:rPr lang="en-US" sz="2500"/>
              <a:t>HandsOn5</a:t>
            </a:r>
          </a:p>
          <a:p>
            <a:r>
              <a:rPr lang="en-US" sz="2500"/>
              <a:t>HandsOn6</a:t>
            </a:r>
          </a:p>
        </p:txBody>
      </p:sp>
    </p:spTree>
    <p:extLst>
      <p:ext uri="{BB962C8B-B14F-4D97-AF65-F5344CB8AC3E}">
        <p14:creationId xmlns:p14="http://schemas.microsoft.com/office/powerpoint/2010/main" val="261960917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3E1E2-E019-476B-8741-64DA930D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HandsOn1 – Inicio 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9ED9351-468D-4AB5-9336-E485EB15D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2" y="956490"/>
            <a:ext cx="2613038" cy="2613038"/>
          </a:xfrm>
          <a:prstGeom prst="rect">
            <a:avLst/>
          </a:prstGeom>
        </p:spPr>
      </p:pic>
      <p:pic>
        <p:nvPicPr>
          <p:cNvPr id="7" name="Picture 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3AB0C80-59A0-4DF7-B980-BC07C224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857" y="999623"/>
            <a:ext cx="2569905" cy="2569905"/>
          </a:xfrm>
          <a:prstGeom prst="rect">
            <a:avLst/>
          </a:prstGeom>
        </p:spPr>
      </p:pic>
      <p:pic>
        <p:nvPicPr>
          <p:cNvPr id="15" name="Picture 15" descr="Icon&#10;&#10;Description automatically generated">
            <a:extLst>
              <a:ext uri="{FF2B5EF4-FFF2-40B4-BE49-F238E27FC236}">
                <a16:creationId xmlns:a16="http://schemas.microsoft.com/office/drawing/2014/main" id="{2B6FC49B-3804-40ED-994F-7C97FD41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666" y="1100262"/>
            <a:ext cx="2368624" cy="236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627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AB747-7478-4EF0-8961-191A79DC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spc="-100" dirty="0"/>
              <a:t>HandsOn2 </a:t>
            </a:r>
            <a:r>
              <a:rPr lang="en-US" sz="4000" spc="-100" dirty="0">
                <a:ea typeface="+mj-lt"/>
                <a:cs typeface="+mj-lt"/>
              </a:rPr>
              <a:t>–</a:t>
            </a:r>
            <a:r>
              <a:rPr lang="en-US" sz="4000" spc="-100" dirty="0"/>
              <a:t> </a:t>
            </a:r>
            <a:r>
              <a:rPr lang="en-US" sz="4000" spc="-100" dirty="0" err="1">
                <a:ea typeface="+mj-lt"/>
                <a:cs typeface="+mj-lt"/>
              </a:rPr>
              <a:t>Ontología</a:t>
            </a:r>
            <a:r>
              <a:rPr lang="en-US" sz="4000" spc="-100" dirty="0">
                <a:ea typeface="+mj-lt"/>
                <a:cs typeface="+mj-lt"/>
              </a:rPr>
              <a:t> </a:t>
            </a:r>
            <a:endParaRPr lang="en-US" sz="4000" spc="-1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8B979A9D-199F-48AE-BA27-CBFD785B7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>
                <a:solidFill>
                  <a:schemeClr val="tx1"/>
                </a:solidFill>
              </a:rPr>
              <a:t>Fichero HTML con el análisis de los datasets, la licencia usada por estos y la nomenclarura de los recursos</a:t>
            </a:r>
          </a:p>
          <a:p>
            <a:endParaRPr lang="en-US" sz="250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Un </a:t>
            </a:r>
            <a:r>
              <a:rPr lang="en-US" sz="2500" dirty="0" err="1">
                <a:solidFill>
                  <a:schemeClr val="tx1"/>
                </a:solidFill>
              </a:rPr>
              <a:t>fichero</a:t>
            </a:r>
            <a:r>
              <a:rPr lang="en-US" sz="2500" dirty="0">
                <a:solidFill>
                  <a:schemeClr val="tx1"/>
                </a:solidFill>
              </a:rPr>
              <a:t> OWL con la </a:t>
            </a:r>
            <a:r>
              <a:rPr lang="en-US" sz="2500">
                <a:solidFill>
                  <a:schemeClr val="tx1"/>
                </a:solidFill>
              </a:rPr>
              <a:t>ontología </a:t>
            </a:r>
            <a:endParaRPr lang="en-US" sz="2500" dirty="0">
              <a:solidFill>
                <a:schemeClr val="tx1"/>
              </a:solidFill>
            </a:endParaRPr>
          </a:p>
          <a:p>
            <a:endParaRPr lang="en-US" sz="250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Un </a:t>
            </a:r>
            <a:r>
              <a:rPr lang="en-US" sz="2500">
                <a:solidFill>
                  <a:schemeClr val="tx1"/>
                </a:solidFill>
              </a:rPr>
              <a:t>fichero RDF con un </a:t>
            </a:r>
            <a:r>
              <a:rPr lang="en-US" sz="2500" dirty="0" err="1">
                <a:solidFill>
                  <a:schemeClr val="tx1"/>
                </a:solidFill>
              </a:rPr>
              <a:t>ejemplo</a:t>
            </a:r>
            <a:r>
              <a:rPr lang="en-US" sz="2500" dirty="0">
                <a:solidFill>
                  <a:schemeClr val="tx1"/>
                </a:solidFill>
              </a:rPr>
              <a:t> de </a:t>
            </a:r>
            <a:r>
              <a:rPr lang="en-US" sz="2500" dirty="0" err="1">
                <a:solidFill>
                  <a:schemeClr val="tx1"/>
                </a:solidFill>
              </a:rPr>
              <a:t>instanciación</a:t>
            </a:r>
            <a:r>
              <a:rPr lang="en-US" sz="2500" dirty="0">
                <a:solidFill>
                  <a:schemeClr val="tx1"/>
                </a:solidFill>
              </a:rPr>
              <a:t> de la </a:t>
            </a:r>
            <a:r>
              <a:rPr lang="en-US" sz="2500" dirty="0" err="1">
                <a:solidFill>
                  <a:schemeClr val="tx1"/>
                </a:solidFill>
              </a:rPr>
              <a:t>ontología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911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HandsOn3 – Cambios en los datasets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7863-05EE-46E1-B147-27C3E2F1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dirty="0">
                <a:ea typeface="+mn-lt"/>
                <a:cs typeface="+mn-lt"/>
              </a:rPr>
              <a:t>JSON con los </a:t>
            </a:r>
            <a:r>
              <a:rPr lang="en-US" sz="2500" err="1">
                <a:ea typeface="+mn-lt"/>
                <a:cs typeface="+mn-lt"/>
              </a:rPr>
              <a:t>cambios</a:t>
            </a:r>
            <a:r>
              <a:rPr lang="en-US" sz="2500" dirty="0">
                <a:ea typeface="+mn-lt"/>
                <a:cs typeface="+mn-lt"/>
              </a:rPr>
              <a:t> </a:t>
            </a:r>
            <a:r>
              <a:rPr lang="en-US" sz="2500" err="1">
                <a:ea typeface="+mn-lt"/>
                <a:cs typeface="+mn-lt"/>
              </a:rPr>
              <a:t>hechos</a:t>
            </a:r>
            <a:r>
              <a:rPr lang="en-US" sz="2500">
                <a:ea typeface="+mn-lt"/>
                <a:cs typeface="+mn-lt"/>
              </a:rPr>
              <a:t> con </a:t>
            </a:r>
            <a:r>
              <a:rPr lang="en-US" sz="2500" dirty="0">
                <a:ea typeface="+mn-lt"/>
                <a:cs typeface="+mn-lt"/>
              </a:rPr>
              <a:t>el </a:t>
            </a:r>
          </a:p>
          <a:p>
            <a:pPr marL="0" indent="0">
              <a:buNone/>
            </a:pPr>
            <a:r>
              <a:rPr lang="en-US" sz="2500">
                <a:ea typeface="+mn-lt"/>
                <a:cs typeface="+mn-lt"/>
              </a:rPr>
              <a:t>   OpenRefine en</a:t>
            </a:r>
            <a:r>
              <a:rPr lang="en-US" sz="2500" dirty="0">
                <a:ea typeface="+mn-lt"/>
                <a:cs typeface="+mn-lt"/>
              </a:rPr>
              <a:t> los datasets</a:t>
            </a:r>
            <a:endParaRPr lang="en-US" sz="2500" dirty="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en-US" sz="2500" dirty="0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Los CSV </a:t>
            </a:r>
            <a:r>
              <a:rPr lang="en-US" sz="2500" dirty="0" err="1">
                <a:ea typeface="+mn-lt"/>
                <a:cs typeface="+mn-lt"/>
              </a:rPr>
              <a:t>actualizados</a:t>
            </a:r>
            <a:endParaRPr lang="en-US" sz="2500" dirty="0">
              <a:ea typeface="+mn-lt"/>
              <a:cs typeface="+mn-lt"/>
            </a:endParaRPr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DAE8DA3-F557-40D3-B46D-763F2CD3D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13" y="2837325"/>
            <a:ext cx="2743200" cy="29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559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905B1-2247-4DAB-A182-FC44990C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HandsOn4 – Mappings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28A53-82D7-489E-9BF7-A5F94787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500" dirty="0" err="1">
                <a:ea typeface="+mn-lt"/>
                <a:cs typeface="+mn-lt"/>
              </a:rPr>
              <a:t>Fichero</a:t>
            </a:r>
            <a:r>
              <a:rPr lang="en-US" sz="2500" dirty="0">
                <a:ea typeface="+mn-lt"/>
                <a:cs typeface="+mn-lt"/>
              </a:rPr>
              <a:t> RML con los mappings</a:t>
            </a:r>
            <a:endParaRPr lang="en-US" sz="2500" dirty="0"/>
          </a:p>
          <a:p>
            <a:pPr marL="0" indent="0">
              <a:buNone/>
            </a:pPr>
            <a:endParaRPr lang="en-US" sz="2500" dirty="0">
              <a:ea typeface="+mn-lt"/>
              <a:cs typeface="+mn-lt"/>
            </a:endParaRPr>
          </a:p>
          <a:p>
            <a:r>
              <a:rPr lang="en-US" sz="2500" dirty="0" err="1">
                <a:ea typeface="+mn-lt"/>
                <a:cs typeface="+mn-lt"/>
              </a:rPr>
              <a:t>Fichero</a:t>
            </a:r>
            <a:r>
              <a:rPr lang="en-US" sz="2500" dirty="0">
                <a:ea typeface="+mn-lt"/>
                <a:cs typeface="+mn-lt"/>
              </a:rPr>
              <a:t> YML con las </a:t>
            </a:r>
            <a:r>
              <a:rPr lang="en-US" sz="2500" dirty="0" err="1">
                <a:ea typeface="+mn-lt"/>
                <a:cs typeface="+mn-lt"/>
              </a:rPr>
              <a:t>reglas</a:t>
            </a:r>
            <a:r>
              <a:rPr lang="en-US" sz="2500" dirty="0">
                <a:ea typeface="+mn-lt"/>
                <a:cs typeface="+mn-lt"/>
              </a:rPr>
              <a:t> de los mappings</a:t>
            </a:r>
          </a:p>
          <a:p>
            <a:endParaRPr lang="en-US" sz="2500" dirty="0">
              <a:ea typeface="+mn-lt"/>
              <a:cs typeface="+mn-lt"/>
            </a:endParaRPr>
          </a:p>
          <a:p>
            <a:r>
              <a:rPr lang="en-US" sz="2500" dirty="0" err="1">
                <a:ea typeface="+mn-lt"/>
                <a:cs typeface="+mn-lt"/>
              </a:rPr>
              <a:t>Fichero</a:t>
            </a:r>
            <a:r>
              <a:rPr lang="en-US" sz="2500" dirty="0">
                <a:ea typeface="+mn-lt"/>
                <a:cs typeface="+mn-lt"/>
              </a:rPr>
              <a:t> RDF con la </a:t>
            </a:r>
            <a:r>
              <a:rPr lang="en-US" sz="2500" dirty="0" err="1">
                <a:ea typeface="+mn-lt"/>
                <a:cs typeface="+mn-lt"/>
              </a:rPr>
              <a:t>sintáxis</a:t>
            </a:r>
            <a:r>
              <a:rPr lang="en-US" sz="2500" dirty="0">
                <a:ea typeface="+mn-lt"/>
                <a:cs typeface="+mn-lt"/>
              </a:rPr>
              <a:t> de </a:t>
            </a:r>
            <a:r>
              <a:rPr lang="en-US" sz="2500" dirty="0" err="1">
                <a:ea typeface="+mn-lt"/>
                <a:cs typeface="+mn-lt"/>
              </a:rPr>
              <a:t>NTriples</a:t>
            </a:r>
          </a:p>
        </p:txBody>
      </p:sp>
    </p:spTree>
    <p:extLst>
      <p:ext uri="{BB962C8B-B14F-4D97-AF65-F5344CB8AC3E}">
        <p14:creationId xmlns:p14="http://schemas.microsoft.com/office/powerpoint/2010/main" val="27715846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EDC25-1D7B-4DDA-A2B6-8441E398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4000"/>
              <a:t>HandsOn5 – Links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20AAB45A-FB01-4B86-BA72-FB4275D50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357646"/>
            <a:ext cx="8983489" cy="3554457"/>
          </a:xfrm>
        </p:spPr>
        <p:txBody>
          <a:bodyPr>
            <a:normAutofit/>
          </a:bodyPr>
          <a:lstStyle/>
          <a:p>
            <a:endParaRPr lang="en-US" sz="25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500">
                <a:ea typeface="+mn-lt"/>
                <a:cs typeface="+mn-lt"/>
              </a:rPr>
              <a:t>JSON con el linking de los </a:t>
            </a:r>
            <a:r>
              <a:rPr lang="en-US" sz="2500" err="1">
                <a:ea typeface="+mn-lt"/>
                <a:cs typeface="+mn-lt"/>
              </a:rPr>
              <a:t>datos</a:t>
            </a:r>
            <a:r>
              <a:rPr lang="en-US" sz="2500">
                <a:ea typeface="+mn-lt"/>
                <a:cs typeface="+mn-lt"/>
              </a:rPr>
              <a:t> con Wikidata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500">
                <a:ea typeface="+mn-lt"/>
                <a:cs typeface="+mn-lt"/>
              </a:rPr>
              <a:t>El CSV con los datos y liks actualizados</a:t>
            </a:r>
            <a:endParaRPr lang="en-US" sz="25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500">
                <a:ea typeface="+mn-lt"/>
                <a:cs typeface="+mn-lt"/>
              </a:rPr>
              <a:t>Fichero RDF con la sintaxis de Turtle</a:t>
            </a:r>
            <a:endParaRPr lang="en-US" sz="25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n-US" sz="2500">
                <a:ea typeface="+mn-lt"/>
                <a:cs typeface="+mn-lt"/>
              </a:rPr>
              <a:t>Un fichero SPARQL con las queries para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>
                <a:ea typeface="+mn-lt"/>
                <a:cs typeface="+mn-lt"/>
              </a:rPr>
              <a:t>    verificar los links</a:t>
            </a:r>
            <a:endParaRPr lang="en-US" sz="2500"/>
          </a:p>
        </p:txBody>
      </p:sp>
      <p:pic>
        <p:nvPicPr>
          <p:cNvPr id="53" name="Picture 53" descr="A picture containing logo&#10;&#10;Description automatically generated">
            <a:extLst>
              <a:ext uri="{FF2B5EF4-FFF2-40B4-BE49-F238E27FC236}">
                <a16:creationId xmlns:a16="http://schemas.microsoft.com/office/drawing/2014/main" id="{A56E0CE5-AA55-4C48-BA2C-E321A655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267" y="3163084"/>
            <a:ext cx="3246407" cy="23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086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29">
            <a:extLst>
              <a:ext uri="{FF2B5EF4-FFF2-40B4-BE49-F238E27FC236}">
                <a16:creationId xmlns:a16="http://schemas.microsoft.com/office/drawing/2014/main" id="{710875C1-007B-4C82-ABEB-347319FB5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envelope&#10;&#10;Description automatically generated">
            <a:extLst>
              <a:ext uri="{FF2B5EF4-FFF2-40B4-BE49-F238E27FC236}">
                <a16:creationId xmlns:a16="http://schemas.microsoft.com/office/drawing/2014/main" id="{75CA0F5F-4964-45C0-A89C-B274DB3E0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33" name="Rectangle 31">
            <a:extLst>
              <a:ext uri="{FF2B5EF4-FFF2-40B4-BE49-F238E27FC236}">
                <a16:creationId xmlns:a16="http://schemas.microsoft.com/office/drawing/2014/main" id="{F2F14D3C-F5C1-46E0-84D4-C16EC720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3988C-D70F-4D1C-9322-5D82E40C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Questions?</a:t>
            </a: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B9128101-8127-4BEB-A4BB-3B530DD4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9290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Frame</vt:lpstr>
      <vt:lpstr>Safe cycling </vt:lpstr>
      <vt:lpstr>Contenidos</vt:lpstr>
      <vt:lpstr>HandsOn1 – Inicio </vt:lpstr>
      <vt:lpstr>HandsOn2 – Ontología </vt:lpstr>
      <vt:lpstr>HandsOn3 – Cambios en los datasets</vt:lpstr>
      <vt:lpstr>HandsOn4 – Mappings </vt:lpstr>
      <vt:lpstr>HandsOn5 – Links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111</cp:revision>
  <dcterms:created xsi:type="dcterms:W3CDTF">2021-11-10T14:13:09Z</dcterms:created>
  <dcterms:modified xsi:type="dcterms:W3CDTF">2021-11-12T10:55:00Z</dcterms:modified>
</cp:coreProperties>
</file>