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8_B195C89A.xml" ContentType="application/vnd.ms-powerpoint.comments+xml"/>
  <Override PartName="/ppt/comments/modernComment_109_79548208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68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76C543-5846-BC4E-7765-61007E409261}" name="RAMIRO LOPEZ CENTO" initials="RLC" userId="S::ramiro.lopez.cento@alumnos.upm.es::d7a53ed7-6573-4ed0-90a1-4b2e74e569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08"/>
    <p:restoredTop sz="92761"/>
  </p:normalViewPr>
  <p:slideViewPr>
    <p:cSldViewPr snapToGrid="0">
      <p:cViewPr>
        <p:scale>
          <a:sx n="76" d="100"/>
          <a:sy n="76" d="100"/>
        </p:scale>
        <p:origin x="-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modernComment_108_B195C8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FE5FFE-0946-A64A-98C1-21C2457DDE23}" authorId="{4576C543-5846-BC4E-7765-61007E409261}" created="2023-11-12T16:41:19.391">
    <pc:sldMkLst xmlns:pc="http://schemas.microsoft.com/office/powerpoint/2013/main/command">
      <pc:docMk/>
      <pc:sldMk cId="2979383450" sldId="264"/>
    </pc:sldMkLst>
    <p188:txBody>
      <a:bodyPr/>
      <a:lstStyle/>
      <a:p>
        <a:r>
          <a:rPr lang="en-GB"/>
          <a:t>samAs: same Identity 
</a:t>
        </a:r>
      </a:p>
    </p188:txBody>
  </p188:cm>
</p188:cmLst>
</file>

<file path=ppt/comments/modernComment_109_795482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06D824-C91E-E646-B172-C40D614C6A47}" authorId="{4576C543-5846-BC4E-7765-61007E409261}" created="2023-11-12T22:14:40.9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35581448" sldId="265"/>
      <ac:spMk id="3" creationId="{DC310828-CE80-744C-ADD3-74C229802348}"/>
    </ac:deMkLst>
    <p188:replyLst>
      <p188:reply id="{41155877-A9FF-BC47-B111-FA0ECCF21CDD}" authorId="{4576C543-5846-BC4E-7765-61007E409261}" created="2023-11-12T22:17:21.374">
        <p188:txBody>
          <a:bodyPr/>
          <a:lstStyle/>
          <a:p>
            <a:r>
              <a:rPr lang="en-GB"/>
              <a:t>Astrea
</a:t>
            </a:r>
          </a:p>
        </p188:txBody>
      </p188:reply>
    </p188:replyLst>
    <p188:txBody>
      <a:bodyPr/>
      <a:lstStyle/>
      <a:p>
        <a:r>
          <a:rPr lang="en-GB"/>
          <a:t>Shapes inferred from ontology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9065D-E97D-B243-B1E9-73420973AF5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42B2-0DA3-CC4C-BA94-FFA67EF5F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8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742B2-0DA3-CC4C-BA94-FFA67EF5FF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8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5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B195C89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9_7954820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3EBF4-A692-3E8C-AFBF-92FB1A09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/>
              <a:t>Semantic Web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E5B56-3C91-0AE6-EA62-130D0ADB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rmAutofit/>
          </a:bodyPr>
          <a:lstStyle/>
          <a:p>
            <a:r>
              <a:rPr lang="es-ES_tradnl" sz="1800" b="1" dirty="0" err="1"/>
              <a:t>Group</a:t>
            </a:r>
            <a:r>
              <a:rPr lang="es-ES_tradnl" sz="1800" b="1" dirty="0"/>
              <a:t> 2: </a:t>
            </a:r>
            <a:r>
              <a:rPr lang="es-ES_tradnl" sz="1800" dirty="0"/>
              <a:t>Ramiro </a:t>
            </a:r>
            <a:r>
              <a:rPr lang="es-ES_tradnl" sz="1800" dirty="0" err="1"/>
              <a:t>Lopez</a:t>
            </a:r>
            <a:r>
              <a:rPr lang="es-ES_tradnl" sz="1800" dirty="0"/>
              <a:t> </a:t>
            </a:r>
            <a:r>
              <a:rPr lang="es-ES_tradnl" sz="1800" dirty="0" err="1"/>
              <a:t>Cento</a:t>
            </a:r>
            <a:r>
              <a:rPr lang="es-ES_tradnl" sz="1800" dirty="0"/>
              <a:t>, Marco </a:t>
            </a:r>
            <a:r>
              <a:rPr lang="es-ES_tradnl" sz="1800" dirty="0" err="1"/>
              <a:t>Ciccale</a:t>
            </a:r>
            <a:r>
              <a:rPr lang="es-ES_tradnl" sz="1800" dirty="0"/>
              <a:t> and Guillermo Izquierdo</a:t>
            </a:r>
          </a:p>
          <a:p>
            <a:endParaRPr lang="es-ES_tradnl" sz="1800" dirty="0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38604CA8-D8C5-4C88-486C-4ADD609F22F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25088" r="2" b="25523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3D black and red cube illustration">
            <a:extLst>
              <a:ext uri="{FF2B5EF4-FFF2-40B4-BE49-F238E27FC236}">
                <a16:creationId xmlns:a16="http://schemas.microsoft.com/office/drawing/2014/main" id="{EBCE1E4F-FC6A-2981-5B4E-58C632C99176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7532-13B3-AAA9-0245-2F6130E0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cap="all" spc="30">
                <a:solidFill>
                  <a:srgbClr val="FFFFFF"/>
                </a:solidFill>
                <a:latin typeface="+mj-lt"/>
              </a:rPr>
              <a:t>App Demo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0739-FB3B-5723-C478-DA9FFCB0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5066-54EC-88E9-34DD-70B02D0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11/12/23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91FA-EDD1-90AE-A301-3AD439BC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9DB-4074-2B0A-31A7-C6A80A4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HO1 – 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B932-4C31-2E3C-5DCD-44E95C9D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_tradnl">
              <a:latin typeface="Univers"/>
            </a:endParaRPr>
          </a:p>
          <a:p>
            <a:endParaRPr lang="es-ES_tradnl">
              <a:latin typeface="Univers"/>
            </a:endParaRPr>
          </a:p>
          <a:p>
            <a:r>
              <a:rPr lang="es-ES_tradnl">
                <a:latin typeface="Univers"/>
              </a:rPr>
              <a:t>Dataset </a:t>
            </a:r>
            <a:r>
              <a:rPr lang="es-ES_tradnl" err="1">
                <a:latin typeface="Univers"/>
              </a:rPr>
              <a:t>Requirements</a:t>
            </a:r>
            <a:endParaRPr lang="es-ES_tradnl">
              <a:latin typeface="Univers"/>
            </a:endParaRPr>
          </a:p>
          <a:p>
            <a:endParaRPr lang="es-ES_tradnl"/>
          </a:p>
          <a:p>
            <a:r>
              <a:rPr lang="es-ES_tradnl" err="1">
                <a:latin typeface="Univers"/>
              </a:rPr>
              <a:t>Aplication</a:t>
            </a:r>
            <a:r>
              <a:rPr lang="es-ES_tradnl">
                <a:latin typeface="Univers"/>
              </a:rPr>
              <a:t> </a:t>
            </a:r>
            <a:r>
              <a:rPr lang="es-ES_tradnl" err="1">
                <a:latin typeface="Univers"/>
              </a:rPr>
              <a:t>Requirements</a:t>
            </a:r>
            <a:endParaRPr lang="es-ES_tradnl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59CE-EBF9-E98F-2D4F-400B9D2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AC4B-4EFB-EA7E-8F8A-1775274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9887-A29C-0139-558D-3C4EA43D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C636E0F-B602-2BF6-561F-BDE87D184B5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45142" y="1718583"/>
            <a:ext cx="6150005" cy="4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77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B980-3663-B74B-CCD1-A5F49A7E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latin typeface="Univers Condensed"/>
              </a:rPr>
              <a:t>HO2 – </a:t>
            </a:r>
            <a:r>
              <a:rPr lang="en-GB" err="1">
                <a:latin typeface="Univers Condensed"/>
              </a:rPr>
              <a:t>Analyze</a:t>
            </a:r>
            <a:r>
              <a:rPr lang="es-ES_tradnl">
                <a:latin typeface="Univers Condensed"/>
              </a:rPr>
              <a:t> </a:t>
            </a:r>
            <a:r>
              <a:rPr lang="en-GB">
                <a:latin typeface="Univers Condensed"/>
              </a:rPr>
              <a:t>dataset</a:t>
            </a:r>
            <a:r>
              <a:rPr lang="es-ES_tradnl">
                <a:latin typeface="Univers Condensed"/>
              </a:rPr>
              <a:t>, define RNS and </a:t>
            </a:r>
            <a:r>
              <a:rPr lang="es-ES_tradnl" err="1">
                <a:latin typeface="Univers Condensed"/>
              </a:rPr>
              <a:t>develop</a:t>
            </a:r>
            <a:r>
              <a:rPr lang="es-ES_tradnl">
                <a:latin typeface="Univers Condensed"/>
              </a:rPr>
              <a:t> lightweight </a:t>
            </a:r>
            <a:r>
              <a:rPr lang="es-ES_tradnl" err="1">
                <a:latin typeface="Univers Condensed"/>
              </a:rPr>
              <a:t>ontology</a:t>
            </a:r>
            <a:endParaRPr lang="es-ES_tradnl">
              <a:latin typeface="Univers Condensed"/>
            </a:endParaRPr>
          </a:p>
        </p:txBody>
      </p:sp>
      <p:pic>
        <p:nvPicPr>
          <p:cNvPr id="7" name="Marcador de contenido 6" descr="Texto, Carta&#10;&#10;Descripción generada automáticamente">
            <a:extLst>
              <a:ext uri="{FF2B5EF4-FFF2-40B4-BE49-F238E27FC236}">
                <a16:creationId xmlns:a16="http://schemas.microsoft.com/office/drawing/2014/main" id="{A59E9B65-1A26-BA54-546B-A89C9E04B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697880" y="2434904"/>
            <a:ext cx="4419252" cy="12354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FEEA-0E4C-4297-168C-0E363B30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E3E9-5934-B229-9835-3758C876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916F-99EC-C1E9-6038-4A135E8B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BC71D40F-154F-DD2F-E489-1E77BFB0D2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35557" y="4198060"/>
            <a:ext cx="2743200" cy="13999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520BD98-7798-CC46-A653-6278EE379AC7}"/>
              </a:ext>
            </a:extLst>
          </p:cNvPr>
          <p:cNvSpPr txBox="1"/>
          <p:nvPr/>
        </p:nvSpPr>
        <p:spPr>
          <a:xfrm>
            <a:off x="8839119" y="4758557"/>
            <a:ext cx="2642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ontology.ttl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6754465-38A7-8208-7619-D90D0F43D50A}"/>
              </a:ext>
            </a:extLst>
          </p:cNvPr>
          <p:cNvCxnSpPr/>
          <p:nvPr/>
        </p:nvCxnSpPr>
        <p:spPr>
          <a:xfrm>
            <a:off x="4549925" y="4946560"/>
            <a:ext cx="850006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3240F83-5C1C-9472-7C2C-3B08B76530BD}"/>
              </a:ext>
            </a:extLst>
          </p:cNvPr>
          <p:cNvCxnSpPr>
            <a:cxnSpLocks/>
          </p:cNvCxnSpPr>
          <p:nvPr/>
        </p:nvCxnSpPr>
        <p:spPr>
          <a:xfrm>
            <a:off x="8419417" y="4946560"/>
            <a:ext cx="850006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8AAA3422-A1BF-31FE-B584-0E5F7640F74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01511" y="3765651"/>
            <a:ext cx="3505199" cy="20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61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FA43-82A9-30C4-575D-A94F23EF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HO3 – </a:t>
            </a:r>
            <a:r>
              <a:rPr lang="en-GB" dirty="0" err="1"/>
              <a:t>OpenRefine</a:t>
            </a:r>
            <a:r>
              <a:rPr lang="en-GB" dirty="0"/>
              <a:t>: Cleaning Data  </a:t>
            </a:r>
          </a:p>
        </p:txBody>
      </p:sp>
      <p:pic>
        <p:nvPicPr>
          <p:cNvPr id="7" name="Marcador de contenido 6" descr="Archivo:OpenRefine logo (2018-present).svg - Wikipedia, la enciclopedia  libre">
            <a:extLst>
              <a:ext uri="{FF2B5EF4-FFF2-40B4-BE49-F238E27FC236}">
                <a16:creationId xmlns:a16="http://schemas.microsoft.com/office/drawing/2014/main" id="{33E5145F-E73D-513E-3A70-FF8D3E93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3933031" y="3081071"/>
            <a:ext cx="3661481" cy="1052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5BA9-CB80-11BF-6FD7-CCE2CF75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36E9-1AD3-2FCE-862E-1CAEB7C2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9B84-06C2-6039-6E41-255118AB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n 7" descr="Csv, file, plano icon - Download on Iconfinder on Iconfinder">
            <a:extLst>
              <a:ext uri="{FF2B5EF4-FFF2-40B4-BE49-F238E27FC236}">
                <a16:creationId xmlns:a16="http://schemas.microsoft.com/office/drawing/2014/main" id="{C62FCF9A-CAAE-FE01-52E4-DABE8F0B15B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01141" y="2913474"/>
            <a:ext cx="1379126" cy="1379126"/>
          </a:xfrm>
          <a:prstGeom prst="rect">
            <a:avLst/>
          </a:prstGeom>
        </p:spPr>
      </p:pic>
      <p:pic>
        <p:nvPicPr>
          <p:cNvPr id="9" name="Imagen 8" descr="Csv, file, plano icon - Download on Iconfinder on Iconfinder">
            <a:extLst>
              <a:ext uri="{FF2B5EF4-FFF2-40B4-BE49-F238E27FC236}">
                <a16:creationId xmlns:a16="http://schemas.microsoft.com/office/drawing/2014/main" id="{18D78EB7-6C35-AE13-CD72-5DDC4215E67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20104" y="1605844"/>
            <a:ext cx="1379126" cy="1379126"/>
          </a:xfrm>
          <a:prstGeom prst="rect">
            <a:avLst/>
          </a:prstGeom>
        </p:spPr>
      </p:pic>
      <p:pic>
        <p:nvPicPr>
          <p:cNvPr id="10" name="Imagen 9" descr="JSON File icon PNG and SVG Vector Free Download">
            <a:extLst>
              <a:ext uri="{FF2B5EF4-FFF2-40B4-BE49-F238E27FC236}">
                <a16:creationId xmlns:a16="http://schemas.microsoft.com/office/drawing/2014/main" id="{D47DB783-E536-E4BE-8DB7-D6E5B785AA5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206089" y="3956697"/>
            <a:ext cx="1362193" cy="1352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7A2B87-31FB-3FEE-9145-99EBE5F62368}"/>
              </a:ext>
            </a:extLst>
          </p:cNvPr>
          <p:cNvSpPr txBox="1"/>
          <p:nvPr/>
        </p:nvSpPr>
        <p:spPr>
          <a:xfrm>
            <a:off x="8626591" y="3132665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updated_dataset.csv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9B17EF-285A-E8F2-B131-09737F7FFD1A}"/>
              </a:ext>
            </a:extLst>
          </p:cNvPr>
          <p:cNvSpPr txBox="1"/>
          <p:nvPr/>
        </p:nvSpPr>
        <p:spPr>
          <a:xfrm>
            <a:off x="1166517" y="4449702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dataset.csv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E484A1-B915-7411-5FAA-D5D624383CCD}"/>
              </a:ext>
            </a:extLst>
          </p:cNvPr>
          <p:cNvSpPr txBox="1"/>
          <p:nvPr/>
        </p:nvSpPr>
        <p:spPr>
          <a:xfrm>
            <a:off x="8485480" y="5456295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history.json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C263E4-C6C3-968C-6112-1FBFC1257B9F}"/>
              </a:ext>
            </a:extLst>
          </p:cNvPr>
          <p:cNvCxnSpPr/>
          <p:nvPr/>
        </p:nvCxnSpPr>
        <p:spPr>
          <a:xfrm flipV="1">
            <a:off x="3175823" y="3643371"/>
            <a:ext cx="726253" cy="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9E1E642-E40F-3A1F-4D3D-122AD02A0B37}"/>
              </a:ext>
            </a:extLst>
          </p:cNvPr>
          <p:cNvCxnSpPr>
            <a:cxnSpLocks/>
          </p:cNvCxnSpPr>
          <p:nvPr/>
        </p:nvCxnSpPr>
        <p:spPr>
          <a:xfrm flipV="1">
            <a:off x="7870119" y="2636779"/>
            <a:ext cx="773290" cy="84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0FB814A-2B0B-D96E-8536-4900FE7EA083}"/>
              </a:ext>
            </a:extLst>
          </p:cNvPr>
          <p:cNvCxnSpPr>
            <a:cxnSpLocks/>
          </p:cNvCxnSpPr>
          <p:nvPr/>
        </p:nvCxnSpPr>
        <p:spPr>
          <a:xfrm>
            <a:off x="7870119" y="3632082"/>
            <a:ext cx="773290" cy="8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11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3B80-317B-9F53-C01A-52CC56E1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s-ES_tradnl" dirty="0"/>
              <a:t>HO4 – </a:t>
            </a:r>
            <a:r>
              <a:rPr lang="es-ES_tradnl" dirty="0" err="1"/>
              <a:t>Transform</a:t>
            </a:r>
            <a:r>
              <a:rPr lang="es-ES_tradnl" dirty="0"/>
              <a:t> Data </a:t>
            </a:r>
            <a:r>
              <a:rPr lang="es-ES_tradnl" dirty="0" err="1"/>
              <a:t>to</a:t>
            </a:r>
            <a:r>
              <a:rPr lang="es-ES_tradnl" dirty="0"/>
              <a:t> RDF  </a:t>
            </a:r>
            <a:endParaRPr lang="en-GB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0415E-2F32-5A36-1E29-F1CDF7FA8C2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946" y="1844211"/>
            <a:ext cx="925771" cy="8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C2F2-007C-0BDD-EDD7-B23F5630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Group 02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B8F9-3FB9-CF8E-CDE1-CD878398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B0D2-AE8D-FD4A-EF6A-3472FC7C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FF4DB-0D10-5FF3-3213-DE04F3E798E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22" y="1813270"/>
            <a:ext cx="1150987" cy="11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10">
            <a:extLst>
              <a:ext uri="{FF2B5EF4-FFF2-40B4-BE49-F238E27FC236}">
                <a16:creationId xmlns:a16="http://schemas.microsoft.com/office/drawing/2014/main" id="{01A40BAC-3686-102C-0678-12DDD5704947}"/>
              </a:ext>
            </a:extLst>
          </p:cNvPr>
          <p:cNvCxnSpPr>
            <a:cxnSpLocks/>
          </p:cNvCxnSpPr>
          <p:nvPr/>
        </p:nvCxnSpPr>
        <p:spPr>
          <a:xfrm>
            <a:off x="3141042" y="2388764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8" descr="Csv, file, plano icon - Download on Iconfinder on Iconfinder">
            <a:extLst>
              <a:ext uri="{FF2B5EF4-FFF2-40B4-BE49-F238E27FC236}">
                <a16:creationId xmlns:a16="http://schemas.microsoft.com/office/drawing/2014/main" id="{14D4C8DE-4F2D-DBE1-B4E2-177E5F74A0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76016" y="4387493"/>
            <a:ext cx="1086701" cy="1086701"/>
          </a:xfrm>
          <a:prstGeom prst="rect">
            <a:avLst/>
          </a:prstGeom>
        </p:spPr>
      </p:pic>
      <p:sp>
        <p:nvSpPr>
          <p:cNvPr id="13" name="CuadroTexto 10">
            <a:extLst>
              <a:ext uri="{FF2B5EF4-FFF2-40B4-BE49-F238E27FC236}">
                <a16:creationId xmlns:a16="http://schemas.microsoft.com/office/drawing/2014/main" id="{DB8FCF5D-CCAF-230B-3A3D-29E7667BF9E1}"/>
              </a:ext>
            </a:extLst>
          </p:cNvPr>
          <p:cNvSpPr txBox="1"/>
          <p:nvPr/>
        </p:nvSpPr>
        <p:spPr>
          <a:xfrm>
            <a:off x="1716545" y="5487541"/>
            <a:ext cx="2430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updated_dataset.csv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C0906-5074-0978-53BF-59C8ABA6DEE1}"/>
              </a:ext>
            </a:extLst>
          </p:cNvPr>
          <p:cNvSpPr txBox="1"/>
          <p:nvPr/>
        </p:nvSpPr>
        <p:spPr>
          <a:xfrm>
            <a:off x="2243241" y="27366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YARRRML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AE7EA-1D4B-CAA2-4772-58D21ABF5173}"/>
              </a:ext>
            </a:extLst>
          </p:cNvPr>
          <p:cNvSpPr txBox="1"/>
          <p:nvPr/>
        </p:nvSpPr>
        <p:spPr>
          <a:xfrm>
            <a:off x="8419713" y="29665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487002-D826-C53C-450B-87D5A1827D92}"/>
              </a:ext>
            </a:extLst>
          </p:cNvPr>
          <p:cNvGrpSpPr/>
          <p:nvPr/>
        </p:nvGrpSpPr>
        <p:grpSpPr>
          <a:xfrm>
            <a:off x="4464598" y="1724484"/>
            <a:ext cx="2398468" cy="1307125"/>
            <a:chOff x="7325829" y="1573235"/>
            <a:chExt cx="2398468" cy="1307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9E4A34-BECA-0BF0-81C4-50BD81F6FD77}"/>
                </a:ext>
              </a:extLst>
            </p:cNvPr>
            <p:cNvSpPr/>
            <p:nvPr/>
          </p:nvSpPr>
          <p:spPr>
            <a:xfrm>
              <a:off x="7325829" y="1573235"/>
              <a:ext cx="2398468" cy="1307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ES" dirty="0"/>
                <a:t>    MATEY</a:t>
              </a:r>
            </a:p>
          </p:txBody>
        </p:sp>
        <p:pic>
          <p:nvPicPr>
            <p:cNvPr id="1032" name="Picture 8" descr="Matey logo">
              <a:extLst>
                <a:ext uri="{FF2B5EF4-FFF2-40B4-BE49-F238E27FC236}">
                  <a16:creationId xmlns:a16="http://schemas.microsoft.com/office/drawing/2014/main" id="{076E6201-2723-7296-0CB1-6ABEBAB6B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820" y="1649549"/>
              <a:ext cx="1120477" cy="112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AD156-1C0A-EB95-ECB2-86FA49087F36}"/>
              </a:ext>
            </a:extLst>
          </p:cNvPr>
          <p:cNvSpPr/>
          <p:nvPr/>
        </p:nvSpPr>
        <p:spPr>
          <a:xfrm>
            <a:off x="4464599" y="3740574"/>
            <a:ext cx="2398468" cy="1307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2800" dirty="0">
                <a:solidFill>
                  <a:srgbClr val="0070C0"/>
                </a:solidFill>
              </a:rPr>
              <a:t>m</a:t>
            </a:r>
            <a:r>
              <a:rPr lang="en-ES" sz="2800" dirty="0">
                <a:solidFill>
                  <a:srgbClr val="FF0000"/>
                </a:solidFill>
              </a:rPr>
              <a:t>o</a:t>
            </a:r>
            <a:r>
              <a:rPr lang="en-ES" sz="2800" dirty="0">
                <a:solidFill>
                  <a:srgbClr val="0070C0"/>
                </a:solidFill>
              </a:rPr>
              <a:t>rph</a:t>
            </a:r>
          </a:p>
        </p:txBody>
      </p:sp>
      <p:cxnSp>
        <p:nvCxnSpPr>
          <p:cNvPr id="27" name="Conector recto de flecha 10">
            <a:extLst>
              <a:ext uri="{FF2B5EF4-FFF2-40B4-BE49-F238E27FC236}">
                <a16:creationId xmlns:a16="http://schemas.microsoft.com/office/drawing/2014/main" id="{03802EB1-0A73-BA05-3B6B-D4A258A177ED}"/>
              </a:ext>
            </a:extLst>
          </p:cNvPr>
          <p:cNvCxnSpPr>
            <a:cxnSpLocks/>
          </p:cNvCxnSpPr>
          <p:nvPr/>
        </p:nvCxnSpPr>
        <p:spPr>
          <a:xfrm>
            <a:off x="6863066" y="2388764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99FCF20-548C-CFF8-4D71-481D44CD1431}"/>
              </a:ext>
            </a:extLst>
          </p:cNvPr>
          <p:cNvCxnSpPr>
            <a:cxnSpLocks/>
            <a:stCxn id="19" idx="1"/>
            <a:endCxn id="23" idx="1"/>
          </p:cNvCxnSpPr>
          <p:nvPr/>
        </p:nvCxnSpPr>
        <p:spPr>
          <a:xfrm rot="10800000" flipV="1">
            <a:off x="4464599" y="3151251"/>
            <a:ext cx="3955114" cy="1242885"/>
          </a:xfrm>
          <a:prstGeom prst="curvedConnector3">
            <a:avLst>
              <a:gd name="adj1" fmla="val 150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62053C5-0CA5-EFE8-3076-9C1CADBADA6C}"/>
              </a:ext>
            </a:extLst>
          </p:cNvPr>
          <p:cNvCxnSpPr>
            <a:stCxn id="12" idx="3"/>
          </p:cNvCxnSpPr>
          <p:nvPr/>
        </p:nvCxnSpPr>
        <p:spPr>
          <a:xfrm flipV="1">
            <a:off x="3362717" y="4639100"/>
            <a:ext cx="1101881" cy="291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0">
            <a:extLst>
              <a:ext uri="{FF2B5EF4-FFF2-40B4-BE49-F238E27FC236}">
                <a16:creationId xmlns:a16="http://schemas.microsoft.com/office/drawing/2014/main" id="{45360BDA-07B1-5EA5-E9EB-93660D476651}"/>
              </a:ext>
            </a:extLst>
          </p:cNvPr>
          <p:cNvCxnSpPr>
            <a:cxnSpLocks/>
          </p:cNvCxnSpPr>
          <p:nvPr/>
        </p:nvCxnSpPr>
        <p:spPr>
          <a:xfrm>
            <a:off x="6863066" y="4385057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ource Description Framework - Wikipedia, la enciclopedia libre">
            <a:extLst>
              <a:ext uri="{FF2B5EF4-FFF2-40B4-BE49-F238E27FC236}">
                <a16:creationId xmlns:a16="http://schemas.microsoft.com/office/drawing/2014/main" id="{B0DE7C9E-F970-D869-E5E5-F91B5E1C64A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22" y="3704703"/>
            <a:ext cx="1271233" cy="13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9EE996-4599-9BF8-0A6B-86EAE74240F7}"/>
              </a:ext>
            </a:extLst>
          </p:cNvPr>
          <p:cNvSpPr txBox="1"/>
          <p:nvPr/>
        </p:nvSpPr>
        <p:spPr>
          <a:xfrm>
            <a:off x="7682331" y="525861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16720432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8B90-9AA2-7EF6-C742-5E2D603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770241"/>
            <a:ext cx="5096008" cy="1371030"/>
          </a:xfrm>
        </p:spPr>
        <p:txBody>
          <a:bodyPr/>
          <a:lstStyle/>
          <a:p>
            <a:pPr algn="ctr"/>
            <a:r>
              <a:rPr lang="es-ES_tradnl" dirty="0"/>
              <a:t>HO5 – </a:t>
            </a:r>
            <a:r>
              <a:rPr lang="es-ES_tradnl" dirty="0" err="1"/>
              <a:t>WikiData</a:t>
            </a:r>
            <a:r>
              <a:rPr lang="es-ES_tradnl" dirty="0"/>
              <a:t> </a:t>
            </a:r>
            <a:r>
              <a:rPr lang="es-ES_tradnl" dirty="0" err="1"/>
              <a:t>Linking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886D-9C44-E1FA-2D83-929C40F9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A7C9-9A2F-3956-EA2B-E0B28FD2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1BFC-99A6-B898-7433-8FFB0CE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C616363-BC8D-33D1-6F9F-9EA8CB1FE88A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45262"/>
          <a:stretch/>
        </p:blipFill>
        <p:spPr>
          <a:xfrm>
            <a:off x="7796906" y="1846627"/>
            <a:ext cx="2811863" cy="1942036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8391C70F-477A-C819-95F9-5B73E148B70D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45262"/>
          <a:stretch/>
        </p:blipFill>
        <p:spPr>
          <a:xfrm>
            <a:off x="7796906" y="4040355"/>
            <a:ext cx="2811863" cy="1942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8D909-0881-8C3E-37E8-1399C352C8C1}"/>
              </a:ext>
            </a:extLst>
          </p:cNvPr>
          <p:cNvSpPr txBox="1"/>
          <p:nvPr/>
        </p:nvSpPr>
        <p:spPr>
          <a:xfrm>
            <a:off x="6618881" y="1077893"/>
            <a:ext cx="494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Reconciliation Services</a:t>
            </a:r>
          </a:p>
        </p:txBody>
      </p:sp>
      <p:pic>
        <p:nvPicPr>
          <p:cNvPr id="7" name="Picture 6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E6B77DE-F4AA-3C57-E99F-81A3968F64F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5735" y="2026769"/>
            <a:ext cx="5903498" cy="3116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2C5A12-0B09-2CC5-8CBF-2663C968136B}"/>
              </a:ext>
            </a:extLst>
          </p:cNvPr>
          <p:cNvSpPr/>
          <p:nvPr/>
        </p:nvSpPr>
        <p:spPr>
          <a:xfrm>
            <a:off x="3397484" y="4018541"/>
            <a:ext cx="3069772" cy="78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6C5C1-442A-2F22-93B2-B875DA1FAED2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6467256" y="2817645"/>
            <a:ext cx="1329650" cy="159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DAC85-44BB-BECC-7FDE-616F4A5B23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256" y="4410427"/>
            <a:ext cx="1329650" cy="600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76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9E148-B7B3-B173-3684-C41314BC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733723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" dirty="0">
                <a:latin typeface="+mj-lt"/>
              </a:rPr>
              <a:t>HO-Publish Linked Data (</a:t>
            </a:r>
            <a:r>
              <a:rPr lang="en-US" cap="all" spc="30" dirty="0" err="1">
                <a:latin typeface="+mj-lt"/>
              </a:rPr>
              <a:t>Helio</a:t>
            </a:r>
            <a:r>
              <a:rPr lang="en-US" cap="all" spc="30" dirty="0">
                <a:latin typeface="+mj-lt"/>
              </a:rPr>
              <a:t>)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0467B5-CD63-B1AC-93D2-94E79FC6F2D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82488" y="1474187"/>
            <a:ext cx="5468008" cy="19548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2DC97D-3B66-55AE-5D55-2BA775BE12D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08082" y="3950210"/>
            <a:ext cx="5616820" cy="200801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E336-3435-BF13-21E3-AC4B93FA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AFF-9E0D-4973-DB5D-A31CED5F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EC91-7CD4-B019-19D9-C50CB3B0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10" descr="Resource Description Framework - Wikipedia, la enciclopedia libre">
            <a:extLst>
              <a:ext uri="{FF2B5EF4-FFF2-40B4-BE49-F238E27FC236}">
                <a16:creationId xmlns:a16="http://schemas.microsoft.com/office/drawing/2014/main" id="{5698D73D-0CD4-9C17-27F7-BD9FB914AFF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7" y="1762584"/>
            <a:ext cx="1271233" cy="13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CE73A4-CB39-C446-8798-1146836255F7}"/>
              </a:ext>
            </a:extLst>
          </p:cNvPr>
          <p:cNvSpPr txBox="1"/>
          <p:nvPr/>
        </p:nvSpPr>
        <p:spPr>
          <a:xfrm>
            <a:off x="968769" y="333620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/>
              <a:t>Knowledge Graph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84476-5620-43D3-71E2-2E8FA1C108A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77120" y="2451593"/>
            <a:ext cx="20053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8769B-D22B-B5D7-BEFF-1D834CCD64D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416492" y="3429000"/>
            <a:ext cx="0" cy="52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112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F3DCBAF-3D46-70E5-9900-4C2B23BEF4C3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10000"/>
          <a:stretch/>
        </p:blipFill>
        <p:spPr>
          <a:xfrm>
            <a:off x="-1" y="716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5326-D719-DE67-E17C-8B809289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341" y="3041870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 dirty="0" err="1">
                <a:latin typeface="+mj-lt"/>
              </a:rPr>
              <a:t>SParQL</a:t>
            </a:r>
            <a:r>
              <a:rPr lang="en-US" sz="5400" cap="all" spc="30" dirty="0">
                <a:latin typeface="+mj-lt"/>
              </a:rPr>
              <a:t> result: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B30D-1472-E131-AA83-6A5F4B8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11/12/23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C8D1-EB14-F9E9-4BBE-607E3787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83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8F63-DF1E-286B-588F-63CA667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GB" dirty="0"/>
              <a:t>HO-SHACL Validation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6AEF1B-093B-F852-0B6B-F2FECB27580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73083" y="4185449"/>
            <a:ext cx="7117493" cy="185054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D2D2-A3E3-C44A-88BE-ADA03821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27EE-9419-8907-2D4C-CFE66259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67A3-8813-E781-8A37-6F01AEB1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8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9A1C50DD-2AAD-2892-94DB-D6E399A8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84" y="972425"/>
            <a:ext cx="6377787" cy="33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1448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127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Univers</vt:lpstr>
      <vt:lpstr>Univers Condensed</vt:lpstr>
      <vt:lpstr>ChronicleVTI</vt:lpstr>
      <vt:lpstr>BrushVTI</vt:lpstr>
      <vt:lpstr>Semantic Web</vt:lpstr>
      <vt:lpstr>HO1 – Dataset selection</vt:lpstr>
      <vt:lpstr>HO2 – Analyze dataset, define RNS and develop lightweight ontology</vt:lpstr>
      <vt:lpstr>HO3 – OpenRefine: Cleaning Data  </vt:lpstr>
      <vt:lpstr>HO4 – Transform Data to RDF  </vt:lpstr>
      <vt:lpstr>HO5 – WikiData Linking</vt:lpstr>
      <vt:lpstr>HO-Publish Linked Data (Helio) </vt:lpstr>
      <vt:lpstr>SParQL result:</vt:lpstr>
      <vt:lpstr>HO-SHACL Validation </vt:lpstr>
      <vt:lpstr>App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RAMIRO LOPEZ CENTO</dc:creator>
  <cp:lastModifiedBy>RAMIRO LOPEZ CENTO</cp:lastModifiedBy>
  <cp:revision>2</cp:revision>
  <dcterms:created xsi:type="dcterms:W3CDTF">2023-11-10T11:27:59Z</dcterms:created>
  <dcterms:modified xsi:type="dcterms:W3CDTF">2023-11-12T22:21:06Z</dcterms:modified>
</cp:coreProperties>
</file>