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0" r:id="rId8"/>
    <p:sldId id="267" r:id="rId9"/>
    <p:sldId id="268" r:id="rId10"/>
    <p:sldId id="269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es-ES" noProof="0" dirty="0" err="1">
              <a:solidFill>
                <a:schemeClr val="bg1"/>
              </a:solidFill>
              <a:latin typeface="Tahoma"/>
              <a:ea typeface="Tahoma"/>
              <a:cs typeface="Tahoma"/>
            </a:rPr>
            <a:t>Stage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s-ES" noProof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s-ES" noProof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es-ES" sz="2400" noProof="0">
              <a:solidFill>
                <a:schemeClr val="bg1"/>
              </a:solidFill>
              <a:latin typeface="Tahoma"/>
              <a:ea typeface="Tahoma"/>
              <a:cs typeface="Tahoma"/>
            </a:rPr>
            <a:t>Data selection and analysis</a:t>
          </a:r>
          <a:endParaRPr lang="es-ES" sz="24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s-ES" noProof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s-ES" noProof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es-ES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2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s-ES" noProof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s-ES" noProof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es-ES" sz="2400" noProof="0">
              <a:solidFill>
                <a:schemeClr val="bg1"/>
              </a:solidFill>
              <a:latin typeface="Tahoma"/>
              <a:ea typeface="Tahoma"/>
              <a:cs typeface="Tahoma"/>
            </a:rPr>
            <a:t>Data cleaning and transformation</a:t>
          </a:r>
          <a:endParaRPr lang="es-ES" sz="24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s-ES" noProof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s-ES" noProof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es-ES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3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s-ES" noProof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s-ES" noProof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es-ES" sz="2400" noProof="0">
              <a:solidFill>
                <a:schemeClr val="bg1"/>
              </a:solidFill>
              <a:latin typeface="Tahoma"/>
              <a:ea typeface="Tahoma"/>
              <a:cs typeface="Tahoma"/>
            </a:rPr>
            <a:t>Data transformation to RDF</a:t>
          </a:r>
          <a:endParaRPr lang="es-ES" sz="24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s-ES" noProof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s-ES" noProof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es-ES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4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s-ES" noProof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s-ES" noProof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es-ES" sz="2400" noProof="0">
              <a:solidFill>
                <a:schemeClr val="bg1"/>
              </a:solidFill>
              <a:latin typeface="Tahoma"/>
              <a:ea typeface="Tahoma"/>
              <a:cs typeface="Tahoma"/>
            </a:rPr>
            <a:t>Linking data</a:t>
          </a:r>
          <a:endParaRPr lang="es-ES" sz="24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s-ES" noProof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s-ES" noProof="0"/>
        </a:p>
      </dgm:t>
    </dgm:pt>
    <dgm:pt modelId="{BE3EC93C-3E37-47FE-899F-3B6F3DA39F52}">
      <dgm:prSet phldrT="[Text]" custT="1"/>
      <dgm:spPr/>
      <dgm:t>
        <a:bodyPr rtlCol="0"/>
        <a:lstStyle/>
        <a:p>
          <a:pPr rtl="0"/>
          <a:r>
            <a:rPr lang="es-ES" sz="3600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sz="3600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sz="3600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5</a:t>
          </a:r>
        </a:p>
      </dgm:t>
    </dgm:pt>
    <dgm:pt modelId="{5CFC675C-B23F-424B-9D54-481005AFA099}" type="parTrans" cxnId="{13ED7205-9BA9-47BC-ABC8-817A54D280F3}">
      <dgm:prSet/>
      <dgm:spPr/>
      <dgm:t>
        <a:bodyPr/>
        <a:lstStyle/>
        <a:p>
          <a:endParaRPr lang="es-ES"/>
        </a:p>
      </dgm:t>
    </dgm:pt>
    <dgm:pt modelId="{E0E51A77-AD94-49D4-AB5E-D72A076780E3}" type="sibTrans" cxnId="{13ED7205-9BA9-47BC-ABC8-817A54D280F3}">
      <dgm:prSet/>
      <dgm:spPr/>
      <dgm:t>
        <a:bodyPr/>
        <a:lstStyle/>
        <a:p>
          <a:endParaRPr lang="es-ES"/>
        </a:p>
      </dgm:t>
    </dgm:pt>
    <dgm:pt modelId="{DE9EB1C3-051D-4DA7-822E-589801354F52}">
      <dgm:prSet phldrT="[Text]" custT="1"/>
      <dgm:spPr/>
      <dgm:t>
        <a:bodyPr rtlCol="0"/>
        <a:lstStyle/>
        <a:p>
          <a:pPr rtl="0"/>
          <a:r>
            <a:rPr lang="es-ES" sz="2400" noProof="0">
              <a:solidFill>
                <a:schemeClr val="bg1"/>
              </a:solidFill>
              <a:latin typeface="Tahoma"/>
              <a:ea typeface="Tahoma"/>
              <a:cs typeface="Tahoma"/>
            </a:rPr>
            <a:t>Publishing data</a:t>
          </a:r>
          <a:endParaRPr lang="es-ES" sz="24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gm:t>
    </dgm:pt>
    <dgm:pt modelId="{0AFD07D6-89A4-4512-A896-1A092149FAA7}" type="parTrans" cxnId="{BAB333AB-9AF2-475D-8372-FA4508037678}">
      <dgm:prSet/>
      <dgm:spPr/>
      <dgm:t>
        <a:bodyPr/>
        <a:lstStyle/>
        <a:p>
          <a:endParaRPr lang="es-ES"/>
        </a:p>
      </dgm:t>
    </dgm:pt>
    <dgm:pt modelId="{0D3CC3E8-CA21-4AC5-A748-896F324D533E}" type="sibTrans" cxnId="{BAB333AB-9AF2-475D-8372-FA4508037678}">
      <dgm:prSet/>
      <dgm:spPr/>
      <dgm:t>
        <a:bodyPr/>
        <a:lstStyle/>
        <a:p>
          <a:endParaRPr lang="es-E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5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5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5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5" custLinFactNeighborX="-7683" custLinFactNeighborY="2005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5">
        <dgm:presLayoutVars>
          <dgm:bulletEnabled val="1"/>
        </dgm:presLayoutVars>
      </dgm:prSet>
      <dgm:spPr/>
    </dgm:pt>
    <dgm:pt modelId="{9178263C-A683-482F-BE79-BA958C00A261}" type="pres">
      <dgm:prSet presAssocID="{8EF545BA-8D8A-4813-A428-2F18D76E61FA}" presName="sp" presStyleCnt="0"/>
      <dgm:spPr/>
    </dgm:pt>
    <dgm:pt modelId="{C5C21271-E6E5-4577-8BD2-BF4F0296E443}" type="pres">
      <dgm:prSet presAssocID="{BE3EC93C-3E37-47FE-899F-3B6F3DA39F52}" presName="linNode" presStyleCnt="0"/>
      <dgm:spPr/>
    </dgm:pt>
    <dgm:pt modelId="{30328F3A-8BD8-4D1E-8672-AB3AC5E31A65}" type="pres">
      <dgm:prSet presAssocID="{BE3EC93C-3E37-47FE-899F-3B6F3DA39F5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8D12C2A-8700-46D1-A2E4-F4A38A29E923}" type="pres">
      <dgm:prSet presAssocID="{BE3EC93C-3E37-47FE-899F-3B6F3DA39F5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3ED7205-9BA9-47BC-ABC8-817A54D280F3}" srcId="{81269538-BFC5-48BB-BEA1-D7AF1F385FD5}" destId="{BE3EC93C-3E37-47FE-899F-3B6F3DA39F52}" srcOrd="4" destOrd="0" parTransId="{5CFC675C-B23F-424B-9D54-481005AFA099}" sibTransId="{E0E51A77-AD94-49D4-AB5E-D72A076780E3}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FD6BD75D-0FE6-4728-87CE-64DC1EA96540}" type="presOf" srcId="{BE3EC93C-3E37-47FE-899F-3B6F3DA39F52}" destId="{30328F3A-8BD8-4D1E-8672-AB3AC5E31A65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BAB333AB-9AF2-475D-8372-FA4508037678}" srcId="{BE3EC93C-3E37-47FE-899F-3B6F3DA39F52}" destId="{DE9EB1C3-051D-4DA7-822E-589801354F52}" srcOrd="0" destOrd="0" parTransId="{0AFD07D6-89A4-4512-A896-1A092149FAA7}" sibTransId="{0D3CC3E8-CA21-4AC5-A748-896F324D533E}"/>
    <dgm:cxn modelId="{D799E3AF-F757-472E-BF95-FDD31DA93822}" type="presOf" srcId="{DE9EB1C3-051D-4DA7-822E-589801354F52}" destId="{98D12C2A-8700-46D1-A2E4-F4A38A29E923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  <dgm:cxn modelId="{CEE5EA53-955D-495E-AC7D-7FF9D3E8A516}" type="presParOf" srcId="{99FD7F24-5BB9-46E8-BB7C-4B477B73B815}" destId="{9178263C-A683-482F-BE79-BA958C00A261}" srcOrd="7" destOrd="0" presId="urn:microsoft.com/office/officeart/2005/8/layout/vList5"/>
    <dgm:cxn modelId="{CC0B73CA-0A9B-479B-8E25-D3F4E6DC8320}" type="presParOf" srcId="{99FD7F24-5BB9-46E8-BB7C-4B477B73B815}" destId="{C5C21271-E6E5-4577-8BD2-BF4F0296E443}" srcOrd="8" destOrd="0" presId="urn:microsoft.com/office/officeart/2005/8/layout/vList5"/>
    <dgm:cxn modelId="{5235B5A5-7B93-45AF-ADBA-03C02FE5A904}" type="presParOf" srcId="{C5C21271-E6E5-4577-8BD2-BF4F0296E443}" destId="{30328F3A-8BD8-4D1E-8672-AB3AC5E31A65}" srcOrd="0" destOrd="0" presId="urn:microsoft.com/office/officeart/2005/8/layout/vList5"/>
    <dgm:cxn modelId="{684C10FB-55FD-466C-A54D-D8BC3BB4BA7C}" type="presParOf" srcId="{C5C21271-E6E5-4577-8BD2-BF4F0296E443}" destId="{98D12C2A-8700-46D1-A2E4-F4A38A29E9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63880" y="-2828113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>
              <a:solidFill>
                <a:schemeClr val="bg1"/>
              </a:solidFill>
              <a:latin typeface="Tahoma"/>
              <a:ea typeface="Tahoma"/>
              <a:cs typeface="Tahoma"/>
            </a:rPr>
            <a:t>Data selection and analysis</a:t>
          </a:r>
          <a:endParaRPr lang="es-ES" sz="2400" kern="12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sp:txBody>
      <dsp:txXfrm rot="-5400000">
        <a:off x="3566160" y="96182"/>
        <a:ext cx="6313265" cy="491249"/>
      </dsp:txXfrm>
    </dsp:sp>
    <dsp:sp modelId="{3230722F-B757-4673-BD2F-9D4BAB5CEE8D}">
      <dsp:nvSpPr>
        <dsp:cNvPr id="0" name=""/>
        <dsp:cNvSpPr/>
      </dsp:nvSpPr>
      <dsp:spPr>
        <a:xfrm>
          <a:off x="0" y="155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 err="1">
              <a:solidFill>
                <a:schemeClr val="bg1"/>
              </a:solidFill>
              <a:latin typeface="Tahoma"/>
              <a:ea typeface="Tahoma"/>
              <a:cs typeface="Tahoma"/>
            </a:rPr>
            <a:t>Stage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 1</a:t>
          </a:r>
        </a:p>
      </dsp:txBody>
      <dsp:txXfrm>
        <a:off x="33219" y="34775"/>
        <a:ext cx="3499722" cy="614061"/>
      </dsp:txXfrm>
    </dsp:sp>
    <dsp:sp modelId="{329ECF1A-78BE-41CB-B252-8011825B67CD}">
      <dsp:nvSpPr>
        <dsp:cNvPr id="0" name=""/>
        <dsp:cNvSpPr/>
      </dsp:nvSpPr>
      <dsp:spPr>
        <a:xfrm rot="5400000">
          <a:off x="6463880" y="-2113588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>
              <a:solidFill>
                <a:schemeClr val="bg1"/>
              </a:solidFill>
              <a:latin typeface="Tahoma"/>
              <a:ea typeface="Tahoma"/>
              <a:cs typeface="Tahoma"/>
            </a:rPr>
            <a:t>Data cleaning and transformation</a:t>
          </a:r>
          <a:endParaRPr lang="es-ES" sz="2400" kern="12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sp:txBody>
      <dsp:txXfrm rot="-5400000">
        <a:off x="3566160" y="810707"/>
        <a:ext cx="6313265" cy="491249"/>
      </dsp:txXfrm>
    </dsp:sp>
    <dsp:sp modelId="{8A3FE5E4-2689-4041-B2C5-C63BC276A3EF}">
      <dsp:nvSpPr>
        <dsp:cNvPr id="0" name=""/>
        <dsp:cNvSpPr/>
      </dsp:nvSpPr>
      <dsp:spPr>
        <a:xfrm>
          <a:off x="0" y="716081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2</a:t>
          </a:r>
        </a:p>
      </dsp:txBody>
      <dsp:txXfrm>
        <a:off x="33219" y="749300"/>
        <a:ext cx="3499722" cy="614061"/>
      </dsp:txXfrm>
    </dsp:sp>
    <dsp:sp modelId="{A66EBD3D-E7C5-421C-B8B5-728648057DDC}">
      <dsp:nvSpPr>
        <dsp:cNvPr id="0" name=""/>
        <dsp:cNvSpPr/>
      </dsp:nvSpPr>
      <dsp:spPr>
        <a:xfrm rot="5400000">
          <a:off x="6463880" y="-1399064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>
              <a:solidFill>
                <a:schemeClr val="bg1"/>
              </a:solidFill>
              <a:latin typeface="Tahoma"/>
              <a:ea typeface="Tahoma"/>
              <a:cs typeface="Tahoma"/>
            </a:rPr>
            <a:t>Data transformation to RDF</a:t>
          </a:r>
          <a:endParaRPr lang="es-ES" sz="2400" kern="12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sp:txBody>
      <dsp:txXfrm rot="-5400000">
        <a:off x="3566160" y="1525231"/>
        <a:ext cx="6313265" cy="491249"/>
      </dsp:txXfrm>
    </dsp:sp>
    <dsp:sp modelId="{1C763A21-352A-41D1-A2E2-E305DABA275D}">
      <dsp:nvSpPr>
        <dsp:cNvPr id="0" name=""/>
        <dsp:cNvSpPr/>
      </dsp:nvSpPr>
      <dsp:spPr>
        <a:xfrm>
          <a:off x="0" y="143060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3</a:t>
          </a:r>
        </a:p>
      </dsp:txBody>
      <dsp:txXfrm>
        <a:off x="33219" y="1463825"/>
        <a:ext cx="3499722" cy="614061"/>
      </dsp:txXfrm>
    </dsp:sp>
    <dsp:sp modelId="{95E0557D-F0A1-4F38-8083-55DE7503164F}">
      <dsp:nvSpPr>
        <dsp:cNvPr id="0" name=""/>
        <dsp:cNvSpPr/>
      </dsp:nvSpPr>
      <dsp:spPr>
        <a:xfrm rot="5400000">
          <a:off x="6463880" y="-684539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>
              <a:solidFill>
                <a:schemeClr val="bg1"/>
              </a:solidFill>
              <a:latin typeface="Tahoma"/>
              <a:ea typeface="Tahoma"/>
              <a:cs typeface="Tahoma"/>
            </a:rPr>
            <a:t>Linking data</a:t>
          </a:r>
          <a:endParaRPr lang="es-ES" sz="2400" kern="12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sp:txBody>
      <dsp:txXfrm rot="-5400000">
        <a:off x="3566160" y="2239756"/>
        <a:ext cx="6313265" cy="491249"/>
      </dsp:txXfrm>
    </dsp:sp>
    <dsp:sp modelId="{B9324B26-5FF5-4FF7-9073-66103CBE8481}">
      <dsp:nvSpPr>
        <dsp:cNvPr id="0" name=""/>
        <dsp:cNvSpPr/>
      </dsp:nvSpPr>
      <dsp:spPr>
        <a:xfrm>
          <a:off x="0" y="2158774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rtlCol="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sz="3400" kern="1200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4</a:t>
          </a:r>
        </a:p>
      </dsp:txBody>
      <dsp:txXfrm>
        <a:off x="33219" y="2191993"/>
        <a:ext cx="3499722" cy="614061"/>
      </dsp:txXfrm>
    </dsp:sp>
    <dsp:sp modelId="{98D12C2A-8700-46D1-A2E4-F4A38A29E923}">
      <dsp:nvSpPr>
        <dsp:cNvPr id="0" name=""/>
        <dsp:cNvSpPr/>
      </dsp:nvSpPr>
      <dsp:spPr>
        <a:xfrm rot="5400000">
          <a:off x="6463880" y="29985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>
              <a:solidFill>
                <a:schemeClr val="bg1"/>
              </a:solidFill>
              <a:latin typeface="Tahoma"/>
              <a:ea typeface="Tahoma"/>
              <a:cs typeface="Tahoma"/>
            </a:rPr>
            <a:t>Publishing data</a:t>
          </a:r>
          <a:endParaRPr lang="es-ES" sz="2400" kern="1200" noProof="0" dirty="0">
            <a:solidFill>
              <a:schemeClr val="bg1"/>
            </a:solidFill>
            <a:latin typeface="Tahoma"/>
            <a:ea typeface="Tahoma"/>
            <a:cs typeface="Tahoma"/>
          </a:endParaRPr>
        </a:p>
      </dsp:txBody>
      <dsp:txXfrm rot="-5400000">
        <a:off x="3566160" y="2954281"/>
        <a:ext cx="6313265" cy="491249"/>
      </dsp:txXfrm>
    </dsp:sp>
    <dsp:sp modelId="{30328F3A-8BD8-4D1E-8672-AB3AC5E31A65}">
      <dsp:nvSpPr>
        <dsp:cNvPr id="0" name=""/>
        <dsp:cNvSpPr/>
      </dsp:nvSpPr>
      <dsp:spPr>
        <a:xfrm>
          <a:off x="0" y="2859655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 err="1">
              <a:solidFill>
                <a:schemeClr val="bg1"/>
              </a:solidFill>
              <a:latin typeface="Tahoma"/>
              <a:ea typeface="Tahoma"/>
              <a:cs typeface="Calibri"/>
            </a:rPr>
            <a:t>Stage</a:t>
          </a:r>
          <a:r>
            <a:rPr lang="es-ES" sz="3600" kern="1200" noProof="0" dirty="0">
              <a:solidFill>
                <a:schemeClr val="bg1"/>
              </a:solidFill>
              <a:latin typeface="Tahoma"/>
              <a:ea typeface="Tahoma"/>
              <a:cs typeface="Calibri"/>
            </a:rPr>
            <a:t> </a:t>
          </a:r>
          <a:r>
            <a:rPr lang="es-ES" sz="3600" kern="1200" noProof="0" dirty="0">
              <a:solidFill>
                <a:schemeClr val="bg1"/>
              </a:solidFill>
              <a:latin typeface="Tahoma"/>
              <a:ea typeface="Tahoma"/>
              <a:cs typeface="Tahoma"/>
            </a:rPr>
            <a:t>5</a:t>
          </a:r>
        </a:p>
      </dsp:txBody>
      <dsp:txXfrm>
        <a:off x="33219" y="2892874"/>
        <a:ext cx="3499722" cy="614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08/11/2024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014F6-F28A-C3C5-FD75-458A913B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22FFC0-4DE8-4845-00A0-018828885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2B46140-B7F1-2116-D84A-D697B5D53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71E9B-86E4-172E-E2F0-24A4C88D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1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EE98-4E23-B250-16C6-7641D935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88EC5C-C0AC-AE0F-93DE-CDA8ED3EA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CF509-3616-7334-1E57-38778C7B9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7F447-EF5D-4D78-8923-0AD8C444A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29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EE98-4E23-B250-16C6-7641D935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88EC5C-C0AC-AE0F-93DE-CDA8ED3EA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CF509-3616-7334-1E57-38778C7B9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7F447-EF5D-4D78-8923-0AD8C444A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5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EE98-4E23-B250-16C6-7641D935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88EC5C-C0AC-AE0F-93DE-CDA8ED3EA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CF509-3616-7334-1E57-38778C7B9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7F447-EF5D-4D78-8923-0AD8C444A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90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DE928005-B015-4056-B888-BA7EFAEB7B76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363833-8760-4D3F-87FA-AD6D9C84A4C0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556A3-B67D-4973-ACC2-AA4A5770A8F2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96089-F285-4DB7-BC4E-7ACA9B23F665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A4162-B47F-404A-90DF-907F8F6603C9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F8106-4C90-4CFB-BD4E-52015D20F913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874DF-A89B-4ECD-AC9D-6E5B7D6BE9A8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383DE-268A-49BB-BB56-0BD70D4502F1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73030-1221-4A07-B175-24A37B9409A0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11AC7A-20C4-49F8-BB4A-49F713014868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6DA69-782A-428E-B8D6-3B837383F01C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C26A1-A97A-471A-8B52-CDCD782BD231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A24305-761D-4FD6-A19C-497585AD8A7A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111D32-6A0D-4364-B97E-105A781C1F44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14870-8A17-40AB-8493-35CF7D4915A6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20842-9306-44A7-980D-008A4E1ED859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E83A3-8BE7-4A7B-B694-B5AED1D7313E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49774E-9E91-4E00-8249-6CB482C7D783}" type="datetime1">
              <a:rPr lang="es-ES" noProof="0" smtClean="0"/>
              <a:t>08/11/2024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01258"/>
            <a:ext cx="8791575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5400" dirty="0">
                <a:latin typeface="TW Cen MT"/>
              </a:rPr>
              <a:t>Semantic Web, Linked Data and Knowledge Graphs</a:t>
            </a:r>
            <a:endParaRPr lang="es-ES" sz="5400" dirty="0">
              <a:latin typeface="TW Cen M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417" y="3748280"/>
            <a:ext cx="9156197" cy="2533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1200" err="1">
                <a:latin typeface="Tahoma"/>
                <a:ea typeface="Tahoma"/>
                <a:cs typeface="Tahoma"/>
              </a:rPr>
              <a:t>Group</a:t>
            </a:r>
            <a:r>
              <a:rPr lang="es-ES" sz="1200">
                <a:latin typeface="Tahoma"/>
                <a:ea typeface="Tahoma"/>
                <a:cs typeface="Tahoma"/>
              </a:rPr>
              <a:t> o2</a:t>
            </a:r>
          </a:p>
          <a:p>
            <a:pPr algn="ctr"/>
            <a:endParaRPr lang="es-ES" sz="1200">
              <a:latin typeface="Tahoma"/>
              <a:ea typeface="Tahoma"/>
              <a:cs typeface="Tahoma"/>
            </a:endParaRPr>
          </a:p>
          <a:p>
            <a:pPr algn="ctr"/>
            <a:r>
              <a:rPr lang="es-ES" sz="1200">
                <a:latin typeface="Tahoma"/>
                <a:ea typeface="Tahoma"/>
                <a:cs typeface="Tahoma"/>
              </a:rPr>
              <a:t>Darío puras perales</a:t>
            </a:r>
            <a:endParaRPr lang="es-ES"/>
          </a:p>
          <a:p>
            <a:pPr algn="ctr"/>
            <a:r>
              <a:rPr lang="es-ES" sz="1200">
                <a:latin typeface="Tahoma"/>
                <a:ea typeface="Tahoma"/>
                <a:cs typeface="Tahoma"/>
              </a:rPr>
              <a:t>Alberto Galeano Díaz</a:t>
            </a:r>
            <a:endParaRPr lang="es-E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s-ES" sz="1200">
                <a:latin typeface="Tahoma"/>
                <a:ea typeface="Tahoma"/>
                <a:cs typeface="Tahoma"/>
              </a:rPr>
              <a:t>Juan miguel rodríguez santos</a:t>
            </a:r>
          </a:p>
          <a:p>
            <a:pPr algn="ctr" rtl="0"/>
            <a:r>
              <a:rPr lang="es-ES" sz="1200">
                <a:latin typeface="Tahoma"/>
                <a:ea typeface="Tahoma"/>
                <a:cs typeface="Tahoma"/>
              </a:rPr>
              <a:t>CELIA JIAORONG HIRT QUIROGA</a:t>
            </a:r>
          </a:p>
          <a:p>
            <a:pPr algn="ctr" rtl="0"/>
            <a:r>
              <a:rPr lang="es-ES" sz="1200">
                <a:latin typeface="Tahoma"/>
                <a:ea typeface="Tahoma"/>
                <a:cs typeface="Tahoma"/>
              </a:rPr>
              <a:t>STEFANI DAWN SCOTT PERNIA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2B45-723A-8D4A-2BE1-D9D4BE55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8F4E3-2D19-9100-3746-4CFB411E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 anchor="ctr">
            <a:normAutofit/>
          </a:bodyPr>
          <a:lstStyle/>
          <a:p>
            <a:r>
              <a:rPr lang="es-ES" dirty="0" err="1"/>
              <a:t>Stage</a:t>
            </a:r>
            <a:r>
              <a:rPr lang="es-ES" dirty="0"/>
              <a:t> 5: </a:t>
            </a:r>
            <a:r>
              <a:rPr lang="es-ES" dirty="0" err="1"/>
              <a:t>publishing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A4F36-484F-0834-B268-160F86C0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2249486"/>
            <a:ext cx="990599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sz="2400" dirty="0"/>
              <a:t>Next.js (</a:t>
            </a:r>
            <a:r>
              <a:rPr lang="es-ES" sz="2400" dirty="0" err="1"/>
              <a:t>TypeScript</a:t>
            </a:r>
            <a:r>
              <a:rPr lang="es-ES" sz="2400" dirty="0"/>
              <a:t>)</a:t>
            </a:r>
          </a:p>
          <a:p>
            <a:pPr lvl="1"/>
            <a:r>
              <a:rPr lang="es-ES" sz="2400" dirty="0" err="1"/>
              <a:t>rdflib</a:t>
            </a:r>
            <a:r>
              <a:rPr lang="es-ES" sz="2400" dirty="0"/>
              <a:t> -&gt; Apache Jena </a:t>
            </a:r>
            <a:r>
              <a:rPr lang="es-ES" sz="2400" dirty="0" err="1"/>
              <a:t>Fuseki</a:t>
            </a:r>
            <a:endParaRPr lang="es-ES" sz="2400"/>
          </a:p>
          <a:p>
            <a:pPr lvl="1"/>
            <a:r>
              <a:rPr lang="es-ES" sz="2400" dirty="0"/>
              <a:t>SPARQL </a:t>
            </a:r>
            <a:r>
              <a:rPr lang="es-ES" sz="2400" dirty="0" err="1"/>
              <a:t>queries</a:t>
            </a:r>
            <a:endParaRPr lang="es-ES" sz="240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0A4EE-78D2-37F2-6899-49DA717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01C18-2BF4-8E81-7302-E431B63B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  <p:pic>
        <p:nvPicPr>
          <p:cNvPr id="4" name="Picture 3" descr="nextjs&quot; Icon - Download for free – Iconduck">
            <a:extLst>
              <a:ext uri="{FF2B5EF4-FFF2-40B4-BE49-F238E27FC236}">
                <a16:creationId xmlns:a16="http://schemas.microsoft.com/office/drawing/2014/main" id="{D0DFE6A5-5347-EDF7-F0DA-9602E4C1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656" y="1073076"/>
            <a:ext cx="756558" cy="763362"/>
          </a:xfrm>
          <a:prstGeom prst="rect">
            <a:avLst/>
          </a:prstGeom>
        </p:spPr>
      </p:pic>
      <p:pic>
        <p:nvPicPr>
          <p:cNvPr id="7" name="Picture 6" descr="A blue and black symbol&#10;&#10;Description automatically generated">
            <a:extLst>
              <a:ext uri="{FF2B5EF4-FFF2-40B4-BE49-F238E27FC236}">
                <a16:creationId xmlns:a16="http://schemas.microsoft.com/office/drawing/2014/main" id="{5267926A-476D-BE3A-EB21-6C5C7D84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85" y="1832881"/>
            <a:ext cx="940254" cy="940254"/>
          </a:xfrm>
          <a:prstGeom prst="rect">
            <a:avLst/>
          </a:prstGeom>
        </p:spPr>
      </p:pic>
      <p:pic>
        <p:nvPicPr>
          <p:cNvPr id="8" name="Picture 7" descr="Archivo:Typescript logo 2020.svg - Wikipedia, la enciclopedia libre">
            <a:extLst>
              <a:ext uri="{FF2B5EF4-FFF2-40B4-BE49-F238E27FC236}">
                <a16:creationId xmlns:a16="http://schemas.microsoft.com/office/drawing/2014/main" id="{52BC1586-025D-7CB8-A71A-16EBCB0E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865" y="2778577"/>
            <a:ext cx="647701" cy="647701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89C6232C-4F94-995E-2B85-FE4A23868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9486" y="4698545"/>
            <a:ext cx="1086797" cy="753837"/>
          </a:xfrm>
          <a:prstGeom prst="rect">
            <a:avLst/>
          </a:prstGeom>
        </p:spPr>
      </p:pic>
      <p:pic>
        <p:nvPicPr>
          <p:cNvPr id="10" name="Graphic 9" descr="Sparql Vector SVG Icon - SVG Repo">
            <a:extLst>
              <a:ext uri="{FF2B5EF4-FFF2-40B4-BE49-F238E27FC236}">
                <a16:creationId xmlns:a16="http://schemas.microsoft.com/office/drawing/2014/main" id="{DC51A9A7-07BB-909E-6FBD-041481539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9061" y="3690257"/>
            <a:ext cx="647700" cy="647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16A7A0-C18D-3326-214C-7F79E3B7F0CC}"/>
              </a:ext>
            </a:extLst>
          </p:cNvPr>
          <p:cNvSpPr txBox="1"/>
          <p:nvPr/>
        </p:nvSpPr>
        <p:spPr>
          <a:xfrm>
            <a:off x="8266339" y="551769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(.</a:t>
            </a:r>
            <a:r>
              <a:rPr lang="en-US" dirty="0" err="1"/>
              <a:t>ttl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736F5F-2FEA-4899-75C1-F09D36CFC553}"/>
              </a:ext>
            </a:extLst>
          </p:cNvPr>
          <p:cNvCxnSpPr/>
          <p:nvPr/>
        </p:nvCxnSpPr>
        <p:spPr>
          <a:xfrm>
            <a:off x="8979353" y="3597728"/>
            <a:ext cx="9525" cy="948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2B45-723A-8D4A-2BE1-D9D4BE55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8F4E3-2D19-9100-3746-4CFB411E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1386"/>
            <a:ext cx="9905998" cy="1478570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8000" dirty="0"/>
              <a:t>THANKS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0A4EE-78D2-37F2-6899-49DA717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01C18-2BF4-8E81-7302-E431B63B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824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err="1">
                <a:latin typeface="TW Cen MT"/>
              </a:rPr>
              <a:t>The</a:t>
            </a:r>
            <a:r>
              <a:rPr lang="es-ES" sz="4400" dirty="0">
                <a:latin typeface="TW Cen MT"/>
              </a:rPr>
              <a:t> </a:t>
            </a:r>
            <a:r>
              <a:rPr lang="es-ES" sz="4400" dirty="0" err="1">
                <a:latin typeface="TW Cen MT"/>
              </a:rPr>
              <a:t>project</a:t>
            </a:r>
            <a:endParaRPr lang="es-ES" sz="4400" dirty="0">
              <a:latin typeface="TW Cen MT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56145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C2111B-CD28-8298-8D17-79664BE8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>
                <a:latin typeface="TW Cen MT"/>
              </a:rPr>
              <a:t>GROUP 02</a:t>
            </a:r>
            <a:endParaRPr lang="es-ES" sz="110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E5CFC5-D659-6C94-C43C-D3C66D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 err="1"/>
              <a:t>Stage</a:t>
            </a:r>
            <a:r>
              <a:rPr lang="es-ES" dirty="0"/>
              <a:t> 1: Project </a:t>
            </a:r>
            <a:r>
              <a:rPr lang="es-ES" dirty="0" err="1"/>
              <a:t>csv</a:t>
            </a:r>
            <a:endParaRPr lang="es-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331BB1-C6B2-5D74-978A-ECB32B81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6241970" cy="813886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s-ES" sz="2000" dirty="0">
                <a:latin typeface="TW Cen MT"/>
              </a:rPr>
              <a:t>SAMUR </a:t>
            </a:r>
            <a:r>
              <a:rPr lang="es-ES" sz="2000" dirty="0" err="1">
                <a:latin typeface="TW Cen MT"/>
              </a:rPr>
              <a:t>activations</a:t>
            </a:r>
            <a:r>
              <a:rPr lang="es-ES" sz="2000" dirty="0">
                <a:latin typeface="TW Cen MT"/>
              </a:rPr>
              <a:t> in Madrid </a:t>
            </a:r>
            <a:r>
              <a:rPr lang="es-ES" sz="2000" dirty="0" err="1">
                <a:latin typeface="TW Cen MT"/>
              </a:rPr>
              <a:t>for</a:t>
            </a:r>
            <a:r>
              <a:rPr lang="es-ES" sz="2000" dirty="0">
                <a:latin typeface="TW Cen MT"/>
              </a:rPr>
              <a:t> 2023</a:t>
            </a:r>
            <a:endParaRPr lang="en-US" sz="2000" dirty="0">
              <a:latin typeface="TW Cen MT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2B501EC-AE58-5B70-E28D-9DC3E101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3712872"/>
            <a:ext cx="4878391" cy="1438851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rtl="0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satisfies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R1, R2, R3, R4, R5 and R6.</a:t>
            </a:r>
            <a:endParaRPr lang="es-ES" dirty="0" err="1"/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ID, 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Month</a:t>
            </a:r>
            <a:r>
              <a:rPr lang="es-ES" dirty="0"/>
              <a:t>, </a:t>
            </a:r>
            <a:r>
              <a:rPr lang="es-ES" dirty="0" err="1"/>
              <a:t>Request</a:t>
            </a:r>
            <a:r>
              <a:rPr lang="es-ES" dirty="0"/>
              <a:t> Time, </a:t>
            </a:r>
            <a:r>
              <a:rPr lang="es-ES" dirty="0" err="1"/>
              <a:t>Intervention</a:t>
            </a:r>
            <a:r>
              <a:rPr lang="es-ES" dirty="0"/>
              <a:t> Time,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Emergency</a:t>
            </a:r>
            <a:r>
              <a:rPr lang="es-ES" dirty="0"/>
              <a:t>, </a:t>
            </a:r>
            <a:r>
              <a:rPr lang="es-ES" dirty="0" err="1"/>
              <a:t>District</a:t>
            </a:r>
            <a:r>
              <a:rPr lang="es-ES" dirty="0"/>
              <a:t> and Hospital.</a:t>
            </a:r>
          </a:p>
          <a:p>
            <a:pPr>
              <a:lnSpc>
                <a:spcPct val="110000"/>
              </a:lnSpc>
            </a:pPr>
            <a:endParaRPr lang="es-ES" sz="200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4D559-ED47-1E89-DC34-5AFD8F1A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GROUP 02</a:t>
            </a:r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8D1C1C-8051-3AB8-9284-CDABB0D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 err="1"/>
              <a:t>Stage</a:t>
            </a:r>
            <a:r>
              <a:rPr lang="es-ES" dirty="0"/>
              <a:t> 2: </a:t>
            </a:r>
            <a:r>
              <a:rPr lang="es-ES" dirty="0" err="1"/>
              <a:t>openrefine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s-ES" sz="2400" err="1"/>
              <a:t>Delete</a:t>
            </a:r>
            <a:r>
              <a:rPr lang="es-ES" sz="2400"/>
              <a:t> </a:t>
            </a:r>
            <a:r>
              <a:rPr lang="es-ES" sz="2400" err="1"/>
              <a:t>empty</a:t>
            </a:r>
            <a:r>
              <a:rPr lang="es-ES" sz="2400"/>
              <a:t> </a:t>
            </a:r>
            <a:r>
              <a:rPr lang="es-ES" sz="2400" err="1"/>
              <a:t>property</a:t>
            </a:r>
            <a:r>
              <a:rPr lang="es-ES" sz="2400"/>
              <a:t> </a:t>
            </a:r>
            <a:r>
              <a:rPr lang="es-ES" sz="2400" err="1"/>
              <a:t>rows</a:t>
            </a:r>
            <a:r>
              <a:rPr lang="es-ES" sz="2400"/>
              <a:t> (</a:t>
            </a:r>
            <a:r>
              <a:rPr lang="es-ES" sz="2400" err="1"/>
              <a:t>except</a:t>
            </a:r>
            <a:r>
              <a:rPr lang="es-ES" sz="2400"/>
              <a:t> Hospital)</a:t>
            </a:r>
          </a:p>
          <a:p>
            <a:pPr lvl="1"/>
            <a:r>
              <a:rPr lang="es-ES" sz="2400" err="1"/>
              <a:t>Normalise</a:t>
            </a:r>
            <a:r>
              <a:rPr lang="es-ES" sz="2400"/>
              <a:t> </a:t>
            </a:r>
            <a:r>
              <a:rPr lang="es-ES" sz="2400" err="1"/>
              <a:t>months</a:t>
            </a:r>
            <a:r>
              <a:rPr lang="es-ES" sz="2400"/>
              <a:t> (</a:t>
            </a:r>
            <a:r>
              <a:rPr lang="es-ES" sz="2400" err="1"/>
              <a:t>gMonth</a:t>
            </a:r>
            <a:r>
              <a:rPr lang="es-ES" sz="2400"/>
              <a:t>)</a:t>
            </a:r>
          </a:p>
          <a:p>
            <a:pPr lvl="1"/>
            <a:r>
              <a:rPr lang="es-ES" sz="2400" err="1"/>
              <a:t>Add</a:t>
            </a:r>
            <a:r>
              <a:rPr lang="es-ES" sz="2400"/>
              <a:t> </a:t>
            </a:r>
            <a:r>
              <a:rPr lang="es-ES" sz="2400" err="1"/>
              <a:t>an</a:t>
            </a:r>
            <a:r>
              <a:rPr lang="es-ES" sz="2400"/>
              <a:t> ID per </a:t>
            </a:r>
            <a:r>
              <a:rPr lang="es-ES" sz="2400" err="1"/>
              <a:t>activation</a:t>
            </a:r>
          </a:p>
          <a:p>
            <a:pPr lvl="1"/>
            <a:r>
              <a:rPr lang="es-ES" sz="2400" err="1"/>
              <a:t>Add</a:t>
            </a:r>
            <a:r>
              <a:rPr lang="es-ES" sz="2400"/>
              <a:t> </a:t>
            </a:r>
            <a:r>
              <a:rPr lang="es-ES" sz="2400" err="1"/>
              <a:t>wikidata</a:t>
            </a:r>
            <a:r>
              <a:rPr lang="es-ES" sz="2400"/>
              <a:t> links</a:t>
            </a:r>
          </a:p>
          <a:p>
            <a:pPr lvl="1"/>
            <a:endParaRPr lang="es-ES" sz="2400"/>
          </a:p>
        </p:txBody>
      </p:sp>
      <p:pic>
        <p:nvPicPr>
          <p:cNvPr id="4" name="Gráfico 3" descr="OpenRefine logo">
            <a:extLst>
              <a:ext uri="{FF2B5EF4-FFF2-40B4-BE49-F238E27FC236}">
                <a16:creationId xmlns:a16="http://schemas.microsoft.com/office/drawing/2014/main" id="{FEC90666-D32A-F45C-9E7B-41D274B5C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447" y="2249486"/>
            <a:ext cx="4730717" cy="3541714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17266-554B-FDF6-F955-6EB52FE7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CBD27-40A2-5159-B78B-83E95B47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D22F896-40B5-4ADD-8801-0D06FADFA095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F27E1-78E0-BD8E-AE1B-74E20A2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Marcador de contenido 9" descr="Tabla&#10;&#10;Descripción generada automáticamente">
            <a:extLst>
              <a:ext uri="{FF2B5EF4-FFF2-40B4-BE49-F238E27FC236}">
                <a16:creationId xmlns:a16="http://schemas.microsoft.com/office/drawing/2014/main" id="{20D0E01B-E4CF-E6BC-9BFD-874EFA2A2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9875" y="724769"/>
            <a:ext cx="10369594" cy="5157734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595C6-544C-BC36-E911-3C817FAD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8533F-E1AF-EBFE-F350-434EC36E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170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1C6D8D1A-3DD0-E0BC-3C8E-A9B3D5B031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6198" y="964083"/>
            <a:ext cx="10353608" cy="4828308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7CEEC-6608-C835-3D42-720EEA3B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EEDB1-5B71-C082-D4AA-F0633009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956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9D72FA5D-D4EE-00C1-0726-3E9DEE36B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2255" y="746809"/>
            <a:ext cx="10476167" cy="5134967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72B1C-BD46-973D-8FF3-07C4495C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3E327-2E19-2E05-B1C4-8EAC3617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904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761A-C709-72B8-976C-9E36B1E57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B35C8-2C54-849B-0213-AAACAF30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err="1">
                <a:latin typeface="TW Cen MT"/>
              </a:rPr>
              <a:t>Stage</a:t>
            </a:r>
            <a:r>
              <a:rPr lang="es-ES" sz="4400" dirty="0">
                <a:latin typeface="TW Cen MT"/>
              </a:rPr>
              <a:t> 3: </a:t>
            </a:r>
            <a:r>
              <a:rPr lang="es-ES" sz="4400" dirty="0" err="1">
                <a:latin typeface="TW Cen MT"/>
              </a:rPr>
              <a:t>rdf</a:t>
            </a:r>
            <a:endParaRPr lang="es-ES" sz="4400" dirty="0">
              <a:latin typeface="TW Cen M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0EA70-9B7B-DA95-B8D7-606809A5C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sz="2400" dirty="0">
                <a:latin typeface="TW Cen MT"/>
                <a:ea typeface="Tahoma"/>
                <a:cs typeface="Tahoma"/>
              </a:rPr>
              <a:t>RML </a:t>
            </a:r>
            <a:r>
              <a:rPr lang="es-ES" sz="2400" err="1">
                <a:latin typeface="TW Cen MT"/>
                <a:ea typeface="Tahoma"/>
                <a:cs typeface="Tahoma"/>
              </a:rPr>
              <a:t>Mapper</a:t>
            </a:r>
            <a:endParaRPr lang="es-ES" sz="2400">
              <a:latin typeface="TW Cen MT"/>
              <a:ea typeface="Tahoma"/>
              <a:cs typeface="Tahoma"/>
            </a:endParaRPr>
          </a:p>
          <a:p>
            <a:pPr lvl="1"/>
            <a:r>
              <a:rPr lang="es-ES" sz="2400" dirty="0">
                <a:latin typeface="TW Cen MT"/>
                <a:ea typeface="Tahoma"/>
                <a:cs typeface="Tahoma"/>
              </a:rPr>
              <a:t>NT and TTL</a:t>
            </a:r>
          </a:p>
          <a:p>
            <a:pPr lvl="1"/>
            <a:r>
              <a:rPr lang="es-ES" sz="2400" dirty="0">
                <a:latin typeface="TW Cen MT"/>
                <a:ea typeface="Tahoma"/>
                <a:cs typeface="Tahoma"/>
              </a:rPr>
              <a:t>SPARQL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FC4A6-188B-22E9-C901-763B486A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74348-E70B-EBB1-BA3B-7D7D9CF8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A349D7-146A-0C2A-68F5-C390353B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1" y="4119247"/>
            <a:ext cx="9046029" cy="535393"/>
          </a:xfrm>
          <a:prstGeom prst="rect">
            <a:avLst/>
          </a:prstGeom>
        </p:spPr>
      </p:pic>
      <p:pic>
        <p:nvPicPr>
          <p:cNvPr id="7" name="Imagen 6" descr="Wikidata를 통한 SPARQL Tutorial Basic 01 | Seongsu">
            <a:extLst>
              <a:ext uri="{FF2B5EF4-FFF2-40B4-BE49-F238E27FC236}">
                <a16:creationId xmlns:a16="http://schemas.microsoft.com/office/drawing/2014/main" id="{4D277099-6577-3E04-538E-05873721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752" y="1959580"/>
            <a:ext cx="1959124" cy="19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2B45-723A-8D4A-2BE1-D9D4BE55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8F4E3-2D19-9100-3746-4CFB411E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sz="4400" dirty="0" err="1">
                <a:latin typeface="TW Cen MT"/>
              </a:rPr>
              <a:t>Stage</a:t>
            </a:r>
            <a:r>
              <a:rPr lang="es-ES" sz="4400" dirty="0">
                <a:latin typeface="TW Cen MT"/>
              </a:rPr>
              <a:t> 4: </a:t>
            </a:r>
            <a:r>
              <a:rPr lang="es-ES" sz="4400" dirty="0" err="1">
                <a:latin typeface="TW Cen MT"/>
              </a:rPr>
              <a:t>Linking</a:t>
            </a:r>
            <a:endParaRPr lang="es-ES" sz="4400" dirty="0">
              <a:latin typeface="TW Cen M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0A4EE-78D2-37F2-6899-49DA717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GROUP 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01C18-2BF4-8E81-7302-E431B63B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2A4F59-B1C0-830F-8E1E-5257F9B2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707"/>
          <a:stretch/>
        </p:blipFill>
        <p:spPr>
          <a:xfrm>
            <a:off x="0" y="1806167"/>
            <a:ext cx="12192000" cy="6835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D29E14-2B93-BBE8-62DD-3F34D8B73C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132" t="7657" b="33879"/>
          <a:stretch/>
        </p:blipFill>
        <p:spPr>
          <a:xfrm>
            <a:off x="445049" y="2794762"/>
            <a:ext cx="5649363" cy="30885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4AA90D8-B55E-5FEA-59F6-04C022F13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297" y="2796415"/>
            <a:ext cx="4743426" cy="3086859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2AFAA4-0A1A-F578-B50F-FA046B62D94C}"/>
              </a:ext>
            </a:extLst>
          </p:cNvPr>
          <p:cNvCxnSpPr>
            <a:cxnSpLocks/>
          </p:cNvCxnSpPr>
          <p:nvPr/>
        </p:nvCxnSpPr>
        <p:spPr>
          <a:xfrm flipH="1">
            <a:off x="2145671" y="2429637"/>
            <a:ext cx="4110274" cy="59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4E55A4B-4985-0AC9-3166-94B239404034}"/>
              </a:ext>
            </a:extLst>
          </p:cNvPr>
          <p:cNvCxnSpPr>
            <a:cxnSpLocks/>
          </p:cNvCxnSpPr>
          <p:nvPr/>
        </p:nvCxnSpPr>
        <p:spPr>
          <a:xfrm flipH="1">
            <a:off x="9660048" y="2429636"/>
            <a:ext cx="733330" cy="503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43CFEA451B7B49884E5F39ED39B3B6" ma:contentTypeVersion="8" ma:contentTypeDescription="Crear nuevo documento." ma:contentTypeScope="" ma:versionID="1e8c0e2d3714941053c9da759233c068">
  <xsd:schema xmlns:xsd="http://www.w3.org/2001/XMLSchema" xmlns:xs="http://www.w3.org/2001/XMLSchema" xmlns:p="http://schemas.microsoft.com/office/2006/metadata/properties" xmlns:ns3="da6dab9a-c862-47cf-be82-c39edb0a1baa" xmlns:ns4="ef44dda0-6393-4755-b5ea-53072708f7ec" targetNamespace="http://schemas.microsoft.com/office/2006/metadata/properties" ma:root="true" ma:fieldsID="f838163c374c5cc49802219b9ab68499" ns3:_="" ns4:_="">
    <xsd:import namespace="da6dab9a-c862-47cf-be82-c39edb0a1baa"/>
    <xsd:import namespace="ef44dda0-6393-4755-b5ea-53072708f7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dab9a-c862-47cf-be82-c39edb0a1b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4dda0-6393-4755-b5ea-53072708f7e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6dab9a-c862-47cf-be82-c39edb0a1baa" xsi:nil="true"/>
  </documentManagement>
</p:properties>
</file>

<file path=customXml/itemProps1.xml><?xml version="1.0" encoding="utf-8"?>
<ds:datastoreItem xmlns:ds="http://schemas.openxmlformats.org/officeDocument/2006/customXml" ds:itemID="{942DBA32-0BF1-4D90-AD95-307B58E1DA91}">
  <ds:schemaRefs>
    <ds:schemaRef ds:uri="da6dab9a-c862-47cf-be82-c39edb0a1baa"/>
    <ds:schemaRef ds:uri="ef44dda0-6393-4755-b5ea-53072708f7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93D90AD-1DC7-4778-B156-AB5DCA0C78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19D4E-2DA2-4C71-9412-12F05BA50D3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f44dda0-6393-4755-b5ea-53072708f7ec"/>
    <ds:schemaRef ds:uri="da6dab9a-c862-47cf-be82-c39edb0a1ba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1</TotalTime>
  <Words>206</Words>
  <Application>Microsoft Office PowerPoint</Application>
  <PresentationFormat>Panorámica</PresentationFormat>
  <Paragraphs>67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Tw Cen MT</vt:lpstr>
      <vt:lpstr>Tw Cen MT</vt:lpstr>
      <vt:lpstr>Circuito</vt:lpstr>
      <vt:lpstr>Semantic Web, Linked Data and Knowledge Graphs</vt:lpstr>
      <vt:lpstr>The project</vt:lpstr>
      <vt:lpstr>Stage 1: Project csv</vt:lpstr>
      <vt:lpstr>Stage 2: openrefine</vt:lpstr>
      <vt:lpstr>Presentación de PowerPoint</vt:lpstr>
      <vt:lpstr>Presentación de PowerPoint</vt:lpstr>
      <vt:lpstr>Presentación de PowerPoint</vt:lpstr>
      <vt:lpstr>Stage 3: rdf</vt:lpstr>
      <vt:lpstr>Stage 4: Linking</vt:lpstr>
      <vt:lpstr>Stage 5: publishing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PURAS PERALES</dc:creator>
  <cp:lastModifiedBy>DARIO PURAS PERALES</cp:lastModifiedBy>
  <cp:revision>2</cp:revision>
  <dcterms:created xsi:type="dcterms:W3CDTF">2024-11-06T11:18:09Z</dcterms:created>
  <dcterms:modified xsi:type="dcterms:W3CDTF">2024-11-07T23:37:47Z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0x0101004443CFEA451B7B49884E5F39ED39B3B6</vt:lpwstr>
  </property>
</Properties>
</file>