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Corbel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qPKt5s8DXIoy+LbaE32X/zGa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orbel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orbel-italic.fntdata"/><Relationship Id="rId12" Type="http://schemas.openxmlformats.org/officeDocument/2006/relationships/slide" Target="slides/slide8.xml"/><Relationship Id="rId34" Type="http://schemas.openxmlformats.org/officeDocument/2006/relationships/font" Target="fonts/Corbel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Hay que diferenciar dentro de Ciclo de vida del desarrollo de software las actividades del proceso con el modelo de de desarrollo de Software. </a:t>
            </a:r>
            <a:endParaRPr/>
          </a:p>
        </p:txBody>
      </p:sp>
      <p:sp>
        <p:nvSpPr>
          <p:cNvPr id="109" name="Google Shape;10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 metodología hace referencia al conjunto de procedimientos racionales utilizados para alcanzar el objetivo o la gama de objetivos que rige una investigación científica, una exposición doctrinal o tareas que requieran habilidades, conocimientos o cuidados específicos. Con frecuencia puede definirse la metodología como el estudio o elección de un método pertinente o adecuadamente aplicable a determinado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Utilizar una metodología implica mejoras en los procesos de desarrollo, en el producto y en la satisfacción del cliente.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0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2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3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6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8"/>
          <p:cNvSpPr txBox="1"/>
          <p:nvPr>
            <p:ph type="title"/>
          </p:nvPr>
        </p:nvSpPr>
        <p:spPr>
          <a:xfrm>
            <a:off x="839788" y="365760"/>
            <a:ext cx="3932237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sz="3200"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8"/>
          <p:cNvSpPr txBox="1"/>
          <p:nvPr>
            <p:ph idx="1" type="body"/>
          </p:nvPr>
        </p:nvSpPr>
        <p:spPr>
          <a:xfrm>
            <a:off x="5183188" y="1775460"/>
            <a:ext cx="6172200" cy="4304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Corbel"/>
                <a:ea typeface="Corbel"/>
                <a:cs typeface="Corbel"/>
                <a:sym typeface="Corbe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38"/>
          <p:cNvSpPr txBox="1"/>
          <p:nvPr>
            <p:ph idx="2" type="body"/>
          </p:nvPr>
        </p:nvSpPr>
        <p:spPr>
          <a:xfrm>
            <a:off x="839788" y="1783398"/>
            <a:ext cx="3932237" cy="4304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9"/>
          <p:cNvSpPr txBox="1"/>
          <p:nvPr>
            <p:ph type="title"/>
          </p:nvPr>
        </p:nvSpPr>
        <p:spPr>
          <a:xfrm>
            <a:off x="839788" y="358140"/>
            <a:ext cx="3932237" cy="13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sz="3200"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9"/>
          <p:cNvSpPr/>
          <p:nvPr>
            <p:ph idx="2" type="pic"/>
          </p:nvPr>
        </p:nvSpPr>
        <p:spPr>
          <a:xfrm>
            <a:off x="5183188" y="2057400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0"/>
          <p:cNvSpPr/>
          <p:nvPr/>
        </p:nvSpPr>
        <p:spPr>
          <a:xfrm>
            <a:off x="0" y="365124"/>
            <a:ext cx="9723120" cy="13255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 with medium confidence" id="11" name="Google Shape;11;p1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3296" y="365124"/>
            <a:ext cx="245870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0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7559812" y="2723322"/>
            <a:ext cx="3510355" cy="223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es-MX" sz="4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Análisis y Metodología de Sistemas</a:t>
            </a:r>
            <a:endParaRPr sz="4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409782" y="1654168"/>
            <a:ext cx="822493" cy="4232692"/>
          </a:xfrm>
          <a:custGeom>
            <a:rect b="b" l="l" r="r" t="t"/>
            <a:pathLst>
              <a:path extrusionOk="0" h="2732" w="491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544520" y="1311136"/>
            <a:ext cx="687754" cy="3820236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544520" y="1126737"/>
            <a:ext cx="347200" cy="3699705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 with medium confidence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0840" y="2088877"/>
            <a:ext cx="3293126" cy="17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086" y="1690688"/>
            <a:ext cx="7850880" cy="516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Ciclo de Vida</a:t>
            </a:r>
            <a:endParaRPr/>
          </a:p>
        </p:txBody>
      </p:sp>
      <p:sp>
        <p:nvSpPr>
          <p:cNvPr id="175" name="Google Shape;17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Metodologías:</a:t>
            </a:r>
            <a:br>
              <a:rPr lang="es-MX"/>
            </a:br>
            <a:r>
              <a:rPr lang="es-MX"/>
              <a:t>Prescriptivas o Tradicionales</a:t>
            </a: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Mayor énfasis en la planificación y control del proyecto, en especificación precisa de requisitos y modelado.</a:t>
            </a:r>
            <a:br>
              <a:rPr lang="es-MX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Imponen una disciplina de trabajo sobre el proceso de desarrollo del software, con el fin de conseguir un software más eficiente.</a:t>
            </a:r>
            <a:br>
              <a:rPr lang="es-MX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centran especialmente en el control del proceso, mediante una rigurosa definición de roles, actividades, artefactos, herramientas y notaciones para el  modelado y documentación detallada.</a:t>
            </a:r>
            <a:endParaRPr/>
          </a:p>
        </p:txBody>
      </p:sp>
      <p:sp>
        <p:nvSpPr>
          <p:cNvPr id="183" name="Google Shape;18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en Cascada</a:t>
            </a:r>
            <a:endParaRPr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Secuencia Ordenada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fase empieza cuando ha terminado la anterior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Para pasar de una fase a otra es necesario conseguir todos los objetivos de la fase anterior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Ayuda a prevenir que se sobrepasen la fecha de entrega y los costos esperados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Al final de cada fase técnicos y usuarios tienen la oportunidad de revisar el proceso del proyecto.</a:t>
            </a:r>
            <a:endParaRPr/>
          </a:p>
        </p:txBody>
      </p:sp>
      <p:sp>
        <p:nvSpPr>
          <p:cNvPr id="191" name="Google Shape;1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1333" y="1761806"/>
            <a:ext cx="5519894" cy="269861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9931" y="4473585"/>
            <a:ext cx="5966503" cy="206532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de Cascada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838201" y="1825625"/>
            <a:ext cx="538173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Se define como una secuencia de fases en la que al final de cada una de ellas se reúne la documentación para garantizar que cumple las especificaciones y los requisitos antes de pasar a la fase siguiente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Admite iteraciones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Después de cada etapa se realiza una o varias revisiones para comprobar que se puede pasar a la siguiente etapa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de Cascada:</a:t>
            </a:r>
            <a:br>
              <a:rPr lang="es-MX"/>
            </a:br>
            <a:r>
              <a:rPr lang="es-MX"/>
              <a:t>Ventajas ~ Desventajas</a:t>
            </a:r>
            <a:endParaRPr/>
          </a:p>
        </p:txBody>
      </p:sp>
      <p:sp>
        <p:nvSpPr>
          <p:cNvPr id="208" name="Google Shape;20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235299" y="1808704"/>
            <a:ext cx="3624105" cy="743576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Ventajas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7870370" y="1808703"/>
            <a:ext cx="3938951" cy="743577"/>
          </a:xfrm>
          <a:prstGeom prst="roundRect">
            <a:avLst>
              <a:gd fmla="val 16667" name="adj"/>
            </a:avLst>
          </a:prstGeom>
          <a:solidFill>
            <a:srgbClr val="FF9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Desventajas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136909" y="2630105"/>
            <a:ext cx="3820884" cy="3615714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Admite iteraciones ( Se permite volver a una etapa anterior del proyecto).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Planificación sencilla.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Provee un producto con un elevado grado de calidad sin disponer de un personal altamente calificado.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Adecuado si se disponen de todos los requerimientos desde el principio.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7988437" y="2630105"/>
            <a:ext cx="3820884" cy="3860207"/>
          </a:xfrm>
          <a:prstGeom prst="roundRect">
            <a:avLst>
              <a:gd fmla="val 16667" name="adj"/>
            </a:avLst>
          </a:prstGeom>
          <a:solidFill>
            <a:srgbClr val="FF9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 rígido, poco flexible y con muchas restricciones.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necesidad de conocer todos los requerimientos al comienzo del proyecto.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 se han cometido errores y no se detectan en la etapa inmediatamente siguiente, es costoso y difícil volver atrás para realizar la corrección.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Los resultados no se ven hasta en las etapas finales del ciclo.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Cualquier error detectado nos trae un retraso y aumenta el costo del desarrollo.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Retardo en entregar partes del producto.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4260500" y="2548893"/>
            <a:ext cx="3396343" cy="699181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Usos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4260501" y="3456682"/>
            <a:ext cx="3396343" cy="2927351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Cuando se disponen de todos los requerimientos desde el principio (x ej: en reingeniería).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Producto no novedoso o con funcionalidades conocidas.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Proyectos complejos fácilmente entendibles.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V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838200" y="1825625"/>
            <a:ext cx="698946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El mayor inconveniente del modelo de cascada es que solo se pasa a la siguiente fase cuando se completa la anterior, por tanto no es posible volver atrás si se encuentra algún error en las etapas posteriores.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El Modelo V aporta opciones de evaluación del software en cada etapa de manera inversa, de esta manera se puede monitorear el avance y acompañarlo con validaciones permanentes.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descr="Diagram&#10;&#10;Description automatically generated" id="224" name="Google Shape;2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1316" y="1825625"/>
            <a:ext cx="4530684" cy="434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Sashimi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838200" y="1825625"/>
            <a:ext cx="82053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permite un solapamiento entre fases. 					Ejemplo: sin tener terminado el diseño se comienza a implementar.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Ventajas: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 No necesita generar tanta documentación cómo el ciclo de cascada pura debido a la continuidad del mismo personal entre fases.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Desventajas: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 Difícil de controlar el progreso del proyecto, dado que los finales de fase ya no son un punto de referencia.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/>
              <a:t> Si hay problemas de comunicación pueden surgir inconsistencias. </a:t>
            </a:r>
            <a:endParaRPr/>
          </a:p>
        </p:txBody>
      </p:sp>
      <p:sp>
        <p:nvSpPr>
          <p:cNvPr id="231" name="Google Shape;2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233" name="Google Shape;233;p22"/>
          <p:cNvGrpSpPr/>
          <p:nvPr/>
        </p:nvGrpSpPr>
        <p:grpSpPr>
          <a:xfrm>
            <a:off x="8828040" y="3570451"/>
            <a:ext cx="2402406" cy="540086"/>
            <a:chOff x="45861" y="0"/>
            <a:chExt cx="2402406" cy="339837"/>
          </a:xfrm>
        </p:grpSpPr>
        <p:sp>
          <p:nvSpPr>
            <p:cNvPr id="234" name="Google Shape;234;p22"/>
            <p:cNvSpPr/>
            <p:nvPr/>
          </p:nvSpPr>
          <p:spPr>
            <a:xfrm>
              <a:off x="45861" y="0"/>
              <a:ext cx="2402406" cy="33983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55814" y="9953"/>
              <a:ext cx="1995935" cy="319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Análisis</a:t>
              </a:r>
              <a:endParaRPr/>
            </a:p>
          </p:txBody>
        </p:sp>
      </p:grpSp>
      <p:grpSp>
        <p:nvGrpSpPr>
          <p:cNvPr id="236" name="Google Shape;236;p22"/>
          <p:cNvGrpSpPr/>
          <p:nvPr/>
        </p:nvGrpSpPr>
        <p:grpSpPr>
          <a:xfrm>
            <a:off x="9026299" y="3975516"/>
            <a:ext cx="2402406" cy="540086"/>
            <a:chOff x="179400" y="387036"/>
            <a:chExt cx="2402406" cy="339837"/>
          </a:xfrm>
        </p:grpSpPr>
        <p:sp>
          <p:nvSpPr>
            <p:cNvPr id="237" name="Google Shape;237;p22"/>
            <p:cNvSpPr/>
            <p:nvPr/>
          </p:nvSpPr>
          <p:spPr>
            <a:xfrm>
              <a:off x="179400" y="387036"/>
              <a:ext cx="2402406" cy="33983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89353" y="396989"/>
              <a:ext cx="1982205" cy="319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Diseño</a:t>
              </a:r>
              <a:endParaRPr/>
            </a:p>
          </p:txBody>
        </p:sp>
      </p:grpSp>
      <p:grpSp>
        <p:nvGrpSpPr>
          <p:cNvPr id="239" name="Google Shape;239;p22"/>
          <p:cNvGrpSpPr/>
          <p:nvPr/>
        </p:nvGrpSpPr>
        <p:grpSpPr>
          <a:xfrm>
            <a:off x="9164817" y="4380581"/>
            <a:ext cx="2402406" cy="540086"/>
            <a:chOff x="358800" y="774073"/>
            <a:chExt cx="2402406" cy="339837"/>
          </a:xfrm>
        </p:grpSpPr>
        <p:sp>
          <p:nvSpPr>
            <p:cNvPr id="240" name="Google Shape;240;p22"/>
            <p:cNvSpPr/>
            <p:nvPr/>
          </p:nvSpPr>
          <p:spPr>
            <a:xfrm>
              <a:off x="358800" y="774073"/>
              <a:ext cx="2402406" cy="33983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68753" y="784026"/>
              <a:ext cx="1982205" cy="319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Implementación</a:t>
              </a:r>
              <a:endParaRPr/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9300682" y="4810733"/>
            <a:ext cx="2402406" cy="540086"/>
            <a:chOff x="538201" y="1161110"/>
            <a:chExt cx="2402406" cy="339837"/>
          </a:xfrm>
        </p:grpSpPr>
        <p:sp>
          <p:nvSpPr>
            <p:cNvPr id="243" name="Google Shape;243;p22"/>
            <p:cNvSpPr/>
            <p:nvPr/>
          </p:nvSpPr>
          <p:spPr>
            <a:xfrm>
              <a:off x="538201" y="1161110"/>
              <a:ext cx="2402406" cy="33983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548154" y="1171063"/>
              <a:ext cx="1982205" cy="319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Pruebas</a:t>
              </a:r>
              <a:endParaRPr/>
            </a:p>
          </p:txBody>
        </p:sp>
      </p:grpSp>
      <p:grpSp>
        <p:nvGrpSpPr>
          <p:cNvPr id="245" name="Google Shape;245;p22"/>
          <p:cNvGrpSpPr/>
          <p:nvPr/>
        </p:nvGrpSpPr>
        <p:grpSpPr>
          <a:xfrm>
            <a:off x="9417805" y="5190711"/>
            <a:ext cx="2402406" cy="540086"/>
            <a:chOff x="717601" y="1548146"/>
            <a:chExt cx="2402406" cy="339837"/>
          </a:xfrm>
        </p:grpSpPr>
        <p:sp>
          <p:nvSpPr>
            <p:cNvPr id="246" name="Google Shape;246;p22"/>
            <p:cNvSpPr/>
            <p:nvPr/>
          </p:nvSpPr>
          <p:spPr>
            <a:xfrm>
              <a:off x="717601" y="1548146"/>
              <a:ext cx="2402406" cy="33983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727554" y="1558099"/>
              <a:ext cx="1982205" cy="319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Mantenimiento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525" y="1690687"/>
            <a:ext cx="5451425" cy="445924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Evolutivo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838201" y="1825625"/>
            <a:ext cx="54514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Este modelo acepta que los requerimientos del usuario puedan cambiar en cualquier momento.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El problemas de los nuevos requerimientos se afronta mediante una iteración de ciclos de requerimientos - desarrollo - evaluación.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Puede ser muy útil cuando se desconocen la mayoría de los requerimientos iniciales, o estos requerimientos no están completos.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Iterativo</a:t>
            </a:r>
            <a:endParaRPr/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6156962" y="1825625"/>
            <a:ext cx="519683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Busca reducir el riesgo que surge entre las necesidades del usuario y el producto final por malos entendidos durante la etapa de solicitud de requerimientos.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Es la iteración de varios ciclos en cascada.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Al final de cada iteración, se le entrega al cliente una versión mejorada o con mayores funcionalidades del producto.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El cliente es quien, después de cada iteración, evalúa el producto y lo corrige o propone mejoras.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Las iteraciones se repetirán hasta que el cliente quede satisfecho.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265" name="Google Shape;265;p24"/>
          <p:cNvGrpSpPr/>
          <p:nvPr/>
        </p:nvGrpSpPr>
        <p:grpSpPr>
          <a:xfrm>
            <a:off x="274400" y="2744924"/>
            <a:ext cx="1440159" cy="1296143"/>
            <a:chOff x="0" y="0"/>
            <a:chExt cx="1440159" cy="1296143"/>
          </a:xfrm>
        </p:grpSpPr>
        <p:sp>
          <p:nvSpPr>
            <p:cNvPr id="266" name="Google Shape;266;p24"/>
            <p:cNvSpPr/>
            <p:nvPr/>
          </p:nvSpPr>
          <p:spPr>
            <a:xfrm>
              <a:off x="0" y="0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8352" y="8352"/>
              <a:ext cx="820331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Análisis</a:t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96490" y="336997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 txBox="1"/>
            <p:nvPr/>
          </p:nvSpPr>
          <p:spPr>
            <a:xfrm>
              <a:off x="104842" y="345349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</a:t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91541" y="673994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199893" y="682346"/>
              <a:ext cx="85502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Implementación</a:t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88031" y="1010992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 txBox="1"/>
            <p:nvPr/>
          </p:nvSpPr>
          <p:spPr>
            <a:xfrm>
              <a:off x="296383" y="1019344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</a:t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966779" y="218400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 txBox="1"/>
            <p:nvPr/>
          </p:nvSpPr>
          <p:spPr>
            <a:xfrm>
              <a:off x="1008482" y="218400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1063270" y="555397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 txBox="1"/>
            <p:nvPr/>
          </p:nvSpPr>
          <p:spPr>
            <a:xfrm>
              <a:off x="1104973" y="555397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158320" y="892395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 txBox="1"/>
            <p:nvPr/>
          </p:nvSpPr>
          <p:spPr>
            <a:xfrm>
              <a:off x="1200023" y="892395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4450864" y="2816932"/>
            <a:ext cx="1440159" cy="1296143"/>
            <a:chOff x="0" y="0"/>
            <a:chExt cx="1440159" cy="1296143"/>
          </a:xfrm>
        </p:grpSpPr>
        <p:sp>
          <p:nvSpPr>
            <p:cNvPr id="281" name="Google Shape;281;p24"/>
            <p:cNvSpPr/>
            <p:nvPr/>
          </p:nvSpPr>
          <p:spPr>
            <a:xfrm>
              <a:off x="0" y="0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 txBox="1"/>
            <p:nvPr/>
          </p:nvSpPr>
          <p:spPr>
            <a:xfrm>
              <a:off x="8352" y="8352"/>
              <a:ext cx="820331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Análisis</a:t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96490" y="336997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 txBox="1"/>
            <p:nvPr/>
          </p:nvSpPr>
          <p:spPr>
            <a:xfrm>
              <a:off x="104842" y="345349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</a:t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91541" y="673994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 txBox="1"/>
            <p:nvPr/>
          </p:nvSpPr>
          <p:spPr>
            <a:xfrm>
              <a:off x="199893" y="682346"/>
              <a:ext cx="85502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Implementación</a:t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88031" y="1010992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 txBox="1"/>
            <p:nvPr/>
          </p:nvSpPr>
          <p:spPr>
            <a:xfrm>
              <a:off x="296383" y="1019344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</a:t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966779" y="218400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 txBox="1"/>
            <p:nvPr/>
          </p:nvSpPr>
          <p:spPr>
            <a:xfrm>
              <a:off x="1008482" y="218400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063270" y="555397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 txBox="1"/>
            <p:nvPr/>
          </p:nvSpPr>
          <p:spPr>
            <a:xfrm>
              <a:off x="1104973" y="555397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158320" y="892395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 txBox="1"/>
            <p:nvPr/>
          </p:nvSpPr>
          <p:spPr>
            <a:xfrm>
              <a:off x="1200023" y="892395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24"/>
          <p:cNvGrpSpPr/>
          <p:nvPr/>
        </p:nvGrpSpPr>
        <p:grpSpPr>
          <a:xfrm>
            <a:off x="2362632" y="2744924"/>
            <a:ext cx="1440159" cy="1296143"/>
            <a:chOff x="0" y="0"/>
            <a:chExt cx="1440159" cy="1296143"/>
          </a:xfrm>
        </p:grpSpPr>
        <p:sp>
          <p:nvSpPr>
            <p:cNvPr id="296" name="Google Shape;296;p24"/>
            <p:cNvSpPr/>
            <p:nvPr/>
          </p:nvSpPr>
          <p:spPr>
            <a:xfrm>
              <a:off x="0" y="0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 txBox="1"/>
            <p:nvPr/>
          </p:nvSpPr>
          <p:spPr>
            <a:xfrm>
              <a:off x="8352" y="8352"/>
              <a:ext cx="820331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Análisis</a:t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96490" y="336997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 txBox="1"/>
            <p:nvPr/>
          </p:nvSpPr>
          <p:spPr>
            <a:xfrm>
              <a:off x="104842" y="345349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</a:t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91541" y="673994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 txBox="1"/>
            <p:nvPr/>
          </p:nvSpPr>
          <p:spPr>
            <a:xfrm>
              <a:off x="199893" y="682346"/>
              <a:ext cx="85502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Implementación</a:t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288031" y="1010992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 txBox="1"/>
            <p:nvPr/>
          </p:nvSpPr>
          <p:spPr>
            <a:xfrm>
              <a:off x="296383" y="1019344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</a:t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966779" y="218400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 txBox="1"/>
            <p:nvPr/>
          </p:nvSpPr>
          <p:spPr>
            <a:xfrm>
              <a:off x="1008482" y="218400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1063270" y="555397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 txBox="1"/>
            <p:nvPr/>
          </p:nvSpPr>
          <p:spPr>
            <a:xfrm>
              <a:off x="1104973" y="555397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1158320" y="892395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 txBox="1"/>
            <p:nvPr/>
          </p:nvSpPr>
          <p:spPr>
            <a:xfrm>
              <a:off x="1200023" y="892395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24"/>
          <p:cNvSpPr/>
          <p:nvPr/>
        </p:nvSpPr>
        <p:spPr>
          <a:xfrm>
            <a:off x="202392" y="2672916"/>
            <a:ext cx="1584176" cy="1512168"/>
          </a:xfrm>
          <a:prstGeom prst="rect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2290624" y="2672916"/>
            <a:ext cx="1584176" cy="1512168"/>
          </a:xfrm>
          <a:prstGeom prst="rect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4378856" y="2672916"/>
            <a:ext cx="1584176" cy="1512168"/>
          </a:xfrm>
          <a:prstGeom prst="rect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24"/>
          <p:cNvCxnSpPr/>
          <p:nvPr/>
        </p:nvCxnSpPr>
        <p:spPr>
          <a:xfrm flipH="1" rot="10800000">
            <a:off x="1642552" y="2961052"/>
            <a:ext cx="936000" cy="936000"/>
          </a:xfrm>
          <a:prstGeom prst="curvedConnector3">
            <a:avLst>
              <a:gd fmla="val 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14" name="Google Shape;314;p24"/>
          <p:cNvCxnSpPr/>
          <p:nvPr/>
        </p:nvCxnSpPr>
        <p:spPr>
          <a:xfrm flipH="1" rot="10800000">
            <a:off x="3730784" y="3033060"/>
            <a:ext cx="936000" cy="936000"/>
          </a:xfrm>
          <a:prstGeom prst="curvedConnector3">
            <a:avLst>
              <a:gd fmla="val 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15" name="Google Shape;315;p24"/>
          <p:cNvSpPr/>
          <p:nvPr/>
        </p:nvSpPr>
        <p:spPr>
          <a:xfrm>
            <a:off x="130384" y="4473116"/>
            <a:ext cx="1728192" cy="36004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 1</a:t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218616" y="4473116"/>
            <a:ext cx="1728192" cy="36004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 2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4306848" y="4473116"/>
            <a:ext cx="1728192" cy="36004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 3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922472" y="4185084"/>
            <a:ext cx="144016" cy="28803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3010704" y="4185084"/>
            <a:ext cx="144016" cy="28803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5098936" y="4185084"/>
            <a:ext cx="144016" cy="28803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504608" y="4844190"/>
            <a:ext cx="8499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Iteración 1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2650665" y="4833157"/>
            <a:ext cx="8499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Iteración 2</a:t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4738897" y="4833157"/>
            <a:ext cx="8499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Iteración 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Iterativo - Usos</a:t>
            </a:r>
            <a:endParaRPr/>
          </a:p>
        </p:txBody>
      </p:sp>
      <p:sp>
        <p:nvSpPr>
          <p:cNvPr id="329" name="Google Shape;32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suele utilizar en proyectos en los que los requerimientos no están claros de parte del usuario. Por lo que se hace necesaria la creación de distintos prototipos para  presentarlos.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 En aplicaciones medianas a grandes, en las que el cliente no necesita todas las funcionalidades desde el principio del  proyecto.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Por ejemplo, una empresa que quiera migrar sus aplicaciones a otra arquitectura, y desea hacerlo paulatinamente.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331" name="Google Shape;33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Unidad 1 - Temario</a:t>
            </a:r>
            <a:endParaRPr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Ciclos de Vida de un Sistema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Modelo Secuencial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Modelo en Cascada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Modelo Iterativo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Modelo Incremental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Modelo Espiral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Modelo de Prototipos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Metodologías Ágiles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por Prototipos</a:t>
            </a:r>
            <a:endParaRPr/>
          </a:p>
        </p:txBody>
      </p:sp>
      <p:sp>
        <p:nvSpPr>
          <p:cNvPr id="337" name="Google Shape;33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Usado cuando no se conoce exactamente cómo desarrollar un determinado producto o cuáles son las especificaciones de forma precisa.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En estos casos suele recurrirse a definir especificaciones iniciales para hacer un prototipo, o sea, un producto parcial y provisional.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El objetivo es lograr crear un producto intermedio, antes de realizar el producto final, para conocer mediante el prototipo cómo responderán las funcionalidades previstas para el producto final.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Antes de adoptar este tipo de ciclo de vida, deberíamos analizar si el esfuerzo por crear un prototipo, realmente vale la pena.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339" name="Google Shape;3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por Prototipos</a:t>
            </a:r>
            <a:endParaRPr/>
          </a:p>
        </p:txBody>
      </p:sp>
      <p:sp>
        <p:nvSpPr>
          <p:cNvPr id="345" name="Google Shape;34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346" name="Google Shape;34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347" name="Google Shape;3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959" y="1690688"/>
            <a:ext cx="4956756" cy="480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142" y="2023043"/>
            <a:ext cx="6117589" cy="416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por Prototipos - Usos</a:t>
            </a:r>
            <a:endParaRPr/>
          </a:p>
        </p:txBody>
      </p:sp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838200" y="1825625"/>
            <a:ext cx="10515600" cy="2212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MX" sz="2600"/>
              <a:t> Utilizado mayoritariamente en desarrollo de productos con innovaciones importantes, o en el uso de tecnologías nuevas o poco probadas.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MX" sz="2600"/>
              <a:t> Es el único apto para desarrollos en los que no se conoce a priori sus especificaciones. Cómo contrapartida, tiene la desventaja de poder ser altamente costoso.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356" name="Google Shape;35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3288636" y="4348779"/>
            <a:ext cx="5763923" cy="214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841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MX" sz="7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Debe ser un sistema con el que se pueda experimentar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MX" sz="7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Debe ser comparativamente barato (&lt; 10%)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MX" sz="7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Debe desarrollarse rápidamente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MX" sz="7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Énfasis en la interfaz de usuario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MX" sz="7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Equipo de desarrollo reducido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MX" sz="7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Herramientas y lenguajes adecuados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8" name="Google Shape;358;p28"/>
          <p:cNvSpPr txBox="1"/>
          <p:nvPr/>
        </p:nvSpPr>
        <p:spPr>
          <a:xfrm>
            <a:off x="2671614" y="3825559"/>
            <a:ext cx="6118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 Prototipado para que sea EFECTIVO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Incremental</a:t>
            </a:r>
            <a:endParaRPr/>
          </a:p>
        </p:txBody>
      </p:sp>
      <p:sp>
        <p:nvSpPr>
          <p:cNvPr id="364" name="Google Shape;364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Se basa en la filosofía de construir incrementando las funcionalidades del programa.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Se realiza construyendo por módulos que cumplen las diferentes funciones del sistema. Esto permite aumentar gradualmente las capacidades del software.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Facilita el desarrollo, permitiendo a cada miembro del equipo desarrollar un módulo particular (en caso de que sea realizado por un equipo de programadores).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Similar al ciclo de vida en cascada con iteraciones, aplicándose un ciclo en cada nueva funcionalidad del programa.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Al final de cada ciclo, se le entrega al cliente la versión que contiene la nueva funcionalidad.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Nos permite hacer una entrega al cliente antes de acabar el proyecto.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366" name="Google Shape;36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Incremental</a:t>
            </a:r>
            <a:br>
              <a:rPr lang="es-MX"/>
            </a:br>
            <a:r>
              <a:rPr lang="es-MX"/>
              <a:t>Esquema y Beneficios</a:t>
            </a:r>
            <a:endParaRPr/>
          </a:p>
        </p:txBody>
      </p:sp>
      <p:sp>
        <p:nvSpPr>
          <p:cNvPr id="372" name="Google Shape;372;p30"/>
          <p:cNvSpPr txBox="1"/>
          <p:nvPr>
            <p:ph idx="1" type="body"/>
          </p:nvPr>
        </p:nvSpPr>
        <p:spPr>
          <a:xfrm>
            <a:off x="838200" y="4851398"/>
            <a:ext cx="10515600" cy="15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MX"/>
              <a:t>Beneficios: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Construir un sistema pequeño implica menos riesgos que construir uno grande.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Si se detecta un error grave, sólo desechamos la última iteración.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No se necesitan todos los requerimientos al principio del proyecto.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Facilita la aplicación de la filosofía divide &amp; conquistaras.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374" name="Google Shape;37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375" name="Google Shape;375;p30"/>
          <p:cNvGrpSpPr/>
          <p:nvPr/>
        </p:nvGrpSpPr>
        <p:grpSpPr>
          <a:xfrm>
            <a:off x="2612896" y="2147194"/>
            <a:ext cx="1440159" cy="1296143"/>
            <a:chOff x="0" y="0"/>
            <a:chExt cx="1440159" cy="1296143"/>
          </a:xfrm>
        </p:grpSpPr>
        <p:sp>
          <p:nvSpPr>
            <p:cNvPr id="376" name="Google Shape;376;p30"/>
            <p:cNvSpPr/>
            <p:nvPr/>
          </p:nvSpPr>
          <p:spPr>
            <a:xfrm>
              <a:off x="0" y="0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 txBox="1"/>
            <p:nvPr/>
          </p:nvSpPr>
          <p:spPr>
            <a:xfrm>
              <a:off x="8352" y="8352"/>
              <a:ext cx="820331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Análisis</a:t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96490" y="336997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 txBox="1"/>
            <p:nvPr/>
          </p:nvSpPr>
          <p:spPr>
            <a:xfrm>
              <a:off x="104842" y="345349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</a:t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91541" y="673994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 txBox="1"/>
            <p:nvPr/>
          </p:nvSpPr>
          <p:spPr>
            <a:xfrm>
              <a:off x="199893" y="682346"/>
              <a:ext cx="85502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Implementación</a:t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288031" y="1010992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 txBox="1"/>
            <p:nvPr/>
          </p:nvSpPr>
          <p:spPr>
            <a:xfrm>
              <a:off x="296383" y="1019344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</a:t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966779" y="218400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 txBox="1"/>
            <p:nvPr/>
          </p:nvSpPr>
          <p:spPr>
            <a:xfrm>
              <a:off x="1008482" y="218400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063270" y="555397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 txBox="1"/>
            <p:nvPr/>
          </p:nvSpPr>
          <p:spPr>
            <a:xfrm>
              <a:off x="1104973" y="555397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58320" y="892395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 txBox="1"/>
            <p:nvPr/>
          </p:nvSpPr>
          <p:spPr>
            <a:xfrm>
              <a:off x="1200023" y="892395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30"/>
          <p:cNvGrpSpPr/>
          <p:nvPr/>
        </p:nvGrpSpPr>
        <p:grpSpPr>
          <a:xfrm>
            <a:off x="6789360" y="2219202"/>
            <a:ext cx="1440159" cy="1296143"/>
            <a:chOff x="0" y="0"/>
            <a:chExt cx="1440159" cy="1296143"/>
          </a:xfrm>
        </p:grpSpPr>
        <p:sp>
          <p:nvSpPr>
            <p:cNvPr id="391" name="Google Shape;391;p30"/>
            <p:cNvSpPr/>
            <p:nvPr/>
          </p:nvSpPr>
          <p:spPr>
            <a:xfrm>
              <a:off x="0" y="0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 txBox="1"/>
            <p:nvPr/>
          </p:nvSpPr>
          <p:spPr>
            <a:xfrm>
              <a:off x="8352" y="8352"/>
              <a:ext cx="820331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Análisis</a:t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96490" y="336997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 txBox="1"/>
            <p:nvPr/>
          </p:nvSpPr>
          <p:spPr>
            <a:xfrm>
              <a:off x="104842" y="345349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</a:t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91541" y="673994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 txBox="1"/>
            <p:nvPr/>
          </p:nvSpPr>
          <p:spPr>
            <a:xfrm>
              <a:off x="199893" y="682346"/>
              <a:ext cx="85502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Implementación</a:t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288031" y="1010992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 txBox="1"/>
            <p:nvPr/>
          </p:nvSpPr>
          <p:spPr>
            <a:xfrm>
              <a:off x="296383" y="1019344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</a:t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966779" y="218400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 txBox="1"/>
            <p:nvPr/>
          </p:nvSpPr>
          <p:spPr>
            <a:xfrm>
              <a:off x="1008482" y="218400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063270" y="555397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 txBox="1"/>
            <p:nvPr/>
          </p:nvSpPr>
          <p:spPr>
            <a:xfrm>
              <a:off x="1104973" y="555397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158320" y="892395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 txBox="1"/>
            <p:nvPr/>
          </p:nvSpPr>
          <p:spPr>
            <a:xfrm>
              <a:off x="1200023" y="892395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30"/>
          <p:cNvGrpSpPr/>
          <p:nvPr/>
        </p:nvGrpSpPr>
        <p:grpSpPr>
          <a:xfrm>
            <a:off x="4701128" y="2147194"/>
            <a:ext cx="1440159" cy="1296143"/>
            <a:chOff x="0" y="0"/>
            <a:chExt cx="1440159" cy="1296143"/>
          </a:xfrm>
        </p:grpSpPr>
        <p:sp>
          <p:nvSpPr>
            <p:cNvPr id="406" name="Google Shape;406;p30"/>
            <p:cNvSpPr/>
            <p:nvPr/>
          </p:nvSpPr>
          <p:spPr>
            <a:xfrm>
              <a:off x="0" y="0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 txBox="1"/>
            <p:nvPr/>
          </p:nvSpPr>
          <p:spPr>
            <a:xfrm>
              <a:off x="8352" y="8352"/>
              <a:ext cx="820331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Análisis</a:t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96490" y="336997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 txBox="1"/>
            <p:nvPr/>
          </p:nvSpPr>
          <p:spPr>
            <a:xfrm>
              <a:off x="104842" y="345349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</a:t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91541" y="673994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 txBox="1"/>
            <p:nvPr/>
          </p:nvSpPr>
          <p:spPr>
            <a:xfrm>
              <a:off x="199893" y="682346"/>
              <a:ext cx="85502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Implementación</a:t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288031" y="1010992"/>
              <a:ext cx="1152128" cy="2851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 txBox="1"/>
            <p:nvPr/>
          </p:nvSpPr>
          <p:spPr>
            <a:xfrm>
              <a:off x="296383" y="1019344"/>
              <a:ext cx="853584" cy="268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s-MX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</a:t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966779" y="218400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 txBox="1"/>
            <p:nvPr/>
          </p:nvSpPr>
          <p:spPr>
            <a:xfrm>
              <a:off x="1008482" y="218400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063270" y="555397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 txBox="1"/>
            <p:nvPr/>
          </p:nvSpPr>
          <p:spPr>
            <a:xfrm>
              <a:off x="1104973" y="555397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158320" y="892395"/>
              <a:ext cx="185348" cy="18534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dk1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 txBox="1"/>
            <p:nvPr/>
          </p:nvSpPr>
          <p:spPr>
            <a:xfrm>
              <a:off x="1200023" y="892395"/>
              <a:ext cx="101942" cy="139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30"/>
          <p:cNvSpPr/>
          <p:nvPr/>
        </p:nvSpPr>
        <p:spPr>
          <a:xfrm>
            <a:off x="2496568" y="1942716"/>
            <a:ext cx="1584176" cy="1512168"/>
          </a:xfrm>
          <a:prstGeom prst="rect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4552954" y="2000555"/>
            <a:ext cx="1584176" cy="1512168"/>
          </a:xfrm>
          <a:prstGeom prst="rect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6609340" y="1999092"/>
            <a:ext cx="1584176" cy="1512168"/>
          </a:xfrm>
          <a:prstGeom prst="rect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30"/>
          <p:cNvCxnSpPr/>
          <p:nvPr/>
        </p:nvCxnSpPr>
        <p:spPr>
          <a:xfrm flipH="1" rot="10800000">
            <a:off x="4053056" y="1690792"/>
            <a:ext cx="936000" cy="936000"/>
          </a:xfrm>
          <a:prstGeom prst="curvedConnector3">
            <a:avLst>
              <a:gd fmla="val 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4" name="Google Shape;424;p30"/>
          <p:cNvCxnSpPr/>
          <p:nvPr/>
        </p:nvCxnSpPr>
        <p:spPr>
          <a:xfrm flipH="1" rot="10800000">
            <a:off x="6141288" y="1762800"/>
            <a:ext cx="936000" cy="936000"/>
          </a:xfrm>
          <a:prstGeom prst="curvedConnector3">
            <a:avLst>
              <a:gd fmla="val 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25" name="Google Shape;425;p30"/>
          <p:cNvSpPr/>
          <p:nvPr/>
        </p:nvSpPr>
        <p:spPr>
          <a:xfrm>
            <a:off x="2468880" y="3875386"/>
            <a:ext cx="1728192" cy="36004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4557112" y="3875386"/>
            <a:ext cx="1728192" cy="36004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6645344" y="3875386"/>
            <a:ext cx="1728192" cy="36004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1.2.3</a:t>
            </a: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3260968" y="3587354"/>
            <a:ext cx="144016" cy="28803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5349200" y="3587354"/>
            <a:ext cx="144016" cy="28803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7437432" y="3587354"/>
            <a:ext cx="144016" cy="28803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>
            <a:off x="2738528" y="4246460"/>
            <a:ext cx="11705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Versión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Funcionalidad 1</a:t>
            </a:r>
            <a:endParaRPr/>
          </a:p>
        </p:txBody>
      </p:sp>
      <p:sp>
        <p:nvSpPr>
          <p:cNvPr id="432" name="Google Shape;432;p30"/>
          <p:cNvSpPr txBox="1"/>
          <p:nvPr/>
        </p:nvSpPr>
        <p:spPr>
          <a:xfrm>
            <a:off x="4828860" y="4235427"/>
            <a:ext cx="11705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Versión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Funcionalidad 2</a:t>
            </a:r>
            <a:endParaRPr/>
          </a:p>
        </p:txBody>
      </p:sp>
      <p:sp>
        <p:nvSpPr>
          <p:cNvPr id="433" name="Google Shape;433;p30"/>
          <p:cNvSpPr txBox="1"/>
          <p:nvPr/>
        </p:nvSpPr>
        <p:spPr>
          <a:xfrm>
            <a:off x="6917093" y="4235427"/>
            <a:ext cx="11705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Versión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Funcionalidad 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en Espiral</a:t>
            </a:r>
            <a:endParaRPr/>
          </a:p>
        </p:txBody>
      </p:sp>
      <p:sp>
        <p:nvSpPr>
          <p:cNvPr id="439" name="Google Shape;43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Se basa en una serie de ciclos repetitivos para ir ganando madurez en el producto final.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Toma los beneficios de los ciclos de vida incremental y por prototipos, pero se tiene más en cuenta el concepto de riesgo que aparece debido a las incertidumbres e ignorancias.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A medida que el ciclo se cumple (el avance de la espiral), se van obteniendo software que va ganando la satisfacción del cliente.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A menudo, la fuente de incertidumbres es el propio cliente, que en la mayoría de los casos no sabe con exactitud todas las funcionalidades que debe tener el producto.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40" name="Google Shape;44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441" name="Google Shape;44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en Espiral - Etapas</a:t>
            </a:r>
            <a:endParaRPr/>
          </a:p>
        </p:txBody>
      </p:sp>
      <p:sp>
        <p:nvSpPr>
          <p:cNvPr id="447" name="Google Shape;44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/>
              <a:t>Hay cuatro actividades que envuelven las etapas: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</a:t>
            </a:r>
            <a:r>
              <a:rPr b="1" lang="es-MX">
                <a:solidFill>
                  <a:srgbClr val="1F3864"/>
                </a:solidFill>
              </a:rPr>
              <a:t>Planificación 🡪 </a:t>
            </a:r>
            <a:r>
              <a:rPr lang="es-MX"/>
              <a:t>Relevamiento de requerimientos iniciales o luego de una iteración.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</a:t>
            </a:r>
            <a:r>
              <a:rPr b="1" lang="es-MX">
                <a:solidFill>
                  <a:srgbClr val="1F3864"/>
                </a:solidFill>
              </a:rPr>
              <a:t>Análisis de riesgos 🡪 </a:t>
            </a:r>
            <a:r>
              <a:rPr lang="es-MX"/>
              <a:t>De acuerdo con el relevamiento de requerimientos, se decide si se continúa con el desarrollo.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ct val="100000"/>
              <a:buChar char="•"/>
            </a:pPr>
            <a:r>
              <a:rPr b="1" lang="es-MX">
                <a:solidFill>
                  <a:srgbClr val="1F3864"/>
                </a:solidFill>
              </a:rPr>
              <a:t>Implementación 🡪 </a:t>
            </a:r>
            <a:r>
              <a:rPr lang="es-MX"/>
              <a:t>Desarrollo de un prototipo basado en los requerimientos.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 </a:t>
            </a:r>
            <a:r>
              <a:rPr b="1" lang="es-MX">
                <a:solidFill>
                  <a:srgbClr val="1F3864"/>
                </a:solidFill>
              </a:rPr>
              <a:t>Evaluación 🡪 </a:t>
            </a:r>
            <a:r>
              <a:rPr lang="es-MX"/>
              <a:t>El cliente evalúa el prototipo, si da su conformidad, termina el proyecto. En caso contrario, incluimos los nuevos requerimientos solicitados por el cliente en la siguiente iteración.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449" name="Google Shape;4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Espiral - Esquema</a:t>
            </a:r>
            <a:endParaRPr/>
          </a:p>
        </p:txBody>
      </p:sp>
      <p:sp>
        <p:nvSpPr>
          <p:cNvPr id="455" name="Google Shape;45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456" name="Google Shape;45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descr="espiral2.png" id="457" name="Google Shape;4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334" y="1710757"/>
            <a:ext cx="4828066" cy="473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Modelo de Espiral:</a:t>
            </a:r>
            <a:br>
              <a:rPr lang="es-MX"/>
            </a:br>
            <a:r>
              <a:rPr lang="es-MX"/>
              <a:t>Ventajas ~ Desventajas</a:t>
            </a:r>
            <a:endParaRPr/>
          </a:p>
        </p:txBody>
      </p:sp>
      <p:sp>
        <p:nvSpPr>
          <p:cNvPr id="463" name="Google Shape;4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464" name="Google Shape;4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838200" y="1808703"/>
            <a:ext cx="4851011" cy="743576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Ventajas</a:t>
            </a:r>
            <a:endParaRPr/>
          </a:p>
        </p:txBody>
      </p:sp>
      <p:sp>
        <p:nvSpPr>
          <p:cNvPr id="466" name="Google Shape;466;p34"/>
          <p:cNvSpPr/>
          <p:nvPr/>
        </p:nvSpPr>
        <p:spPr>
          <a:xfrm>
            <a:off x="6483530" y="1822371"/>
            <a:ext cx="4770957" cy="743577"/>
          </a:xfrm>
          <a:prstGeom prst="roundRect">
            <a:avLst>
              <a:gd fmla="val 16667" name="adj"/>
            </a:avLst>
          </a:prstGeom>
          <a:solidFill>
            <a:srgbClr val="FF9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Desventajas</a:t>
            </a: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838200" y="2686576"/>
            <a:ext cx="4851011" cy="3583712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s-MX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Puede comenzarse un proyecto con un alto grado de incertidumbre.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Bajo riesgo de retraso en caso de detección de errores, ya que se puede solucionar en la próxima rama de la espiral.</a:t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6403476" y="2654574"/>
            <a:ext cx="4851011" cy="3615714"/>
          </a:xfrm>
          <a:prstGeom prst="roundRect">
            <a:avLst>
              <a:gd fmla="val 16667" name="adj"/>
            </a:avLst>
          </a:prstGeom>
          <a:solidFill>
            <a:srgbClr val="FF9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El costo temporal que suma cada vuelta de la espiral.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 dificultad para evaluar los riesgos.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Necesidad de la presencia o la comunicación continua con el cliente o usuario.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520" y="1723789"/>
            <a:ext cx="6136883" cy="4718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4" name="Google Shape;114;p9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Ciclo de Vida de un Sistema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Ciclo de Vida</a:t>
            </a:r>
            <a:br>
              <a:rPr lang="es-MX"/>
            </a:br>
            <a:r>
              <a:rPr lang="es-MX"/>
              <a:t>Desarrollo de Software (SDLC)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El ciclo de vida del desarrollo Software, es una secuencia estructurada y bien definida de las etapas en Ingeniería de software para desarrollar el producto software deseado.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55555"/>
              <a:buChar char="•"/>
            </a:pPr>
            <a:r>
              <a:rPr lang="es-MX"/>
              <a:t>Es un estilo consensuado, reúne, preserva y re-estructura elementos (aún vigentes) de estilos más antiguos.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Hay varios modelos a seguir para el establecimiento de un proceso para el desarrollo de software, cada uno de los cuales describe un enfoque diferente para diferentes actividades que tienen lugar durante el proceso.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Suele ser, y es cuestionado por eso, algo burocrático pero presenta buena trazabilidad y buen seguimiento para un proyectos de software.</a:t>
            </a:r>
            <a:endParaRPr/>
          </a:p>
        </p:txBody>
      </p:sp>
      <p:sp>
        <p:nvSpPr>
          <p:cNvPr id="121" name="Google Shape;1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Son los procesos que hay que seguir 	sistemáticamente para idear, implementar y mantener un producto de software desde que surge la necesidad del producto hasta que se cumple el objetivo por el cuál fue creado.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s-MX" sz="4200"/>
              <a:t>Metodología de Desarrollo de Software</a:t>
            </a:r>
            <a:endParaRPr/>
          </a:p>
        </p:txBody>
      </p:sp>
      <p:sp>
        <p:nvSpPr>
          <p:cNvPr id="129" name="Google Shape;1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1" name="Google Shape;131;p11"/>
          <p:cNvSpPr txBox="1"/>
          <p:nvPr/>
        </p:nvSpPr>
        <p:spPr>
          <a:xfrm>
            <a:off x="838200" y="4545747"/>
            <a:ext cx="585651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</a:t>
            </a:r>
            <a:r>
              <a:rPr b="1" lang="es-MX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Norma 12207 de ISO </a:t>
            </a:r>
            <a:r>
              <a:rPr lang="es-MX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 define como: “ Un marco de referencia que contiene las actividades y las tares involucradas en el desarrollo, la explotación y el mantenimiento de un producto sw, abarcando desde la definición hasta la finalización de su uso ”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6694715" y="4545747"/>
            <a:ext cx="5431971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IEEE 1074 lo define como: “ Una aproximación lógica a la adquisición, el suministro, el desarrollo, la explotación y el mantenimiento del software ”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Electrical and Electronics Engineers)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La Metodología</a:t>
            </a:r>
            <a:endParaRPr/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La metodología es un modo sistemático de realizar, gestionar y administrar un proyecto para llevarlo a cabo con altas probabilidades de éxito.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Define estados, etapas o fases de un desarrollo, junto con los criterios de transición entre ellos.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Tareas, actividades,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Roles, con sus skills necesarios y las interacciones entre ellos.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Artefactos o entregables.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Herramientas de control, seguimiento, medición y perfeccionamiento.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Principios, criterios para tomar decisiones, estrategias para manejar distintos tipos de situaciones, herramientas de manejo de riesgos, etc.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0" name="Google Shape;14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5016" y="4103216"/>
            <a:ext cx="2189700" cy="21124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s-MX" sz="4200"/>
              <a:t>Ventajas de los procesos de desarrollo</a:t>
            </a:r>
            <a:endParaRPr sz="4200"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Todos los integrantes del equipo del proyecto trabajan bajo un marco común.</a:t>
            </a:r>
            <a:br>
              <a:rPr lang="es-MX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Estandarización de conceptos, actividades y nomenclatura.</a:t>
            </a:r>
            <a:br>
              <a:rPr lang="es-MX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Actividades de desarrollo apoyadas por procedimientos y guías.</a:t>
            </a:r>
            <a:br>
              <a:rPr lang="es-MX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Resultados de desarrollo predecibles.</a:t>
            </a:r>
            <a:br>
              <a:rPr lang="es-MX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Uso de herramientas de ingeniería de software.</a:t>
            </a:r>
            <a:br>
              <a:rPr lang="es-MX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Planificación de las actividades en base a un conjunto de tareas definidas y a la experiencia en otros proyectos.</a:t>
            </a:r>
            <a:br>
              <a:rPr lang="es-MX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Recopilación de mejores prácticas para proyectos futuros.</a:t>
            </a:r>
            <a:endParaRPr/>
          </a:p>
        </p:txBody>
      </p:sp>
      <p:sp>
        <p:nvSpPr>
          <p:cNvPr id="149" name="Google Shape;14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s-MX"/>
              <a:t>Mejoras de los productos</a:t>
            </a:r>
            <a:endParaRPr/>
          </a:p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838199" y="1825625"/>
            <a:ext cx="662749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asegura que los productos cumplen con los objetivos de calidad propuestos.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Detención temprana de errores.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garantiza la trazabilidad de los productos a lo largo del proceso de desarrollo.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descr="Logo&#10;&#10;Description automatically generated" id="159" name="Google Shape;1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5695" y="2367756"/>
            <a:ext cx="45148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2290" y="4358452"/>
            <a:ext cx="2378110" cy="232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>
            <p:ph type="title"/>
          </p:nvPr>
        </p:nvSpPr>
        <p:spPr>
          <a:xfrm>
            <a:off x="838200" y="365125"/>
            <a:ext cx="88849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s-MX" sz="4000"/>
              <a:t>Mejoras en las relaciones cliente/usuario</a:t>
            </a:r>
            <a:endParaRPr sz="4000"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El cliente percibe el orden en los procesos.</a:t>
            </a:r>
            <a:br>
              <a:rPr lang="es-MX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Facilita al cliente el seguimiento de evolución del proyecto.</a:t>
            </a:r>
            <a:br>
              <a:rPr lang="es-MX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Se establecen mecanismos para asegurar que los productos desarrollados cumplan con las expectativas del cliente</a:t>
            </a:r>
            <a:endParaRPr/>
          </a:p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y Metodología de Sistemas</a:t>
            </a:r>
            <a:endParaRPr/>
          </a:p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2021-08-07T19:18:02Z</dcterms:created>
  <dc:creator>Guido Bicocca</dc:creator>
</cp:coreProperties>
</file>