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ED3D92-F879-4507-9CE5-8B7ED543287B}">
  <a:tblStyle styleId="{25ED3D92-F879-4507-9CE5-8B7ED54328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6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3a9989ba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f3a9989ba4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3a9989ba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f3a9989ba4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f380325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bf380325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49e73ebf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f49e73ebf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3a9989ba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1f3a9989ba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3a9989ba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f3a9989ba4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3a9989ba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1f3a9989ba4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a9989ba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f3a9989ba4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3d950d8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3d950d81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49e73ebf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f49e73ebf3_3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3a9989ba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1f3a9989ba4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3a9989ba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f3a9989ba4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f49e73ebf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f49e73ebf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49e73ebf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f49e73ebf3_3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3dbb382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f3dbb382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dbb382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f3dbb3823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dbb382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f3dbb3823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3d950d81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f3d950d81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f53a731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bf53a731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f49e73ebf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f49e73ebf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3120c104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f3120c10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hyperlink" Target="https://code.visualstudio.com/" TargetMode="External"/><Relationship Id="rId9" Type="http://schemas.openxmlformats.org/officeDocument/2006/relationships/image" Target="../media/image15.png"/><Relationship Id="rId5" Type="http://schemas.openxmlformats.org/officeDocument/2006/relationships/hyperlink" Target="https://git-scm.com/" TargetMode="External"/><Relationship Id="rId6" Type="http://schemas.openxmlformats.org/officeDocument/2006/relationships/hyperlink" Target="https://nodejs.org/en" TargetMode="External"/><Relationship Id="rId7" Type="http://schemas.openxmlformats.org/officeDocument/2006/relationships/hyperlink" Target="https://vitejs.dev/guide/" TargetMode="External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s://git-scm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hyperlink" Target="https://nodejs.org/en" TargetMode="External"/><Relationship Id="rId5" Type="http://schemas.openxmlformats.org/officeDocument/2006/relationships/hyperlink" Target="https://nodejs.org/" TargetMode="External"/><Relationship Id="rId6" Type="http://schemas.openxmlformats.org/officeDocument/2006/relationships/hyperlink" Target="https://nodejs.org/" TargetMode="External"/><Relationship Id="rId7" Type="http://schemas.openxmlformats.org/officeDocument/2006/relationships/hyperlink" Target="https://nodej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hyperlink" Target="https://developer.mozilla.org/es/docs/Learn/JavaScript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/>
        </p:nvSpPr>
        <p:spPr>
          <a:xfrm>
            <a:off x="535578" y="6048102"/>
            <a:ext cx="70047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Instituto Tecnológico de Educación Superior ORT </a:t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>
            <a:off x="548640" y="5878285"/>
            <a:ext cx="1095973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2" name="Google Shape;9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13664" y="6008913"/>
            <a:ext cx="742460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1533375" y="1988575"/>
            <a:ext cx="1009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575580" y="2907939"/>
            <a:ext cx="723079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de Nuevas Tecnologías 2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1617775" y="3353285"/>
            <a:ext cx="7230900" cy="15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Rosario Conde</a:t>
            </a:r>
            <a:br>
              <a:rPr lang="es-A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maria.conde@ort.edu.ar</a:t>
            </a:r>
            <a:br>
              <a:rPr lang="es-A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422025" y="1356175"/>
            <a:ext cx="41145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CHROME</a:t>
            </a:r>
            <a:endParaRPr b="1" sz="18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 abrimos el inspector de elementos, podrás ver una pestaña de consola.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Desde la consola del navegador, es una herramienta que nos va a ayudar a depurar bastante. 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75" y="1194350"/>
            <a:ext cx="6893725" cy="482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422025" y="293523"/>
            <a:ext cx="11240100" cy="5787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el navegador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251575" y="1174125"/>
            <a:ext cx="41781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5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s-AR" sz="15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Desde el visual o una terminal-&gt;</a:t>
            </a:r>
            <a:br>
              <a:rPr lang="es-AR" sz="1500">
                <a:solidFill>
                  <a:srgbClr val="2135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s-AR" sz="1500">
                <a:solidFill>
                  <a:srgbClr val="2135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br>
              <a:rPr lang="es-AR" sz="1500">
                <a:solidFill>
                  <a:srgbClr val="2135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AR" sz="15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500">
                <a:solidFill>
                  <a:srgbClr val="82AA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AR" sz="15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5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sz="1500">
                <a:solidFill>
                  <a:srgbClr val="C3E88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hola terminal</a:t>
            </a:r>
            <a:r>
              <a:rPr lang="es-AR" sz="15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-AR" sz="1500">
                <a:solidFill>
                  <a:srgbClr val="A6ACCD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s-AR" sz="15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s-AR" sz="10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s-AR" sz="1000">
                <a:solidFill>
                  <a:srgbClr val="89DDFF"/>
                </a:solidFill>
                <a:highlight>
                  <a:srgbClr val="292D3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0" l="4094" r="4094" t="0"/>
          <a:stretch/>
        </p:blipFill>
        <p:spPr>
          <a:xfrm>
            <a:off x="4429675" y="935075"/>
            <a:ext cx="7232451" cy="5031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/>
        </p:nvSpPr>
        <p:spPr>
          <a:xfrm>
            <a:off x="840575" y="1128275"/>
            <a:ext cx="10567200" cy="5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600">
                <a:solidFill>
                  <a:schemeClr val="dk1"/>
                </a:solidFill>
              </a:rPr>
              <a:t>Los tipos de datos principales:</a:t>
            </a:r>
            <a:br>
              <a:rPr lang="es-AR" sz="16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String</a:t>
            </a:r>
            <a:r>
              <a:rPr lang="es-AR" sz="1200">
                <a:solidFill>
                  <a:schemeClr val="dk1"/>
                </a:solidFill>
              </a:rPr>
              <a:t>: Cadena de caracteres. </a:t>
            </a: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r>
              <a:rPr lang="es-AR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Number</a:t>
            </a:r>
            <a:r>
              <a:rPr lang="es-AR" sz="1200">
                <a:solidFill>
                  <a:schemeClr val="dk1"/>
                </a:solidFill>
              </a:rPr>
              <a:t>: Números enteros o flotantes.</a:t>
            </a: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Boolean</a:t>
            </a:r>
            <a:r>
              <a:rPr lang="es-AR" sz="1200">
                <a:solidFill>
                  <a:schemeClr val="dk1"/>
                </a:solidFill>
              </a:rPr>
              <a:t>: Valores verdadero (</a:t>
            </a:r>
            <a:r>
              <a:rPr lang="es-A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s-AR" sz="1200">
                <a:solidFill>
                  <a:schemeClr val="dk1"/>
                </a:solidFill>
              </a:rPr>
              <a:t>) o falso (</a:t>
            </a:r>
            <a:r>
              <a:rPr lang="es-AR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s-AR" sz="1200">
                <a:solidFill>
                  <a:schemeClr val="dk1"/>
                </a:solidFill>
              </a:rPr>
              <a:t>). </a:t>
            </a: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Undefined</a:t>
            </a:r>
            <a:r>
              <a:rPr lang="es-AR" sz="1200">
                <a:solidFill>
                  <a:schemeClr val="dk1"/>
                </a:solidFill>
              </a:rPr>
              <a:t>: Variable declarada pero sin valor asignado.</a:t>
            </a: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Null</a:t>
            </a:r>
            <a:r>
              <a:rPr lang="es-AR" sz="1200">
                <a:solidFill>
                  <a:schemeClr val="dk1"/>
                </a:solidFill>
              </a:rPr>
              <a:t>: Representa la ausencia de valor.</a:t>
            </a: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175" y="2182700"/>
            <a:ext cx="1945550" cy="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7175" y="2886538"/>
            <a:ext cx="1745850" cy="5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9300" y="3945874"/>
            <a:ext cx="2304679" cy="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4375" y="5660125"/>
            <a:ext cx="2191140" cy="3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1075" y="4798875"/>
            <a:ext cx="3028675" cy="5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422025" y="624700"/>
            <a:ext cx="11324700" cy="5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600">
                <a:solidFill>
                  <a:schemeClr val="dk1"/>
                </a:solidFill>
              </a:rPr>
              <a:t>JavaScript es un lenguaje de tipado dinámico, lo que significa que no necesitas declarar el tipo de dato de una variable; este se determina automáticamente</a:t>
            </a:r>
            <a:r>
              <a:rPr lang="es-AR" sz="1600">
                <a:solidFill>
                  <a:schemeClr val="dk1"/>
                </a:solidFill>
              </a:rPr>
              <a:t>:</a:t>
            </a:r>
            <a:br>
              <a:rPr lang="es-AR" sz="16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Array</a:t>
            </a:r>
            <a:r>
              <a:rPr lang="es-AR" sz="1200">
                <a:solidFill>
                  <a:schemeClr val="dk1"/>
                </a:solidFill>
              </a:rPr>
              <a:t>: Listas de elementos.</a:t>
            </a: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Object</a:t>
            </a:r>
            <a:r>
              <a:rPr lang="es-AR" sz="1200">
                <a:solidFill>
                  <a:schemeClr val="dk1"/>
                </a:solidFill>
              </a:rPr>
              <a:t>: Representa una colección de propiedades.</a:t>
            </a: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AR" sz="1200">
                <a:solidFill>
                  <a:schemeClr val="dk1"/>
                </a:solidFill>
              </a:rPr>
              <a:t>Function</a:t>
            </a:r>
            <a:r>
              <a:rPr lang="es-AR" sz="1200">
                <a:solidFill>
                  <a:schemeClr val="dk1"/>
                </a:solidFill>
              </a:rPr>
              <a:t>: </a:t>
            </a:r>
            <a:r>
              <a:rPr lang="es-AR" sz="1200">
                <a:solidFill>
                  <a:schemeClr val="dk1"/>
                </a:solidFill>
              </a:rPr>
              <a:t>también trata las funciones como objetos, lo que permite pasar funciones como argumentos a otras funciones, retornarlas como valores desde otras funciones, y asignarlas a variables</a:t>
            </a:r>
            <a:r>
              <a:rPr lang="es-AR" sz="1200">
                <a:solidFill>
                  <a:schemeClr val="dk1"/>
                </a:solidFill>
              </a:rPr>
              <a:t>.</a:t>
            </a: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br>
              <a:rPr lang="es-AR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422031" y="2696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Datos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825" y="2815775"/>
            <a:ext cx="4563925" cy="15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250" y="1950300"/>
            <a:ext cx="3584050" cy="5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250" y="5094800"/>
            <a:ext cx="2770200" cy="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/>
        </p:nvSpPr>
        <p:spPr>
          <a:xfrm>
            <a:off x="840575" y="1128275"/>
            <a:ext cx="105672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solidFill>
                  <a:schemeClr val="dk1"/>
                </a:solidFill>
              </a:rPr>
              <a:t>En JavaScript, las variables se pueden declarar usando </a:t>
            </a:r>
            <a:r>
              <a:rPr lang="es-A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-AR" sz="1500">
                <a:solidFill>
                  <a:schemeClr val="dk1"/>
                </a:solidFill>
              </a:rPr>
              <a:t>, </a:t>
            </a:r>
            <a:r>
              <a:rPr lang="es-A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s-AR" sz="1500">
                <a:solidFill>
                  <a:schemeClr val="dk1"/>
                </a:solidFill>
              </a:rPr>
              <a:t> o </a:t>
            </a:r>
            <a:r>
              <a:rPr lang="es-AR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s-AR" sz="1500">
                <a:solidFill>
                  <a:schemeClr val="dk1"/>
                </a:solidFill>
              </a:rPr>
              <a:t>.</a:t>
            </a:r>
            <a:br>
              <a:rPr b="1"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Recomendación de Uso: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por defecto para mantener valores que no cambiarán. Si necesitas una variable cuyo valor pueda cambiar,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usar let. 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usar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debido a su comportamiento de alcance global y redeclaración que puede llevar a errores difíciles de rastrear.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300" y="2862975"/>
            <a:ext cx="6869299" cy="34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28"/>
          <p:cNvCxnSpPr/>
          <p:nvPr/>
        </p:nvCxnSpPr>
        <p:spPr>
          <a:xfrm>
            <a:off x="548640" y="5934557"/>
            <a:ext cx="10959737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422031" y="422031"/>
            <a:ext cx="11240086" cy="450166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Características Importantes: Variables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3043645" y="1485651"/>
            <a:ext cx="5969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1678739" y="1208649"/>
            <a:ext cx="883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En JavaScript, las variables son contenedores para almacenar datos. La manera en que declaramos estas variables afecta su alcance (scope), su reasignación, y su redeclaración</a:t>
            </a:r>
            <a:endParaRPr/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901263" y="222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{25ED3D92-F879-4507-9CE5-8B7ED543287B}</a:tableStyleId>
              </a:tblPr>
              <a:tblGrid>
                <a:gridCol w="3463150"/>
                <a:gridCol w="3463150"/>
                <a:gridCol w="3463150"/>
              </a:tblGrid>
              <a:tr h="227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u="sng"/>
                        <a:t>var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Global</a:t>
                      </a:r>
                      <a:r>
                        <a:rPr lang="es-AR"/>
                        <a:t>: Visible fuera de las funciones (si se declara fuera de una función).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Reasignable</a:t>
                      </a:r>
                      <a:r>
                        <a:rPr lang="es-AR"/>
                        <a:t>: Su valor puede ser cambiado.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Redeclarable</a:t>
                      </a:r>
                      <a:r>
                        <a:rPr lang="es-AR"/>
                        <a:t>: Puede ser declarada nuevamente en el mismo alcance.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u="sng"/>
                        <a:t>let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Block-scoped:</a:t>
                      </a:r>
                      <a:r>
                        <a:rPr lang="es-AR"/>
                        <a:t> Solo visible dentro del bloque de código donde se declara.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Reasignable</a:t>
                      </a:r>
                      <a:r>
                        <a:rPr lang="es-AR"/>
                        <a:t>: Su valor puede ser cambiado.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No </a:t>
                      </a:r>
                      <a:r>
                        <a:rPr b="1" lang="es-AR"/>
                        <a:t>Redeclarable</a:t>
                      </a:r>
                      <a:r>
                        <a:rPr lang="es-AR"/>
                        <a:t>: No se puede declarar de nuevo en el mismo alcance.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u="sng"/>
                        <a:t>const</a:t>
                      </a:r>
                      <a:endParaRPr b="1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Block-scoped:</a:t>
                      </a:r>
                      <a:r>
                        <a:rPr lang="es-AR"/>
                        <a:t> Similar a let.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No Reasignable</a:t>
                      </a:r>
                      <a:r>
                        <a:rPr lang="es-AR"/>
                        <a:t>: Una vez asignado, el valor no puede cambiar.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/>
                        <a:t>No Redeclarable</a:t>
                      </a:r>
                      <a:r>
                        <a:rPr lang="es-AR"/>
                        <a:t>: No se puede declarar de nuevo en el mismo alcance.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9"/>
          <p:cNvCxnSpPr/>
          <p:nvPr/>
        </p:nvCxnSpPr>
        <p:spPr>
          <a:xfrm>
            <a:off x="548640" y="5934557"/>
            <a:ext cx="10959737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0" name="Google Shape;2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/>
          <p:nvPr/>
        </p:nvSpPr>
        <p:spPr>
          <a:xfrm>
            <a:off x="422031" y="422031"/>
            <a:ext cx="11240086" cy="450166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48640" y="427499"/>
            <a:ext cx="59697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653775" y="1007500"/>
            <a:ext cx="107406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>
                <a:solidFill>
                  <a:schemeClr val="dk1"/>
                </a:solidFill>
              </a:rPr>
              <a:t>JavaScript ofrece estructuras de control como </a:t>
            </a:r>
            <a:r>
              <a:rPr lang="es-A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AR">
                <a:solidFill>
                  <a:schemeClr val="dk1"/>
                </a:solidFill>
              </a:rPr>
              <a:t>, </a:t>
            </a:r>
            <a:r>
              <a:rPr lang="es-A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-AR">
                <a:solidFill>
                  <a:schemeClr val="dk1"/>
                </a:solidFill>
              </a:rPr>
              <a:t>, </a:t>
            </a:r>
            <a:r>
              <a:rPr lang="es-A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AR">
                <a:solidFill>
                  <a:schemeClr val="dk1"/>
                </a:solidFill>
              </a:rPr>
              <a:t>, </a:t>
            </a:r>
            <a:r>
              <a:rPr lang="es-A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AR">
                <a:solidFill>
                  <a:schemeClr val="dk1"/>
                </a:solidFill>
              </a:rPr>
              <a:t>, entre otras, para controlar el flujo del programa:</a:t>
            </a:r>
            <a:br>
              <a:rPr lang="es-AR">
                <a:solidFill>
                  <a:schemeClr val="dk1"/>
                </a:solidFill>
              </a:rPr>
            </a:br>
            <a:br>
              <a:rPr lang="es-AR">
                <a:solidFill>
                  <a:schemeClr val="dk1"/>
                </a:solidFill>
              </a:rPr>
            </a:br>
            <a:r>
              <a:rPr b="1" lang="es-AR">
                <a:solidFill>
                  <a:schemeClr val="dk1"/>
                </a:solidFill>
              </a:rPr>
              <a:t>Condicional: 	</a:t>
            </a:r>
            <a:r>
              <a:rPr b="1" lang="es-AR" sz="1600">
                <a:solidFill>
                  <a:schemeClr val="dk1"/>
                </a:solidFill>
              </a:rPr>
              <a:t>	</a:t>
            </a:r>
            <a:r>
              <a:rPr b="1" lang="es-AR" sz="13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AR" sz="13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condicion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i="1" lang="es-AR" sz="13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código a ejecutar si la condición es verdadera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es-AR" sz="13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i="1" lang="es-AR" sz="13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código a ejecutar si la condición es falsa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20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 rotWithShape="1">
          <a:blip r:embed="rId4">
            <a:alphaModFix/>
          </a:blip>
          <a:srcRect b="0" l="1594" r="0" t="0"/>
          <a:stretch/>
        </p:blipFill>
        <p:spPr>
          <a:xfrm>
            <a:off x="2797525" y="2497775"/>
            <a:ext cx="6070349" cy="32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Google Shape;239;p30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653775" y="1007500"/>
            <a:ext cx="107406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>
                <a:solidFill>
                  <a:schemeClr val="dk1"/>
                </a:solidFill>
              </a:rPr>
              <a:t>Ciclo</a:t>
            </a:r>
            <a:r>
              <a:rPr b="1" lang="es-AR">
                <a:solidFill>
                  <a:schemeClr val="dk1"/>
                </a:solidFill>
              </a:rPr>
              <a:t>: 	</a:t>
            </a:r>
            <a:r>
              <a:rPr b="1" lang="es-AR" sz="1600">
                <a:solidFill>
                  <a:schemeClr val="dk1"/>
                </a:solidFill>
              </a:rPr>
              <a:t>	</a:t>
            </a:r>
            <a:br>
              <a:rPr b="1" lang="es-AR" sz="1600">
                <a:solidFill>
                  <a:schemeClr val="dk1"/>
                </a:solidFill>
              </a:rPr>
            </a:br>
            <a:r>
              <a:rPr b="1" lang="es-AR" sz="1600">
                <a:solidFill>
                  <a:schemeClr val="dk1"/>
                </a:solidFill>
              </a:rPr>
              <a:t>	</a:t>
            </a:r>
            <a:endParaRPr b="1" sz="16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3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b="1" lang="es-AR" sz="13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 sz="13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-AR" sz="13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 sz="13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AR" sz="13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-AR" sz="13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 sz="13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es-AR" sz="13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s-AR" sz="13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) {  </a:t>
            </a:r>
            <a:r>
              <a:rPr i="1" lang="es-AR" sz="13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código a ejecutar en cada iteración }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375" y="2698450"/>
            <a:ext cx="9694300" cy="2172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31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1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1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sp>
        <p:nvSpPr>
          <p:cNvPr id="253" name="Google Shape;253;p31"/>
          <p:cNvSpPr txBox="1"/>
          <p:nvPr/>
        </p:nvSpPr>
        <p:spPr>
          <a:xfrm>
            <a:off x="653775" y="1007500"/>
            <a:ext cx="107406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>
                <a:solidFill>
                  <a:schemeClr val="dk1"/>
                </a:solidFill>
              </a:rPr>
              <a:t>Ciclo: 	</a:t>
            </a:r>
            <a:r>
              <a:rPr b="1" lang="es-AR" sz="1600">
                <a:solidFill>
                  <a:schemeClr val="dk1"/>
                </a:solidFill>
              </a:rPr>
              <a:t>	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3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s-AR" sz="13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condición</a:t>
            </a: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s-AR" sz="13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código a ejecutar mientras la condición sea verdadera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373" y="2766175"/>
            <a:ext cx="7500200" cy="26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2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0" name="Google Shape;26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sp>
        <p:nvSpPr>
          <p:cNvPr id="263" name="Google Shape;263;p32"/>
          <p:cNvSpPr txBox="1"/>
          <p:nvPr/>
        </p:nvSpPr>
        <p:spPr>
          <a:xfrm>
            <a:off x="653775" y="1007500"/>
            <a:ext cx="107406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>
                <a:solidFill>
                  <a:schemeClr val="dk1"/>
                </a:solidFill>
              </a:rPr>
              <a:t>Condicional</a:t>
            </a:r>
            <a:r>
              <a:rPr b="1" lang="es-AR">
                <a:solidFill>
                  <a:schemeClr val="dk1"/>
                </a:solidFill>
              </a:rPr>
              <a:t>: </a:t>
            </a:r>
            <a:r>
              <a:rPr b="1" lang="es-AR" sz="1600">
                <a:solidFill>
                  <a:schemeClr val="dk1"/>
                </a:solidFill>
              </a:rPr>
              <a:t> 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4">
            <a:alphaModFix/>
          </a:blip>
          <a:srcRect b="3830" l="0" r="0" t="-3830"/>
          <a:stretch/>
        </p:blipFill>
        <p:spPr>
          <a:xfrm>
            <a:off x="2981100" y="1242825"/>
            <a:ext cx="5715075" cy="45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5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48640" y="1109378"/>
            <a:ext cx="59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265125" y="1109375"/>
            <a:ext cx="60648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450" u="sng">
                <a:solidFill>
                  <a:srgbClr val="0050A0"/>
                </a:solidFill>
                <a:highlight>
                  <a:srgbClr val="F8F9FA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r>
              <a:rPr b="1" lang="es-AR">
                <a:solidFill>
                  <a:srgbClr val="0050A0"/>
                </a:solidFill>
              </a:rPr>
              <a:t> | </a:t>
            </a:r>
            <a:r>
              <a:rPr b="1" lang="es-AR" sz="1450" u="sng">
                <a:solidFill>
                  <a:srgbClr val="0050A0"/>
                </a:solidFill>
                <a:highlight>
                  <a:srgbClr val="F8F9FA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b="1" lang="es-AR" sz="1450">
                <a:solidFill>
                  <a:srgbClr val="0050A0"/>
                </a:solidFill>
                <a:highlight>
                  <a:srgbClr val="F8F9FA"/>
                </a:highlight>
              </a:rPr>
              <a:t>  | </a:t>
            </a:r>
            <a:r>
              <a:rPr b="1" lang="es-AR" sz="1450" u="sng">
                <a:solidFill>
                  <a:srgbClr val="0050A0"/>
                </a:solidFill>
                <a:highlight>
                  <a:srgbClr val="F8F9FA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</a:t>
            </a:r>
            <a:r>
              <a:rPr b="1" lang="es-AR" sz="1450">
                <a:solidFill>
                  <a:srgbClr val="0050A0"/>
                </a:solidFill>
                <a:highlight>
                  <a:srgbClr val="F8F9FA"/>
                </a:highlight>
              </a:rPr>
              <a:t> | V</a:t>
            </a:r>
            <a:r>
              <a:rPr b="1" lang="es-AR" sz="1450" u="sng">
                <a:solidFill>
                  <a:srgbClr val="0050A0"/>
                </a:solidFill>
                <a:highlight>
                  <a:srgbClr val="F8F9FA"/>
                </a:highlight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ite</a:t>
            </a:r>
            <a:endParaRPr b="1" sz="1450" u="sng">
              <a:solidFill>
                <a:srgbClr val="0050A0"/>
              </a:solidFill>
              <a:highlight>
                <a:srgbClr val="F8F9FA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8">
            <a:alphaModFix/>
          </a:blip>
          <a:srcRect b="0" l="29476" r="29476" t="0"/>
          <a:stretch/>
        </p:blipFill>
        <p:spPr>
          <a:xfrm>
            <a:off x="651675" y="1709574"/>
            <a:ext cx="4441501" cy="39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9">
            <a:alphaModFix/>
          </a:blip>
          <a:srcRect b="0" l="3418" r="3428" t="0"/>
          <a:stretch/>
        </p:blipFill>
        <p:spPr>
          <a:xfrm>
            <a:off x="5386300" y="1730925"/>
            <a:ext cx="6221150" cy="39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269;p33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3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Ejercicios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653775" y="1007500"/>
            <a:ext cx="107406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600">
                <a:solidFill>
                  <a:schemeClr val="dk1"/>
                </a:solidFill>
              </a:rPr>
              <a:t>1- Contar del 1 al 5 utilizando un bucle while.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600">
                <a:solidFill>
                  <a:schemeClr val="dk1"/>
                </a:solidFill>
              </a:rPr>
              <a:t>2- Iterar a través de un array con un bucle for.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600">
                <a:solidFill>
                  <a:schemeClr val="dk1"/>
                </a:solidFill>
              </a:rPr>
              <a:t>3- Determinar la estación del año basándose en el mes.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600">
                <a:solidFill>
                  <a:schemeClr val="dk1"/>
                </a:solidFill>
              </a:rPr>
              <a:t>4- Escribir un programa que muestre los números pares entre 1 y 10.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s-AR" sz="1600">
                <a:solidFill>
                  <a:schemeClr val="dk1"/>
                </a:solidFill>
              </a:rPr>
              <a:t>		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34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9" name="Google Shape;2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 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893275" y="1135275"/>
            <a:ext cx="10335600" cy="4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Las funciones en JavaScript se definen con la palabra clave function y pueden tener un ámbito local o global, dependiendo de dónde se declare la variable:</a:t>
            </a:r>
            <a:b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A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miFuncion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s-A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variableLocal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s-A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'Estoy dentro de una función'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s-A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console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-AR" sz="1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log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AR" sz="18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variableLocal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miFuncion</a:t>
            </a:r>
            <a:r>
              <a:rPr lang="es-AR" sz="1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5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/>
          </a:p>
        </p:txBody>
      </p:sp>
      <p:sp>
        <p:nvSpPr>
          <p:cNvPr id="291" name="Google Shape;291;p35"/>
          <p:cNvSpPr txBox="1"/>
          <p:nvPr/>
        </p:nvSpPr>
        <p:spPr>
          <a:xfrm>
            <a:off x="1439500" y="1257400"/>
            <a:ext cx="96555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Las funciones pueden aceptar entradas llamadas parámetros y devolver un valor. JavaScript te permite definir funciones de varias maneras:</a:t>
            </a:r>
            <a:b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Introducidas en ES6, </a:t>
            </a:r>
            <a:r>
              <a:rPr b="1"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Funciones Flecha (Arrow Functions):</a:t>
            </a:r>
            <a:endParaRPr b="1"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6875" y="3358544"/>
            <a:ext cx="80010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36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8" name="Google Shape;2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6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1753100" y="1257391"/>
            <a:ext cx="83973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25" y="1057200"/>
            <a:ext cx="7467549" cy="47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" name="Google Shape;307;p37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8" name="Google Shape;30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Funciones</a:t>
            </a: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1753100" y="1257391"/>
            <a:ext cx="8397300" cy="3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una función para cada operación básica de una calculadora: suma, resta, multiplicación y división. Cada función debe tomar dos parámetros y devolver el resultado.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6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48640" y="1109378"/>
            <a:ext cx="59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2726850" y="1048050"/>
            <a:ext cx="60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2050" u="sng">
                <a:solidFill>
                  <a:srgbClr val="0050A0"/>
                </a:solidFill>
                <a:highlight>
                  <a:srgbClr val="F8F9FA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b="1" lang="es-AR" sz="1450">
                <a:solidFill>
                  <a:srgbClr val="0050A0"/>
                </a:solidFill>
                <a:highlight>
                  <a:srgbClr val="F8F9FA"/>
                </a:highlight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32725" y="1576200"/>
            <a:ext cx="107661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instalar Git, generalmente debes seguir estos pasos, aunque pueden variar ligeramente según tu sistema operativo: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None/>
            </a:pPr>
            <a:r>
              <a:rPr b="1" lang="es-AR" sz="1500">
                <a:latin typeface="Roboto"/>
                <a:ea typeface="Roboto"/>
                <a:cs typeface="Roboto"/>
                <a:sym typeface="Roboto"/>
              </a:rPr>
              <a:t>Windows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Descarga el instalador desde el sitio oficial de Git.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Ejecuta el instalador y sigue las instrucciones en pantalla.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Opcionalmente, puedes ajustar la configuración durante la instalación según tus preferencias.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None/>
            </a:pPr>
            <a:r>
              <a:rPr b="1" lang="es-AR" sz="1500">
                <a:latin typeface="Roboto"/>
                <a:ea typeface="Roboto"/>
                <a:cs typeface="Roboto"/>
                <a:sym typeface="Roboto"/>
              </a:rPr>
              <a:t>MacOS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Utiliza </a:t>
            </a:r>
            <a:r>
              <a:rPr lang="es-AR" sz="1500" u="sng">
                <a:latin typeface="Roboto"/>
                <a:ea typeface="Roboto"/>
                <a:cs typeface="Roboto"/>
                <a:sym typeface="Roboto"/>
              </a:rPr>
              <a:t>Homebrew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 con el comando</a:t>
            </a:r>
            <a:r>
              <a:rPr b="1" lang="es-AR" sz="1500">
                <a:latin typeface="Roboto"/>
                <a:ea typeface="Roboto"/>
                <a:cs typeface="Roboto"/>
                <a:sym typeface="Roboto"/>
              </a:rPr>
              <a:t> brew install git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 en la terminal.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Alternativamente, puedes descargar el instalador desde el sitio oficial de Git y seguir las instrucciones.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None/>
            </a:pPr>
            <a:r>
              <a:rPr b="1" lang="es-AR" sz="1500">
                <a:latin typeface="Roboto"/>
                <a:ea typeface="Roboto"/>
                <a:cs typeface="Roboto"/>
                <a:sym typeface="Roboto"/>
              </a:rPr>
              <a:t>Linux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"/>
              <a:buChar char="●"/>
            </a:pP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En la mayoría de las distribuciones de Linux, puedes usar el gestor de paquetes con un comando como </a:t>
            </a:r>
            <a:r>
              <a:rPr b="1" lang="es-AR" sz="1500">
                <a:latin typeface="Roboto"/>
                <a:ea typeface="Roboto"/>
                <a:cs typeface="Roboto"/>
                <a:sym typeface="Roboto"/>
              </a:rPr>
              <a:t>sudo apt-get install git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 para Ubuntu/Debian o </a:t>
            </a:r>
            <a:r>
              <a:rPr b="1" lang="es-AR" sz="1500">
                <a:latin typeface="Roboto"/>
                <a:ea typeface="Roboto"/>
                <a:cs typeface="Roboto"/>
                <a:sym typeface="Roboto"/>
              </a:rPr>
              <a:t>sudo yum install git</a:t>
            </a:r>
            <a:r>
              <a:rPr lang="es-AR" sz="1500">
                <a:latin typeface="Roboto"/>
                <a:ea typeface="Roboto"/>
                <a:cs typeface="Roboto"/>
                <a:sym typeface="Roboto"/>
              </a:rPr>
              <a:t> para Fedora.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Después de la instalación, verificar que </a:t>
            </a:r>
            <a:r>
              <a:rPr b="1" lang="es-AR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s-AR" sz="15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esté correctamente instalado abriendo una terminal o línea de comandos y escribiendo </a:t>
            </a:r>
            <a:r>
              <a:rPr b="1" lang="es-AR" sz="1500" u="sng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git --version.</a:t>
            </a:r>
            <a:endParaRPr b="1" sz="1500" u="sng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Google Shape;123;p17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548640" y="1109378"/>
            <a:ext cx="59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265125" y="1109375"/>
            <a:ext cx="60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50A0"/>
                </a:solidFill>
                <a:highlight>
                  <a:srgbClr val="F8F9FA"/>
                </a:highlight>
              </a:rPr>
              <a:t> </a:t>
            </a:r>
            <a:r>
              <a:rPr b="1" lang="es-AR" sz="1800" u="sng">
                <a:solidFill>
                  <a:srgbClr val="0050A0"/>
                </a:solidFill>
                <a:highlight>
                  <a:srgbClr val="F8F9FA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</a:t>
            </a:r>
            <a:r>
              <a:rPr b="1" lang="es-AR" sz="1800">
                <a:solidFill>
                  <a:srgbClr val="0050A0"/>
                </a:solidFill>
                <a:highlight>
                  <a:srgbClr val="F8F9FA"/>
                </a:highlight>
              </a:rPr>
              <a:t> </a:t>
            </a:r>
            <a:r>
              <a:rPr b="1" lang="es-AR" sz="1800">
                <a:solidFill>
                  <a:srgbClr val="0050A0"/>
                </a:solidFill>
                <a:highlight>
                  <a:srgbClr val="F8F9FA"/>
                </a:highlight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632725" y="1576200"/>
            <a:ext cx="107661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instalar Node.js, debes: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Ir al</a:t>
            </a:r>
            <a:r>
              <a:rPr lang="es-AR" sz="15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sitio oficial de</a:t>
            </a:r>
            <a:r>
              <a:rPr b="1" lang="es-AR" sz="15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s-AR" sz="1500" u="sng">
                <a:solidFill>
                  <a:srgbClr val="004988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Node.js</a:t>
            </a:r>
            <a:r>
              <a:rPr b="1" lang="es-AR" sz="1500" u="sng">
                <a:solidFill>
                  <a:srgbClr val="004988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sz="1500" u="sng">
              <a:solidFill>
                <a:srgbClr val="00498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Seleccionar la versión que deseas instalar, la LTS (Long Term Support) para estabilidad o la versión actual para las últimas características.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Descargar el instalador para tu sistema operativo.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AutoNum type="arabicPeriod"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Ejecutar el instalador y seguir las instrucciones que aparecen en pantalla.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Tras la instalación, verificar abriendo la terminal y escribiendo “</a:t>
            </a:r>
            <a:r>
              <a:rPr b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-v”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ver la versión de Node.js, y “</a:t>
            </a:r>
            <a:r>
              <a:rPr b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npm -v”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ver la versión de </a:t>
            </a:r>
            <a:r>
              <a:rPr b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npm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el </a:t>
            </a:r>
            <a:r>
              <a:rPr i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gestor de paquetes de Node.js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8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548640" y="1109378"/>
            <a:ext cx="59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983375" y="1145175"/>
            <a:ext cx="606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800">
                <a:solidFill>
                  <a:srgbClr val="0050A0"/>
                </a:solidFill>
                <a:highlight>
                  <a:srgbClr val="F8F9FA"/>
                </a:highlight>
              </a:rPr>
              <a:t> </a:t>
            </a:r>
            <a:r>
              <a:rPr b="1" lang="es-AR" sz="1800">
                <a:solidFill>
                  <a:srgbClr val="0050A0"/>
                </a:solidFill>
                <a:highlight>
                  <a:srgbClr val="F8F9FA"/>
                </a:highlight>
              </a:rPr>
              <a:t>https://vitejs.dev/guide/</a:t>
            </a:r>
            <a:r>
              <a:rPr b="1" lang="es-AR" sz="1800">
                <a:solidFill>
                  <a:srgbClr val="0050A0"/>
                </a:solidFill>
                <a:highlight>
                  <a:srgbClr val="F8F9FA"/>
                </a:highlight>
              </a:rPr>
              <a:t>  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32725" y="1576200"/>
            <a:ext cx="10766100" cy="41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Para instalar </a:t>
            </a:r>
            <a:r>
              <a:rPr b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Vite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necesitarás tener </a:t>
            </a:r>
            <a:r>
              <a:rPr b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Node.js y npm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(su gestor de paquetes) previamente instalados en tu computadora. Una vez que los tengas, instalar Vite usando npm con el siguiente comando en tu terminal o línea de comandos: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100"/>
              <a:buNone/>
            </a:pPr>
            <a:r>
              <a:rPr lang="es-AR" sz="1850">
                <a:solidFill>
                  <a:srgbClr val="ECECE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  <a:t>npm create vite@latest</a:t>
            </a:r>
            <a:br>
              <a:rPr lang="es-AR" sz="1850">
                <a:solidFill>
                  <a:srgbClr val="ECECEC"/>
                </a:solidFill>
                <a:highlight>
                  <a:srgbClr val="21212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b="1" sz="2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comando utilizado para instalar y crear un nuevo proyecto con Vite. Al ejecutarlo, npm se encargará de descargar y ejecutar el paquete create-vite, que es una herramienta para iniciar rápidamente un nuevo proyecto con la configuración predeterminada de Vite. Este comando te pedirá que elijas un nombre de proyecto y una plantilla de proyecto </a:t>
            </a:r>
            <a:r>
              <a:rPr b="1" i="1"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(por ejemplo, Vanilla, Vue, React, etc.)</a:t>
            </a:r>
            <a:r>
              <a:rPr lang="es-AR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antes de proceder con la instalación y configuración.</a:t>
            </a:r>
            <a:endParaRPr sz="1500">
              <a:solidFill>
                <a:srgbClr val="1B1B1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9"/>
          <p:cNvCxnSpPr/>
          <p:nvPr/>
        </p:nvCxnSpPr>
        <p:spPr>
          <a:xfrm>
            <a:off x="548640" y="5934557"/>
            <a:ext cx="10959600" cy="0"/>
          </a:xfrm>
          <a:prstGeom prst="straightConnector1">
            <a:avLst/>
          </a:prstGeom>
          <a:noFill/>
          <a:ln cap="flat" cmpd="sng" w="9525">
            <a:solidFill>
              <a:srgbClr val="004988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3664" y="6037049"/>
            <a:ext cx="742461" cy="48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422031" y="422031"/>
            <a:ext cx="11240100" cy="450300"/>
          </a:xfrm>
          <a:prstGeom prst="rect">
            <a:avLst/>
          </a:prstGeom>
          <a:solidFill>
            <a:srgbClr val="00498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548640" y="427499"/>
            <a:ext cx="59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Conceptos Básicos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548640" y="1109378"/>
            <a:ext cx="596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Qué es javascript?</a:t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32725" y="1703700"/>
            <a:ext cx="5969700" cy="4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JavaScript</a:t>
            </a:r>
            <a:r>
              <a:rPr lang="es-AR" sz="1800">
                <a:solidFill>
                  <a:srgbClr val="004988"/>
                </a:solidFill>
                <a:latin typeface="Calibri"/>
                <a:ea typeface="Calibri"/>
                <a:cs typeface="Calibri"/>
                <a:sym typeface="Calibri"/>
              </a:rPr>
              <a:t> es un lenguaje de programación dinámico que es ampliamente utilizado para desarrollar páginas web interactivas y aplicaciones web. Aunque inicialmente se implementó solo en el lado del cliente (navegadores web), ahora también se puede usar en el servidor, gracias a entornos como Node.js.</a:t>
            </a:r>
            <a:endParaRPr/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5">
            <a:alphaModFix/>
          </a:blip>
          <a:srcRect b="0" l="22398" r="22404" t="0"/>
          <a:stretch/>
        </p:blipFill>
        <p:spPr>
          <a:xfrm>
            <a:off x="7284500" y="1316076"/>
            <a:ext cx="4197038" cy="4254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>
                <a:solidFill>
                  <a:srgbClr val="4E80D2"/>
                </a:solidFill>
                <a:latin typeface="Montserrat"/>
                <a:ea typeface="Montserrat"/>
                <a:cs typeface="Montserrat"/>
                <a:sym typeface="Montserrat"/>
              </a:rPr>
              <a:t>JavaScript y Java</a:t>
            </a:r>
            <a:endParaRPr b="1">
              <a:solidFill>
                <a:srgbClr val="4E80D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JavaScript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hay distinción entre tipos de objetos. La herencia se realiza a través del mecanismo de prototipo, y las propiedades y métodos se pueden agregar a cualquier objeto de forma dinámica.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tipos de datos de las variables no se declaran (tipado dinámico, tipado flexible).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 se puede escribir automáticamente en el disco duro.</a:t>
            </a:r>
            <a:endParaRPr sz="1800">
              <a:solidFill>
                <a:srgbClr val="4E80D2"/>
              </a:solidFill>
            </a:endParaRPr>
          </a:p>
        </p:txBody>
      </p:sp>
      <p:sp>
        <p:nvSpPr>
          <p:cNvPr id="158" name="Google Shape;158;p2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Basado en clases. Los objetos se dividen en clases e instancias con toda la herencia a través de la jerarquía de clases. Las clases y las instancias no pueden tener propiedades o métodos agregados dinámicamente.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Los tipos de datos de las variables se deben declarar (tipado estático, fuertemente tipado)</a:t>
            </a:r>
            <a:b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s-AR" sz="18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Puede escribir automáticamente en el disco duro.</a:t>
            </a:r>
            <a:endParaRPr sz="1800">
              <a:solidFill>
                <a:srgbClr val="4E80D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415600" y="593374"/>
            <a:ext cx="11360700" cy="40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latin typeface="Arial"/>
                <a:ea typeface="Arial"/>
                <a:cs typeface="Arial"/>
                <a:sym typeface="Arial"/>
              </a:rPr>
              <a:t>  📝 ¿Cómo se agrega?</a:t>
            </a:r>
            <a:endParaRPr b="1" sz="4900">
              <a:solidFill>
                <a:srgbClr val="4E80D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226325" y="1134100"/>
            <a:ext cx="92436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JavaScript se puede ejecutar en el navegador o en el servidor (Node.js). Para ejecutar JavaScript en el navegador, se puede incluir el código entre etiquetas </a:t>
            </a:r>
            <a:r>
              <a:rPr lang="es-AR" sz="16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&lt;script&gt;</a:t>
            </a:r>
            <a:r>
              <a:rPr lang="es-AR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 un archivo HTML:</a:t>
            </a:r>
            <a:br>
              <a:rPr lang="es-AR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-AR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AR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// index.html</a:t>
            </a:r>
            <a:br>
              <a:rPr lang="es-AR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s-AR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AR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"es"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"X-UA-Compatible"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"IE=edge"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"viewport"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"width=device-width, initial-scale=1.0"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&gt;Hola&lt;/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s-A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alert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"Hola mundo"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&gt;Jugando con JS&lt;/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49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415600" y="593374"/>
            <a:ext cx="11360700" cy="409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latin typeface="Arial"/>
                <a:ea typeface="Arial"/>
                <a:cs typeface="Arial"/>
                <a:sym typeface="Arial"/>
              </a:rPr>
              <a:t>  📝 </a:t>
            </a:r>
            <a:r>
              <a:rPr b="1" lang="es-AR" sz="1600">
                <a:latin typeface="Arial"/>
                <a:ea typeface="Arial"/>
                <a:cs typeface="Arial"/>
                <a:sym typeface="Arial"/>
              </a:rPr>
              <a:t>¿Cómo se agrega?</a:t>
            </a:r>
            <a:endParaRPr b="1" sz="4900">
              <a:solidFill>
                <a:srgbClr val="4E80D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1583325" y="1426975"/>
            <a:ext cx="8834400" cy="4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500" u="sng">
                <a:solidFill>
                  <a:srgbClr val="21354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Archivo externo</a:t>
            </a:r>
            <a:endParaRPr b="1" sz="1500" u="sng">
              <a:solidFill>
                <a:srgbClr val="21354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lang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"es"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charset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"UTF-8"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http-equiv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"X-UA-Compatible"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"IE=edge"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meta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"viewport"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content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"width=device-width, initial-scale=1.0"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&gt;Document&lt;/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&gt;Archivo externo&lt;/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"saludar()"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&gt;click&lt;/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-AR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s-A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"js/app.js"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script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s-AR">
                <a:solidFill>
                  <a:srgbClr val="107000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es-AR"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