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a777b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a777b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5224830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5224830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224830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224830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224830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224830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224830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224830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2248300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2248300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0bb643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0bb643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0bb643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0bb643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0bb643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0bb643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09950"/>
            <a:ext cx="8520600" cy="31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/>
              <a:t> SSL / TLS</a:t>
            </a:r>
            <a:endParaRPr b="1"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/>
              <a:t>HTTPS</a:t>
            </a:r>
            <a:r>
              <a:rPr lang="es" sz="4300"/>
              <a:t>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/>
              <a:t>Certificados y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rgbClr val="FFFFFF"/>
                </a:solidFill>
              </a:rPr>
              <a:t>Encriptación</a:t>
            </a:r>
            <a:r>
              <a:rPr b="1" lang="es" sz="4300">
                <a:solidFill>
                  <a:srgbClr val="FFFFFF"/>
                </a:solidFill>
              </a:rPr>
              <a:t> </a:t>
            </a:r>
            <a:endParaRPr sz="83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3580550"/>
            <a:ext cx="9264000" cy="15630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750" y="4231850"/>
            <a:ext cx="9022500" cy="9804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-106550" y="0"/>
            <a:ext cx="9264000" cy="15630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120750" y="0"/>
            <a:ext cx="9022500" cy="9804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529100" y="4156100"/>
            <a:ext cx="3992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chemeClr val="dk1"/>
                </a:solidFill>
              </a:rPr>
              <a:t>G</a:t>
            </a:r>
            <a:r>
              <a:rPr lang="es">
                <a:solidFill>
                  <a:schemeClr val="dk1"/>
                </a:solidFill>
              </a:rPr>
              <a:t>abriel Quattrini / </a:t>
            </a:r>
            <a:r>
              <a:rPr lang="es">
                <a:solidFill>
                  <a:srgbClr val="FFFFFF"/>
                </a:solidFill>
              </a:rPr>
              <a:t>F</a:t>
            </a:r>
            <a:r>
              <a:rPr lang="es">
                <a:solidFill>
                  <a:srgbClr val="FFFFFF"/>
                </a:solidFill>
              </a:rPr>
              <a:t>acundo Arana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073450" y="460525"/>
            <a:ext cx="4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      </a:t>
            </a:r>
            <a:r>
              <a:rPr lang="es" sz="3000"/>
              <a:t>Encriptación</a:t>
            </a:r>
            <a:endParaRPr sz="3000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9625" y="961550"/>
            <a:ext cx="8710800" cy="21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rgbClr val="FFFFFF"/>
                </a:solidFill>
              </a:rPr>
              <a:t> La encriptación de datos o cifrado de archivos es un procedimiento mediante el cual los archivos, o cualquier tipo de documento, se vuelven completamente ilegibles gracias a un algoritmo que desordena sus componentes.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 rot="10800000">
            <a:off x="63225" y="125"/>
            <a:ext cx="90657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 rot="10800000">
            <a:off x="244025" y="0"/>
            <a:ext cx="88620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0" y="4347300"/>
            <a:ext cx="90225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0" y="4581900"/>
            <a:ext cx="87714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74" y="2739149"/>
            <a:ext cx="1900375" cy="19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4248350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4200" y="4582009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-106550" y="59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120750" y="0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09000" y="2472300"/>
            <a:ext cx="86460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FFFF"/>
                </a:solidFill>
              </a:rPr>
              <a:t> </a:t>
            </a:r>
            <a:r>
              <a:rPr lang="es" sz="2200">
                <a:solidFill>
                  <a:srgbClr val="FFFFFF"/>
                </a:solidFill>
              </a:rPr>
              <a:t>La tecnología estándar para mantener segura una conexión a Internet, para proteger cualquier información que se envía entre dos sistemas e impedir que los delincuentes lean y modifiquen cualquier dato que se transfiera.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881" y="120825"/>
            <a:ext cx="3626819" cy="24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67800" y="653600"/>
            <a:ext cx="44616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FFFF"/>
                </a:solidFill>
              </a:rPr>
              <a:t>   SSL</a:t>
            </a:r>
            <a:r>
              <a:rPr lang="es" sz="2000">
                <a:solidFill>
                  <a:srgbClr val="FFFFFF"/>
                </a:solidFill>
              </a:rPr>
              <a:t> </a:t>
            </a:r>
            <a:r>
              <a:rPr lang="es" sz="2600">
                <a:solidFill>
                  <a:srgbClr val="FFFFFF"/>
                </a:solidFill>
              </a:rPr>
              <a:t>es el acrónimo de </a:t>
            </a:r>
            <a:r>
              <a:rPr b="1" lang="es" sz="2600">
                <a:solidFill>
                  <a:srgbClr val="FFFFFF"/>
                </a:solidFill>
              </a:rPr>
              <a:t>Secure Sockets Layer 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</a:rPr>
              <a:t>(capa de sockets seguros)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7325" y="2348000"/>
            <a:ext cx="70524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96900" marR="5969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</a:rPr>
              <a:t>Los dos términos se utilizan con frecuencia, aunque el término SSL sigue siendo el término mayoritario.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248350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4200" y="4582009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-106550" y="59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10800000">
            <a:off x="120750" y="0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02" y="966200"/>
            <a:ext cx="1822500" cy="39357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27325" y="667800"/>
            <a:ext cx="68913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TLS (Transport Layer Security, seguridad de la capa de transporte) es solo una versión actualizada y más segura de SSL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09450" y="809875"/>
            <a:ext cx="85251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FFFFFF"/>
                </a:solidFill>
              </a:rPr>
              <a:t> </a:t>
            </a:r>
            <a:r>
              <a:rPr b="1" lang="es" sz="2400">
                <a:solidFill>
                  <a:srgbClr val="FFFFFF"/>
                </a:solidFill>
              </a:rPr>
              <a:t>HTTPS </a:t>
            </a:r>
            <a:r>
              <a:rPr lang="es" sz="2400">
                <a:solidFill>
                  <a:srgbClr val="FFFFFF"/>
                </a:solidFill>
              </a:rPr>
              <a:t>(</a:t>
            </a:r>
            <a:r>
              <a:rPr b="1" lang="es" sz="2400">
                <a:solidFill>
                  <a:srgbClr val="FFFFFF"/>
                </a:solidFill>
              </a:rPr>
              <a:t>Hyper Text Transfer Protocol Secure</a:t>
            </a:r>
            <a:r>
              <a:rPr lang="es" sz="2400">
                <a:solidFill>
                  <a:srgbClr val="FFFFFF"/>
                </a:solidFill>
              </a:rPr>
              <a:t> o protocolo seguro de transferencia de hipertexto) aparece en la dirección URL cuando un sitio web está protegido por un certificado SSL.</a:t>
            </a:r>
            <a:r>
              <a:rPr lang="es" sz="2200">
                <a:solidFill>
                  <a:srgbClr val="FFFFFF"/>
                </a:solidFill>
              </a:rPr>
              <a:t> 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4248350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4200" y="4582009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10800000">
            <a:off x="-106550" y="59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>
            <a:off x="120750" y="0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438" y="1780175"/>
            <a:ext cx="3897125" cy="2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4248350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4200" y="4582009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10800000">
            <a:off x="-60000" y="46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10800000">
            <a:off x="167300" y="-12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4200" y="71050"/>
            <a:ext cx="18045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43750" y="483100"/>
            <a:ext cx="81984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FFFFFF"/>
                </a:solidFill>
              </a:rPr>
              <a:t>¿Cómo se relaciona SSL/TLS con HTTPS?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FFFFFF"/>
                </a:solidFill>
              </a:rPr>
              <a:t>Las URL están precedidas con HTTP (Protocolo de transferencia de hipertexto) o HTTPS (Protocolo de transferencia de hipertexto seguro)..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25" y="2285525"/>
            <a:ext cx="6655599" cy="2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4248350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14200" y="4582009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10800000">
            <a:off x="-60000" y="59"/>
            <a:ext cx="9264000" cy="895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rot="10800000">
            <a:off x="167300" y="0"/>
            <a:ext cx="90225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48150" y="561600"/>
            <a:ext cx="8567700" cy="3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¿Cómo funciona SSL/TLS?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L</a:t>
            </a:r>
            <a:r>
              <a:rPr b="1" lang="es" sz="1800">
                <a:solidFill>
                  <a:srgbClr val="FFFFFF"/>
                </a:solidFill>
              </a:rPr>
              <a:t>a presencia del certificado SSL activa el protocolo SSL (o TLS),</a:t>
            </a:r>
            <a:r>
              <a:rPr lang="es" sz="1800">
                <a:solidFill>
                  <a:srgbClr val="FFFFFF"/>
                </a:solidFill>
              </a:rPr>
              <a:t> esto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 cifrará la información que se envía entre el servidor y el navegador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 (o entre servidores).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50" y="2571750"/>
            <a:ext cx="3810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 				¿Que es un certificado digital?</a:t>
            </a:r>
            <a:endParaRPr sz="270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45150" y="1232700"/>
            <a:ext cx="85206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Un certificado digital o certificado electrónico es un fichero informático firmado electrónicamente por un prestador de servicios de certificación (CA).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150"/>
          </a:p>
        </p:txBody>
      </p:sp>
      <p:sp>
        <p:nvSpPr>
          <p:cNvPr id="119" name="Google Shape;119;p19"/>
          <p:cNvSpPr/>
          <p:nvPr/>
        </p:nvSpPr>
        <p:spPr>
          <a:xfrm>
            <a:off x="0" y="4347300"/>
            <a:ext cx="90225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9750" y="4649100"/>
            <a:ext cx="87714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10800000">
            <a:off x="63225" y="125"/>
            <a:ext cx="90657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10800000">
            <a:off x="244025" y="0"/>
            <a:ext cx="88620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475" y="2285400"/>
            <a:ext cx="4605101" cy="28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dividir en tres grupos: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19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rgbClr val="FFFFFF"/>
                </a:solidFill>
              </a:rPr>
              <a:t> CERTIFICADOS DE VALIDACIÓN DE DOMINIOS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rgbClr val="FFFFFF"/>
                </a:solidFill>
              </a:rPr>
              <a:t> </a:t>
            </a:r>
            <a:r>
              <a:rPr lang="es" sz="1600">
                <a:solidFill>
                  <a:srgbClr val="FFFFFF"/>
                </a:solidFill>
              </a:rPr>
              <a:t>CERTIFICADOS DE VALIDACIÓN DE ORGANIZACIONES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s" sz="1600">
                <a:solidFill>
                  <a:srgbClr val="FFFFFF"/>
                </a:solidFill>
              </a:rPr>
              <a:t> CERTIFICADOS DE VALIDACIÓN EXTENDIDA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>
            <a:off x="63225" y="125"/>
            <a:ext cx="90657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rot="10800000">
            <a:off x="244025" y="0"/>
            <a:ext cx="88620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0" y="4347300"/>
            <a:ext cx="90225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0" y="4581900"/>
            <a:ext cx="87714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813" y="1619313"/>
            <a:ext cx="22764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35775" y="4072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Identidad de cliente o de usuario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97150" y="1284338"/>
            <a:ext cx="85206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 </a:t>
            </a:r>
            <a:r>
              <a:rPr lang="es">
                <a:solidFill>
                  <a:srgbClr val="FFFFFF"/>
                </a:solidFill>
              </a:rPr>
              <a:t>Si hablamos de PKI o certificados de cliente, nos referimos certificados se encuentran en muchos aspectos de nuestra vida cotidiana.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10800000">
            <a:off x="63225" y="125"/>
            <a:ext cx="90657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10800000">
            <a:off x="244025" y="0"/>
            <a:ext cx="88620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0" y="4347300"/>
            <a:ext cx="9022500" cy="796200"/>
          </a:xfrm>
          <a:prstGeom prst="rtTriangl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0" y="4581900"/>
            <a:ext cx="8771400" cy="561600"/>
          </a:xfrm>
          <a:prstGeom prst="rtTriangle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-15175" y="2743750"/>
            <a:ext cx="91440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s" sz="1700">
                <a:solidFill>
                  <a:srgbClr val="FFFFFF"/>
                </a:solidFill>
              </a:rPr>
              <a:t>Cuando iniciamos sesión en una VPN 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  Cuando utilizamos una tarjeta bancaria en un cajero.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s" sz="1700">
                <a:solidFill>
                  <a:srgbClr val="FFFFFF"/>
                </a:solidFill>
              </a:rPr>
              <a:t>Una tarjeta para acceder a un edificio.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s" sz="1700">
                <a:solidFill>
                  <a:srgbClr val="FFFFFF"/>
                </a:solidFill>
              </a:rPr>
              <a:t>Una tarjeta inteligente para el transporte público.</a:t>
            </a:r>
            <a:endParaRPr sz="17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325" y="2675701"/>
            <a:ext cx="2140725" cy="21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