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18"/>
  </p:notesMasterIdLst>
  <p:sldIdLst>
    <p:sldId id="286" r:id="rId5"/>
    <p:sldId id="1676" r:id="rId6"/>
    <p:sldId id="1665" r:id="rId7"/>
    <p:sldId id="1766" r:id="rId8"/>
    <p:sldId id="1767" r:id="rId9"/>
    <p:sldId id="1779" r:id="rId10"/>
    <p:sldId id="1683" r:id="rId11"/>
    <p:sldId id="1783" r:id="rId12"/>
    <p:sldId id="1780" r:id="rId13"/>
    <p:sldId id="1781" r:id="rId14"/>
    <p:sldId id="1765" r:id="rId15"/>
    <p:sldId id="1758" r:id="rId16"/>
    <p:sldId id="32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1-No solo crecimiento económico, sino también como compañía en general.  Adaptándose a conceptos modernos. </a:t>
            </a:r>
          </a:p>
          <a:p>
            <a:r>
              <a:rPr lang="es-ES" dirty="0"/>
              <a:t>2- Es decir aquellas soluciones no adheridas a las modalidades de CT y </a:t>
            </a:r>
            <a:r>
              <a:rPr lang="es-ES" dirty="0" err="1"/>
              <a:t>Reso</a:t>
            </a:r>
            <a:r>
              <a:rPr lang="es-ES" dirty="0"/>
              <a:t> como es el caso de visualización avanzada. Que veremos en detalle más adelante.</a:t>
            </a:r>
          </a:p>
          <a:p>
            <a:r>
              <a:rPr lang="es-ES" dirty="0"/>
              <a:t>3- Nuevamente, vamos a profundizar este concepto más adelante para que tengamos presente las novedades que vendrán con este nuevo  catálogo.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1CAB5-1B48-43A3-970F-C456045D4E69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04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Algunas de las maneras en que vamos a articular / relacionar con otras unidades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1CAB5-1B48-43A3-970F-C456045D4E6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241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Downstream</a:t>
            </a:r>
            <a:r>
              <a:rPr lang="es-ES" dirty="0"/>
              <a:t> lo que podría considerarse más “marketing clásico”.</a:t>
            </a:r>
          </a:p>
          <a:p>
            <a:endParaRPr lang="es-ES" dirty="0"/>
          </a:p>
          <a:p>
            <a:r>
              <a:rPr lang="es-ES" dirty="0"/>
              <a:t>La implementación de CRM haría de puente para procesar y analizar los datos recolectados en el </a:t>
            </a:r>
            <a:r>
              <a:rPr lang="es-ES" dirty="0" err="1"/>
              <a:t>downstream</a:t>
            </a:r>
            <a:r>
              <a:rPr lang="es-ES" dirty="0"/>
              <a:t> para el análisis </a:t>
            </a:r>
            <a:r>
              <a:rPr lang="es-ES" dirty="0" err="1"/>
              <a:t>upstream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1CAB5-1B48-43A3-970F-C456045D4E6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12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Downstream</a:t>
            </a:r>
            <a:r>
              <a:rPr lang="es-ES" dirty="0"/>
              <a:t> lo que podría considerarse más “marketing clásico”.</a:t>
            </a:r>
          </a:p>
          <a:p>
            <a:endParaRPr lang="es-ES" dirty="0"/>
          </a:p>
          <a:p>
            <a:r>
              <a:rPr lang="es-ES" dirty="0"/>
              <a:t>La implementación de CRM haría de puente para procesar y analizar los datos recolectados en el </a:t>
            </a:r>
            <a:r>
              <a:rPr lang="es-ES" dirty="0" err="1"/>
              <a:t>downstream</a:t>
            </a:r>
            <a:r>
              <a:rPr lang="es-ES" dirty="0"/>
              <a:t> para el análisis </a:t>
            </a:r>
            <a:r>
              <a:rPr lang="es-ES" dirty="0" err="1"/>
              <a:t>upstream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1CAB5-1B48-43A3-970F-C456045D4E6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7327-DB61-4520-9AF4-BAE1611B0C76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/>
              <a:t>Data Science</a:t>
            </a:r>
            <a:br>
              <a:rPr lang="en-US" altLang="ja-JP" sz="3000"/>
            </a:br>
            <a:r>
              <a:rPr lang="en-US" altLang="ja-JP" sz="3000"/>
              <a:t> TP </a:t>
            </a:r>
            <a:r>
              <a:rPr lang="en-US" altLang="ja-JP" sz="3000" err="1"/>
              <a:t>Integrador</a:t>
            </a:r>
            <a:r>
              <a:rPr lang="en-US" altLang="ja-JP" sz="3000"/>
              <a:t> N° 1</a:t>
            </a:r>
            <a:br>
              <a:rPr lang="en-US" altLang="ja-JP" sz="3000"/>
            </a:br>
            <a:br>
              <a:rPr lang="en-US" altLang="ja-JP" sz="3000"/>
            </a:br>
            <a:r>
              <a:rPr lang="en-US" altLang="ja-JP" sz="3000"/>
              <a:t>Grupo 10  </a:t>
            </a:r>
            <a:endParaRPr lang="ja-JP" altLang="en-US" sz="300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340125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Rodrigo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Visualizaciones por provincia/ciudad / barrio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10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55412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11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E0875902-2FEB-618D-BCB4-7401D6491703}"/>
              </a:ext>
            </a:extLst>
          </p:cNvPr>
          <p:cNvSpPr txBox="1">
            <a:spLocks/>
          </p:cNvSpPr>
          <p:nvPr/>
        </p:nvSpPr>
        <p:spPr bwMode="auto">
          <a:xfrm>
            <a:off x="469900" y="3429000"/>
            <a:ext cx="11131549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5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53AC28-94AE-5A14-AFC7-BEE7A842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94649"/>
            <a:ext cx="5181600" cy="3616598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2D907EE7-3A10-F4E4-CE41-FB42D36E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wrap="square" anchor="b">
            <a:normAutofit/>
          </a:bodyPr>
          <a:lstStyle/>
          <a:p>
            <a:pPr algn="ctr"/>
            <a:r>
              <a:rPr lang="es-ES" dirty="0"/>
              <a:t>¿Preguntas?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596BA06-1FE1-9C8D-ABCC-9C57BF5DC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ja-JP"/>
              <a:t>1 Oct. 2017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wrap="none" anchor="ctr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 smtClean="0"/>
              <a:pPr defTabSz="121917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9372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 1 – </a:t>
            </a:r>
            <a:r>
              <a:rPr lang="en-US" dirty="0" err="1"/>
              <a:t>Introducción</a:t>
            </a:r>
            <a:r>
              <a:rPr lang="es-AR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2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317501" y="1150241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2600" b="0" dirty="0" err="1">
                <a:latin typeface="+mj-lt"/>
              </a:rPr>
              <a:t>Misión</a:t>
            </a:r>
            <a:r>
              <a:rPr lang="en-US" sz="2600" b="0" dirty="0">
                <a:latin typeface="+mj-lt"/>
              </a:rPr>
              <a:t> La </a:t>
            </a:r>
            <a:r>
              <a:rPr lang="en-US" sz="2600" b="0" dirty="0" err="1">
                <a:latin typeface="+mj-lt"/>
              </a:rPr>
              <a:t>inmobiliaria</a:t>
            </a:r>
            <a:r>
              <a:rPr lang="en-US" sz="2600" b="0" dirty="0">
                <a:latin typeface="+mj-lt"/>
              </a:rPr>
              <a:t> </a:t>
            </a:r>
            <a:r>
              <a:rPr lang="en-US" sz="2600" b="0" dirty="0" err="1">
                <a:latin typeface="+mj-lt"/>
              </a:rPr>
              <a:t>Properatti</a:t>
            </a:r>
            <a:r>
              <a:rPr lang="en-US" sz="2600" b="0" dirty="0">
                <a:latin typeface="+mj-lt"/>
              </a:rPr>
              <a:t> </a:t>
            </a:r>
            <a:r>
              <a:rPr lang="en-US" sz="2600" b="0" dirty="0" err="1">
                <a:latin typeface="+mj-lt"/>
              </a:rPr>
              <a:t>quiere</a:t>
            </a:r>
            <a:r>
              <a:rPr lang="en-US" sz="2600" b="0" dirty="0">
                <a:latin typeface="+mj-lt"/>
              </a:rPr>
              <a:t> </a:t>
            </a:r>
            <a:r>
              <a:rPr lang="en-US" sz="2600" b="0" dirty="0" err="1">
                <a:latin typeface="+mj-lt"/>
              </a:rPr>
              <a:t>desarrollar</a:t>
            </a:r>
            <a:r>
              <a:rPr lang="en-US" sz="2600" b="0" dirty="0">
                <a:latin typeface="+mj-lt"/>
              </a:rPr>
              <a:t> un Sistema que le </a:t>
            </a:r>
            <a:r>
              <a:rPr lang="en-US" sz="2600" b="0" dirty="0" err="1">
                <a:latin typeface="+mj-lt"/>
              </a:rPr>
              <a:t>permita</a:t>
            </a:r>
            <a:r>
              <a:rPr lang="en-US" sz="2600" b="0" dirty="0">
                <a:latin typeface="+mj-lt"/>
              </a:rPr>
              <a:t> </a:t>
            </a:r>
            <a:r>
              <a:rPr lang="en-US" sz="2600" b="0" dirty="0" err="1">
                <a:latin typeface="+mj-lt"/>
              </a:rPr>
              <a:t>predecir</a:t>
            </a:r>
            <a:r>
              <a:rPr lang="en-US" sz="2600" b="0" dirty="0">
                <a:latin typeface="+mj-lt"/>
              </a:rPr>
              <a:t> </a:t>
            </a:r>
            <a:r>
              <a:rPr lang="en-US" sz="2600" b="0" dirty="0" err="1">
                <a:latin typeface="+mj-lt"/>
              </a:rPr>
              <a:t>el</a:t>
            </a:r>
            <a:r>
              <a:rPr lang="en-US" sz="2600" b="0" dirty="0">
                <a:latin typeface="+mj-lt"/>
              </a:rPr>
              <a:t> </a:t>
            </a:r>
            <a:r>
              <a:rPr lang="en-US" sz="2600" b="0" dirty="0" err="1">
                <a:latin typeface="+mj-lt"/>
              </a:rPr>
              <a:t>precio</a:t>
            </a:r>
            <a:r>
              <a:rPr lang="en-US" sz="2600" b="0" dirty="0">
                <a:latin typeface="+mj-lt"/>
              </a:rPr>
              <a:t> del m2 de las </a:t>
            </a:r>
            <a:r>
              <a:rPr lang="en-US" sz="2600" b="0" dirty="0" err="1">
                <a:latin typeface="+mj-lt"/>
              </a:rPr>
              <a:t>propiedas</a:t>
            </a:r>
            <a:r>
              <a:rPr lang="en-US" sz="2600" b="0" dirty="0">
                <a:latin typeface="+mj-lt"/>
              </a:rPr>
              <a:t>.</a:t>
            </a:r>
            <a:endParaRPr lang="es-AR" sz="2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3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FB185F8E-7FED-AA94-6896-51E419812F14}"/>
              </a:ext>
            </a:extLst>
          </p:cNvPr>
          <p:cNvSpPr txBox="1">
            <a:spLocks/>
          </p:cNvSpPr>
          <p:nvPr/>
        </p:nvSpPr>
        <p:spPr bwMode="auto">
          <a:xfrm>
            <a:off x="317501" y="1355725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endParaRPr lang="es-AR" sz="3000" b="0" dirty="0">
              <a:latin typeface="+mj-lt"/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AC460740-C51E-C920-E4CE-8BA30C81AF06}"/>
              </a:ext>
            </a:extLst>
          </p:cNvPr>
          <p:cNvSpPr txBox="1">
            <a:spLocks/>
          </p:cNvSpPr>
          <p:nvPr/>
        </p:nvSpPr>
        <p:spPr bwMode="auto">
          <a:xfrm>
            <a:off x="317494" y="984251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400" b="0" dirty="0">
                <a:latin typeface="+mj-lt"/>
              </a:rPr>
              <a:t>Leer e interpretar el </a:t>
            </a:r>
            <a:r>
              <a:rPr lang="es-ES" sz="2400" b="0" dirty="0" err="1">
                <a:latin typeface="+mj-lt"/>
              </a:rPr>
              <a:t>dataset</a:t>
            </a:r>
            <a:r>
              <a:rPr lang="es-ES" sz="2400" b="0" dirty="0">
                <a:latin typeface="+mj-lt"/>
              </a:rPr>
              <a:t>. Realizar una limpieza y procesamiento en concordancia con la finalidad que se le quiere dar.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ES" sz="2000" b="0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8B5666E4-7551-9E7C-0838-6AF2D5FC26A2}"/>
              </a:ext>
            </a:extLst>
          </p:cNvPr>
          <p:cNvSpPr txBox="1">
            <a:spLocks/>
          </p:cNvSpPr>
          <p:nvPr/>
        </p:nvSpPr>
        <p:spPr bwMode="auto">
          <a:xfrm>
            <a:off x="317495" y="2528212"/>
            <a:ext cx="11131549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400" b="0" dirty="0">
                <a:latin typeface="+mj-lt"/>
              </a:rPr>
              <a:t>Imputar datos </a:t>
            </a:r>
            <a:endParaRPr lang="es-ES" sz="2400" b="0" dirty="0">
              <a:solidFill>
                <a:srgbClr val="FF0000"/>
              </a:solidFill>
              <a:latin typeface="+mj-lt"/>
            </a:endParaRPr>
          </a:p>
          <a:p>
            <a:pPr algn="l"/>
            <a:endParaRPr lang="es-ES" sz="2000" b="0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7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Alectura</a:t>
            </a:r>
            <a:r>
              <a:rPr lang="es-AR" dirty="0"/>
              <a:t>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4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48B4D-92C8-31AD-5AB7-7A69746F6970}"/>
              </a:ext>
            </a:extLst>
          </p:cNvPr>
          <p:cNvSpPr txBox="1"/>
          <p:nvPr/>
        </p:nvSpPr>
        <p:spPr>
          <a:xfrm>
            <a:off x="317501" y="748263"/>
            <a:ext cx="1093152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dirty="0" err="1">
                <a:latin typeface="+mj-lt"/>
              </a:rPr>
              <a:t>INIcio</a:t>
            </a:r>
            <a:r>
              <a:rPr lang="en-US" sz="2100" dirty="0">
                <a:latin typeface="+mj-lt"/>
              </a:rPr>
              <a:t> </a:t>
            </a:r>
          </a:p>
          <a:p>
            <a:pPr algn="l"/>
            <a:endParaRPr lang="en-US" sz="2100" b="0" dirty="0">
              <a:latin typeface="+mj-lt"/>
            </a:endParaRPr>
          </a:p>
          <a:p>
            <a:pPr algn="l"/>
            <a:r>
              <a:rPr lang="en-US" sz="2100" dirty="0" err="1">
                <a:latin typeface="+mj-lt"/>
              </a:rPr>
              <a:t>Mostrar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como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estaba</a:t>
            </a:r>
            <a:r>
              <a:rPr lang="en-US" sz="2100" dirty="0">
                <a:latin typeface="+mj-lt"/>
              </a:rPr>
              <a:t> la table al </a:t>
            </a:r>
            <a:r>
              <a:rPr lang="en-US" sz="2100" dirty="0" err="1">
                <a:latin typeface="+mj-lt"/>
              </a:rPr>
              <a:t>comienzo</a:t>
            </a:r>
            <a:r>
              <a:rPr lang="en-US" sz="2100" dirty="0">
                <a:latin typeface="+mj-lt"/>
              </a:rPr>
              <a:t>.</a:t>
            </a:r>
          </a:p>
          <a:p>
            <a:pPr algn="l"/>
            <a:r>
              <a:rPr lang="en-US" sz="2100" b="0" dirty="0">
                <a:latin typeface="+mj-lt"/>
              </a:rPr>
              <a:t> </a:t>
            </a:r>
          </a:p>
          <a:p>
            <a:pPr algn="l"/>
            <a:r>
              <a:rPr lang="en-US" sz="2100" dirty="0" err="1">
                <a:latin typeface="+mj-lt"/>
              </a:rPr>
              <a:t>Cantida</a:t>
            </a:r>
            <a:r>
              <a:rPr lang="en-US" sz="2100" dirty="0">
                <a:latin typeface="+mj-lt"/>
              </a:rPr>
              <a:t> de </a:t>
            </a:r>
            <a:r>
              <a:rPr lang="en-US" sz="2100" dirty="0" err="1">
                <a:latin typeface="+mj-lt"/>
              </a:rPr>
              <a:t>filas</a:t>
            </a:r>
            <a:r>
              <a:rPr lang="en-US" sz="2100" dirty="0">
                <a:latin typeface="+mj-lt"/>
              </a:rPr>
              <a:t> y </a:t>
            </a:r>
            <a:r>
              <a:rPr lang="en-US" sz="2100" dirty="0" err="1">
                <a:latin typeface="+mj-lt"/>
              </a:rPr>
              <a:t>columnas</a:t>
            </a:r>
            <a:endParaRPr lang="en-US" sz="2100" dirty="0">
              <a:latin typeface="+mj-lt"/>
            </a:endParaRPr>
          </a:p>
          <a:p>
            <a:pPr algn="l"/>
            <a:endParaRPr lang="en-US" sz="2100" b="0" dirty="0">
              <a:latin typeface="+mj-lt"/>
            </a:endParaRPr>
          </a:p>
          <a:p>
            <a:pPr algn="l"/>
            <a:r>
              <a:rPr lang="en-US" sz="2100" dirty="0">
                <a:latin typeface="+mj-lt"/>
              </a:rPr>
              <a:t>Breve </a:t>
            </a:r>
            <a:r>
              <a:rPr lang="en-US" sz="2100" dirty="0" err="1">
                <a:latin typeface="+mj-lt"/>
              </a:rPr>
              <a:t>descripción</a:t>
            </a:r>
            <a:r>
              <a:rPr lang="en-US" sz="2100" dirty="0">
                <a:latin typeface="+mj-lt"/>
              </a:rPr>
              <a:t> de </a:t>
            </a:r>
            <a:r>
              <a:rPr lang="en-US" sz="2100" dirty="0" err="1">
                <a:latin typeface="+mj-lt"/>
              </a:rPr>
              <a:t>campos</a:t>
            </a:r>
            <a:endParaRPr lang="es-AR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Limpieza Inicial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5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4D0045EB-81E1-53B2-DE68-A1219CB99086}"/>
              </a:ext>
            </a:extLst>
          </p:cNvPr>
          <p:cNvSpPr txBox="1">
            <a:spLocks/>
          </p:cNvSpPr>
          <p:nvPr/>
        </p:nvSpPr>
        <p:spPr bwMode="auto">
          <a:xfrm>
            <a:off x="101744" y="975437"/>
            <a:ext cx="11131549" cy="168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300" b="0" dirty="0"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2300" b="0" dirty="0">
                <a:latin typeface="+mj-lt"/>
              </a:rPr>
              <a:t>Argumentos de porque eliminamos la columnas redundantes/ </a:t>
            </a:r>
            <a:r>
              <a:rPr lang="es-ES" sz="2300" b="0" dirty="0" err="1">
                <a:latin typeface="+mj-lt"/>
              </a:rPr>
              <a:t>innesarias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8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columnas geográficas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6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4D0045EB-81E1-53B2-DE68-A1219CB99086}"/>
              </a:ext>
            </a:extLst>
          </p:cNvPr>
          <p:cNvSpPr txBox="1">
            <a:spLocks/>
          </p:cNvSpPr>
          <p:nvPr/>
        </p:nvSpPr>
        <p:spPr bwMode="auto">
          <a:xfrm>
            <a:off x="101744" y="975437"/>
            <a:ext cx="11131549" cy="168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300" b="0" dirty="0"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2300" b="0" dirty="0">
                <a:latin typeface="+mj-lt"/>
              </a:rPr>
              <a:t>Argumentos de porque eliminamos la columnas redundantes/ </a:t>
            </a:r>
            <a:r>
              <a:rPr lang="es-ES" sz="2300" b="0" dirty="0" err="1">
                <a:latin typeface="+mj-lt"/>
              </a:rPr>
              <a:t>innesarias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9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 las columnas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7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48938C56-3E40-7A12-4255-9B5606C9C38D}"/>
              </a:ext>
            </a:extLst>
          </p:cNvPr>
          <p:cNvSpPr txBox="1">
            <a:spLocks/>
          </p:cNvSpPr>
          <p:nvPr/>
        </p:nvSpPr>
        <p:spPr bwMode="auto">
          <a:xfrm>
            <a:off x="0" y="1026808"/>
            <a:ext cx="11131549" cy="168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300" b="0" dirty="0"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2300" b="0" dirty="0">
                <a:latin typeface="+mj-lt"/>
              </a:rPr>
              <a:t>Nulos / no -nulos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5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Precio y Superficie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8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671F62F9-C4C1-BBFA-E37F-4925F555598F}"/>
              </a:ext>
            </a:extLst>
          </p:cNvPr>
          <p:cNvSpPr txBox="1">
            <a:spLocks/>
          </p:cNvSpPr>
          <p:nvPr/>
        </p:nvSpPr>
        <p:spPr bwMode="auto">
          <a:xfrm>
            <a:off x="0" y="1026808"/>
            <a:ext cx="11131549" cy="168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300" b="0" dirty="0"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2300" b="0" dirty="0">
                <a:latin typeface="+mj-lt"/>
              </a:rPr>
              <a:t>Gráficos que muestren </a:t>
            </a:r>
            <a:r>
              <a:rPr lang="es-ES" sz="2300" b="0" dirty="0" err="1">
                <a:latin typeface="+mj-lt"/>
              </a:rPr>
              <a:t>outliers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AR" sz="25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49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Geográfica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919A58FC-43CF-44AD-9697-22C23B2E385E}" type="slidenum">
              <a:rPr kumimoji="1" lang="en-US" altLang="ja-JP">
                <a:solidFill>
                  <a:prstClr val="white">
                    <a:lumMod val="50000"/>
                  </a:prstClr>
                </a:solidFill>
                <a:latin typeface="Segoe UI"/>
                <a:ea typeface="Meiryo UI"/>
              </a:rPr>
              <a:pPr defTabSz="1219170"/>
              <a:t>9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  <a:latin typeface="Segoe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89320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312</Words>
  <Application>Microsoft Office PowerPoint</Application>
  <PresentationFormat>Widescreen</PresentationFormat>
  <Paragraphs>111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Integrador N° 1  Grupo 10  </vt:lpstr>
      <vt:lpstr>TP 1 – Introducción </vt:lpstr>
      <vt:lpstr>Objetivos</vt:lpstr>
      <vt:lpstr>Alectura del Dataset </vt:lpstr>
      <vt:lpstr>Limpieza Inicial</vt:lpstr>
      <vt:lpstr>Creación de columnas geográficas</vt:lpstr>
      <vt:lpstr>Calidad de las columnas</vt:lpstr>
      <vt:lpstr>Visualización Precio y Superficie</vt:lpstr>
      <vt:lpstr>Distribución Geográfica</vt:lpstr>
      <vt:lpstr>Visualizaciones por provincia/ciudad / barrio</vt:lpstr>
      <vt:lpstr>Conclusiones </vt:lpstr>
      <vt:lpstr>¿Preguntas?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36</cp:revision>
  <dcterms:created xsi:type="dcterms:W3CDTF">2021-07-20T17:29:46Z</dcterms:created>
  <dcterms:modified xsi:type="dcterms:W3CDTF">2022-11-01T13:19:36Z</dcterms:modified>
</cp:coreProperties>
</file>