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812" r:id="rId3"/>
    <p:sldMasterId id="2147483877" r:id="rId4"/>
  </p:sldMasterIdLst>
  <p:notesMasterIdLst>
    <p:notesMasterId r:id="rId15"/>
  </p:notesMasterIdLst>
  <p:sldIdLst>
    <p:sldId id="286" r:id="rId5"/>
    <p:sldId id="1676" r:id="rId6"/>
    <p:sldId id="1784" r:id="rId7"/>
    <p:sldId id="1815" r:id="rId8"/>
    <p:sldId id="1816" r:id="rId9"/>
    <p:sldId id="1803" r:id="rId10"/>
    <p:sldId id="1811" r:id="rId11"/>
    <p:sldId id="1812" r:id="rId12"/>
    <p:sldId id="1813" r:id="rId13"/>
    <p:sldId id="1814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4076" autoAdjust="0"/>
  </p:normalViewPr>
  <p:slideViewPr>
    <p:cSldViewPr snapToGrid="0">
      <p:cViewPr varScale="1">
        <p:scale>
          <a:sx n="56" d="100"/>
          <a:sy n="56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9AED-76AE-4079-B9A9-52B86F140ED7}" type="datetimeFigureOut">
              <a:rPr lang="es-AR" smtClean="0"/>
              <a:t>7/1/2023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1CAB5-1B48-43A3-970F-C456045D4E6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7327-DB61-4520-9AF4-BAE1611B0C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7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wmf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wmf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wmf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577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0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4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4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3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62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9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03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4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0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0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7095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24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81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 descr="C:\Users\q6501096\Desktop\PPTテンプレート\canon group logo\canon-grou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16" y="6475812"/>
            <a:ext cx="595200" cy="2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814" y="6468707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17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635439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69664" y="965156"/>
            <a:ext cx="11280000" cy="516610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7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_Gray Bullets_Gra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212653" y="956933"/>
            <a:ext cx="11766699" cy="5220587"/>
          </a:xfrm>
        </p:spPr>
        <p:txBody>
          <a:bodyPr/>
          <a:lstStyle>
            <a:lvl1pPr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>
              <a:buFontTx/>
              <a:buBlip>
                <a:blip r:embed="rId2"/>
              </a:buBlip>
              <a:defRPr sz="2133">
                <a:solidFill>
                  <a:schemeClr val="tx1"/>
                </a:solidFill>
              </a:defRPr>
            </a:lvl3pPr>
            <a:lvl4pPr>
              <a:buFontTx/>
              <a:buBlip>
                <a:blip r:embed="rId2"/>
              </a:buBlip>
              <a:defRPr sz="1867">
                <a:solidFill>
                  <a:schemeClr val="tx1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2"/>
              </a:buBlip>
              <a:defRPr sz="1467">
                <a:solidFill>
                  <a:schemeClr val="tx1"/>
                </a:solidFill>
              </a:defRPr>
            </a:lvl6pPr>
            <a:lvl7pPr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7pPr>
            <a:lvl8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8pPr>
            <a:lvl9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705155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7766400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60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912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60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13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74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4"/>
            <a:ext cx="11158779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04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11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43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8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11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342891" marR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>
                <a:solidFill>
                  <a:schemeClr val="tx1"/>
                </a:solidFill>
              </a:defRPr>
            </a:lvl1pPr>
            <a:lvl2pPr marL="742932" marR="0" indent="-28574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00">
                <a:solidFill>
                  <a:schemeClr val="tx1"/>
                </a:solidFill>
              </a:defRPr>
            </a:lvl2pPr>
            <a:lvl3pPr marL="1142971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3pPr>
            <a:lvl4pPr marL="1600160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4pPr>
            <a:lvl5pPr marL="2057349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200">
                <a:solidFill>
                  <a:schemeClr val="tx1"/>
                </a:solidFill>
              </a:defRPr>
            </a:lvl5pPr>
            <a:lvl6pPr marL="2514537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100">
                <a:solidFill>
                  <a:schemeClr val="tx1"/>
                </a:solidFill>
              </a:defRPr>
            </a:lvl6pPr>
            <a:lvl7pPr marL="2971726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51">
                <a:solidFill>
                  <a:schemeClr val="tx1"/>
                </a:solidFill>
              </a:defRPr>
            </a:lvl7pPr>
            <a:lvl8pPr marL="3428914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8pPr>
            <a:lvl9pPr marL="3886103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9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60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200121" indent="-285744">
              <a:buFont typeface="Wingdings" panose="05000000000000000000" pitchFamily="2" charset="2"/>
              <a:buChar char="Ø"/>
              <a:defRPr sz="1600"/>
            </a:lvl3pPr>
            <a:lvl4pPr marL="1657309" indent="-285744">
              <a:buFont typeface="Wingdings" panose="05000000000000000000" pitchFamily="2" charset="2"/>
              <a:buChar char="Ø"/>
              <a:defRPr sz="1400"/>
            </a:lvl4pPr>
            <a:lvl5pPr marL="2000201" indent="-171446">
              <a:buFont typeface="Wingdings" panose="05000000000000000000" pitchFamily="2" charset="2"/>
              <a:buChar char="Ø"/>
              <a:defRPr sz="1200"/>
            </a:lvl5pPr>
            <a:lvl6pPr marL="2285943" indent="0">
              <a:buNone/>
              <a:defRPr sz="1200"/>
            </a:lvl6pPr>
            <a:lvl7pPr marL="2743131" indent="0">
              <a:buNone/>
              <a:defRPr sz="1100"/>
            </a:lvl7pPr>
            <a:lvl8pPr marL="3200320" indent="0">
              <a:buNone/>
              <a:defRPr sz="1051"/>
            </a:lvl8pPr>
            <a:lvl9pPr marL="3657509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200121" indent="-28574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57309" indent="-28574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00201" indent="-171446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6146" indent="-23176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11273" indent="-239707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60523" indent="-231769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457389" indent="-171446">
              <a:buFont typeface="Wingdings" panose="05000000000000000000" pitchFamily="2" charset="2"/>
              <a:buChar char="Ø"/>
              <a:defRPr sz="1100"/>
            </a:lvl6pPr>
            <a:lvl7pPr marL="2914578" indent="-171446">
              <a:buFont typeface="Wingdings" panose="05000000000000000000" pitchFamily="2" charset="2"/>
              <a:buChar char="Ø"/>
              <a:defRPr sz="1051"/>
            </a:lvl7pPr>
            <a:lvl8pPr marL="3371766" indent="-171446">
              <a:buFont typeface="Wingdings" panose="05000000000000000000" pitchFamily="2" charset="2"/>
              <a:buChar char="Ø"/>
              <a:defRPr sz="1000"/>
            </a:lvl8pPr>
            <a:lvl9pPr marL="3828955" indent="-171446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9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7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7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bg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 sz="1051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3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3"/>
              </a:buBlip>
              <a:defRPr sz="1400"/>
            </a:lvl3pPr>
            <a:lvl4pPr>
              <a:buFontTx/>
              <a:buBlip>
                <a:blip r:embed="rId3"/>
              </a:buBlip>
              <a:defRPr sz="1200"/>
            </a:lvl4pPr>
            <a:lvl5pPr>
              <a:buFontTx/>
              <a:buBlip>
                <a:blip r:embed="rId3"/>
              </a:buBlip>
              <a:defRPr sz="1100"/>
            </a:lvl5pPr>
            <a:lvl6pPr>
              <a:buFontTx/>
              <a:buBlip>
                <a:blip r:embed="rId3"/>
              </a:buBlip>
              <a:defRPr sz="1051"/>
            </a:lvl6pPr>
            <a:lvl7pPr>
              <a:buFontTx/>
              <a:buBlip>
                <a:blip r:embed="rId3"/>
              </a:buBlip>
              <a:defRPr sz="1051"/>
            </a:lvl7pPr>
            <a:lvl8pPr>
              <a:buFontTx/>
              <a:buBlip>
                <a:blip r:embed="rId3"/>
              </a:buBlip>
              <a:defRPr sz="1000"/>
            </a:lvl8pPr>
            <a:lvl9pPr>
              <a:buFontTx/>
              <a:buBlip>
                <a:blip r:embed="rId3"/>
              </a:buBlip>
              <a:defRPr sz="1000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4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tx1"/>
                </a:solidFill>
              </a:defRPr>
            </a:lvl7pPr>
            <a:lvl8pPr>
              <a:defRPr sz="1051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>
              <a:buFontTx/>
              <a:buNone/>
              <a:defRPr sz="1051"/>
            </a:lvl7pPr>
            <a:lvl8pPr>
              <a:defRPr sz="1051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9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798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2848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humanity.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</a:t>
            </a: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Canon Medical Systems</a:t>
            </a: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3200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7" y="5345093"/>
            <a:ext cx="568320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653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1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2472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546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01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9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2580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7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5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920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3158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28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66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9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8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60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41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96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5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00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64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00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5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64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3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10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22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0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59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28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8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38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7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3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0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1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31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78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7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19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0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9006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3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250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" name="タイトル 3"/>
          <p:cNvSpPr>
            <a:spLocks noGrp="1"/>
          </p:cNvSpPr>
          <p:nvPr>
            <p:ph type="title" hasCustomPrompt="1"/>
          </p:nvPr>
        </p:nvSpPr>
        <p:spPr>
          <a:xfrm>
            <a:off x="317501" y="63501"/>
            <a:ext cx="11639551" cy="749300"/>
          </a:xfrm>
        </p:spPr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86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8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8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5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2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83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40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90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81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1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7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6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2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19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6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40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3326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78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5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258" y="6454835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362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7522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202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3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3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3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34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7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378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64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0809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5339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6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24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37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45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457178" marR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50" marR="0" indent="-380981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25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493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062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63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20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77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341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6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08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7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3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55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32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59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9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600120" indent="-380981">
              <a:buFont typeface="Wingdings" panose="05000000000000000000" pitchFamily="2" charset="2"/>
              <a:buChar char="Ø"/>
              <a:defRPr sz="2133"/>
            </a:lvl3pPr>
            <a:lvl4pPr marL="2209690" indent="-380981">
              <a:buFont typeface="Wingdings" panose="05000000000000000000" pitchFamily="2" charset="2"/>
              <a:buChar char="Ø"/>
              <a:defRPr sz="1867"/>
            </a:lvl4pPr>
            <a:lvl5pPr marL="2666867" indent="-228589">
              <a:buFont typeface="Wingdings" panose="05000000000000000000" pitchFamily="2" charset="2"/>
              <a:buChar char="Ø"/>
              <a:defRPr sz="1600"/>
            </a:lvl5pPr>
            <a:lvl6pPr marL="3047848" indent="0">
              <a:buNone/>
              <a:defRPr sz="1600"/>
            </a:lvl6pPr>
            <a:lvl7pPr marL="3657418" indent="0">
              <a:buNone/>
              <a:defRPr sz="1467"/>
            </a:lvl7pPr>
            <a:lvl8pPr marL="4266987" indent="0">
              <a:buNone/>
              <a:defRPr sz="1400"/>
            </a:lvl8pPr>
            <a:lvl9pPr marL="4876557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3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20" indent="-380981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690" indent="-38098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867" indent="-22858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7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56" indent="-309019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10" indent="-31960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297" indent="-30901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437" indent="-228589">
              <a:buFont typeface="Wingdings" panose="05000000000000000000" pitchFamily="2" charset="2"/>
              <a:buChar char="Ø"/>
              <a:defRPr sz="1467"/>
            </a:lvl6pPr>
            <a:lvl7pPr marL="3886006" indent="-228589">
              <a:buFont typeface="Wingdings" panose="05000000000000000000" pitchFamily="2" charset="2"/>
              <a:buChar char="Ø"/>
              <a:defRPr sz="1400"/>
            </a:lvl7pPr>
            <a:lvl8pPr marL="4495576" indent="-228589">
              <a:buFont typeface="Wingdings" panose="05000000000000000000" pitchFamily="2" charset="2"/>
              <a:buChar char="Ø"/>
              <a:defRPr sz="1333"/>
            </a:lvl8pPr>
            <a:lvl9pPr marL="5105144" indent="-228589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5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27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31.xml"/><Relationship Id="rId68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75.xml"/><Relationship Id="rId71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8" Type="http://schemas.openxmlformats.org/officeDocument/2006/relationships/slideLayout" Target="../slideLayouts/slideLayout126.xml"/><Relationship Id="rId6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56" Type="http://schemas.openxmlformats.org/officeDocument/2006/relationships/slideLayout" Target="../slideLayouts/slideLayout124.xml"/><Relationship Id="rId64" Type="http://schemas.openxmlformats.org/officeDocument/2006/relationships/slideLayout" Target="../slideLayouts/slideLayout132.xml"/><Relationship Id="rId69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72" Type="http://schemas.openxmlformats.org/officeDocument/2006/relationships/image" Target="../media/image2.wmf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59" Type="http://schemas.openxmlformats.org/officeDocument/2006/relationships/slideLayout" Target="../slideLayouts/slideLayout127.xml"/><Relationship Id="rId67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62" Type="http://schemas.openxmlformats.org/officeDocument/2006/relationships/slideLayout" Target="../slideLayouts/slideLayout130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57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60" Type="http://schemas.openxmlformats.org/officeDocument/2006/relationships/slideLayout" Target="../slideLayouts/slideLayout128.xml"/><Relationship Id="rId6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18.xml"/><Relationship Id="rId55" Type="http://schemas.openxmlformats.org/officeDocument/2006/relationships/slideLayout" Target="../slideLayouts/slideLayout1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slideLayout" Target="../slideLayouts/slideLayout179.xml"/><Relationship Id="rId47" Type="http://schemas.openxmlformats.org/officeDocument/2006/relationships/slideLayout" Target="../slideLayouts/slideLayout184.xml"/><Relationship Id="rId50" Type="http://schemas.openxmlformats.org/officeDocument/2006/relationships/slideLayout" Target="../slideLayouts/slideLayout187.xml"/><Relationship Id="rId55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0.xml"/><Relationship Id="rId58" Type="http://schemas.openxmlformats.org/officeDocument/2006/relationships/slideLayout" Target="../slideLayouts/slideLayout195.xml"/><Relationship Id="rId66" Type="http://schemas.openxmlformats.org/officeDocument/2006/relationships/image" Target="../media/image1.jpg"/><Relationship Id="rId5" Type="http://schemas.openxmlformats.org/officeDocument/2006/relationships/slideLayout" Target="../slideLayouts/slideLayout142.xml"/><Relationship Id="rId61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0.xml"/><Relationship Id="rId48" Type="http://schemas.openxmlformats.org/officeDocument/2006/relationships/slideLayout" Target="../slideLayouts/slideLayout185.xml"/><Relationship Id="rId56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45.xml"/><Relationship Id="rId51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slideLayout" Target="../slideLayouts/slideLayout183.xml"/><Relationship Id="rId59" Type="http://schemas.openxmlformats.org/officeDocument/2006/relationships/slideLayout" Target="../slideLayouts/slideLayout196.xml"/><Relationship Id="rId67" Type="http://schemas.openxmlformats.org/officeDocument/2006/relationships/image" Target="../media/image20.png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Relationship Id="rId54" Type="http://schemas.openxmlformats.org/officeDocument/2006/relationships/slideLayout" Target="../slideLayouts/slideLayout191.xml"/><Relationship Id="rId6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49" Type="http://schemas.openxmlformats.org/officeDocument/2006/relationships/slideLayout" Target="../slideLayouts/slideLayout186.xml"/><Relationship Id="rId57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68.xml"/><Relationship Id="rId44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9.xml"/><Relationship Id="rId60" Type="http://schemas.openxmlformats.org/officeDocument/2006/relationships/slideLayout" Target="../slideLayouts/slideLayout197.xml"/><Relationship Id="rId65" Type="http://schemas.openxmlformats.org/officeDocument/2006/relationships/theme" Target="../theme/theme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9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47" Type="http://schemas.openxmlformats.org/officeDocument/2006/relationships/slideLayout" Target="../slideLayouts/slideLayout248.xml"/><Relationship Id="rId50" Type="http://schemas.openxmlformats.org/officeDocument/2006/relationships/slideLayout" Target="../slideLayouts/slideLayout251.xml"/><Relationship Id="rId55" Type="http://schemas.openxmlformats.org/officeDocument/2006/relationships/slideLayout" Target="../slideLayouts/slideLayout256.xml"/><Relationship Id="rId63" Type="http://schemas.openxmlformats.org/officeDocument/2006/relationships/slideLayout" Target="../slideLayouts/slideLayout264.xml"/><Relationship Id="rId68" Type="http://schemas.openxmlformats.org/officeDocument/2006/relationships/image" Target="../media/image2.wmf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3" Type="http://schemas.openxmlformats.org/officeDocument/2006/relationships/slideLayout" Target="../slideLayouts/slideLayout254.xml"/><Relationship Id="rId58" Type="http://schemas.openxmlformats.org/officeDocument/2006/relationships/slideLayout" Target="../slideLayouts/slideLayout259.xml"/><Relationship Id="rId66" Type="http://schemas.openxmlformats.org/officeDocument/2006/relationships/theme" Target="../theme/theme4.xml"/><Relationship Id="rId5" Type="http://schemas.openxmlformats.org/officeDocument/2006/relationships/slideLayout" Target="../slideLayouts/slideLayout206.xml"/><Relationship Id="rId61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48" Type="http://schemas.openxmlformats.org/officeDocument/2006/relationships/slideLayout" Target="../slideLayouts/slideLayout249.xml"/><Relationship Id="rId56" Type="http://schemas.openxmlformats.org/officeDocument/2006/relationships/slideLayout" Target="../slideLayouts/slideLayout257.xml"/><Relationship Id="rId64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09.xml"/><Relationship Id="rId51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slideLayout" Target="../slideLayouts/slideLayout247.xml"/><Relationship Id="rId59" Type="http://schemas.openxmlformats.org/officeDocument/2006/relationships/slideLayout" Target="../slideLayouts/slideLayout260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Relationship Id="rId54" Type="http://schemas.openxmlformats.org/officeDocument/2006/relationships/slideLayout" Target="../slideLayouts/slideLayout255.xml"/><Relationship Id="rId6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49" Type="http://schemas.openxmlformats.org/officeDocument/2006/relationships/slideLayout" Target="../slideLayouts/slideLayout250.xml"/><Relationship Id="rId57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52" Type="http://schemas.openxmlformats.org/officeDocument/2006/relationships/slideLayout" Target="../slideLayouts/slideLayout253.xml"/><Relationship Id="rId60" Type="http://schemas.openxmlformats.org/officeDocument/2006/relationships/slideLayout" Target="../slideLayouts/slideLayout261.xml"/><Relationship Id="rId6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9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9" r:id="rId67"/>
    <p:sldLayoutId id="2147483731" r:id="rId68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2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78" marR="0" lvl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5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</p:sldLayoutIdLst>
  <p:hf hdr="0" ftr="0"/>
  <p:txStyles>
    <p:titleStyle>
      <a:lvl1pPr algn="l" defTabSz="121914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marR="0" indent="-457178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5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2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69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867" marR="0" indent="-228589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437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00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57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144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AR">
                <a:solidFill>
                  <a:prstClr val="white">
                    <a:lumMod val="50000"/>
                  </a:prstClr>
                </a:solidFill>
              </a:rPr>
              <a:t>1 Oct. 2017</a:t>
            </a:r>
            <a:endParaRPr lang="es-A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3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marR="0" lvl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 descr="cid:image001.png@01D49A33.01B5D390">
            <a:extLst>
              <a:ext uri="{FF2B5EF4-FFF2-40B4-BE49-F238E27FC236}">
                <a16:creationId xmlns:a16="http://schemas.microsoft.com/office/drawing/2014/main" id="{D7C10E66-D875-4021-BAF0-96C76B013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" y="6257925"/>
            <a:ext cx="452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0121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09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0201" marR="0" indent="-171446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57389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14578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5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71766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28955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  <p:sldLayoutId id="2147483913" r:id="rId36"/>
    <p:sldLayoutId id="2147483914" r:id="rId37"/>
    <p:sldLayoutId id="2147483915" r:id="rId38"/>
    <p:sldLayoutId id="2147483916" r:id="rId39"/>
    <p:sldLayoutId id="2147483917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  <p:sldLayoutId id="2147483928" r:id="rId51"/>
    <p:sldLayoutId id="2147483929" r:id="rId52"/>
    <p:sldLayoutId id="2147483930" r:id="rId53"/>
    <p:sldLayoutId id="2147483931" r:id="rId54"/>
    <p:sldLayoutId id="2147483932" r:id="rId55"/>
    <p:sldLayoutId id="2147483933" r:id="rId56"/>
    <p:sldLayoutId id="2147483934" r:id="rId57"/>
    <p:sldLayoutId id="2147483935" r:id="rId58"/>
    <p:sldLayoutId id="2147483936" r:id="rId59"/>
    <p:sldLayoutId id="2147483937" r:id="rId60"/>
    <p:sldLayoutId id="2147483938" r:id="rId61"/>
    <p:sldLayoutId id="2147483939" r:id="rId62"/>
    <p:sldLayoutId id="2147483940" r:id="rId63"/>
    <p:sldLayoutId id="2147483941" r:id="rId64"/>
    <p:sldLayoutId id="2147483942" r:id="rId6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6611" y="2357120"/>
            <a:ext cx="11151448" cy="18694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000" dirty="0"/>
              <a:t>Data Science</a:t>
            </a:r>
            <a:br>
              <a:rPr lang="en-US" altLang="ja-JP" sz="3000" dirty="0"/>
            </a:br>
            <a:r>
              <a:rPr lang="en-US" altLang="ja-JP" sz="3000" dirty="0"/>
              <a:t> TP </a:t>
            </a:r>
            <a:r>
              <a:rPr lang="en-US" altLang="ja-JP" sz="3000" dirty="0" err="1"/>
              <a:t>Integrador</a:t>
            </a:r>
            <a:r>
              <a:rPr lang="en-US" altLang="ja-JP" sz="3000" dirty="0"/>
              <a:t> N° 3</a:t>
            </a:r>
            <a:br>
              <a:rPr lang="en-US" altLang="ja-JP" sz="3000" dirty="0"/>
            </a:br>
            <a:br>
              <a:rPr lang="en-US" altLang="ja-JP" sz="3000" dirty="0"/>
            </a:br>
            <a:r>
              <a:rPr lang="en-US" altLang="ja-JP" sz="3000" dirty="0"/>
              <a:t>Grupo 10  </a:t>
            </a:r>
            <a:endParaRPr lang="ja-JP" altLang="en-US" sz="30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0"/>
          </p:nvPr>
        </p:nvSpPr>
        <p:spPr>
          <a:xfrm>
            <a:off x="516611" y="4334934"/>
            <a:ext cx="11151448" cy="1340125"/>
          </a:xfrm>
        </p:spPr>
        <p:txBody>
          <a:bodyPr anchor="t"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ja-JP" dirty="0"/>
              <a:t>    Facundo Peloso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Rodrigo </a:t>
            </a:r>
            <a:r>
              <a:rPr lang="en-US" altLang="ja-JP" dirty="0" err="1"/>
              <a:t>Gramajo</a:t>
            </a:r>
            <a:r>
              <a:rPr lang="en-US" altLang="ja-JP" dirty="0"/>
              <a:t> 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Roberto </a:t>
            </a:r>
            <a:r>
              <a:rPr lang="en-US" altLang="ja-JP" dirty="0" err="1"/>
              <a:t>Biancardi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en-US" altLang="ja-JP" dirty="0"/>
              <a:t>Juan Pablo Anselmo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A1278C5-1C03-C248-BC6F-B625D0ED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A58FC-43CF-44AD-9697-22C23B2E385E}" type="slidenum">
              <a:rPr kumimoji="1" lang="en-US" altLang="ja-JP" smtClean="0"/>
              <a:pPr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875" y="2679700"/>
            <a:ext cx="3299002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Conclusiones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8239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980675" y="2888894"/>
            <a:ext cx="2069194" cy="493159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err="1">
                <a:latin typeface="+mj-lt"/>
              </a:rPr>
              <a:t>Dataset</a:t>
            </a:r>
            <a:r>
              <a:rPr lang="es-ES" sz="2000" dirty="0">
                <a:latin typeface="+mj-lt"/>
              </a:rPr>
              <a:t> crudo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Introducción</a:t>
            </a:r>
            <a:r>
              <a:rPr lang="en-US" dirty="0"/>
              <a:t> TP3</a:t>
            </a:r>
            <a:r>
              <a:rPr lang="es-AR" dirty="0"/>
              <a:t> – Repaso TP1+ TP2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kumimoji="1" lang="ja-JP" altLang="en-US" sz="15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CAA03B6-A35A-9753-2430-D2CD1B02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2" y="1213287"/>
            <a:ext cx="3201643" cy="100751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5DA5EBF-379C-DD06-38D4-FAF4F0B2794A}"/>
              </a:ext>
            </a:extLst>
          </p:cNvPr>
          <p:cNvSpPr/>
          <p:nvPr/>
        </p:nvSpPr>
        <p:spPr>
          <a:xfrm>
            <a:off x="1775903" y="2331382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14E4C5C-A60E-49D3-C38C-E5ACC6D192D4}"/>
              </a:ext>
            </a:extLst>
          </p:cNvPr>
          <p:cNvSpPr/>
          <p:nvPr/>
        </p:nvSpPr>
        <p:spPr>
          <a:xfrm rot="16200000">
            <a:off x="3472490" y="2868346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7D354955-FA02-58C3-36A8-9915460A12BC}"/>
              </a:ext>
            </a:extLst>
          </p:cNvPr>
          <p:cNvSpPr txBox="1">
            <a:spLocks/>
          </p:cNvSpPr>
          <p:nvPr/>
        </p:nvSpPr>
        <p:spPr bwMode="auto">
          <a:xfrm>
            <a:off x="4092031" y="2661151"/>
            <a:ext cx="3390892" cy="201544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Análisis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Interpretación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Limpieza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Imputación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Procesamiento para generar nuevos datos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0" name="Título 7">
            <a:extLst>
              <a:ext uri="{FF2B5EF4-FFF2-40B4-BE49-F238E27FC236}">
                <a16:creationId xmlns:a16="http://schemas.microsoft.com/office/drawing/2014/main" id="{A97BA8DE-F6FA-3018-1EBD-2FA41B688323}"/>
              </a:ext>
            </a:extLst>
          </p:cNvPr>
          <p:cNvSpPr txBox="1">
            <a:spLocks/>
          </p:cNvSpPr>
          <p:nvPr/>
        </p:nvSpPr>
        <p:spPr bwMode="auto">
          <a:xfrm>
            <a:off x="167741" y="1044777"/>
            <a:ext cx="5059777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+mj-lt"/>
              </a:rPr>
              <a:t>PREDECIR PRECIO DE PROPIEDADES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4BA96-B7D8-02E5-24AF-C604F24F80CC}"/>
              </a:ext>
            </a:extLst>
          </p:cNvPr>
          <p:cNvCxnSpPr/>
          <p:nvPr/>
        </p:nvCxnSpPr>
        <p:spPr>
          <a:xfrm>
            <a:off x="7510409" y="1202076"/>
            <a:ext cx="0" cy="5491462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7">
            <a:extLst>
              <a:ext uri="{FF2B5EF4-FFF2-40B4-BE49-F238E27FC236}">
                <a16:creationId xmlns:a16="http://schemas.microsoft.com/office/drawing/2014/main" id="{A889BA56-B744-3421-7D08-D9548DE52BA4}"/>
              </a:ext>
            </a:extLst>
          </p:cNvPr>
          <p:cNvSpPr txBox="1">
            <a:spLocks/>
          </p:cNvSpPr>
          <p:nvPr/>
        </p:nvSpPr>
        <p:spPr bwMode="auto">
          <a:xfrm>
            <a:off x="4423939" y="1852964"/>
            <a:ext cx="798030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latin typeface="+mj-lt"/>
              </a:rPr>
              <a:t>TP-1</a:t>
            </a:r>
          </a:p>
        </p:txBody>
      </p:sp>
      <p:sp>
        <p:nvSpPr>
          <p:cNvPr id="14" name="Título 7">
            <a:extLst>
              <a:ext uri="{FF2B5EF4-FFF2-40B4-BE49-F238E27FC236}">
                <a16:creationId xmlns:a16="http://schemas.microsoft.com/office/drawing/2014/main" id="{AFC99230-F9A1-8765-6508-4A3B5AF18BFD}"/>
              </a:ext>
            </a:extLst>
          </p:cNvPr>
          <p:cNvSpPr txBox="1">
            <a:spLocks/>
          </p:cNvSpPr>
          <p:nvPr/>
        </p:nvSpPr>
        <p:spPr bwMode="auto">
          <a:xfrm>
            <a:off x="7665770" y="1875043"/>
            <a:ext cx="798030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latin typeface="+mj-lt"/>
              </a:rPr>
              <a:t>TP-2</a:t>
            </a:r>
          </a:p>
        </p:txBody>
      </p:sp>
      <p:sp>
        <p:nvSpPr>
          <p:cNvPr id="15" name="Título 7">
            <a:extLst>
              <a:ext uri="{FF2B5EF4-FFF2-40B4-BE49-F238E27FC236}">
                <a16:creationId xmlns:a16="http://schemas.microsoft.com/office/drawing/2014/main" id="{11CF959E-175E-FCD9-38B9-1BBB379DAA1B}"/>
              </a:ext>
            </a:extLst>
          </p:cNvPr>
          <p:cNvSpPr txBox="1">
            <a:spLocks/>
          </p:cNvSpPr>
          <p:nvPr/>
        </p:nvSpPr>
        <p:spPr bwMode="auto">
          <a:xfrm>
            <a:off x="7782249" y="4431515"/>
            <a:ext cx="3858853" cy="7493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highlight>
                  <a:srgbClr val="FFFF00"/>
                </a:highlight>
                <a:latin typeface="+mj-lt"/>
              </a:rPr>
              <a:t>Implementar modelos de regresión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50A2653-C566-6B5F-AACA-00FF5D2B8773}"/>
              </a:ext>
            </a:extLst>
          </p:cNvPr>
          <p:cNvSpPr/>
          <p:nvPr/>
        </p:nvSpPr>
        <p:spPr>
          <a:xfrm rot="16200000">
            <a:off x="7351158" y="2849123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ítulo 7">
            <a:extLst>
              <a:ext uri="{FF2B5EF4-FFF2-40B4-BE49-F238E27FC236}">
                <a16:creationId xmlns:a16="http://schemas.microsoft.com/office/drawing/2014/main" id="{1AE0F793-63DE-B085-37D0-A98FF8FAC6FD}"/>
              </a:ext>
            </a:extLst>
          </p:cNvPr>
          <p:cNvSpPr txBox="1">
            <a:spLocks/>
          </p:cNvSpPr>
          <p:nvPr/>
        </p:nvSpPr>
        <p:spPr bwMode="auto">
          <a:xfrm>
            <a:off x="8064785" y="2844515"/>
            <a:ext cx="2825822" cy="7493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err="1">
                <a:latin typeface="+mj-lt"/>
              </a:rPr>
              <a:t>Dataset</a:t>
            </a:r>
            <a:r>
              <a:rPr lang="es-ES" sz="2000" dirty="0">
                <a:latin typeface="+mj-lt"/>
              </a:rPr>
              <a:t> limpio/final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6A0644-43F2-E620-F536-47E083962742}"/>
              </a:ext>
            </a:extLst>
          </p:cNvPr>
          <p:cNvSpPr/>
          <p:nvPr/>
        </p:nvSpPr>
        <p:spPr>
          <a:xfrm>
            <a:off x="9046604" y="3562201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E6CF8409-922F-5753-9883-518E6962131C}"/>
              </a:ext>
            </a:extLst>
          </p:cNvPr>
          <p:cNvSpPr txBox="1">
            <a:spLocks/>
          </p:cNvSpPr>
          <p:nvPr/>
        </p:nvSpPr>
        <p:spPr bwMode="auto">
          <a:xfrm>
            <a:off x="8743309" y="5420142"/>
            <a:ext cx="2537718" cy="7493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>
                <a:highlight>
                  <a:srgbClr val="00FF00"/>
                </a:highlight>
                <a:latin typeface="+mj-lt"/>
              </a:rPr>
              <a:t>CATEGÓRICA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A6105CC9-7B99-A838-6AA6-17C55B3F728D}"/>
              </a:ext>
            </a:extLst>
          </p:cNvPr>
          <p:cNvSpPr txBox="1">
            <a:spLocks/>
          </p:cNvSpPr>
          <p:nvPr/>
        </p:nvSpPr>
        <p:spPr bwMode="auto">
          <a:xfrm>
            <a:off x="-189697" y="907505"/>
            <a:ext cx="4613636" cy="80953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DATA SET PROPIO</a:t>
            </a:r>
          </a:p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ELEGIR FEATURES</a:t>
            </a:r>
          </a:p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TARGET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9" name="Título 7">
            <a:extLst>
              <a:ext uri="{FF2B5EF4-FFF2-40B4-BE49-F238E27FC236}">
                <a16:creationId xmlns:a16="http://schemas.microsoft.com/office/drawing/2014/main" id="{B64969FC-8ED1-B2FD-1C00-0A6BC184ABBE}"/>
              </a:ext>
            </a:extLst>
          </p:cNvPr>
          <p:cNvSpPr txBox="1">
            <a:spLocks/>
          </p:cNvSpPr>
          <p:nvPr/>
        </p:nvSpPr>
        <p:spPr bwMode="auto">
          <a:xfrm>
            <a:off x="6762463" y="1375230"/>
            <a:ext cx="1281773" cy="62087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TP-3</a:t>
            </a:r>
          </a:p>
        </p:txBody>
      </p:sp>
    </p:spTree>
    <p:extLst>
      <p:ext uri="{BB962C8B-B14F-4D97-AF65-F5344CB8AC3E}">
        <p14:creationId xmlns:p14="http://schemas.microsoft.com/office/powerpoint/2010/main" val="35128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" grpId="0"/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DATASET - Origen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77AA8-8B98-C6E1-DCEE-BB2E58BB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803669"/>
            <a:ext cx="10818688" cy="1572039"/>
          </a:xfrm>
          <a:prstGeom prst="rect">
            <a:avLst/>
          </a:prstGeom>
        </p:spPr>
      </p:pic>
      <p:sp>
        <p:nvSpPr>
          <p:cNvPr id="4" name="Título 7">
            <a:extLst>
              <a:ext uri="{FF2B5EF4-FFF2-40B4-BE49-F238E27FC236}">
                <a16:creationId xmlns:a16="http://schemas.microsoft.com/office/drawing/2014/main" id="{4A17888B-B0D9-0803-602A-08119E108A84}"/>
              </a:ext>
            </a:extLst>
          </p:cNvPr>
          <p:cNvSpPr txBox="1">
            <a:spLocks/>
          </p:cNvSpPr>
          <p:nvPr/>
        </p:nvSpPr>
        <p:spPr bwMode="auto">
          <a:xfrm>
            <a:off x="177824" y="1913393"/>
            <a:ext cx="3640738" cy="77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s-ES" sz="365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US" sz="3650" b="1" i="1" dirty="0">
                <a:solidFill>
                  <a:schemeClr val="bg1"/>
                </a:solidFill>
                <a:highlight>
                  <a:srgbClr val="FF0000"/>
                </a:highlight>
              </a:rPr>
              <a:t>Healthcare I.T</a:t>
            </a:r>
            <a:r>
              <a:rPr lang="en-US" sz="3650" b="1" i="1" spc="300" dirty="0">
                <a:solidFill>
                  <a:schemeClr val="bg1"/>
                </a:solidFill>
                <a:highlight>
                  <a:srgbClr val="FF0000"/>
                </a:highlight>
              </a:rPr>
              <a:t>.</a:t>
            </a:r>
            <a:r>
              <a:rPr lang="en-US" sz="200" b="1" i="1" dirty="0">
                <a:solidFill>
                  <a:schemeClr val="bg1"/>
                </a:solidFill>
                <a:highlight>
                  <a:srgbClr val="FF0000"/>
                </a:highlight>
              </a:rPr>
              <a:t>.</a:t>
            </a:r>
            <a:r>
              <a:rPr lang="en-US" sz="3650" b="1" i="1" dirty="0">
                <a:solidFill>
                  <a:schemeClr val="bg1"/>
                </a:solidFill>
                <a:highlight>
                  <a:srgbClr val="FF0000"/>
                </a:highlight>
              </a:rPr>
              <a:t>  </a:t>
            </a:r>
          </a:p>
        </p:txBody>
      </p:sp>
      <p:pic>
        <p:nvPicPr>
          <p:cNvPr id="11" name="Picture 10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720CED69-264C-D18B-9BFE-B3F92E11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7" y="3112890"/>
            <a:ext cx="6972729" cy="2324243"/>
          </a:xfrm>
          <a:prstGeom prst="rect">
            <a:avLst/>
          </a:prstGeom>
        </p:spPr>
      </p:pic>
      <p:sp>
        <p:nvSpPr>
          <p:cNvPr id="16" name="Título 7">
            <a:extLst>
              <a:ext uri="{FF2B5EF4-FFF2-40B4-BE49-F238E27FC236}">
                <a16:creationId xmlns:a16="http://schemas.microsoft.com/office/drawing/2014/main" id="{F7FA5B8F-D0D0-5A25-0CCA-0596328C491A}"/>
              </a:ext>
            </a:extLst>
          </p:cNvPr>
          <p:cNvSpPr txBox="1">
            <a:spLocks/>
          </p:cNvSpPr>
          <p:nvPr/>
        </p:nvSpPr>
        <p:spPr bwMode="auto">
          <a:xfrm>
            <a:off x="7506985" y="3104994"/>
            <a:ext cx="4685015" cy="24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Diagnóstico por Imágenes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Resonancia Magnética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Tomografía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Ultrasonida</a:t>
            </a:r>
            <a:endParaRPr lang="es-ES" sz="2800" dirty="0"/>
          </a:p>
          <a:p>
            <a:endParaRPr lang="es-ES" sz="3000" dirty="0"/>
          </a:p>
          <a:p>
            <a:endParaRPr lang="es-AR" sz="3000" dirty="0"/>
          </a:p>
        </p:txBody>
      </p:sp>
      <p:sp>
        <p:nvSpPr>
          <p:cNvPr id="19" name="Título 7">
            <a:extLst>
              <a:ext uri="{FF2B5EF4-FFF2-40B4-BE49-F238E27FC236}">
                <a16:creationId xmlns:a16="http://schemas.microsoft.com/office/drawing/2014/main" id="{F3D3771B-BD86-7CCA-37C1-DDE5B45088D0}"/>
              </a:ext>
            </a:extLst>
          </p:cNvPr>
          <p:cNvSpPr txBox="1">
            <a:spLocks/>
          </p:cNvSpPr>
          <p:nvPr/>
        </p:nvSpPr>
        <p:spPr bwMode="auto">
          <a:xfrm>
            <a:off x="455486" y="5697320"/>
            <a:ext cx="11501565" cy="6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Módulo del ST -&gt; Conexión Remota a equipos -&gt; Descargar .</a:t>
            </a:r>
            <a:r>
              <a:rPr lang="es-ES" sz="2800" dirty="0" err="1"/>
              <a:t>csv</a:t>
            </a:r>
            <a:endParaRPr lang="es-ES" sz="2800" dirty="0"/>
          </a:p>
          <a:p>
            <a:endParaRPr lang="es-ES" sz="2800" dirty="0"/>
          </a:p>
          <a:p>
            <a:endParaRPr lang="es-ES" sz="3000" dirty="0"/>
          </a:p>
          <a:p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24887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Resonancia Magnética - </a:t>
            </a:r>
            <a:r>
              <a:rPr lang="es-ES" dirty="0" err="1"/>
              <a:t>Intro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427112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DATASET – Descripción y preproceso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500"/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91E1A600-3844-4661-391C-E17F5F7248FA}"/>
              </a:ext>
            </a:extLst>
          </p:cNvPr>
          <p:cNvSpPr txBox="1">
            <a:spLocks/>
          </p:cNvSpPr>
          <p:nvPr/>
        </p:nvSpPr>
        <p:spPr bwMode="auto">
          <a:xfrm>
            <a:off x="629587" y="1541052"/>
            <a:ext cx="7028514" cy="338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Tamaño: + 120.000 filas 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r>
              <a:rPr lang="es-ES" sz="2500" b="0" dirty="0">
                <a:latin typeface="+mj-lt"/>
              </a:rPr>
              <a:t>Aplicar </a:t>
            </a:r>
            <a:r>
              <a:rPr lang="es-ES" sz="2500" b="0" dirty="0" err="1">
                <a:latin typeface="+mj-lt"/>
              </a:rPr>
              <a:t>dummies</a:t>
            </a:r>
            <a:r>
              <a:rPr lang="es-ES" sz="2500" b="0" dirty="0">
                <a:latin typeface="+mj-lt"/>
              </a:rPr>
              <a:t>: +3000 Columnas 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r>
              <a:rPr lang="es-ES" sz="2500" b="0" dirty="0">
                <a:latin typeface="+mj-lt"/>
              </a:rPr>
              <a:t>Reducir registros eligiendo un solo cliente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r>
              <a:rPr lang="es-ES" sz="2500" b="0" dirty="0">
                <a:latin typeface="+mj-lt"/>
              </a:rPr>
              <a:t>Implementamos PCA (*detallado más adelante) </a:t>
            </a:r>
          </a:p>
          <a:p>
            <a:pPr algn="l"/>
            <a:endParaRPr lang="es-ES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79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Features y Target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kumimoji="1" lang="ja-JP" altLang="en-US" sz="1500"/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9BB52DBA-2996-C00E-955F-0D20C532362E}"/>
              </a:ext>
            </a:extLst>
          </p:cNvPr>
          <p:cNvSpPr txBox="1">
            <a:spLocks/>
          </p:cNvSpPr>
          <p:nvPr/>
        </p:nvSpPr>
        <p:spPr bwMode="auto">
          <a:xfrm>
            <a:off x="234949" y="799372"/>
            <a:ext cx="6165852" cy="387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u="sng" dirty="0" err="1">
                <a:latin typeface="+mj-lt"/>
              </a:rPr>
              <a:t>Features</a:t>
            </a:r>
            <a:endParaRPr lang="es-ES" sz="2500" u="sng" dirty="0">
              <a:latin typeface="+mj-lt"/>
            </a:endParaRPr>
          </a:p>
          <a:p>
            <a:pPr algn="l"/>
            <a:endParaRPr lang="es-ES" sz="2500" u="sng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 err="1">
                <a:latin typeface="+mj-lt"/>
              </a:rPr>
              <a:t>PatientOrient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Plane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 err="1">
                <a:latin typeface="+mj-lt"/>
              </a:rPr>
              <a:t>Sequence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Time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TR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TE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FA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ST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Gap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FOV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MTX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NAQ</a:t>
            </a: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F4BB11FB-67B8-10EE-E05B-4627EF912B33}"/>
              </a:ext>
            </a:extLst>
          </p:cNvPr>
          <p:cNvSpPr txBox="1">
            <a:spLocks/>
          </p:cNvSpPr>
          <p:nvPr/>
        </p:nvSpPr>
        <p:spPr bwMode="auto">
          <a:xfrm>
            <a:off x="7659037" y="1141002"/>
            <a:ext cx="363627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u="sng" dirty="0">
                <a:latin typeface="+mj-lt"/>
              </a:rPr>
              <a:t>Target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Región Anatómica</a:t>
            </a:r>
          </a:p>
          <a:p>
            <a:pPr algn="l"/>
            <a:endParaRPr lang="es-ES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48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Regresión Logística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2809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</a:t>
            </a:r>
            <a:r>
              <a:rPr lang="es-ES" dirty="0" err="1"/>
              <a:t>Naive</a:t>
            </a:r>
            <a:r>
              <a:rPr lang="es-ES" dirty="0"/>
              <a:t> Bayes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42093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KNN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2979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164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CMSC 2017</vt:lpstr>
      <vt:lpstr>2_CMSC 2017</vt:lpstr>
      <vt:lpstr>1_CMSC 2017</vt:lpstr>
      <vt:lpstr>4_CMSC 2017</vt:lpstr>
      <vt:lpstr>Data Science  TP Integrador N° 3  Grupo 10  </vt:lpstr>
      <vt:lpstr>Introducción TP3 – Repaso TP1+ TP2</vt:lpstr>
      <vt:lpstr>DATASET - Origen</vt:lpstr>
      <vt:lpstr>Resonancia Magnética - Intro</vt:lpstr>
      <vt:lpstr>DATASET – Descripción y preproceso</vt:lpstr>
      <vt:lpstr>Features y Target</vt:lpstr>
      <vt:lpstr>Modelo Regresión Logística </vt:lpstr>
      <vt:lpstr>Modelo Naive Bayes </vt:lpstr>
      <vt:lpstr>Modelo KNN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de Trabajo Vitrea Visualización Avanzada</dc:title>
  <dc:creator>Guillermo Mac Clay</dc:creator>
  <cp:lastModifiedBy>Facundo  Peloso</cp:lastModifiedBy>
  <cp:revision>71</cp:revision>
  <dcterms:created xsi:type="dcterms:W3CDTF">2021-07-20T17:29:46Z</dcterms:created>
  <dcterms:modified xsi:type="dcterms:W3CDTF">2023-01-07T14:47:43Z</dcterms:modified>
</cp:coreProperties>
</file>