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33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5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1918E8-11A0-4788-84A3-83C5AB3760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B7C85-193A-46E3-93C5-5DAF96491A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B8CCB-FB16-473C-B163-66226381252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D9C3A-A646-4A39-B73B-9273510041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BB065-99B6-4672-91B1-286FA67A61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7C242-A96B-46EB-B8EF-BF6FABE8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8920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4AEE-3F0E-4A28-B455-E4A8700CFEB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83578-7AA9-4D44-ACA8-AD28B147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690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FDBA-F420-4A10-BBC0-D3218CF84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31085-740C-4C43-ACEB-FE6AB336E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AE5EE-0F8F-48EA-87BC-E91995B9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7FC3-6085-4F18-A7B0-76C22AB3D958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456AB-7827-4FE7-9AB3-767026E3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CSEC 3320 - Network Security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117F-07FD-4DAD-A370-7364A1B9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5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9825-EBE8-4CF6-98A1-9DA64B88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6ABD2-D4F4-4085-A583-AE9A40DD8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DCDBB-948B-4AE6-ADBF-4DD8CDB0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2D8C9-76BA-4A0F-A112-BFCF5A4C7B61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7174-E341-4DFF-BD4F-1116405D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CSEC 3320 - Network Security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64B9-BE5F-46ED-AECF-2289EAA6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0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F7DA71-A4A1-418E-85D6-9E68BF605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8EB2C-4BC7-49A8-9FF3-8567CB268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E1F0D-9FA6-4B37-A16B-24081891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4AAB-2B0D-4432-B77A-9C62FE4865A4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92BDE-67E4-4746-A848-261DD8EC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CSEC 3320 - Network Security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A8466-A347-4507-9F14-5D0B14E3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1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0D29-B6F9-4EA8-990D-2B5BBBB4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25DBB-1CED-4EC2-AA85-91118A60E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CD6D4-C4B4-4EAA-BB26-734BE5A7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4B6D-0908-493F-9073-DC72917CC5FA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75DF-8F45-43B4-8656-B37DCB4A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CSEC 3320 - Network Security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E9C52-69FA-44C5-98D1-E051D351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3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6F14E-EB2B-4A29-A5AE-4015E9F5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00E51-F553-412F-B028-118418A16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9E106-2EC7-4B67-B8D1-74A1CE8C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C7F3-4F80-4886-9D2C-B71A52E862A9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CFAB9-96A7-4A9B-89DF-B75A9C4C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CSEC 3320 - Network Security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3AED-D94F-4CF5-AE36-593503AD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9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2812-1DAA-4C79-BDD6-C29996D1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8F1C-67FE-4586-9128-A49026C73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72D73-18F8-46D3-AAFB-B490B246D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9FEBE-6ED7-4ECE-8993-6961608B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F422-8D2D-41EE-8082-D855A22A8C3E}" type="datetime1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504FD-88E8-477F-A82A-9DEC611C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CSEC 3320 - Network Security Management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1C12-A324-48FC-B8BA-F1DB36CF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9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B41A-D442-41AD-B261-FD5DE9C8E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962A4-AB98-4F8D-9E36-097D7A483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FFFE4-AD6F-4728-8F63-18CA70C9A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A5C98-0403-4B16-9C15-F514D56CC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BC6EF-7B43-4C03-B3A4-C043C7785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05709-CBC6-461C-A1C7-4C4F5870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CAF2-CE3A-4B58-B732-27A9FA0252F8}" type="datetime1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23620-B4A1-4A96-BD1C-AE8EB804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CSEC 3320 - Network Security Management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62C38-B29F-427A-A9DB-F6EB7B7F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4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715A-7A57-4172-BE9A-F85AC256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BD869-C917-44D4-A73A-28C86F60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92D-91A7-4C2E-818C-5884909EF285}" type="datetime1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F8CF6-B383-4C16-86DF-56DB4BD9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CSEC 3320 - Network Security Management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00FB7-5436-4BC1-9705-240460CD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1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46605-AC9B-4A6A-9605-5860CAB1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3B69-B0EC-41B8-A55C-58EA1813E5D7}" type="datetime1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066F0-F6D8-45CF-A23E-F2911913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CSEC 3320 - Network Security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64679-1A2C-425C-A9BF-443699E3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2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080A-210B-4ABA-B776-0C1797870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E091C-286F-4102-AFC0-1AFBE5B8F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51253-9A84-4193-A924-E16FFAA87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E7A29-1546-435F-90EF-E316A89B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D39B-BCC0-44CA-A0B1-39A6FE907786}" type="datetime1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F4840-BDE2-467E-B1C0-05C173BB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CSEC 3320 - Network Security Management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51881-42BE-4A8C-9916-81C0AC7C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5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FF08-F91F-40CD-B8A5-9CA5D82A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154F6D-6948-4A74-A024-9684F6C13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245CC-4073-412E-96C3-C910D1147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31C19-2A01-402F-AEFE-D5134C50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F284-9C25-4699-8050-0DC07829EFDC}" type="datetime1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417AD-98A6-46A7-824F-D4BB406BF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CSEC 3320 - Network Security Management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41550-7646-4057-BE37-FD5F7F6A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5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37463E-61A1-446B-86A9-6511E83CB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17FE5-1F90-49E6-8D01-EB2F8E6DF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B0B54-8CAE-4E89-9F6E-1538D5C69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9D7C8-0E65-4273-8DE6-E55714C0BB82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9882D-D946-4633-90FC-56572E6BE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CSEC 3320 - Network Security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539FA-187F-4D09-93F2-DB97A9C4B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D5DC9-4D8F-4DDC-BB28-9BDC483A5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ED28-83F2-41EC-B8C6-954528696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700" b="1" i="0" dirty="0">
                <a:effectLst/>
                <a:latin typeface="Lato"/>
              </a:rPr>
              <a:t>Lecture 2-3:</a:t>
            </a:r>
            <a:br>
              <a:rPr lang="en-US" sz="4700" b="1" i="0" dirty="0">
                <a:effectLst/>
                <a:latin typeface="Lato"/>
              </a:rPr>
            </a:br>
            <a:r>
              <a:rPr lang="en-US" sz="4700" b="1" i="0" dirty="0">
                <a:effectLst/>
                <a:latin typeface="Lato"/>
              </a:rPr>
              <a:t>Linear Predictors</a:t>
            </a:r>
            <a:endParaRPr lang="en-US" sz="4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A4524-BC1E-4576-8E46-F73D18FAE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Gonzalo De La Torre Parra, Ph.D.</a:t>
            </a:r>
          </a:p>
          <a:p>
            <a:pPr algn="l"/>
            <a:r>
              <a:rPr lang="en-US" sz="2000" dirty="0"/>
              <a:t>Fall 2021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A2E61C8-3CFF-41C0-A793-B88CFCAAD4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05"/>
          <a:stretch/>
        </p:blipFill>
        <p:spPr>
          <a:xfrm>
            <a:off x="391886" y="446118"/>
            <a:ext cx="5632268" cy="6411882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C7254-CD66-4CCE-A773-559490C8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39CD5DC9-4D8F-4DDC-BB28-9BDC483A5893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50AE7-5F11-4848-B0F6-746AE1EA77F1}"/>
              </a:ext>
            </a:extLst>
          </p:cNvPr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BF6106-1C07-4B2C-993B-F393E9954F2E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B59939-87EC-4313-A659-A2B7CDC90FE4}"/>
              </a:ext>
            </a:extLst>
          </p:cNvPr>
          <p:cNvCxnSpPr/>
          <p:nvPr/>
        </p:nvCxnSpPr>
        <p:spPr>
          <a:xfrm>
            <a:off x="-1" y="369332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852ED2-6C55-4B6B-A10B-9065158C2DC2}"/>
              </a:ext>
            </a:extLst>
          </p:cNvPr>
          <p:cNvCxnSpPr/>
          <p:nvPr/>
        </p:nvCxnSpPr>
        <p:spPr>
          <a:xfrm>
            <a:off x="-1" y="6488668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F5E90-DDB6-4AA4-ADE2-3485BB8C1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521" y="6488667"/>
            <a:ext cx="4256653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ENGR 4399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664813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3EF-6A24-401C-97A0-B491B3F1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719"/>
            <a:ext cx="10515600" cy="1141969"/>
          </a:xfrm>
        </p:spPr>
        <p:txBody>
          <a:bodyPr/>
          <a:lstStyle/>
          <a:p>
            <a:r>
              <a:rPr lang="en-US" dirty="0"/>
              <a:t>Predicting Financial Market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8A0F4C-F024-4B97-8FF8-35EA5A4BD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481" y="1825625"/>
            <a:ext cx="8247038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DC5A-F566-452F-AE11-8478462E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10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368C7-1C31-4429-9248-C66BA0F1761A}"/>
              </a:ext>
            </a:extLst>
          </p:cNvPr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A1A6E-6B46-446D-A1EE-567B0CB8873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241BF5-F924-454C-9450-AE764C722535}"/>
              </a:ext>
            </a:extLst>
          </p:cNvPr>
          <p:cNvCxnSpPr/>
          <p:nvPr/>
        </p:nvCxnSpPr>
        <p:spPr>
          <a:xfrm>
            <a:off x="-1" y="369332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1B084C-457E-47AB-8AF1-C18739941030}"/>
              </a:ext>
            </a:extLst>
          </p:cNvPr>
          <p:cNvCxnSpPr/>
          <p:nvPr/>
        </p:nvCxnSpPr>
        <p:spPr>
          <a:xfrm>
            <a:off x="-1" y="6488668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B5EF88F-01D4-4EE4-ABE3-A770BF5F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521" y="6488667"/>
            <a:ext cx="4256653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>
                    <a:alpha val="80000"/>
                  </a:schemeClr>
                </a:solidFill>
              </a:rPr>
              <a:t>ENGR 4399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475704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DC5A-F566-452F-AE11-8478462E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368C7-1C31-4429-9248-C66BA0F1761A}"/>
              </a:ext>
            </a:extLst>
          </p:cNvPr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A1A6E-6B46-446D-A1EE-567B0CB8873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241BF5-F924-454C-9450-AE764C722535}"/>
              </a:ext>
            </a:extLst>
          </p:cNvPr>
          <p:cNvCxnSpPr/>
          <p:nvPr/>
        </p:nvCxnSpPr>
        <p:spPr>
          <a:xfrm>
            <a:off x="-1" y="369332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1B084C-457E-47AB-8AF1-C18739941030}"/>
              </a:ext>
            </a:extLst>
          </p:cNvPr>
          <p:cNvCxnSpPr/>
          <p:nvPr/>
        </p:nvCxnSpPr>
        <p:spPr>
          <a:xfrm>
            <a:off x="-1" y="6488668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B5EF88F-01D4-4EE4-ABE3-A770BF5F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521" y="6488667"/>
            <a:ext cx="4256653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>
                    <a:alpha val="80000"/>
                  </a:schemeClr>
                </a:solidFill>
              </a:rPr>
              <a:t>ENGR 4399 – Machine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9EE594-B8B9-42F0-8FEA-EC9BAA327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630" y="501650"/>
            <a:ext cx="8442737" cy="585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0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3EF-6A24-401C-97A0-B491B3F1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719"/>
            <a:ext cx="10515600" cy="1141969"/>
          </a:xfrm>
        </p:spPr>
        <p:txBody>
          <a:bodyPr/>
          <a:lstStyle/>
          <a:p>
            <a:r>
              <a:rPr lang="en-US" dirty="0"/>
              <a:t>Tips for Successful Training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75EB26-2A1E-48D7-BB9F-641FFBC8A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2038"/>
            <a:ext cx="10515600" cy="391851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DC5A-F566-452F-AE11-8478462E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12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368C7-1C31-4429-9248-C66BA0F1761A}"/>
              </a:ext>
            </a:extLst>
          </p:cNvPr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A1A6E-6B46-446D-A1EE-567B0CB8873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241BF5-F924-454C-9450-AE764C722535}"/>
              </a:ext>
            </a:extLst>
          </p:cNvPr>
          <p:cNvCxnSpPr/>
          <p:nvPr/>
        </p:nvCxnSpPr>
        <p:spPr>
          <a:xfrm>
            <a:off x="-1" y="369332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1B084C-457E-47AB-8AF1-C18739941030}"/>
              </a:ext>
            </a:extLst>
          </p:cNvPr>
          <p:cNvCxnSpPr/>
          <p:nvPr/>
        </p:nvCxnSpPr>
        <p:spPr>
          <a:xfrm>
            <a:off x="-1" y="6488668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B5EF88F-01D4-4EE4-ABE3-A770BF5F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521" y="6488667"/>
            <a:ext cx="4256653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>
                    <a:alpha val="80000"/>
                  </a:schemeClr>
                </a:solidFill>
              </a:rPr>
              <a:t>ENGR 4399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64820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3EF-6A24-401C-97A0-B491B3F1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719"/>
            <a:ext cx="10515600" cy="1141969"/>
          </a:xfrm>
        </p:spPr>
        <p:txBody>
          <a:bodyPr>
            <a:normAutofit fontScale="90000"/>
          </a:bodyPr>
          <a:lstStyle/>
          <a:p>
            <a:r>
              <a:rPr lang="en-US" dirty="0"/>
              <a:t>Tips for Successful Training: How do we make sure these conditions are satisfied?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8C56A9-4324-43C9-BCE2-23C9FFE93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692" y="1825625"/>
            <a:ext cx="9714615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DC5A-F566-452F-AE11-8478462E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13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368C7-1C31-4429-9248-C66BA0F1761A}"/>
              </a:ext>
            </a:extLst>
          </p:cNvPr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A1A6E-6B46-446D-A1EE-567B0CB8873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241BF5-F924-454C-9450-AE764C722535}"/>
              </a:ext>
            </a:extLst>
          </p:cNvPr>
          <p:cNvCxnSpPr/>
          <p:nvPr/>
        </p:nvCxnSpPr>
        <p:spPr>
          <a:xfrm>
            <a:off x="-1" y="369332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1B084C-457E-47AB-8AF1-C18739941030}"/>
              </a:ext>
            </a:extLst>
          </p:cNvPr>
          <p:cNvCxnSpPr/>
          <p:nvPr/>
        </p:nvCxnSpPr>
        <p:spPr>
          <a:xfrm>
            <a:off x="-1" y="6488668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B5EF88F-01D4-4EE4-ABE3-A770BF5F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521" y="6488667"/>
            <a:ext cx="4256653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>
                    <a:alpha val="80000"/>
                  </a:schemeClr>
                </a:solidFill>
              </a:rPr>
              <a:t>ENGR 4399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58427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3EF-6A24-401C-97A0-B491B3F1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719"/>
            <a:ext cx="10515600" cy="1141969"/>
          </a:xfrm>
        </p:spPr>
        <p:txBody>
          <a:bodyPr/>
          <a:lstStyle/>
          <a:p>
            <a:r>
              <a:rPr lang="en-US" dirty="0"/>
              <a:t>Hypothesis Class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302926-6A1A-43F9-926A-C43CBE70C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40808"/>
            <a:ext cx="6432799" cy="481553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DC5A-F566-452F-AE11-8478462E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14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368C7-1C31-4429-9248-C66BA0F1761A}"/>
              </a:ext>
            </a:extLst>
          </p:cNvPr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A1A6E-6B46-446D-A1EE-567B0CB8873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241BF5-F924-454C-9450-AE764C722535}"/>
              </a:ext>
            </a:extLst>
          </p:cNvPr>
          <p:cNvCxnSpPr/>
          <p:nvPr/>
        </p:nvCxnSpPr>
        <p:spPr>
          <a:xfrm>
            <a:off x="-1" y="369332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1B084C-457E-47AB-8AF1-C18739941030}"/>
              </a:ext>
            </a:extLst>
          </p:cNvPr>
          <p:cNvCxnSpPr/>
          <p:nvPr/>
        </p:nvCxnSpPr>
        <p:spPr>
          <a:xfrm>
            <a:off x="-1" y="6488668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B5EF88F-01D4-4EE4-ABE3-A770BF5F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521" y="6488667"/>
            <a:ext cx="4256653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>
                    <a:alpha val="80000"/>
                  </a:schemeClr>
                </a:solidFill>
              </a:rPr>
              <a:t>ENGR 4399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77652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3EF-6A24-401C-97A0-B491B3F1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719"/>
            <a:ext cx="10515600" cy="1141969"/>
          </a:xfrm>
        </p:spPr>
        <p:txBody>
          <a:bodyPr/>
          <a:lstStyle/>
          <a:p>
            <a:r>
              <a:rPr lang="en-US" dirty="0"/>
              <a:t>Recipe for Successful ML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D2435D-9087-4587-833F-E2AD7A1CB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716" y="1825625"/>
            <a:ext cx="8050567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DC5A-F566-452F-AE11-8478462E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15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368C7-1C31-4429-9248-C66BA0F1761A}"/>
              </a:ext>
            </a:extLst>
          </p:cNvPr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A1A6E-6B46-446D-A1EE-567B0CB8873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241BF5-F924-454C-9450-AE764C722535}"/>
              </a:ext>
            </a:extLst>
          </p:cNvPr>
          <p:cNvCxnSpPr/>
          <p:nvPr/>
        </p:nvCxnSpPr>
        <p:spPr>
          <a:xfrm>
            <a:off x="-1" y="369332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1B084C-457E-47AB-8AF1-C18739941030}"/>
              </a:ext>
            </a:extLst>
          </p:cNvPr>
          <p:cNvCxnSpPr/>
          <p:nvPr/>
        </p:nvCxnSpPr>
        <p:spPr>
          <a:xfrm>
            <a:off x="-1" y="6488668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B5EF88F-01D4-4EE4-ABE3-A770BF5F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521" y="6488667"/>
            <a:ext cx="4256653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>
                    <a:alpha val="80000"/>
                  </a:schemeClr>
                </a:solidFill>
              </a:rPr>
              <a:t>ENGR 4399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004217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3EF-6A24-401C-97A0-B491B3F1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719"/>
            <a:ext cx="10515600" cy="1141969"/>
          </a:xfrm>
        </p:spPr>
        <p:txBody>
          <a:bodyPr/>
          <a:lstStyle/>
          <a:p>
            <a:r>
              <a:rPr lang="en-US" dirty="0"/>
              <a:t>Occam's Razor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2E1929-C55A-4AF6-8600-FE68FF9C1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057" y="1825625"/>
            <a:ext cx="10271886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DC5A-F566-452F-AE11-8478462E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16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368C7-1C31-4429-9248-C66BA0F1761A}"/>
              </a:ext>
            </a:extLst>
          </p:cNvPr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A1A6E-6B46-446D-A1EE-567B0CB8873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241BF5-F924-454C-9450-AE764C722535}"/>
              </a:ext>
            </a:extLst>
          </p:cNvPr>
          <p:cNvCxnSpPr/>
          <p:nvPr/>
        </p:nvCxnSpPr>
        <p:spPr>
          <a:xfrm>
            <a:off x="-1" y="369332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1B084C-457E-47AB-8AF1-C18739941030}"/>
              </a:ext>
            </a:extLst>
          </p:cNvPr>
          <p:cNvCxnSpPr/>
          <p:nvPr/>
        </p:nvCxnSpPr>
        <p:spPr>
          <a:xfrm>
            <a:off x="-1" y="6488668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B5EF88F-01D4-4EE4-ABE3-A770BF5F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521" y="6488667"/>
            <a:ext cx="4256653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>
                    <a:alpha val="80000"/>
                  </a:schemeClr>
                </a:solidFill>
              </a:rPr>
              <a:t>ENGR 4399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005322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3EF-6A24-401C-97A0-B491B3F1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719"/>
            <a:ext cx="10515600" cy="1141969"/>
          </a:xfrm>
        </p:spPr>
        <p:txBody>
          <a:bodyPr/>
          <a:lstStyle/>
          <a:p>
            <a:r>
              <a:rPr lang="en-US" dirty="0"/>
              <a:t>Linear Predictors: Notations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E7833A-6487-4AA5-AADA-BA3214877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788" y="1825625"/>
            <a:ext cx="8164424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DC5A-F566-452F-AE11-8478462E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17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368C7-1C31-4429-9248-C66BA0F1761A}"/>
              </a:ext>
            </a:extLst>
          </p:cNvPr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A1A6E-6B46-446D-A1EE-567B0CB8873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241BF5-F924-454C-9450-AE764C722535}"/>
              </a:ext>
            </a:extLst>
          </p:cNvPr>
          <p:cNvCxnSpPr/>
          <p:nvPr/>
        </p:nvCxnSpPr>
        <p:spPr>
          <a:xfrm>
            <a:off x="-1" y="369332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1B084C-457E-47AB-8AF1-C18739941030}"/>
              </a:ext>
            </a:extLst>
          </p:cNvPr>
          <p:cNvCxnSpPr/>
          <p:nvPr/>
        </p:nvCxnSpPr>
        <p:spPr>
          <a:xfrm>
            <a:off x="-1" y="6488668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B5EF88F-01D4-4EE4-ABE3-A770BF5F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521" y="6488667"/>
            <a:ext cx="4256653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>
                    <a:alpha val="80000"/>
                  </a:schemeClr>
                </a:solidFill>
              </a:rPr>
              <a:t>ENGR 4399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862939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3EF-6A24-401C-97A0-B491B3F1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719"/>
            <a:ext cx="10515600" cy="1141969"/>
          </a:xfrm>
        </p:spPr>
        <p:txBody>
          <a:bodyPr/>
          <a:lstStyle/>
          <a:p>
            <a:r>
              <a:rPr lang="en-US" dirty="0"/>
              <a:t>Linear Predictors: Notations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BDBEC5-CACB-4857-925B-7FE99CB8E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852" y="1825625"/>
            <a:ext cx="9310295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DC5A-F566-452F-AE11-8478462E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18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368C7-1C31-4429-9248-C66BA0F1761A}"/>
              </a:ext>
            </a:extLst>
          </p:cNvPr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A1A6E-6B46-446D-A1EE-567B0CB8873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241BF5-F924-454C-9450-AE764C722535}"/>
              </a:ext>
            </a:extLst>
          </p:cNvPr>
          <p:cNvCxnSpPr/>
          <p:nvPr/>
        </p:nvCxnSpPr>
        <p:spPr>
          <a:xfrm>
            <a:off x="-1" y="369332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1B084C-457E-47AB-8AF1-C18739941030}"/>
              </a:ext>
            </a:extLst>
          </p:cNvPr>
          <p:cNvCxnSpPr/>
          <p:nvPr/>
        </p:nvCxnSpPr>
        <p:spPr>
          <a:xfrm>
            <a:off x="-1" y="6488668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B5EF88F-01D4-4EE4-ABE3-A770BF5F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521" y="6488667"/>
            <a:ext cx="4256653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>
                    <a:alpha val="80000"/>
                  </a:schemeClr>
                </a:solidFill>
              </a:rPr>
              <a:t>ENGR 4399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761837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BB7475-7419-4AD6-BCEA-44402537C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048" y="501650"/>
            <a:ext cx="10663904" cy="567531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DC5A-F566-452F-AE11-8478462E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19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368C7-1C31-4429-9248-C66BA0F1761A}"/>
              </a:ext>
            </a:extLst>
          </p:cNvPr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A1A6E-6B46-446D-A1EE-567B0CB8873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241BF5-F924-454C-9450-AE764C722535}"/>
              </a:ext>
            </a:extLst>
          </p:cNvPr>
          <p:cNvCxnSpPr/>
          <p:nvPr/>
        </p:nvCxnSpPr>
        <p:spPr>
          <a:xfrm>
            <a:off x="-1" y="369332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1B084C-457E-47AB-8AF1-C18739941030}"/>
              </a:ext>
            </a:extLst>
          </p:cNvPr>
          <p:cNvCxnSpPr/>
          <p:nvPr/>
        </p:nvCxnSpPr>
        <p:spPr>
          <a:xfrm>
            <a:off x="-1" y="6488668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B5EF88F-01D4-4EE4-ABE3-A770BF5F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521" y="6488667"/>
            <a:ext cx="4256653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>
                    <a:alpha val="80000"/>
                  </a:schemeClr>
                </a:solidFill>
              </a:rPr>
              <a:t>ENGR 4399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23856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3EF-6A24-401C-97A0-B491B3F1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719"/>
            <a:ext cx="10515600" cy="1141969"/>
          </a:xfrm>
        </p:spPr>
        <p:txBody>
          <a:bodyPr/>
          <a:lstStyle/>
          <a:p>
            <a:r>
              <a:rPr lang="en-US" dirty="0"/>
              <a:t>Quick Recap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EA6E7CC-9266-44A7-BD3F-81BD35E6E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697" y="1825625"/>
            <a:ext cx="7000605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DC5A-F566-452F-AE11-8478462E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368C7-1C31-4429-9248-C66BA0F1761A}"/>
              </a:ext>
            </a:extLst>
          </p:cNvPr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A1A6E-6B46-446D-A1EE-567B0CB8873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241BF5-F924-454C-9450-AE764C722535}"/>
              </a:ext>
            </a:extLst>
          </p:cNvPr>
          <p:cNvCxnSpPr/>
          <p:nvPr/>
        </p:nvCxnSpPr>
        <p:spPr>
          <a:xfrm>
            <a:off x="-1" y="369332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1B084C-457E-47AB-8AF1-C18739941030}"/>
              </a:ext>
            </a:extLst>
          </p:cNvPr>
          <p:cNvCxnSpPr/>
          <p:nvPr/>
        </p:nvCxnSpPr>
        <p:spPr>
          <a:xfrm>
            <a:off x="-1" y="6488668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B5EF88F-01D4-4EE4-ABE3-A770BF5F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521" y="6488667"/>
            <a:ext cx="4256653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>
                    <a:alpha val="80000"/>
                  </a:schemeClr>
                </a:solidFill>
              </a:rPr>
              <a:t>ENGR 4399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820953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3EF-6A24-401C-97A0-B491B3F1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719"/>
            <a:ext cx="10515600" cy="1141969"/>
          </a:xfrm>
        </p:spPr>
        <p:txBody>
          <a:bodyPr/>
          <a:lstStyle/>
          <a:p>
            <a:r>
              <a:rPr lang="en-US" dirty="0"/>
              <a:t>Linear Predictors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F149CE-87A4-4147-91B7-A758AFEA5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276" y="1575211"/>
            <a:ext cx="7899576" cy="460175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DC5A-F566-452F-AE11-8478462E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20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368C7-1C31-4429-9248-C66BA0F1761A}"/>
              </a:ext>
            </a:extLst>
          </p:cNvPr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A1A6E-6B46-446D-A1EE-567B0CB8873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241BF5-F924-454C-9450-AE764C722535}"/>
              </a:ext>
            </a:extLst>
          </p:cNvPr>
          <p:cNvCxnSpPr/>
          <p:nvPr/>
        </p:nvCxnSpPr>
        <p:spPr>
          <a:xfrm>
            <a:off x="-1" y="369332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1B084C-457E-47AB-8AF1-C18739941030}"/>
              </a:ext>
            </a:extLst>
          </p:cNvPr>
          <p:cNvCxnSpPr/>
          <p:nvPr/>
        </p:nvCxnSpPr>
        <p:spPr>
          <a:xfrm>
            <a:off x="-1" y="6488668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B5EF88F-01D4-4EE4-ABE3-A770BF5F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521" y="6488667"/>
            <a:ext cx="4256653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>
                    <a:alpha val="80000"/>
                  </a:schemeClr>
                </a:solidFill>
              </a:rPr>
              <a:t>ENGR 4399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764778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DC5A-F566-452F-AE11-8478462E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21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368C7-1C31-4429-9248-C66BA0F1761A}"/>
              </a:ext>
            </a:extLst>
          </p:cNvPr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A1A6E-6B46-446D-A1EE-567B0CB8873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241BF5-F924-454C-9450-AE764C722535}"/>
              </a:ext>
            </a:extLst>
          </p:cNvPr>
          <p:cNvCxnSpPr/>
          <p:nvPr/>
        </p:nvCxnSpPr>
        <p:spPr>
          <a:xfrm>
            <a:off x="-1" y="369332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1B084C-457E-47AB-8AF1-C18739941030}"/>
              </a:ext>
            </a:extLst>
          </p:cNvPr>
          <p:cNvCxnSpPr/>
          <p:nvPr/>
        </p:nvCxnSpPr>
        <p:spPr>
          <a:xfrm>
            <a:off x="-1" y="6488668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B5EF88F-01D4-4EE4-ABE3-A770BF5F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521" y="6488667"/>
            <a:ext cx="4256653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>
                    <a:alpha val="80000"/>
                  </a:schemeClr>
                </a:solidFill>
              </a:rPr>
              <a:t>ENGR 4399 – Machine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491026-EAA1-43FA-8E5C-F0457AD22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459" y="551505"/>
            <a:ext cx="8549080" cy="575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91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3EF-6A24-401C-97A0-B491B3F1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719"/>
            <a:ext cx="10515600" cy="1141969"/>
          </a:xfrm>
        </p:spPr>
        <p:txBody>
          <a:bodyPr/>
          <a:lstStyle/>
          <a:p>
            <a:r>
              <a:rPr lang="en-US" dirty="0"/>
              <a:t>Hypothesis Class of Linear Predictors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C2B07E-79AD-429C-8B8B-84E5DF865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286" y="1825625"/>
            <a:ext cx="8319428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DC5A-F566-452F-AE11-8478462E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22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368C7-1C31-4429-9248-C66BA0F1761A}"/>
              </a:ext>
            </a:extLst>
          </p:cNvPr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A1A6E-6B46-446D-A1EE-567B0CB8873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241BF5-F924-454C-9450-AE764C722535}"/>
              </a:ext>
            </a:extLst>
          </p:cNvPr>
          <p:cNvCxnSpPr/>
          <p:nvPr/>
        </p:nvCxnSpPr>
        <p:spPr>
          <a:xfrm>
            <a:off x="-1" y="369332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1B084C-457E-47AB-8AF1-C18739941030}"/>
              </a:ext>
            </a:extLst>
          </p:cNvPr>
          <p:cNvCxnSpPr/>
          <p:nvPr/>
        </p:nvCxnSpPr>
        <p:spPr>
          <a:xfrm>
            <a:off x="-1" y="6488668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B5EF88F-01D4-4EE4-ABE3-A770BF5F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521" y="6488667"/>
            <a:ext cx="4256653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>
                    <a:alpha val="80000"/>
                  </a:schemeClr>
                </a:solidFill>
              </a:rPr>
              <a:t>ENGR 4399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327393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3EF-6A24-401C-97A0-B491B3F1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719"/>
            <a:ext cx="10515600" cy="1141969"/>
          </a:xfrm>
        </p:spPr>
        <p:txBody>
          <a:bodyPr/>
          <a:lstStyle/>
          <a:p>
            <a:r>
              <a:rPr lang="en-US" dirty="0"/>
              <a:t>Linear Methods in Regression (Overview)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AA5A86-CB27-4616-858B-3F0E61F39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9820" y="1545463"/>
            <a:ext cx="6352359" cy="480731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DC5A-F566-452F-AE11-8478462E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23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368C7-1C31-4429-9248-C66BA0F1761A}"/>
              </a:ext>
            </a:extLst>
          </p:cNvPr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A1A6E-6B46-446D-A1EE-567B0CB8873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241BF5-F924-454C-9450-AE764C722535}"/>
              </a:ext>
            </a:extLst>
          </p:cNvPr>
          <p:cNvCxnSpPr/>
          <p:nvPr/>
        </p:nvCxnSpPr>
        <p:spPr>
          <a:xfrm>
            <a:off x="-1" y="369332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1B084C-457E-47AB-8AF1-C18739941030}"/>
              </a:ext>
            </a:extLst>
          </p:cNvPr>
          <p:cNvCxnSpPr/>
          <p:nvPr/>
        </p:nvCxnSpPr>
        <p:spPr>
          <a:xfrm>
            <a:off x="-1" y="6488668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B5EF88F-01D4-4EE4-ABE3-A770BF5F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521" y="6488667"/>
            <a:ext cx="4256653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>
                    <a:alpha val="80000"/>
                  </a:schemeClr>
                </a:solidFill>
              </a:rPr>
              <a:t>ENGR 4399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732522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3EF-6A24-401C-97A0-B491B3F1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719"/>
            <a:ext cx="10515600" cy="1141969"/>
          </a:xfrm>
        </p:spPr>
        <p:txBody>
          <a:bodyPr/>
          <a:lstStyle/>
          <a:p>
            <a:r>
              <a:rPr lang="en-US" dirty="0"/>
              <a:t>Linear Regression: Special Case of p =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74A8FC-3C9E-4B50-935E-C7AEFA27B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8344" y="1825625"/>
            <a:ext cx="6995312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DC5A-F566-452F-AE11-8478462E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24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368C7-1C31-4429-9248-C66BA0F1761A}"/>
              </a:ext>
            </a:extLst>
          </p:cNvPr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A1A6E-6B46-446D-A1EE-567B0CB8873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241BF5-F924-454C-9450-AE764C722535}"/>
              </a:ext>
            </a:extLst>
          </p:cNvPr>
          <p:cNvCxnSpPr/>
          <p:nvPr/>
        </p:nvCxnSpPr>
        <p:spPr>
          <a:xfrm>
            <a:off x="-1" y="369332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1B084C-457E-47AB-8AF1-C18739941030}"/>
              </a:ext>
            </a:extLst>
          </p:cNvPr>
          <p:cNvCxnSpPr/>
          <p:nvPr/>
        </p:nvCxnSpPr>
        <p:spPr>
          <a:xfrm>
            <a:off x="-1" y="6488668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B5EF88F-01D4-4EE4-ABE3-A770BF5F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521" y="6488667"/>
            <a:ext cx="4256653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>
                    <a:alpha val="80000"/>
                  </a:schemeClr>
                </a:solidFill>
              </a:rPr>
              <a:t>ENGR 4399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513561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DC5A-F566-452F-AE11-8478462E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25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368C7-1C31-4429-9248-C66BA0F1761A}"/>
              </a:ext>
            </a:extLst>
          </p:cNvPr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A1A6E-6B46-446D-A1EE-567B0CB8873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241BF5-F924-454C-9450-AE764C722535}"/>
              </a:ext>
            </a:extLst>
          </p:cNvPr>
          <p:cNvCxnSpPr/>
          <p:nvPr/>
        </p:nvCxnSpPr>
        <p:spPr>
          <a:xfrm>
            <a:off x="-1" y="369332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1B084C-457E-47AB-8AF1-C18739941030}"/>
              </a:ext>
            </a:extLst>
          </p:cNvPr>
          <p:cNvCxnSpPr/>
          <p:nvPr/>
        </p:nvCxnSpPr>
        <p:spPr>
          <a:xfrm>
            <a:off x="-1" y="6488668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B5EF88F-01D4-4EE4-ABE3-A770BF5F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521" y="6488667"/>
            <a:ext cx="4256653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>
                    <a:alpha val="80000"/>
                  </a:schemeClr>
                </a:solidFill>
              </a:rPr>
              <a:t>ENGR 4399 – Machine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56B9D5-5874-4AEF-9DEB-217A1B306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448" y="658092"/>
            <a:ext cx="8419102" cy="569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16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DC5A-F566-452F-AE11-8478462E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26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368C7-1C31-4429-9248-C66BA0F1761A}"/>
              </a:ext>
            </a:extLst>
          </p:cNvPr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A1A6E-6B46-446D-A1EE-567B0CB8873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241BF5-F924-454C-9450-AE764C722535}"/>
              </a:ext>
            </a:extLst>
          </p:cNvPr>
          <p:cNvCxnSpPr/>
          <p:nvPr/>
        </p:nvCxnSpPr>
        <p:spPr>
          <a:xfrm>
            <a:off x="-1" y="369332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1B084C-457E-47AB-8AF1-C18739941030}"/>
              </a:ext>
            </a:extLst>
          </p:cNvPr>
          <p:cNvCxnSpPr/>
          <p:nvPr/>
        </p:nvCxnSpPr>
        <p:spPr>
          <a:xfrm>
            <a:off x="-1" y="6488668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B5EF88F-01D4-4EE4-ABE3-A770BF5F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521" y="6488667"/>
            <a:ext cx="4256653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>
                    <a:alpha val="80000"/>
                  </a:schemeClr>
                </a:solidFill>
              </a:rPr>
              <a:t>ENGR 4399 – Machine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1BC2D2-5646-40CC-AA48-9DC803B8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353" y="556448"/>
            <a:ext cx="8142988" cy="5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52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DC5A-F566-452F-AE11-8478462E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27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368C7-1C31-4429-9248-C66BA0F1761A}"/>
              </a:ext>
            </a:extLst>
          </p:cNvPr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A1A6E-6B46-446D-A1EE-567B0CB8873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241BF5-F924-454C-9450-AE764C722535}"/>
              </a:ext>
            </a:extLst>
          </p:cNvPr>
          <p:cNvCxnSpPr/>
          <p:nvPr/>
        </p:nvCxnSpPr>
        <p:spPr>
          <a:xfrm>
            <a:off x="-1" y="369332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1B084C-457E-47AB-8AF1-C18739941030}"/>
              </a:ext>
            </a:extLst>
          </p:cNvPr>
          <p:cNvCxnSpPr/>
          <p:nvPr/>
        </p:nvCxnSpPr>
        <p:spPr>
          <a:xfrm>
            <a:off x="-1" y="6488668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B5EF88F-01D4-4EE4-ABE3-A770BF5F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521" y="6488667"/>
            <a:ext cx="4256653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>
                    <a:alpha val="80000"/>
                  </a:schemeClr>
                </a:solidFill>
              </a:rPr>
              <a:t>ENGR 4399 – Machine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7A25D-6736-488E-95D7-878AB26C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799" y="574295"/>
            <a:ext cx="7876399" cy="58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99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3EF-6A24-401C-97A0-B491B3F1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719"/>
            <a:ext cx="10515600" cy="11419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BD955-0D43-4BCA-BFC9-A00BEF352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DC5A-F566-452F-AE11-8478462E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28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368C7-1C31-4429-9248-C66BA0F1761A}"/>
              </a:ext>
            </a:extLst>
          </p:cNvPr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A1A6E-6B46-446D-A1EE-567B0CB8873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241BF5-F924-454C-9450-AE764C722535}"/>
              </a:ext>
            </a:extLst>
          </p:cNvPr>
          <p:cNvCxnSpPr/>
          <p:nvPr/>
        </p:nvCxnSpPr>
        <p:spPr>
          <a:xfrm>
            <a:off x="-1" y="369332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1B084C-457E-47AB-8AF1-C18739941030}"/>
              </a:ext>
            </a:extLst>
          </p:cNvPr>
          <p:cNvCxnSpPr/>
          <p:nvPr/>
        </p:nvCxnSpPr>
        <p:spPr>
          <a:xfrm>
            <a:off x="-1" y="6488668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B5EF88F-01D4-4EE4-ABE3-A770BF5F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521" y="6488667"/>
            <a:ext cx="4256653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>
                    <a:alpha val="80000"/>
                  </a:schemeClr>
                </a:solidFill>
              </a:rPr>
              <a:t>ENGR 4399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16783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3EF-6A24-401C-97A0-B491B3F1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719"/>
            <a:ext cx="10515600" cy="11419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BD955-0D43-4BCA-BFC9-A00BEF352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DC5A-F566-452F-AE11-8478462E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29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368C7-1C31-4429-9248-C66BA0F1761A}"/>
              </a:ext>
            </a:extLst>
          </p:cNvPr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A1A6E-6B46-446D-A1EE-567B0CB8873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241BF5-F924-454C-9450-AE764C722535}"/>
              </a:ext>
            </a:extLst>
          </p:cNvPr>
          <p:cNvCxnSpPr/>
          <p:nvPr/>
        </p:nvCxnSpPr>
        <p:spPr>
          <a:xfrm>
            <a:off x="-1" y="369332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1B084C-457E-47AB-8AF1-C18739941030}"/>
              </a:ext>
            </a:extLst>
          </p:cNvPr>
          <p:cNvCxnSpPr/>
          <p:nvPr/>
        </p:nvCxnSpPr>
        <p:spPr>
          <a:xfrm>
            <a:off x="-1" y="6488668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B5EF88F-01D4-4EE4-ABE3-A770BF5F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521" y="6488667"/>
            <a:ext cx="4256653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>
                    <a:alpha val="80000"/>
                  </a:schemeClr>
                </a:solidFill>
              </a:rPr>
              <a:t>ENGR 4399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73272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3EF-6A24-401C-97A0-B491B3F1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719"/>
            <a:ext cx="10515600" cy="1141969"/>
          </a:xfrm>
        </p:spPr>
        <p:txBody>
          <a:bodyPr/>
          <a:lstStyle/>
          <a:p>
            <a:r>
              <a:rPr lang="en-US" dirty="0"/>
              <a:t>Quick Recap Cont.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8B666A-131B-490E-A4B4-F8331A891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9972" y="1825625"/>
            <a:ext cx="7332055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DC5A-F566-452F-AE11-8478462E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368C7-1C31-4429-9248-C66BA0F1761A}"/>
              </a:ext>
            </a:extLst>
          </p:cNvPr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A1A6E-6B46-446D-A1EE-567B0CB8873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241BF5-F924-454C-9450-AE764C722535}"/>
              </a:ext>
            </a:extLst>
          </p:cNvPr>
          <p:cNvCxnSpPr/>
          <p:nvPr/>
        </p:nvCxnSpPr>
        <p:spPr>
          <a:xfrm>
            <a:off x="-1" y="369332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1B084C-457E-47AB-8AF1-C18739941030}"/>
              </a:ext>
            </a:extLst>
          </p:cNvPr>
          <p:cNvCxnSpPr/>
          <p:nvPr/>
        </p:nvCxnSpPr>
        <p:spPr>
          <a:xfrm>
            <a:off x="-1" y="6488668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B5EF88F-01D4-4EE4-ABE3-A770BF5F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521" y="6488667"/>
            <a:ext cx="4256653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>
                    <a:alpha val="80000"/>
                  </a:schemeClr>
                </a:solidFill>
              </a:rPr>
              <a:t>ENGR 4399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132557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3EF-6A24-401C-97A0-B491B3F1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719"/>
            <a:ext cx="10515600" cy="11419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BD955-0D43-4BCA-BFC9-A00BEF352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DC5A-F566-452F-AE11-8478462E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30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368C7-1C31-4429-9248-C66BA0F1761A}"/>
              </a:ext>
            </a:extLst>
          </p:cNvPr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A1A6E-6B46-446D-A1EE-567B0CB8873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241BF5-F924-454C-9450-AE764C722535}"/>
              </a:ext>
            </a:extLst>
          </p:cNvPr>
          <p:cNvCxnSpPr/>
          <p:nvPr/>
        </p:nvCxnSpPr>
        <p:spPr>
          <a:xfrm>
            <a:off x="-1" y="369332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1B084C-457E-47AB-8AF1-C18739941030}"/>
              </a:ext>
            </a:extLst>
          </p:cNvPr>
          <p:cNvCxnSpPr/>
          <p:nvPr/>
        </p:nvCxnSpPr>
        <p:spPr>
          <a:xfrm>
            <a:off x="-1" y="6488668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B5EF88F-01D4-4EE4-ABE3-A770BF5F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521" y="6488667"/>
            <a:ext cx="4256653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>
                    <a:alpha val="80000"/>
                  </a:schemeClr>
                </a:solidFill>
              </a:rPr>
              <a:t>ENGR 4399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294350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3EF-6A24-401C-97A0-B491B3F1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719"/>
            <a:ext cx="10515600" cy="11419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BD955-0D43-4BCA-BFC9-A00BEF352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DC5A-F566-452F-AE11-8478462E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31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368C7-1C31-4429-9248-C66BA0F1761A}"/>
              </a:ext>
            </a:extLst>
          </p:cNvPr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A1A6E-6B46-446D-A1EE-567B0CB8873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241BF5-F924-454C-9450-AE764C722535}"/>
              </a:ext>
            </a:extLst>
          </p:cNvPr>
          <p:cNvCxnSpPr/>
          <p:nvPr/>
        </p:nvCxnSpPr>
        <p:spPr>
          <a:xfrm>
            <a:off x="-1" y="369332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1B084C-457E-47AB-8AF1-C18739941030}"/>
              </a:ext>
            </a:extLst>
          </p:cNvPr>
          <p:cNvCxnSpPr/>
          <p:nvPr/>
        </p:nvCxnSpPr>
        <p:spPr>
          <a:xfrm>
            <a:off x="-1" y="6488668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B5EF88F-01D4-4EE4-ABE3-A770BF5F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521" y="6488667"/>
            <a:ext cx="4256653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>
                    <a:alpha val="80000"/>
                  </a:schemeClr>
                </a:solidFill>
              </a:rPr>
              <a:t>ENGR 4399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367220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3EF-6A24-401C-97A0-B491B3F1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719"/>
            <a:ext cx="10515600" cy="11419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BD955-0D43-4BCA-BFC9-A00BEF352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DC5A-F566-452F-AE11-8478462E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32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368C7-1C31-4429-9248-C66BA0F1761A}"/>
              </a:ext>
            </a:extLst>
          </p:cNvPr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A1A6E-6B46-446D-A1EE-567B0CB8873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241BF5-F924-454C-9450-AE764C722535}"/>
              </a:ext>
            </a:extLst>
          </p:cNvPr>
          <p:cNvCxnSpPr/>
          <p:nvPr/>
        </p:nvCxnSpPr>
        <p:spPr>
          <a:xfrm>
            <a:off x="-1" y="369332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1B084C-457E-47AB-8AF1-C18739941030}"/>
              </a:ext>
            </a:extLst>
          </p:cNvPr>
          <p:cNvCxnSpPr/>
          <p:nvPr/>
        </p:nvCxnSpPr>
        <p:spPr>
          <a:xfrm>
            <a:off x="-1" y="6488668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B5EF88F-01D4-4EE4-ABE3-A770BF5F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521" y="6488667"/>
            <a:ext cx="4256653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>
                    <a:alpha val="80000"/>
                  </a:schemeClr>
                </a:solidFill>
              </a:rPr>
              <a:t>ENGR 4399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868429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3EF-6A24-401C-97A0-B491B3F1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719"/>
            <a:ext cx="10515600" cy="11419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BD955-0D43-4BCA-BFC9-A00BEF352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DC5A-F566-452F-AE11-8478462E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33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368C7-1C31-4429-9248-C66BA0F1761A}"/>
              </a:ext>
            </a:extLst>
          </p:cNvPr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A1A6E-6B46-446D-A1EE-567B0CB8873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241BF5-F924-454C-9450-AE764C722535}"/>
              </a:ext>
            </a:extLst>
          </p:cNvPr>
          <p:cNvCxnSpPr/>
          <p:nvPr/>
        </p:nvCxnSpPr>
        <p:spPr>
          <a:xfrm>
            <a:off x="-1" y="369332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1B084C-457E-47AB-8AF1-C18739941030}"/>
              </a:ext>
            </a:extLst>
          </p:cNvPr>
          <p:cNvCxnSpPr/>
          <p:nvPr/>
        </p:nvCxnSpPr>
        <p:spPr>
          <a:xfrm>
            <a:off x="-1" y="6488668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B5EF88F-01D4-4EE4-ABE3-A770BF5F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521" y="6488667"/>
            <a:ext cx="4256653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>
                    <a:alpha val="80000"/>
                  </a:schemeClr>
                </a:solidFill>
              </a:rPr>
              <a:t>ENGR 4399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606931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3EF-6A24-401C-97A0-B491B3F1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719"/>
            <a:ext cx="10515600" cy="11419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BD955-0D43-4BCA-BFC9-A00BEF352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DC5A-F566-452F-AE11-8478462E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34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368C7-1C31-4429-9248-C66BA0F1761A}"/>
              </a:ext>
            </a:extLst>
          </p:cNvPr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A1A6E-6B46-446D-A1EE-567B0CB8873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241BF5-F924-454C-9450-AE764C722535}"/>
              </a:ext>
            </a:extLst>
          </p:cNvPr>
          <p:cNvCxnSpPr/>
          <p:nvPr/>
        </p:nvCxnSpPr>
        <p:spPr>
          <a:xfrm>
            <a:off x="-1" y="369332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1B084C-457E-47AB-8AF1-C18739941030}"/>
              </a:ext>
            </a:extLst>
          </p:cNvPr>
          <p:cNvCxnSpPr/>
          <p:nvPr/>
        </p:nvCxnSpPr>
        <p:spPr>
          <a:xfrm>
            <a:off x="-1" y="6488668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B5EF88F-01D4-4EE4-ABE3-A770BF5F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521" y="6488667"/>
            <a:ext cx="4256653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>
                    <a:alpha val="80000"/>
                  </a:schemeClr>
                </a:solidFill>
              </a:rPr>
              <a:t>ENGR 4399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264354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3EF-6A24-401C-97A0-B491B3F1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719"/>
            <a:ext cx="10515600" cy="11419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BD955-0D43-4BCA-BFC9-A00BEF352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DC5A-F566-452F-AE11-8478462E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35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368C7-1C31-4429-9248-C66BA0F1761A}"/>
              </a:ext>
            </a:extLst>
          </p:cNvPr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A1A6E-6B46-446D-A1EE-567B0CB8873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241BF5-F924-454C-9450-AE764C722535}"/>
              </a:ext>
            </a:extLst>
          </p:cNvPr>
          <p:cNvCxnSpPr/>
          <p:nvPr/>
        </p:nvCxnSpPr>
        <p:spPr>
          <a:xfrm>
            <a:off x="-1" y="369332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1B084C-457E-47AB-8AF1-C18739941030}"/>
              </a:ext>
            </a:extLst>
          </p:cNvPr>
          <p:cNvCxnSpPr/>
          <p:nvPr/>
        </p:nvCxnSpPr>
        <p:spPr>
          <a:xfrm>
            <a:off x="-1" y="6488668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B5EF88F-01D4-4EE4-ABE3-A770BF5F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521" y="6488667"/>
            <a:ext cx="4256653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>
                    <a:alpha val="80000"/>
                  </a:schemeClr>
                </a:solidFill>
              </a:rPr>
              <a:t>ENGR 4399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737154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3EF-6A24-401C-97A0-B491B3F1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719"/>
            <a:ext cx="10515600" cy="11419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BD955-0D43-4BCA-BFC9-A00BEF352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DC5A-F566-452F-AE11-8478462E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36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368C7-1C31-4429-9248-C66BA0F1761A}"/>
              </a:ext>
            </a:extLst>
          </p:cNvPr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A1A6E-6B46-446D-A1EE-567B0CB8873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241BF5-F924-454C-9450-AE764C722535}"/>
              </a:ext>
            </a:extLst>
          </p:cNvPr>
          <p:cNvCxnSpPr/>
          <p:nvPr/>
        </p:nvCxnSpPr>
        <p:spPr>
          <a:xfrm>
            <a:off x="-1" y="369332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1B084C-457E-47AB-8AF1-C18739941030}"/>
              </a:ext>
            </a:extLst>
          </p:cNvPr>
          <p:cNvCxnSpPr/>
          <p:nvPr/>
        </p:nvCxnSpPr>
        <p:spPr>
          <a:xfrm>
            <a:off x="-1" y="6488668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B5EF88F-01D4-4EE4-ABE3-A770BF5F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521" y="6488667"/>
            <a:ext cx="4256653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>
                    <a:alpha val="80000"/>
                  </a:schemeClr>
                </a:solidFill>
              </a:rPr>
              <a:t>ENGR 4399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03666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3EF-6A24-401C-97A0-B491B3F1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719"/>
            <a:ext cx="10515600" cy="1141969"/>
          </a:xfrm>
        </p:spPr>
        <p:txBody>
          <a:bodyPr/>
          <a:lstStyle/>
          <a:p>
            <a:r>
              <a:rPr lang="en-US" dirty="0"/>
              <a:t>Recap Cont.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F1B5A3-CB07-4160-B159-31191F066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849" y="1825625"/>
            <a:ext cx="7964301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DC5A-F566-452F-AE11-8478462E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368C7-1C31-4429-9248-C66BA0F1761A}"/>
              </a:ext>
            </a:extLst>
          </p:cNvPr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A1A6E-6B46-446D-A1EE-567B0CB8873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241BF5-F924-454C-9450-AE764C722535}"/>
              </a:ext>
            </a:extLst>
          </p:cNvPr>
          <p:cNvCxnSpPr/>
          <p:nvPr/>
        </p:nvCxnSpPr>
        <p:spPr>
          <a:xfrm>
            <a:off x="-1" y="369332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1B084C-457E-47AB-8AF1-C18739941030}"/>
              </a:ext>
            </a:extLst>
          </p:cNvPr>
          <p:cNvCxnSpPr/>
          <p:nvPr/>
        </p:nvCxnSpPr>
        <p:spPr>
          <a:xfrm>
            <a:off x="-1" y="6488668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B5EF88F-01D4-4EE4-ABE3-A770BF5F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521" y="6488667"/>
            <a:ext cx="4256653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>
                    <a:alpha val="80000"/>
                  </a:schemeClr>
                </a:solidFill>
              </a:rPr>
              <a:t>ENGR 4399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11715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3EF-6A24-401C-97A0-B491B3F1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719"/>
            <a:ext cx="10515600" cy="1141969"/>
          </a:xfrm>
        </p:spPr>
        <p:txBody>
          <a:bodyPr/>
          <a:lstStyle/>
          <a:p>
            <a:r>
              <a:rPr lang="en-US" dirty="0"/>
              <a:t>Quick Exercise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663864-EBA8-4CDE-BA6B-42B88F2F4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62426"/>
            <a:ext cx="10515600" cy="307773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DC5A-F566-452F-AE11-8478462E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368C7-1C31-4429-9248-C66BA0F1761A}"/>
              </a:ext>
            </a:extLst>
          </p:cNvPr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A1A6E-6B46-446D-A1EE-567B0CB8873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241BF5-F924-454C-9450-AE764C722535}"/>
              </a:ext>
            </a:extLst>
          </p:cNvPr>
          <p:cNvCxnSpPr/>
          <p:nvPr/>
        </p:nvCxnSpPr>
        <p:spPr>
          <a:xfrm>
            <a:off x="-1" y="369332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1B084C-457E-47AB-8AF1-C18739941030}"/>
              </a:ext>
            </a:extLst>
          </p:cNvPr>
          <p:cNvCxnSpPr/>
          <p:nvPr/>
        </p:nvCxnSpPr>
        <p:spPr>
          <a:xfrm>
            <a:off x="-1" y="6488668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B5EF88F-01D4-4EE4-ABE3-A770BF5F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521" y="6488667"/>
            <a:ext cx="4256653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>
                    <a:alpha val="80000"/>
                  </a:schemeClr>
                </a:solidFill>
              </a:rPr>
              <a:t>ENGR 4399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97978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3EF-6A24-401C-97A0-B491B3F1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719"/>
            <a:ext cx="10515600" cy="1141969"/>
          </a:xfrm>
        </p:spPr>
        <p:txBody>
          <a:bodyPr/>
          <a:lstStyle/>
          <a:p>
            <a:r>
              <a:rPr lang="en-US" dirty="0"/>
              <a:t>Quick Exercise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91C8A8-DD24-4EF4-8512-24BDCCA6C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85877"/>
            <a:ext cx="10515600" cy="283083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DC5A-F566-452F-AE11-8478462E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368C7-1C31-4429-9248-C66BA0F1761A}"/>
              </a:ext>
            </a:extLst>
          </p:cNvPr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A1A6E-6B46-446D-A1EE-567B0CB8873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241BF5-F924-454C-9450-AE764C722535}"/>
              </a:ext>
            </a:extLst>
          </p:cNvPr>
          <p:cNvCxnSpPr/>
          <p:nvPr/>
        </p:nvCxnSpPr>
        <p:spPr>
          <a:xfrm>
            <a:off x="-1" y="369332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1B084C-457E-47AB-8AF1-C18739941030}"/>
              </a:ext>
            </a:extLst>
          </p:cNvPr>
          <p:cNvCxnSpPr/>
          <p:nvPr/>
        </p:nvCxnSpPr>
        <p:spPr>
          <a:xfrm>
            <a:off x="-1" y="6488668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B5EF88F-01D4-4EE4-ABE3-A770BF5F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521" y="6488667"/>
            <a:ext cx="4256653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>
                    <a:alpha val="80000"/>
                  </a:schemeClr>
                </a:solidFill>
              </a:rPr>
              <a:t>ENGR 4399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51785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3EF-6A24-401C-97A0-B491B3F1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719"/>
            <a:ext cx="10515600" cy="1141969"/>
          </a:xfrm>
        </p:spPr>
        <p:txBody>
          <a:bodyPr>
            <a:normAutofit fontScale="90000"/>
          </a:bodyPr>
          <a:lstStyle/>
          <a:p>
            <a:r>
              <a:rPr lang="en-US" dirty="0"/>
              <a:t>When is the Training Process called Successful?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62BAA5-9D97-4D82-AD4A-7F2B88E12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434" y="1825625"/>
            <a:ext cx="10085132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DC5A-F566-452F-AE11-8478462E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368C7-1C31-4429-9248-C66BA0F1761A}"/>
              </a:ext>
            </a:extLst>
          </p:cNvPr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A1A6E-6B46-446D-A1EE-567B0CB8873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241BF5-F924-454C-9450-AE764C722535}"/>
              </a:ext>
            </a:extLst>
          </p:cNvPr>
          <p:cNvCxnSpPr/>
          <p:nvPr/>
        </p:nvCxnSpPr>
        <p:spPr>
          <a:xfrm>
            <a:off x="-1" y="369332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1B084C-457E-47AB-8AF1-C18739941030}"/>
              </a:ext>
            </a:extLst>
          </p:cNvPr>
          <p:cNvCxnSpPr/>
          <p:nvPr/>
        </p:nvCxnSpPr>
        <p:spPr>
          <a:xfrm>
            <a:off x="-1" y="6488668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B5EF88F-01D4-4EE4-ABE3-A770BF5F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521" y="6488667"/>
            <a:ext cx="4256653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>
                    <a:alpha val="80000"/>
                  </a:schemeClr>
                </a:solidFill>
              </a:rPr>
              <a:t>ENGR 4399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20814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3EF-6A24-401C-97A0-B491B3F1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719"/>
            <a:ext cx="10515600" cy="1141969"/>
          </a:xfrm>
        </p:spPr>
        <p:txBody>
          <a:bodyPr>
            <a:normAutofit/>
          </a:bodyPr>
          <a:lstStyle/>
          <a:p>
            <a:r>
              <a:rPr lang="en-US" dirty="0"/>
              <a:t>Factors Affecting Successful Training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BD6D96-AC5E-42F0-8FD5-73DF15E78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682" y="1825625"/>
            <a:ext cx="10234635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DC5A-F566-452F-AE11-8478462E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368C7-1C31-4429-9248-C66BA0F1761A}"/>
              </a:ext>
            </a:extLst>
          </p:cNvPr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A1A6E-6B46-446D-A1EE-567B0CB8873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241BF5-F924-454C-9450-AE764C722535}"/>
              </a:ext>
            </a:extLst>
          </p:cNvPr>
          <p:cNvCxnSpPr/>
          <p:nvPr/>
        </p:nvCxnSpPr>
        <p:spPr>
          <a:xfrm>
            <a:off x="-1" y="369332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1B084C-457E-47AB-8AF1-C18739941030}"/>
              </a:ext>
            </a:extLst>
          </p:cNvPr>
          <p:cNvCxnSpPr/>
          <p:nvPr/>
        </p:nvCxnSpPr>
        <p:spPr>
          <a:xfrm>
            <a:off x="-1" y="6488668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B5EF88F-01D4-4EE4-ABE3-A770BF5F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521" y="6488667"/>
            <a:ext cx="4256653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>
                    <a:alpha val="80000"/>
                  </a:schemeClr>
                </a:solidFill>
              </a:rPr>
              <a:t>ENGR 4399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861076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3EF-6A24-401C-97A0-B491B3F1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719"/>
            <a:ext cx="10515600" cy="1141969"/>
          </a:xfrm>
        </p:spPr>
        <p:txBody>
          <a:bodyPr/>
          <a:lstStyle/>
          <a:p>
            <a:r>
              <a:rPr lang="en-US" dirty="0"/>
              <a:t>Predicting Financial Market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AD8DEB-BF52-4173-9664-598F861CC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667" y="1825625"/>
            <a:ext cx="8860666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DC5A-F566-452F-AE11-8478462E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DC9-4D8F-4DDC-BB28-9BDC483A5893}" type="slidenum">
              <a:rPr lang="en-US" smtClean="0"/>
              <a:t>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368C7-1C31-4429-9248-C66BA0F1761A}"/>
              </a:ext>
            </a:extLst>
          </p:cNvPr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A1A6E-6B46-446D-A1EE-567B0CB8873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241BF5-F924-454C-9450-AE764C722535}"/>
              </a:ext>
            </a:extLst>
          </p:cNvPr>
          <p:cNvCxnSpPr/>
          <p:nvPr/>
        </p:nvCxnSpPr>
        <p:spPr>
          <a:xfrm>
            <a:off x="-1" y="369332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1B084C-457E-47AB-8AF1-C18739941030}"/>
              </a:ext>
            </a:extLst>
          </p:cNvPr>
          <p:cNvCxnSpPr/>
          <p:nvPr/>
        </p:nvCxnSpPr>
        <p:spPr>
          <a:xfrm>
            <a:off x="-1" y="6488668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B5EF88F-01D4-4EE4-ABE3-A770BF5F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521" y="6488667"/>
            <a:ext cx="4256653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>
                    <a:alpha val="80000"/>
                  </a:schemeClr>
                </a:solidFill>
              </a:rPr>
              <a:t>ENGR 4399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160212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323</Words>
  <Application>Microsoft Office PowerPoint</Application>
  <PresentationFormat>Widescreen</PresentationFormat>
  <Paragraphs>95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Lato</vt:lpstr>
      <vt:lpstr>Office Theme</vt:lpstr>
      <vt:lpstr>Lecture 2-3: Linear Predictors</vt:lpstr>
      <vt:lpstr>Quick Recap</vt:lpstr>
      <vt:lpstr>Quick Recap Cont.</vt:lpstr>
      <vt:lpstr>Recap Cont.</vt:lpstr>
      <vt:lpstr>Quick Exercise</vt:lpstr>
      <vt:lpstr>Quick Exercise</vt:lpstr>
      <vt:lpstr>When is the Training Process called Successful?</vt:lpstr>
      <vt:lpstr>Factors Affecting Successful Training</vt:lpstr>
      <vt:lpstr>Predicting Financial Market</vt:lpstr>
      <vt:lpstr>Predicting Financial Market</vt:lpstr>
      <vt:lpstr>PowerPoint Presentation</vt:lpstr>
      <vt:lpstr>Tips for Successful Training</vt:lpstr>
      <vt:lpstr>Tips for Successful Training: How do we make sure these conditions are satisfied?</vt:lpstr>
      <vt:lpstr>Hypothesis Class</vt:lpstr>
      <vt:lpstr>Recipe for Successful ML</vt:lpstr>
      <vt:lpstr>Occam's Razor</vt:lpstr>
      <vt:lpstr>Linear Predictors: Notations</vt:lpstr>
      <vt:lpstr>Linear Predictors: Notations</vt:lpstr>
      <vt:lpstr>PowerPoint Presentation</vt:lpstr>
      <vt:lpstr>Linear Predictors</vt:lpstr>
      <vt:lpstr>PowerPoint Presentation</vt:lpstr>
      <vt:lpstr>Hypothesis Class of Linear Predictors</vt:lpstr>
      <vt:lpstr>Linear Methods in Regression (Overview)</vt:lpstr>
      <vt:lpstr>Linear Regression: Special Case of p =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 Network Security Management</dc:title>
  <dc:creator>Gonzalo De La Torre Parra</dc:creator>
  <cp:lastModifiedBy>Gonzalo De La Torre Parra</cp:lastModifiedBy>
  <cp:revision>13</cp:revision>
  <dcterms:created xsi:type="dcterms:W3CDTF">2021-08-23T19:21:20Z</dcterms:created>
  <dcterms:modified xsi:type="dcterms:W3CDTF">2021-08-31T05:21:15Z</dcterms:modified>
</cp:coreProperties>
</file>