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9eb38f410_0_3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9eb38f410_0_3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9eb38f410_0_3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9eb38f410_0_3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9eb38f410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9eb38f410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9eb38f410_0_3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9eb38f410_0_3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9eb38f410_0_3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9eb38f410_0_3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9eb38f410_0_3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9eb38f410_0_3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9eb38f410_0_3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9eb38f410_0_3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9eb38f410_0_3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9eb38f410_0_3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9eb38f410_0_3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9eb38f410_0_3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9eb38f410_0_3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9eb38f410_0_3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824000" y="1562838"/>
            <a:ext cx="4255500" cy="18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Aumento del paro en España 2020</a:t>
            </a:r>
            <a:endParaRPr/>
          </a:p>
        </p:txBody>
      </p:sp>
      <p:sp>
        <p:nvSpPr>
          <p:cNvPr id="65" name="Google Shape;65;p13"/>
          <p:cNvSpPr txBox="1"/>
          <p:nvPr>
            <p:ph idx="1" type="subTitle"/>
          </p:nvPr>
        </p:nvSpPr>
        <p:spPr>
          <a:xfrm>
            <a:off x="896425" y="28304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Debido al virus Covid-19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Opiniones finales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126" name="Google Shape;126;p23"/>
          <p:cNvSpPr txBox="1"/>
          <p:nvPr>
            <p:ph idx="1" type="body"/>
          </p:nvPr>
        </p:nvSpPr>
        <p:spPr>
          <a:xfrm>
            <a:off x="4634325" y="77000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212121"/>
                </a:solidFill>
                <a:highlight>
                  <a:srgbClr val="FFFFFF"/>
                </a:highlight>
              </a:rPr>
              <a:t>Analizando los datos y gráficos presentados anteriormente uno puede </a:t>
            </a:r>
            <a:r>
              <a:rPr lang="es">
                <a:solidFill>
                  <a:srgbClr val="212121"/>
                </a:solidFill>
                <a:highlight>
                  <a:srgbClr val="FFFFFF"/>
                </a:highlight>
              </a:rPr>
              <a:t>concluir</a:t>
            </a:r>
            <a:r>
              <a:rPr lang="es">
                <a:solidFill>
                  <a:srgbClr val="212121"/>
                </a:solidFill>
                <a:highlight>
                  <a:srgbClr val="FFFFFF"/>
                </a:highlight>
              </a:rPr>
              <a:t> que las medidas llevadas a cabo como prevención contra el Covid-19 generaron un desbalance en el desempleo de España, causando un aumento considerable del mismo, donde el mayor efecto fue sufrido por aquellas áreas laborales que se vieron obligadas a reducir o cerrar su producción debido al encierro obligatorio. Cabe detallar, que esta ola de desempleo, dentro de estas distinciones de área, pareciera haber afectado a la población de manera general, dado que no se pueden observar grandes diferencias del fenómeno dentro de grupos de distinta edad y/o género.</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Entrando en contexto</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212121"/>
                </a:solidFill>
                <a:highlight>
                  <a:srgbClr val="FFFFFF"/>
                </a:highlight>
                <a:latin typeface="Roboto"/>
                <a:ea typeface="Roboto"/>
                <a:cs typeface="Roboto"/>
                <a:sym typeface="Roboto"/>
              </a:rPr>
              <a:t>Todos estamos familiarizados con las complicaciones que causó a nivel mundial la pandemia generada por el virus Covid-19, teniendo un enorme impacto en las </a:t>
            </a:r>
            <a:r>
              <a:rPr lang="es">
                <a:solidFill>
                  <a:srgbClr val="212121"/>
                </a:solidFill>
                <a:highlight>
                  <a:srgbClr val="FFFFFF"/>
                </a:highlight>
                <a:latin typeface="Roboto"/>
                <a:ea typeface="Roboto"/>
                <a:cs typeface="Roboto"/>
                <a:sym typeface="Roboto"/>
              </a:rPr>
              <a:t>áreas</a:t>
            </a:r>
            <a:r>
              <a:rPr lang="es">
                <a:solidFill>
                  <a:srgbClr val="212121"/>
                </a:solidFill>
                <a:highlight>
                  <a:srgbClr val="FFFFFF"/>
                </a:highlight>
                <a:latin typeface="Roboto"/>
                <a:ea typeface="Roboto"/>
                <a:cs typeface="Roboto"/>
                <a:sym typeface="Roboto"/>
              </a:rPr>
              <a:t> económicas, sociales, de salud y políticas. Tuvo tan gran impacto que los medios estuvieron plagados de información constante y poco confiable a lo largo de todo este fenómeno, complicando así a la persona corriente de asimilar el efecto real en la sociedad.</a:t>
            </a:r>
            <a:endParaRPr>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rPr lang="es">
                <a:solidFill>
                  <a:srgbClr val="212121"/>
                </a:solidFill>
                <a:highlight>
                  <a:srgbClr val="FFFFFF"/>
                </a:highlight>
                <a:latin typeface="Roboto"/>
                <a:ea typeface="Roboto"/>
                <a:cs typeface="Roboto"/>
                <a:sym typeface="Roboto"/>
              </a:rPr>
              <a:t>En este trabajo se va a buscar realizar un análisis simple y detallado de </a:t>
            </a:r>
            <a:r>
              <a:rPr lang="es">
                <a:solidFill>
                  <a:srgbClr val="212121"/>
                </a:solidFill>
                <a:highlight>
                  <a:srgbClr val="FFFFFF"/>
                </a:highlight>
                <a:latin typeface="Roboto"/>
                <a:ea typeface="Roboto"/>
                <a:cs typeface="Roboto"/>
                <a:sym typeface="Roboto"/>
              </a:rPr>
              <a:t>cómo</a:t>
            </a:r>
            <a:r>
              <a:rPr lang="es">
                <a:solidFill>
                  <a:srgbClr val="212121"/>
                </a:solidFill>
                <a:highlight>
                  <a:srgbClr val="FFFFFF"/>
                </a:highlight>
                <a:latin typeface="Roboto"/>
                <a:ea typeface="Roboto"/>
                <a:cs typeface="Roboto"/>
                <a:sym typeface="Roboto"/>
              </a:rPr>
              <a:t> afectó la pandemia en el desempleo a través de España, durante el año 2020. Se va a prestar especial atención a que parte de la población afectó más este fenómeno, así como a </a:t>
            </a:r>
            <a:r>
              <a:rPr lang="es">
                <a:solidFill>
                  <a:srgbClr val="212121"/>
                </a:solidFill>
                <a:highlight>
                  <a:srgbClr val="FFFFFF"/>
                </a:highlight>
                <a:latin typeface="Roboto"/>
                <a:ea typeface="Roboto"/>
                <a:cs typeface="Roboto"/>
                <a:sym typeface="Roboto"/>
              </a:rPr>
              <a:t>qué</a:t>
            </a:r>
            <a:r>
              <a:rPr lang="es">
                <a:solidFill>
                  <a:srgbClr val="212121"/>
                </a:solidFill>
                <a:highlight>
                  <a:srgbClr val="FFFFFF"/>
                </a:highlight>
                <a:latin typeface="Roboto"/>
                <a:ea typeface="Roboto"/>
                <a:cs typeface="Roboto"/>
                <a:sym typeface="Roboto"/>
              </a:rPr>
              <a:t> áreas de la economía.</a:t>
            </a:r>
            <a:endParaRPr>
              <a:solidFill>
                <a:srgbClr val="21212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busco responder?</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la siguiente presentación se va a buscar responder las siguientes preguntas pertinentes para la población común de España:</a:t>
            </a:r>
            <a:endParaRPr/>
          </a:p>
          <a:p>
            <a:pPr indent="0" lvl="0" marL="0" rtl="0" algn="l">
              <a:spcBef>
                <a:spcPts val="1200"/>
              </a:spcBef>
              <a:spcAft>
                <a:spcPts val="0"/>
              </a:spcAft>
              <a:buNone/>
            </a:pPr>
            <a:r>
              <a:t/>
            </a:r>
            <a:endParaRPr/>
          </a:p>
          <a:p>
            <a:pPr indent="-304800" lvl="0" marL="457200" rtl="0" algn="l">
              <a:spcBef>
                <a:spcPts val="1200"/>
              </a:spcBef>
              <a:spcAft>
                <a:spcPts val="0"/>
              </a:spcAft>
              <a:buClr>
                <a:srgbClr val="212121"/>
              </a:buClr>
              <a:buSzPts val="1200"/>
              <a:buAutoNum type="arabicPeriod"/>
            </a:pPr>
            <a:r>
              <a:rPr lang="es" sz="1200">
                <a:solidFill>
                  <a:srgbClr val="212121"/>
                </a:solidFill>
                <a:highlight>
                  <a:srgbClr val="FFFFFF"/>
                </a:highlight>
              </a:rPr>
              <a:t>¿En qué momento de la pandemia fue mayor el salto en el desempleo?</a:t>
            </a:r>
            <a:endParaRPr sz="1200">
              <a:solidFill>
                <a:srgbClr val="212121"/>
              </a:solidFill>
              <a:highlight>
                <a:srgbClr val="FFFFFF"/>
              </a:highlight>
            </a:endParaRPr>
          </a:p>
          <a:p>
            <a:pPr indent="0" lvl="0" marL="457200" rtl="0" algn="l">
              <a:spcBef>
                <a:spcPts val="1200"/>
              </a:spcBef>
              <a:spcAft>
                <a:spcPts val="0"/>
              </a:spcAft>
              <a:buNone/>
            </a:pPr>
            <a:r>
              <a:t/>
            </a:r>
            <a:endParaRPr sz="1200">
              <a:solidFill>
                <a:srgbClr val="212121"/>
              </a:solidFill>
              <a:highlight>
                <a:srgbClr val="FFFFFF"/>
              </a:highlight>
            </a:endParaRPr>
          </a:p>
          <a:p>
            <a:pPr indent="-304800" lvl="0" marL="457200" rtl="0" algn="l">
              <a:spcBef>
                <a:spcPts val="1200"/>
              </a:spcBef>
              <a:spcAft>
                <a:spcPts val="0"/>
              </a:spcAft>
              <a:buClr>
                <a:srgbClr val="212121"/>
              </a:buClr>
              <a:buSzPts val="1200"/>
              <a:buAutoNum type="arabicPeriod"/>
            </a:pPr>
            <a:r>
              <a:rPr lang="es" sz="1200">
                <a:solidFill>
                  <a:srgbClr val="212121"/>
                </a:solidFill>
                <a:highlight>
                  <a:srgbClr val="FFFFFF"/>
                </a:highlight>
              </a:rPr>
              <a:t>¿influye el género y la edad en el aumento de paros?</a:t>
            </a:r>
            <a:endParaRPr sz="1200">
              <a:solidFill>
                <a:srgbClr val="212121"/>
              </a:solidFill>
              <a:highlight>
                <a:srgbClr val="FFFFFF"/>
              </a:highlight>
            </a:endParaRPr>
          </a:p>
          <a:p>
            <a:pPr indent="0" lvl="0" marL="457200" rtl="0" algn="l">
              <a:spcBef>
                <a:spcPts val="1200"/>
              </a:spcBef>
              <a:spcAft>
                <a:spcPts val="0"/>
              </a:spcAft>
              <a:buNone/>
            </a:pPr>
            <a:r>
              <a:t/>
            </a:r>
            <a:endParaRPr sz="1200">
              <a:solidFill>
                <a:srgbClr val="212121"/>
              </a:solidFill>
              <a:highlight>
                <a:srgbClr val="FFFFFF"/>
              </a:highlight>
            </a:endParaRPr>
          </a:p>
          <a:p>
            <a:pPr indent="-304800" lvl="0" marL="457200" rtl="0" algn="l">
              <a:spcBef>
                <a:spcPts val="1200"/>
              </a:spcBef>
              <a:spcAft>
                <a:spcPts val="0"/>
              </a:spcAft>
              <a:buClr>
                <a:srgbClr val="212121"/>
              </a:buClr>
              <a:buSzPts val="1200"/>
              <a:buAutoNum type="arabicPeriod"/>
            </a:pPr>
            <a:r>
              <a:rPr lang="es" sz="1200">
                <a:solidFill>
                  <a:srgbClr val="212121"/>
                </a:solidFill>
                <a:highlight>
                  <a:srgbClr val="FFFFFF"/>
                </a:highlight>
              </a:rPr>
              <a:t>¿Qué áreas económicas se </a:t>
            </a:r>
            <a:r>
              <a:rPr lang="es" sz="1200">
                <a:solidFill>
                  <a:srgbClr val="212121"/>
                </a:solidFill>
                <a:highlight>
                  <a:srgbClr val="FFFFFF"/>
                </a:highlight>
              </a:rPr>
              <a:t>están</a:t>
            </a:r>
            <a:r>
              <a:rPr lang="es" sz="1200">
                <a:solidFill>
                  <a:srgbClr val="212121"/>
                </a:solidFill>
                <a:highlight>
                  <a:srgbClr val="FFFFFF"/>
                </a:highlight>
              </a:rPr>
              <a:t> viendo mayormente afectadas?</a:t>
            </a:r>
            <a:endParaRPr sz="1200">
              <a:solidFill>
                <a:srgbClr val="212121"/>
              </a:solidFill>
              <a:highlight>
                <a:srgbClr val="FFFFFF"/>
              </a:highlight>
            </a:endParaRPr>
          </a:p>
          <a:p>
            <a:pPr indent="0" lvl="0" marL="0" rtl="0" algn="l">
              <a:lnSpc>
                <a:spcPct val="135714"/>
              </a:lnSpc>
              <a:spcBef>
                <a:spcPts val="1200"/>
              </a:spcBef>
              <a:spcAft>
                <a:spcPts val="0"/>
              </a:spcAft>
              <a:buNone/>
            </a:pPr>
            <a:r>
              <a:t/>
            </a:r>
            <a:endParaRPr sz="1050">
              <a:solidFill>
                <a:srgbClr val="0000FF"/>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a:t>
            </a:r>
            <a:r>
              <a:rPr lang="es"/>
              <a:t> y presentación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gran brecha en el desempleo</a:t>
            </a:r>
            <a:endParaRPr/>
          </a:p>
        </p:txBody>
      </p:sp>
      <p:sp>
        <p:nvSpPr>
          <p:cNvPr id="88" name="Google Shape;88;p17"/>
          <p:cNvSpPr txBox="1"/>
          <p:nvPr>
            <p:ph idx="2" type="body"/>
          </p:nvPr>
        </p:nvSpPr>
        <p:spPr>
          <a:xfrm>
            <a:off x="467725" y="3942475"/>
            <a:ext cx="8093100" cy="66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s" sz="1030">
                <a:solidFill>
                  <a:srgbClr val="212121"/>
                </a:solidFill>
                <a:highlight>
                  <a:srgbClr val="FFFFFF"/>
                </a:highlight>
              </a:rPr>
              <a:t>Se puede observar que los primeros meses cuando la pandemia todavía no </a:t>
            </a:r>
            <a:r>
              <a:rPr lang="es" sz="1030">
                <a:solidFill>
                  <a:srgbClr val="212121"/>
                </a:solidFill>
                <a:highlight>
                  <a:srgbClr val="FFFFFF"/>
                </a:highlight>
              </a:rPr>
              <a:t>había</a:t>
            </a:r>
            <a:r>
              <a:rPr lang="es" sz="1030">
                <a:solidFill>
                  <a:srgbClr val="212121"/>
                </a:solidFill>
                <a:highlight>
                  <a:srgbClr val="FFFFFF"/>
                </a:highlight>
              </a:rPr>
              <a:t> llegado a España el desempleo se mantiene constante. Sin embargo, de febrero a abril, meses en los que se </a:t>
            </a:r>
            <a:r>
              <a:rPr lang="es" sz="1030">
                <a:solidFill>
                  <a:srgbClr val="212121"/>
                </a:solidFill>
                <a:highlight>
                  <a:srgbClr val="FFFFFF"/>
                </a:highlight>
              </a:rPr>
              <a:t>declaró</a:t>
            </a:r>
            <a:r>
              <a:rPr lang="es" sz="1030">
                <a:solidFill>
                  <a:srgbClr val="212121"/>
                </a:solidFill>
                <a:highlight>
                  <a:srgbClr val="FFFFFF"/>
                </a:highlight>
              </a:rPr>
              <a:t> el aislamiento obligatorio se puede observar un salto considerablemente grande. No obstante, luego de la brecha entre febrero-abril no se puede apreciar una tendencia a aumentar, sino que logra mantener una buena estabilidad.</a:t>
            </a:r>
            <a:endParaRPr sz="1107"/>
          </a:p>
        </p:txBody>
      </p:sp>
      <p:pic>
        <p:nvPicPr>
          <p:cNvPr id="89" name="Google Shape;89;p17"/>
          <p:cNvPicPr preferRelativeResize="0"/>
          <p:nvPr/>
        </p:nvPicPr>
        <p:blipFill>
          <a:blip r:embed="rId3">
            <a:alphaModFix/>
          </a:blip>
          <a:stretch>
            <a:fillRect/>
          </a:stretch>
        </p:blipFill>
        <p:spPr>
          <a:xfrm>
            <a:off x="550575" y="1362900"/>
            <a:ext cx="7927400" cy="250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Discriminación </a:t>
            </a:r>
            <a:r>
              <a:rPr lang="es"/>
              <a:t>etaria</a:t>
            </a:r>
            <a:r>
              <a:rPr lang="es"/>
              <a:t> y de género</a:t>
            </a:r>
            <a:endParaRPr/>
          </a:p>
        </p:txBody>
      </p:sp>
      <p:pic>
        <p:nvPicPr>
          <p:cNvPr id="95" name="Google Shape;95;p18"/>
          <p:cNvPicPr preferRelativeResize="0"/>
          <p:nvPr/>
        </p:nvPicPr>
        <p:blipFill>
          <a:blip r:embed="rId3">
            <a:alphaModFix/>
          </a:blip>
          <a:stretch>
            <a:fillRect/>
          </a:stretch>
        </p:blipFill>
        <p:spPr>
          <a:xfrm>
            <a:off x="93762" y="1738309"/>
            <a:ext cx="8832276" cy="28590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Discriminación etaria y de género</a:t>
            </a:r>
            <a:endParaRPr/>
          </a:p>
        </p:txBody>
      </p:sp>
      <p:sp>
        <p:nvSpPr>
          <p:cNvPr id="101" name="Google Shape;101;p19"/>
          <p:cNvSpPr txBox="1"/>
          <p:nvPr>
            <p:ph idx="2" type="body"/>
          </p:nvPr>
        </p:nvSpPr>
        <p:spPr>
          <a:xfrm>
            <a:off x="4832425" y="1805825"/>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12121"/>
                </a:solidFill>
                <a:highlight>
                  <a:srgbClr val="FFFFFF"/>
                </a:highlight>
              </a:rPr>
              <a:t>A partir de este </a:t>
            </a:r>
            <a:r>
              <a:rPr lang="es" sz="1200">
                <a:solidFill>
                  <a:srgbClr val="212121"/>
                </a:solidFill>
                <a:highlight>
                  <a:srgbClr val="FFFFFF"/>
                </a:highlight>
              </a:rPr>
              <a:t>análisis</a:t>
            </a:r>
            <a:r>
              <a:rPr lang="es" sz="1200">
                <a:solidFill>
                  <a:srgbClr val="212121"/>
                </a:solidFill>
                <a:highlight>
                  <a:srgbClr val="FFFFFF"/>
                </a:highlight>
              </a:rPr>
              <a:t> se puede observar que aquellos que se vieron menos afectados por el abrupto salto en el desempleo son aquellas personas menores a 25 años, así como aquellas </a:t>
            </a:r>
            <a:r>
              <a:rPr lang="es" sz="1200">
                <a:solidFill>
                  <a:srgbClr val="212121"/>
                </a:solidFill>
                <a:highlight>
                  <a:srgbClr val="FFFFFF"/>
                </a:highlight>
              </a:rPr>
              <a:t>más</a:t>
            </a:r>
            <a:r>
              <a:rPr lang="es" sz="1200">
                <a:solidFill>
                  <a:srgbClr val="212121"/>
                </a:solidFill>
                <a:highlight>
                  <a:srgbClr val="FFFFFF"/>
                </a:highlight>
              </a:rPr>
              <a:t> afligidas pertenecen al grupo entre 25 y 45 años de edad. También se nota, que este fenómeno no pareciera discriminar por género, ya que dentro del mismo grupo etario la tendencia pareciera ser la misma sin importar si el grupo es masculino o femenino.</a:t>
            </a:r>
            <a:endParaRPr/>
          </a:p>
        </p:txBody>
      </p:sp>
      <p:pic>
        <p:nvPicPr>
          <p:cNvPr id="102" name="Google Shape;102;p19"/>
          <p:cNvPicPr preferRelativeResize="0"/>
          <p:nvPr/>
        </p:nvPicPr>
        <p:blipFill>
          <a:blip r:embed="rId3">
            <a:alphaModFix/>
          </a:blip>
          <a:stretch>
            <a:fillRect/>
          </a:stretch>
        </p:blipFill>
        <p:spPr>
          <a:xfrm>
            <a:off x="124200" y="1505700"/>
            <a:ext cx="4287875" cy="312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Áreas económicas afectadas</a:t>
            </a:r>
            <a:endParaRPr/>
          </a:p>
        </p:txBody>
      </p:sp>
      <p:pic>
        <p:nvPicPr>
          <p:cNvPr id="108" name="Google Shape;108;p20"/>
          <p:cNvPicPr preferRelativeResize="0"/>
          <p:nvPr/>
        </p:nvPicPr>
        <p:blipFill>
          <a:blip r:embed="rId3">
            <a:alphaModFix/>
          </a:blip>
          <a:stretch>
            <a:fillRect/>
          </a:stretch>
        </p:blipFill>
        <p:spPr>
          <a:xfrm>
            <a:off x="311713" y="1370150"/>
            <a:ext cx="8470419" cy="371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Áreas económicas afectadas</a:t>
            </a:r>
            <a:endParaRPr/>
          </a:p>
        </p:txBody>
      </p:sp>
      <p:sp>
        <p:nvSpPr>
          <p:cNvPr id="114" name="Google Shape;114;p21"/>
          <p:cNvSpPr txBox="1"/>
          <p:nvPr>
            <p:ph idx="2" type="body"/>
          </p:nvPr>
        </p:nvSpPr>
        <p:spPr>
          <a:xfrm>
            <a:off x="4832425" y="1816175"/>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12121"/>
                </a:solidFill>
                <a:highlight>
                  <a:srgbClr val="FFFFFF"/>
                </a:highlight>
              </a:rPr>
              <a:t>Si bien en todas las áreas se puede apreciar un aumento en el desempleo aquella en la que se observa la mayor pendiente de desempleo generado a causa del aislamiento obligatorio es el área de servicios, que es a su vez, por gran margen, el área con mayor desempleo total. En las otras que se puede visualizar que siguen levemente la tendencia son la construcción y la industria, mientras que la agricultura y aquellos que no registran empleo anterior parecieran mantener un aumento </a:t>
            </a:r>
            <a:r>
              <a:rPr lang="es" sz="1200">
                <a:solidFill>
                  <a:srgbClr val="212121"/>
                </a:solidFill>
                <a:highlight>
                  <a:srgbClr val="FFFFFF"/>
                </a:highlight>
              </a:rPr>
              <a:t>más</a:t>
            </a:r>
            <a:r>
              <a:rPr lang="es" sz="1200">
                <a:solidFill>
                  <a:srgbClr val="212121"/>
                </a:solidFill>
                <a:highlight>
                  <a:srgbClr val="FFFFFF"/>
                </a:highlight>
              </a:rPr>
              <a:t> lineal.</a:t>
            </a:r>
            <a:endParaRPr/>
          </a:p>
        </p:txBody>
      </p:sp>
      <p:pic>
        <p:nvPicPr>
          <p:cNvPr id="115" name="Google Shape;115;p21"/>
          <p:cNvPicPr preferRelativeResize="0"/>
          <p:nvPr/>
        </p:nvPicPr>
        <p:blipFill>
          <a:blip r:embed="rId3">
            <a:alphaModFix/>
          </a:blip>
          <a:stretch>
            <a:fillRect/>
          </a:stretch>
        </p:blipFill>
        <p:spPr>
          <a:xfrm>
            <a:off x="66550" y="1505688"/>
            <a:ext cx="4572026" cy="257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