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146846886" r:id="rId5"/>
    <p:sldId id="2146846887" r:id="rId6"/>
    <p:sldId id="2146846852" r:id="rId7"/>
    <p:sldId id="2146846889" r:id="rId8"/>
    <p:sldId id="2146846890" r:id="rId9"/>
    <p:sldId id="2146846891" r:id="rId10"/>
    <p:sldId id="2146846892" r:id="rId11"/>
    <p:sldId id="2146846893" r:id="rId12"/>
    <p:sldId id="2146846894" r:id="rId13"/>
    <p:sldId id="2146846895" r:id="rId14"/>
    <p:sldId id="2146846897" r:id="rId15"/>
    <p:sldId id="2146846888" r:id="rId16"/>
    <p:sldId id="2146846896" r:id="rId17"/>
    <p:sldId id="2146846898" r:id="rId18"/>
    <p:sldId id="214684688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Aldeco Martinez, Mariana" initials="AMM" lastIdx="4" clrIdx="1">
    <p:extLst>
      <p:ext uri="{19B8F6BF-5375-455C-9EA6-DF929625EA0E}">
        <p15:presenceInfo xmlns:p15="http://schemas.microsoft.com/office/powerpoint/2012/main" userId="Aldeco Martinez, Mariana" providerId="None"/>
      </p:ext>
    </p:extLst>
  </p:cmAuthor>
  <p:cmAuthor id="3" name="Peek, Amy" initials="PA" lastIdx="1" clrIdx="2">
    <p:extLst>
      <p:ext uri="{19B8F6BF-5375-455C-9EA6-DF929625EA0E}">
        <p15:presenceInfo xmlns:p15="http://schemas.microsoft.com/office/powerpoint/2012/main" userId="Peek, Amy" providerId="None"/>
      </p:ext>
    </p:extLst>
  </p:cmAuthor>
  <p:cmAuthor id="4" name="Mariana" initials="M" lastIdx="1" clrIdx="3">
    <p:extLst>
      <p:ext uri="{19B8F6BF-5375-455C-9EA6-DF929625EA0E}">
        <p15:presenceInfo xmlns:p15="http://schemas.microsoft.com/office/powerpoint/2012/main" userId="S::mariana.aldeco@lumen.com::e44c80f7-8633-4c08-b51b-474ac0f558bd" providerId="AD"/>
      </p:ext>
    </p:extLst>
  </p:cmAuthor>
  <p:cmAuthor id="5" name="Bonvicini, Mariela" initials="BM" lastIdx="1" clrIdx="4">
    <p:extLst>
      <p:ext uri="{19B8F6BF-5375-455C-9EA6-DF929625EA0E}">
        <p15:presenceInfo xmlns:p15="http://schemas.microsoft.com/office/powerpoint/2012/main" userId="S::mariela.bonvicini.ext@lumen.com::48ebfdb4-81be-4e4e-bec5-fed27de5e5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9"/>
    <a:srgbClr val="FDFDA2"/>
    <a:srgbClr val="E1251B"/>
    <a:srgbClr val="E8F5FD"/>
    <a:srgbClr val="9AE6C6"/>
    <a:srgbClr val="C6E0B4"/>
    <a:srgbClr val="FFFF99"/>
    <a:srgbClr val="FF7E7E"/>
    <a:srgbClr val="E77528"/>
    <a:srgbClr val="FF9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A18D9-45B5-47AA-8476-8F3C8D755D01}" v="54" dt="2021-09-15T17:59:53.45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Jason" userId="fff66a1d-0dfd-4eec-9cac-0a52b7b4e00c" providerId="ADAL" clId="{11EA18D9-45B5-47AA-8476-8F3C8D755D01}"/>
    <pc:docChg chg="undo custSel addSld delSld modSld sldOrd">
      <pc:chgData name="Martinez, Jason" userId="fff66a1d-0dfd-4eec-9cac-0a52b7b4e00c" providerId="ADAL" clId="{11EA18D9-45B5-47AA-8476-8F3C8D755D01}" dt="2021-09-15T17:59:53.454" v="676" actId="27636"/>
      <pc:docMkLst>
        <pc:docMk/>
      </pc:docMkLst>
      <pc:sldChg chg="ord">
        <pc:chgData name="Martinez, Jason" userId="fff66a1d-0dfd-4eec-9cac-0a52b7b4e00c" providerId="ADAL" clId="{11EA18D9-45B5-47AA-8476-8F3C8D755D01}" dt="2021-09-15T17:30:53.299" v="151"/>
        <pc:sldMkLst>
          <pc:docMk/>
          <pc:sldMk cId="15485869" sldId="2145706237"/>
        </pc:sldMkLst>
      </pc:sldChg>
      <pc:sldChg chg="modSp mod">
        <pc:chgData name="Martinez, Jason" userId="fff66a1d-0dfd-4eec-9cac-0a52b7b4e00c" providerId="ADAL" clId="{11EA18D9-45B5-47AA-8476-8F3C8D755D01}" dt="2021-09-15T17:59:53.454" v="676" actId="27636"/>
        <pc:sldMkLst>
          <pc:docMk/>
          <pc:sldMk cId="827195670" sldId="2146846852"/>
        </pc:sldMkLst>
        <pc:spChg chg="mod">
          <ac:chgData name="Martinez, Jason" userId="fff66a1d-0dfd-4eec-9cac-0a52b7b4e00c" providerId="ADAL" clId="{11EA18D9-45B5-47AA-8476-8F3C8D755D01}" dt="2021-09-15T17:34:14.928" v="532" actId="20577"/>
          <ac:spMkLst>
            <pc:docMk/>
            <pc:sldMk cId="827195670" sldId="2146846852"/>
            <ac:spMk id="2" creationId="{75799915-64AB-4A15-98ED-1F14C805957B}"/>
          </ac:spMkLst>
        </pc:spChg>
        <pc:spChg chg="mod">
          <ac:chgData name="Martinez, Jason" userId="fff66a1d-0dfd-4eec-9cac-0a52b7b4e00c" providerId="ADAL" clId="{11EA18D9-45B5-47AA-8476-8F3C8D755D01}" dt="2021-09-15T17:59:53.454" v="676" actId="27636"/>
          <ac:spMkLst>
            <pc:docMk/>
            <pc:sldMk cId="827195670" sldId="2146846852"/>
            <ac:spMk id="4" creationId="{61C71647-A472-44B2-8630-AD350894BAB1}"/>
          </ac:spMkLst>
        </pc:spChg>
      </pc:sldChg>
      <pc:sldChg chg="del">
        <pc:chgData name="Martinez, Jason" userId="fff66a1d-0dfd-4eec-9cac-0a52b7b4e00c" providerId="ADAL" clId="{11EA18D9-45B5-47AA-8476-8F3C8D755D01}" dt="2021-09-15T17:30:54.391" v="152" actId="47"/>
        <pc:sldMkLst>
          <pc:docMk/>
          <pc:sldMk cId="4237630400" sldId="2146846853"/>
        </pc:sldMkLst>
      </pc:sldChg>
      <pc:sldChg chg="addSp delSp modSp new mod ord modClrScheme chgLayout">
        <pc:chgData name="Martinez, Jason" userId="fff66a1d-0dfd-4eec-9cac-0a52b7b4e00c" providerId="ADAL" clId="{11EA18D9-45B5-47AA-8476-8F3C8D755D01}" dt="2021-09-15T17:57:51.607" v="624" actId="6549"/>
        <pc:sldMkLst>
          <pc:docMk/>
          <pc:sldMk cId="3677722792" sldId="2146846886"/>
        </pc:sldMkLst>
        <pc:spChg chg="del">
          <ac:chgData name="Martinez, Jason" userId="fff66a1d-0dfd-4eec-9cac-0a52b7b4e00c" providerId="ADAL" clId="{11EA18D9-45B5-47AA-8476-8F3C8D755D01}" dt="2021-09-15T17:57:31.988" v="565" actId="6264"/>
          <ac:spMkLst>
            <pc:docMk/>
            <pc:sldMk cId="3677722792" sldId="2146846886"/>
            <ac:spMk id="2" creationId="{89655B76-17B8-4142-A560-89BA1C1B2DD2}"/>
          </ac:spMkLst>
        </pc:spChg>
        <pc:spChg chg="del">
          <ac:chgData name="Martinez, Jason" userId="fff66a1d-0dfd-4eec-9cac-0a52b7b4e00c" providerId="ADAL" clId="{11EA18D9-45B5-47AA-8476-8F3C8D755D01}" dt="2021-09-15T17:57:31.988" v="565" actId="6264"/>
          <ac:spMkLst>
            <pc:docMk/>
            <pc:sldMk cId="3677722792" sldId="2146846886"/>
            <ac:spMk id="3" creationId="{564FE063-7E25-4C38-BF18-24A38F268907}"/>
          </ac:spMkLst>
        </pc:spChg>
        <pc:spChg chg="add del mod ord">
          <ac:chgData name="Martinez, Jason" userId="fff66a1d-0dfd-4eec-9cac-0a52b7b4e00c" providerId="ADAL" clId="{11EA18D9-45B5-47AA-8476-8F3C8D755D01}" dt="2021-09-15T17:57:35.565" v="566" actId="700"/>
          <ac:spMkLst>
            <pc:docMk/>
            <pc:sldMk cId="3677722792" sldId="2146846886"/>
            <ac:spMk id="4" creationId="{A98A857A-37BE-4AF8-AB84-5D8031573B6B}"/>
          </ac:spMkLst>
        </pc:spChg>
        <pc:spChg chg="add del mod ord">
          <ac:chgData name="Martinez, Jason" userId="fff66a1d-0dfd-4eec-9cac-0a52b7b4e00c" providerId="ADAL" clId="{11EA18D9-45B5-47AA-8476-8F3C8D755D01}" dt="2021-09-15T17:57:35.565" v="566" actId="700"/>
          <ac:spMkLst>
            <pc:docMk/>
            <pc:sldMk cId="3677722792" sldId="2146846886"/>
            <ac:spMk id="5" creationId="{2D970F66-160E-4CC8-A657-F2FA691016BD}"/>
          </ac:spMkLst>
        </pc:spChg>
        <pc:spChg chg="add mod ord">
          <ac:chgData name="Martinez, Jason" userId="fff66a1d-0dfd-4eec-9cac-0a52b7b4e00c" providerId="ADAL" clId="{11EA18D9-45B5-47AA-8476-8F3C8D755D01}" dt="2021-09-15T17:57:51.607" v="624" actId="6549"/>
          <ac:spMkLst>
            <pc:docMk/>
            <pc:sldMk cId="3677722792" sldId="2146846886"/>
            <ac:spMk id="6" creationId="{5F5DB922-93D7-4973-BBE7-F115DB22A298}"/>
          </ac:spMkLst>
        </pc:spChg>
        <pc:spChg chg="add del mod ord">
          <ac:chgData name="Martinez, Jason" userId="fff66a1d-0dfd-4eec-9cac-0a52b7b4e00c" providerId="ADAL" clId="{11EA18D9-45B5-47AA-8476-8F3C8D755D01}" dt="2021-09-15T17:57:47.376" v="620" actId="478"/>
          <ac:spMkLst>
            <pc:docMk/>
            <pc:sldMk cId="3677722792" sldId="2146846886"/>
            <ac:spMk id="7" creationId="{756C8BBC-365F-4475-8920-EE1702FBD5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AA39-D018-40B4-A0AF-862A181AEA7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077-9D48-46FF-B295-BD8D6868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59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86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5DB922-93D7-4973-BBE7-F115DB22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- LATAM Divestiture</a:t>
            </a:r>
            <a:br>
              <a:rPr lang="en-US" dirty="0"/>
            </a:br>
            <a:r>
              <a:rPr lang="en-US" dirty="0"/>
              <a:t>Day 1  </a:t>
            </a:r>
          </a:p>
        </p:txBody>
      </p:sp>
    </p:spTree>
    <p:extLst>
      <p:ext uri="{BB962C8B-B14F-4D97-AF65-F5344CB8AC3E}">
        <p14:creationId xmlns:p14="http://schemas.microsoft.com/office/powerpoint/2010/main" val="367772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95693" y="81337"/>
            <a:ext cx="4572000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 Profile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A9C26-59E6-45AB-B692-04AF16C50319}"/>
              </a:ext>
            </a:extLst>
          </p:cNvPr>
          <p:cNvSpPr txBox="1"/>
          <p:nvPr/>
        </p:nvSpPr>
        <p:spPr>
          <a:xfrm>
            <a:off x="778584" y="442968"/>
            <a:ext cx="6736437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Allow access to Tax profile only for LATAM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826A8-6E70-4E33-BC71-C771C114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86" y="1009926"/>
            <a:ext cx="6288414" cy="37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95693" y="81337"/>
            <a:ext cx="4572000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Provisioning Account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464AA-3872-4085-92D7-F257ECE5F915}"/>
              </a:ext>
            </a:extLst>
          </p:cNvPr>
          <p:cNvSpPr txBox="1"/>
          <p:nvPr/>
        </p:nvSpPr>
        <p:spPr>
          <a:xfrm>
            <a:off x="682891" y="577176"/>
            <a:ext cx="6736437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Show only LATAM owned BANs  for LATAM Users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Show only Lumen owned BANs  for Lumen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68F5D-0638-4585-92D6-A148C536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3" y="1298628"/>
            <a:ext cx="6868633" cy="34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28C9-B889-481B-B9EC-774D6B97A2AA}"/>
              </a:ext>
            </a:extLst>
          </p:cNvPr>
          <p:cNvSpPr txBox="1"/>
          <p:nvPr/>
        </p:nvSpPr>
        <p:spPr>
          <a:xfrm>
            <a:off x="315101" y="233916"/>
            <a:ext cx="2385569" cy="3970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A956E-FDDF-4796-B8FD-B529BFDA4F39}"/>
              </a:ext>
            </a:extLst>
          </p:cNvPr>
          <p:cNvSpPr txBox="1"/>
          <p:nvPr/>
        </p:nvSpPr>
        <p:spPr>
          <a:xfrm>
            <a:off x="123715" y="160179"/>
            <a:ext cx="3969820" cy="61721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May need attention on :</a:t>
            </a:r>
          </a:p>
          <a:p>
            <a:pPr algn="l"/>
            <a:r>
              <a:rPr lang="en-US" b="1" u="sng" dirty="0">
                <a:solidFill>
                  <a:srgbClr val="0075C9"/>
                </a:solidFill>
              </a:rPr>
              <a:t>View Hierrachy: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EACC07-0E7A-40CB-9E81-752C262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5" y="883068"/>
            <a:ext cx="8256977" cy="548640"/>
          </a:xfrm>
        </p:spPr>
        <p:txBody>
          <a:bodyPr>
            <a:noAutofit/>
          </a:bodyPr>
          <a:lstStyle/>
          <a:p>
            <a:r>
              <a:rPr lang="en-US" sz="2000" dirty="0"/>
              <a:t>Ultimate Customer have combo of both LATAM and Lumen Owned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35283-19C3-4456-92B7-21F08B3AFD60}"/>
              </a:ext>
            </a:extLst>
          </p:cNvPr>
          <p:cNvSpPr txBox="1"/>
          <p:nvPr/>
        </p:nvSpPr>
        <p:spPr>
          <a:xfrm>
            <a:off x="315101" y="1743740"/>
            <a:ext cx="1318437" cy="35087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/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9590C-DC3A-44DF-AF07-B19AE1B7D4C2}"/>
              </a:ext>
            </a:extLst>
          </p:cNvPr>
          <p:cNvSpPr txBox="1"/>
          <p:nvPr/>
        </p:nvSpPr>
        <p:spPr>
          <a:xfrm>
            <a:off x="1414130" y="17252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1-8MJ8PL-UC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21D9FF7-1385-4EB1-B0D7-0659554F7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571"/>
              </p:ext>
            </p:extLst>
          </p:nvPr>
        </p:nvGraphicFramePr>
        <p:xfrm>
          <a:off x="1440214" y="2247547"/>
          <a:ext cx="475275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967">
                  <a:extLst>
                    <a:ext uri="{9D8B030D-6E8A-4147-A177-3AD203B41FA5}">
                      <a16:colId xmlns:a16="http://schemas.microsoft.com/office/drawing/2014/main" val="1656419253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val="2445373917"/>
                    </a:ext>
                  </a:extLst>
                </a:gridCol>
                <a:gridCol w="1886782">
                  <a:extLst>
                    <a:ext uri="{9D8B030D-6E8A-4147-A177-3AD203B41FA5}">
                      <a16:colId xmlns:a16="http://schemas.microsoft.com/office/drawing/2014/main" val="2104968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OCC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OCC Name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Count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56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537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Ecuador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77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Argentina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203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52115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1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915-64AB-4A15-98ED-1F14C805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1" y="532538"/>
            <a:ext cx="8256977" cy="548640"/>
          </a:xfrm>
        </p:spPr>
        <p:txBody>
          <a:bodyPr>
            <a:noAutofit/>
          </a:bodyPr>
          <a:lstStyle/>
          <a:p>
            <a:r>
              <a:rPr lang="en-US" sz="2000" b="0" dirty="0"/>
              <a:t>2- BANs marked as 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F5164C-7B9C-4E89-B742-E9C46918D4B7}"/>
              </a:ext>
            </a:extLst>
          </p:cNvPr>
          <p:cNvSpPr txBox="1">
            <a:spLocks/>
          </p:cNvSpPr>
          <p:nvPr/>
        </p:nvSpPr>
        <p:spPr>
          <a:xfrm>
            <a:off x="301412" y="1814619"/>
            <a:ext cx="852748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913 – Lumen owned BANs (marked as NA) but has Tax Profile Assigned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33A999-064A-41B4-92B4-30820F78508D}"/>
              </a:ext>
            </a:extLst>
          </p:cNvPr>
          <p:cNvSpPr txBox="1">
            <a:spLocks/>
          </p:cNvSpPr>
          <p:nvPr/>
        </p:nvSpPr>
        <p:spPr>
          <a:xfrm>
            <a:off x="315101" y="2414373"/>
            <a:ext cx="825697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350 – Lumen owned Customers has the Brazil Address assigned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28C9-B889-481B-B9EC-774D6B97A2AA}"/>
              </a:ext>
            </a:extLst>
          </p:cNvPr>
          <p:cNvSpPr txBox="1"/>
          <p:nvPr/>
        </p:nvSpPr>
        <p:spPr>
          <a:xfrm>
            <a:off x="315101" y="233916"/>
            <a:ext cx="2385569" cy="3970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A956E-FDDF-4796-B8FD-B529BFDA4F39}"/>
              </a:ext>
            </a:extLst>
          </p:cNvPr>
          <p:cNvSpPr txBox="1"/>
          <p:nvPr/>
        </p:nvSpPr>
        <p:spPr>
          <a:xfrm>
            <a:off x="123715" y="160179"/>
            <a:ext cx="3969820" cy="4481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</a:rPr>
              <a:t>May need attention on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A225A-E306-4AC0-9D9A-725B92FD8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07217"/>
              </p:ext>
            </p:extLst>
          </p:nvPr>
        </p:nvGraphicFramePr>
        <p:xfrm>
          <a:off x="442927" y="916469"/>
          <a:ext cx="8385972" cy="764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270">
                  <a:extLst>
                    <a:ext uri="{9D8B030D-6E8A-4147-A177-3AD203B41FA5}">
                      <a16:colId xmlns:a16="http://schemas.microsoft.com/office/drawing/2014/main" val="3416328442"/>
                    </a:ext>
                  </a:extLst>
                </a:gridCol>
                <a:gridCol w="322196">
                  <a:extLst>
                    <a:ext uri="{9D8B030D-6E8A-4147-A177-3AD203B41FA5}">
                      <a16:colId xmlns:a16="http://schemas.microsoft.com/office/drawing/2014/main" val="3878743960"/>
                    </a:ext>
                  </a:extLst>
                </a:gridCol>
                <a:gridCol w="865649">
                  <a:extLst>
                    <a:ext uri="{9D8B030D-6E8A-4147-A177-3AD203B41FA5}">
                      <a16:colId xmlns:a16="http://schemas.microsoft.com/office/drawing/2014/main" val="1470397734"/>
                    </a:ext>
                  </a:extLst>
                </a:gridCol>
                <a:gridCol w="1346564">
                  <a:extLst>
                    <a:ext uri="{9D8B030D-6E8A-4147-A177-3AD203B41FA5}">
                      <a16:colId xmlns:a16="http://schemas.microsoft.com/office/drawing/2014/main" val="3495544788"/>
                    </a:ext>
                  </a:extLst>
                </a:gridCol>
                <a:gridCol w="1643129">
                  <a:extLst>
                    <a:ext uri="{9D8B030D-6E8A-4147-A177-3AD203B41FA5}">
                      <a16:colId xmlns:a16="http://schemas.microsoft.com/office/drawing/2014/main" val="4156182996"/>
                    </a:ext>
                  </a:extLst>
                </a:gridCol>
                <a:gridCol w="739409">
                  <a:extLst>
                    <a:ext uri="{9D8B030D-6E8A-4147-A177-3AD203B41FA5}">
                      <a16:colId xmlns:a16="http://schemas.microsoft.com/office/drawing/2014/main" val="811883528"/>
                    </a:ext>
                  </a:extLst>
                </a:gridCol>
                <a:gridCol w="617175">
                  <a:extLst>
                    <a:ext uri="{9D8B030D-6E8A-4147-A177-3AD203B41FA5}">
                      <a16:colId xmlns:a16="http://schemas.microsoft.com/office/drawing/2014/main" val="1498659068"/>
                    </a:ext>
                  </a:extLst>
                </a:gridCol>
                <a:gridCol w="657252">
                  <a:extLst>
                    <a:ext uri="{9D8B030D-6E8A-4147-A177-3AD203B41FA5}">
                      <a16:colId xmlns:a16="http://schemas.microsoft.com/office/drawing/2014/main" val="3935897441"/>
                    </a:ext>
                  </a:extLst>
                </a:gridCol>
                <a:gridCol w="1194274">
                  <a:extLst>
                    <a:ext uri="{9D8B030D-6E8A-4147-A177-3AD203B41FA5}">
                      <a16:colId xmlns:a16="http://schemas.microsoft.com/office/drawing/2014/main" val="2703579213"/>
                    </a:ext>
                  </a:extLst>
                </a:gridCol>
                <a:gridCol w="553054">
                  <a:extLst>
                    <a:ext uri="{9D8B030D-6E8A-4147-A177-3AD203B41FA5}">
                      <a16:colId xmlns:a16="http://schemas.microsoft.com/office/drawing/2014/main" val="2696010015"/>
                    </a:ext>
                  </a:extLst>
                </a:gridCol>
              </a:tblGrid>
              <a:tr h="31746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OPERATING_COMPANY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MARKET_CODE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BILLING_ACCOUNT_ID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ALTERNATE_BILLING_ACCOUNT_ID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ACCOUNT_NAME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ACCOUNT_STATUS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CREATED_DATE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MODIFIED_DATE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CREATED_BY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MODIFIED_BY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781523133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559724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1-C5XZ39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Cablemas Telecomunicaciones, S.A. de CV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7/18/2013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3/19/2019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Siebel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 Admin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2725443867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7540848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5-SFWCSDSR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TENEDORA DE CINES SA DE CV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8/22/2019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3/11/2021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Rodrigo Thion Parmegiani Ong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AM Admin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175819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F5164C-7B9C-4E89-B742-E9C46918D4B7}"/>
              </a:ext>
            </a:extLst>
          </p:cNvPr>
          <p:cNvSpPr txBox="1">
            <a:spLocks/>
          </p:cNvSpPr>
          <p:nvPr/>
        </p:nvSpPr>
        <p:spPr>
          <a:xfrm>
            <a:off x="402098" y="788131"/>
            <a:ext cx="825697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Lumen owned BANs (marked as NA) but has Tax Profile Assigned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33A999-064A-41B4-92B4-30820F78508D}"/>
              </a:ext>
            </a:extLst>
          </p:cNvPr>
          <p:cNvSpPr txBox="1">
            <a:spLocks/>
          </p:cNvSpPr>
          <p:nvPr/>
        </p:nvSpPr>
        <p:spPr>
          <a:xfrm>
            <a:off x="339093" y="2758818"/>
            <a:ext cx="825697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Lumen owned Customers has the Brazil Address assigned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28C9-B889-481B-B9EC-774D6B97A2AA}"/>
              </a:ext>
            </a:extLst>
          </p:cNvPr>
          <p:cNvSpPr txBox="1"/>
          <p:nvPr/>
        </p:nvSpPr>
        <p:spPr>
          <a:xfrm>
            <a:off x="315101" y="233916"/>
            <a:ext cx="2385569" cy="3970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E6FF90-FF50-4B9B-97A6-92D25CC4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1224"/>
              </p:ext>
            </p:extLst>
          </p:nvPr>
        </p:nvGraphicFramePr>
        <p:xfrm>
          <a:off x="471478" y="1460569"/>
          <a:ext cx="8432738" cy="1017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879">
                  <a:extLst>
                    <a:ext uri="{9D8B030D-6E8A-4147-A177-3AD203B41FA5}">
                      <a16:colId xmlns:a16="http://schemas.microsoft.com/office/drawing/2014/main" val="3902053629"/>
                    </a:ext>
                  </a:extLst>
                </a:gridCol>
                <a:gridCol w="386879">
                  <a:extLst>
                    <a:ext uri="{9D8B030D-6E8A-4147-A177-3AD203B41FA5}">
                      <a16:colId xmlns:a16="http://schemas.microsoft.com/office/drawing/2014/main" val="900397216"/>
                    </a:ext>
                  </a:extLst>
                </a:gridCol>
                <a:gridCol w="870476">
                  <a:extLst>
                    <a:ext uri="{9D8B030D-6E8A-4147-A177-3AD203B41FA5}">
                      <a16:colId xmlns:a16="http://schemas.microsoft.com/office/drawing/2014/main" val="1783297406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2390600982"/>
                    </a:ext>
                  </a:extLst>
                </a:gridCol>
                <a:gridCol w="1652293">
                  <a:extLst>
                    <a:ext uri="{9D8B030D-6E8A-4147-A177-3AD203B41FA5}">
                      <a16:colId xmlns:a16="http://schemas.microsoft.com/office/drawing/2014/main" val="3755020163"/>
                    </a:ext>
                  </a:extLst>
                </a:gridCol>
                <a:gridCol w="743532">
                  <a:extLst>
                    <a:ext uri="{9D8B030D-6E8A-4147-A177-3AD203B41FA5}">
                      <a16:colId xmlns:a16="http://schemas.microsoft.com/office/drawing/2014/main" val="2850449140"/>
                    </a:ext>
                  </a:extLst>
                </a:gridCol>
                <a:gridCol w="620617">
                  <a:extLst>
                    <a:ext uri="{9D8B030D-6E8A-4147-A177-3AD203B41FA5}">
                      <a16:colId xmlns:a16="http://schemas.microsoft.com/office/drawing/2014/main" val="3958954071"/>
                    </a:ext>
                  </a:extLst>
                </a:gridCol>
                <a:gridCol w="660917">
                  <a:extLst>
                    <a:ext uri="{9D8B030D-6E8A-4147-A177-3AD203B41FA5}">
                      <a16:colId xmlns:a16="http://schemas.microsoft.com/office/drawing/2014/main" val="3653458634"/>
                    </a:ext>
                  </a:extLst>
                </a:gridCol>
                <a:gridCol w="969144">
                  <a:extLst>
                    <a:ext uri="{9D8B030D-6E8A-4147-A177-3AD203B41FA5}">
                      <a16:colId xmlns:a16="http://schemas.microsoft.com/office/drawing/2014/main" val="3365338061"/>
                    </a:ext>
                  </a:extLst>
                </a:gridCol>
                <a:gridCol w="787928">
                  <a:extLst>
                    <a:ext uri="{9D8B030D-6E8A-4147-A177-3AD203B41FA5}">
                      <a16:colId xmlns:a16="http://schemas.microsoft.com/office/drawing/2014/main" val="3475066530"/>
                    </a:ext>
                  </a:extLst>
                </a:gridCol>
              </a:tblGrid>
              <a:tr h="31746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OPERATING_COMPANY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MARKET_CODE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BILLING_ACCOUNT_ID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ALTERNATE_BILLING_ACCOUNT_ID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ACCOUNT_NAME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ACCOUNT_STATUS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CREATED_DATE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MODIFIED_DATE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CREATED_BY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MODIFIED_BY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1245131221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661393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1-13U8NU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HOUSE ACCOUNT 1-13U8NU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1/1/2001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4/17/2020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LATAM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Data Migration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380428676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661430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1-156V0Z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BCE NEXXIA - JAMAICA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1/1/2001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4/17/2020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LATAM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Data Migration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1821728194"/>
                  </a:ext>
                </a:extLst>
              </a:tr>
              <a:tr h="213608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661483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1-18LJGQ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GLOBAL CROSSING COLOMBIA S.A. - CARTON DE COLOMBIA S.A. - F1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1/1/2001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2/28/2021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LATAM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Ana Gerlero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1868984776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671583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1-6XCPG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TELEGLOBE USA INC.TELEGLOBLE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1/1/2001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3/26/2019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LATAM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AM Admin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3313648359"/>
                  </a:ext>
                </a:extLst>
              </a:tr>
              <a:tr h="11801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671618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1-7O976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IMP COL-GECOLSA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1/1/2001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2/28/2021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LATAM Migrated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Ana Gerlero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1" marR="5901" marT="5901" marB="0" anchor="b"/>
                </a:tc>
                <a:extLst>
                  <a:ext uri="{0D108BD9-81ED-4DB2-BD59-A6C34878D82A}">
                    <a16:rowId xmlns:a16="http://schemas.microsoft.com/office/drawing/2014/main" val="4256836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5447FE-6173-41E0-83A6-E1012CAD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81835"/>
              </p:ext>
            </p:extLst>
          </p:nvPr>
        </p:nvGraphicFramePr>
        <p:xfrm>
          <a:off x="402098" y="3408359"/>
          <a:ext cx="7942522" cy="113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008">
                  <a:extLst>
                    <a:ext uri="{9D8B030D-6E8A-4147-A177-3AD203B41FA5}">
                      <a16:colId xmlns:a16="http://schemas.microsoft.com/office/drawing/2014/main" val="1564249076"/>
                    </a:ext>
                  </a:extLst>
                </a:gridCol>
                <a:gridCol w="1300902">
                  <a:extLst>
                    <a:ext uri="{9D8B030D-6E8A-4147-A177-3AD203B41FA5}">
                      <a16:colId xmlns:a16="http://schemas.microsoft.com/office/drawing/2014/main" val="3852363422"/>
                    </a:ext>
                  </a:extLst>
                </a:gridCol>
                <a:gridCol w="3179984">
                  <a:extLst>
                    <a:ext uri="{9D8B030D-6E8A-4147-A177-3AD203B41FA5}">
                      <a16:colId xmlns:a16="http://schemas.microsoft.com/office/drawing/2014/main" val="2748565548"/>
                    </a:ext>
                  </a:extLst>
                </a:gridCol>
                <a:gridCol w="1072039">
                  <a:extLst>
                    <a:ext uri="{9D8B030D-6E8A-4147-A177-3AD203B41FA5}">
                      <a16:colId xmlns:a16="http://schemas.microsoft.com/office/drawing/2014/main" val="2454150831"/>
                    </a:ext>
                  </a:extLst>
                </a:gridCol>
                <a:gridCol w="1375589">
                  <a:extLst>
                    <a:ext uri="{9D8B030D-6E8A-4147-A177-3AD203B41FA5}">
                      <a16:colId xmlns:a16="http://schemas.microsoft.com/office/drawing/2014/main" val="2638599898"/>
                    </a:ext>
                  </a:extLst>
                </a:gridCol>
              </a:tblGrid>
              <a:tr h="15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CUSTOMER_ID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ALTERNATE_CUSTOMER_ID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STATUS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OPERATING_COMPANY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4280023497"/>
                  </a:ext>
                </a:extLst>
              </a:tr>
              <a:tr h="163993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980937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2-QXSXGS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NTT GLOBAL NETWORKS INCORPORATED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1808909643"/>
                  </a:ext>
                </a:extLst>
              </a:tr>
              <a:tr h="2319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1057824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2-THGKQZ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Alhambra Eidos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2970092272"/>
                  </a:ext>
                </a:extLst>
              </a:tr>
              <a:tr h="1270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1058620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1-AFPV4R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COMPLEXO DE ENSINO RENATO SARAIVA - EPP -1 LATAM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2751256014"/>
                  </a:ext>
                </a:extLst>
              </a:tr>
              <a:tr h="197296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1077729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1-CKS6BQ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GIMBA SUPRIMENTOS DE ESCRITORIO E INFORMATICA LTDA-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3541063487"/>
                  </a:ext>
                </a:extLst>
              </a:tr>
              <a:tr h="25443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1092675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1-8SXFJ6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FEDERAL EXPRESS CORPORATION-LATAM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0" marR="6090" marT="6090" marB="0" anchor="b"/>
                </a:tc>
                <a:extLst>
                  <a:ext uri="{0D108BD9-81ED-4DB2-BD59-A6C34878D82A}">
                    <a16:rowId xmlns:a16="http://schemas.microsoft.com/office/drawing/2014/main" val="5071943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88684F2-F8A5-4BF7-B69C-EDC8DD0ABF83}"/>
              </a:ext>
            </a:extLst>
          </p:cNvPr>
          <p:cNvSpPr txBox="1"/>
          <p:nvPr/>
        </p:nvSpPr>
        <p:spPr>
          <a:xfrm>
            <a:off x="254063" y="292782"/>
            <a:ext cx="1790089" cy="27929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100" b="1" u="sng" dirty="0">
                <a:solidFill>
                  <a:srgbClr val="FF0000"/>
                </a:solidFill>
              </a:rPr>
              <a:t>Examples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1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3BBFC3-814F-47A0-B85E-61710A1F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02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915-64AB-4A15-98ED-1F14C805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24" y="363289"/>
            <a:ext cx="8256977" cy="548640"/>
          </a:xfrm>
        </p:spPr>
        <p:txBody>
          <a:bodyPr>
            <a:noAutofit/>
          </a:bodyPr>
          <a:lstStyle/>
          <a:p>
            <a:r>
              <a:rPr lang="en-US" sz="2000" dirty="0"/>
              <a:t>New AppSecure Role to identify LATAM Users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54807-AD96-4589-B3CE-46EE63C8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1" y="1136674"/>
            <a:ext cx="8440328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FC66A-2A18-48A0-904A-B1E64DF15CDE}"/>
              </a:ext>
            </a:extLst>
          </p:cNvPr>
          <p:cNvSpPr txBox="1"/>
          <p:nvPr/>
        </p:nvSpPr>
        <p:spPr>
          <a:xfrm>
            <a:off x="315101" y="2536851"/>
            <a:ext cx="7856816" cy="90809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/>
              <a:t>By default, everyone has browse access today. Only if a user is set with this new role, the browse should be allowed for a user to view the LATAM owned accounts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Otherwise by default, LATAM accounts should be restricted even on the general browse access</a:t>
            </a:r>
          </a:p>
        </p:txBody>
      </p:sp>
    </p:spTree>
    <p:extLst>
      <p:ext uri="{BB962C8B-B14F-4D97-AF65-F5344CB8AC3E}">
        <p14:creationId xmlns:p14="http://schemas.microsoft.com/office/powerpoint/2010/main" val="27945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915-64AB-4A15-98ED-1F14C805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1" y="202563"/>
            <a:ext cx="8256977" cy="548640"/>
          </a:xfrm>
        </p:spPr>
        <p:txBody>
          <a:bodyPr>
            <a:noAutofit/>
          </a:bodyPr>
          <a:lstStyle/>
          <a:p>
            <a:r>
              <a:rPr lang="en-US" sz="2000" dirty="0"/>
              <a:t>LATAM Operating Companies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08E410-0CF2-4635-A839-5B5BD929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3455"/>
              </p:ext>
            </p:extLst>
          </p:nvPr>
        </p:nvGraphicFramePr>
        <p:xfrm>
          <a:off x="315101" y="777393"/>
          <a:ext cx="8203455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2319">
                  <a:extLst>
                    <a:ext uri="{9D8B030D-6E8A-4147-A177-3AD203B41FA5}">
                      <a16:colId xmlns:a16="http://schemas.microsoft.com/office/drawing/2014/main" val="2033950116"/>
                    </a:ext>
                  </a:extLst>
                </a:gridCol>
                <a:gridCol w="3530009">
                  <a:extLst>
                    <a:ext uri="{9D8B030D-6E8A-4147-A177-3AD203B41FA5}">
                      <a16:colId xmlns:a16="http://schemas.microsoft.com/office/drawing/2014/main" val="3488057694"/>
                    </a:ext>
                  </a:extLst>
                </a:gridCol>
                <a:gridCol w="3011127">
                  <a:extLst>
                    <a:ext uri="{9D8B030D-6E8A-4147-A177-3AD203B41FA5}">
                      <a16:colId xmlns:a16="http://schemas.microsoft.com/office/drawing/2014/main" val="3263459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OPERATING_COMPANY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FINANCE_ACCOUNT_NUMBER_TAG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24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Brazil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79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Argentina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Colombia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43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Ecuador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74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75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66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Venezuela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698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LEVEL 3 MEXICO LANDING S. DE R.L.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-GC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1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LEVEL THREE COMMUNICATIONS COSTA RICA, S.R.L.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-GC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3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LEVEL 3 PANAMA, 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-GC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61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 SAC ARGENTINA S.R.L. SUCURSAL URUGUAY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111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39509D-553E-4D4C-A56F-87236C08EF84}"/>
              </a:ext>
            </a:extLst>
          </p:cNvPr>
          <p:cNvSpPr txBox="1"/>
          <p:nvPr/>
        </p:nvSpPr>
        <p:spPr>
          <a:xfrm>
            <a:off x="442928" y="4398613"/>
            <a:ext cx="2279007" cy="38159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D63F-A5F4-4BFE-85F5-EF33DF9C2550}"/>
              </a:ext>
            </a:extLst>
          </p:cNvPr>
          <p:cNvSpPr txBox="1"/>
          <p:nvPr/>
        </p:nvSpPr>
        <p:spPr>
          <a:xfrm>
            <a:off x="315101" y="4253023"/>
            <a:ext cx="4150573" cy="38159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200" b="1" i="1" dirty="0">
                <a:solidFill>
                  <a:srgbClr val="0075C9"/>
                </a:solidFill>
              </a:rPr>
              <a:t>*As on 10/11/2021</a:t>
            </a:r>
          </a:p>
        </p:txBody>
      </p:sp>
    </p:spTree>
    <p:extLst>
      <p:ext uri="{BB962C8B-B14F-4D97-AF65-F5344CB8AC3E}">
        <p14:creationId xmlns:p14="http://schemas.microsoft.com/office/powerpoint/2010/main" val="8271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915-64AB-4A15-98ED-1F14C805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1" y="202563"/>
            <a:ext cx="8256977" cy="548640"/>
          </a:xfrm>
        </p:spPr>
        <p:txBody>
          <a:bodyPr>
            <a:noAutofit/>
          </a:bodyPr>
          <a:lstStyle/>
          <a:p>
            <a:r>
              <a:rPr lang="en-US" sz="2000" dirty="0"/>
              <a:t>LATAM Customer &amp; BAN Counts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C21B-ADD3-4A8C-8A09-16D2D74883E1}"/>
              </a:ext>
            </a:extLst>
          </p:cNvPr>
          <p:cNvSpPr txBox="1"/>
          <p:nvPr/>
        </p:nvSpPr>
        <p:spPr>
          <a:xfrm>
            <a:off x="315101" y="911929"/>
            <a:ext cx="8229600" cy="348668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509D-553E-4D4C-A56F-87236C08EF84}"/>
              </a:ext>
            </a:extLst>
          </p:cNvPr>
          <p:cNvSpPr txBox="1"/>
          <p:nvPr/>
        </p:nvSpPr>
        <p:spPr>
          <a:xfrm>
            <a:off x="442928" y="4398613"/>
            <a:ext cx="2279007" cy="38159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D63F-A5F4-4BFE-85F5-EF33DF9C2550}"/>
              </a:ext>
            </a:extLst>
          </p:cNvPr>
          <p:cNvSpPr txBox="1"/>
          <p:nvPr/>
        </p:nvSpPr>
        <p:spPr>
          <a:xfrm>
            <a:off x="315101" y="4253023"/>
            <a:ext cx="4150573" cy="38159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sz="1200" b="1" i="1" dirty="0">
                <a:solidFill>
                  <a:srgbClr val="0075C9"/>
                </a:solidFill>
              </a:rPr>
              <a:t>***Count as on 10/11/2021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39B601-367D-46BB-8AC6-33B70319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18516"/>
              </p:ext>
            </p:extLst>
          </p:nvPr>
        </p:nvGraphicFramePr>
        <p:xfrm>
          <a:off x="3326170" y="3527393"/>
          <a:ext cx="2279008" cy="132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820">
                  <a:extLst>
                    <a:ext uri="{9D8B030D-6E8A-4147-A177-3AD203B41FA5}">
                      <a16:colId xmlns:a16="http://schemas.microsoft.com/office/drawing/2014/main" val="2120311471"/>
                    </a:ext>
                  </a:extLst>
                </a:gridCol>
                <a:gridCol w="1010188">
                  <a:extLst>
                    <a:ext uri="{9D8B030D-6E8A-4147-A177-3AD203B41FA5}">
                      <a16:colId xmlns:a16="http://schemas.microsoft.com/office/drawing/2014/main" val="1670584393"/>
                    </a:ext>
                  </a:extLst>
                </a:gridCol>
              </a:tblGrid>
              <a:tr h="18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25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Approved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14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PNDG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43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Rejected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546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INACTV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73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On Hold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4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Request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402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79F67F-702D-4450-B6C6-FEBC34233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81879"/>
              </p:ext>
            </p:extLst>
          </p:nvPr>
        </p:nvGraphicFramePr>
        <p:xfrm>
          <a:off x="703816" y="744887"/>
          <a:ext cx="7770333" cy="2621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426">
                  <a:extLst>
                    <a:ext uri="{9D8B030D-6E8A-4147-A177-3AD203B41FA5}">
                      <a16:colId xmlns:a16="http://schemas.microsoft.com/office/drawing/2014/main" val="1121710516"/>
                    </a:ext>
                  </a:extLst>
                </a:gridCol>
                <a:gridCol w="3710763">
                  <a:extLst>
                    <a:ext uri="{9D8B030D-6E8A-4147-A177-3AD203B41FA5}">
                      <a16:colId xmlns:a16="http://schemas.microsoft.com/office/drawing/2014/main" val="1172223015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66387460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2746147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OPERATING_COMPANY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 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BAN 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39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Brazil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12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Argentina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47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Colombia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62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Ecuador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6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28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87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Venezuela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9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LEVEL 3 MEXICO LANDING S. DE R.L.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9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LEVEL THREE COMMUNICATIONS COSTA RICA, S.R.L.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319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LEVEL 3 PANAMA, 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87808"/>
                  </a:ext>
                </a:extLst>
              </a:tr>
              <a:tr h="3491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 SAC ARGENTINA S.R.L. SUCURSAL URUGUAY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36790"/>
                  </a:ext>
                </a:extLst>
              </a:tr>
              <a:tr h="6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50765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4693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CE6ED-2E80-44F2-9C62-72558A9CE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76945"/>
              </p:ext>
            </p:extLst>
          </p:nvPr>
        </p:nvGraphicFramePr>
        <p:xfrm>
          <a:off x="5847566" y="3527393"/>
          <a:ext cx="2177925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513">
                  <a:extLst>
                    <a:ext uri="{9D8B030D-6E8A-4147-A177-3AD203B41FA5}">
                      <a16:colId xmlns:a16="http://schemas.microsoft.com/office/drawing/2014/main" val="129159863"/>
                    </a:ext>
                  </a:extLst>
                </a:gridCol>
                <a:gridCol w="1569412">
                  <a:extLst>
                    <a:ext uri="{9D8B030D-6E8A-4147-A177-3AD203B41FA5}">
                      <a16:colId xmlns:a16="http://schemas.microsoft.com/office/drawing/2014/main" val="33952669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BANs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8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9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Cancelled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9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Inact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3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93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TaxProfile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4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8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0" y="74429"/>
            <a:ext cx="2635546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Screen </a:t>
            </a:r>
          </a:p>
        </p:txBody>
      </p:sp>
      <p:pic>
        <p:nvPicPr>
          <p:cNvPr id="6" name="Picture 5" descr="Graphical user interface, application, email, website&#10;&#10;Description automatically generated">
            <a:extLst>
              <a:ext uri="{FF2B5EF4-FFF2-40B4-BE49-F238E27FC236}">
                <a16:creationId xmlns:a16="http://schemas.microsoft.com/office/drawing/2014/main" id="{ECB40006-5CEF-45CF-B7EC-FC076847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5" y="1484791"/>
            <a:ext cx="5143750" cy="2931937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2A20D-904F-4A70-BDE7-78B9784B39BD}"/>
              </a:ext>
            </a:extLst>
          </p:cNvPr>
          <p:cNvSpPr txBox="1"/>
          <p:nvPr/>
        </p:nvSpPr>
        <p:spPr>
          <a:xfrm>
            <a:off x="778585" y="779610"/>
            <a:ext cx="5143750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Check if LATAM User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Display results if searched for LATAM customer/BAN if it’s a LATAM user</a:t>
            </a:r>
          </a:p>
        </p:txBody>
      </p:sp>
    </p:spTree>
    <p:extLst>
      <p:ext uri="{BB962C8B-B14F-4D97-AF65-F5344CB8AC3E}">
        <p14:creationId xmlns:p14="http://schemas.microsoft.com/office/powerpoint/2010/main" val="34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0" y="76713"/>
            <a:ext cx="6741042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 Access on URL to customer details or BAN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2A20D-904F-4A70-BDE7-78B9784B39BD}"/>
              </a:ext>
            </a:extLst>
          </p:cNvPr>
          <p:cNvSpPr txBox="1"/>
          <p:nvPr/>
        </p:nvSpPr>
        <p:spPr>
          <a:xfrm>
            <a:off x="108732" y="701329"/>
            <a:ext cx="7472281" cy="84277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For a LATAM user, display results if searched for LATAM owned customer/BAN 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For a Lumen user, display results if searched for Lumen owned customer/BAN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Restrict access if its vice-versa</a:t>
            </a:r>
          </a:p>
          <a:p>
            <a:pPr marL="342900" indent="-342900" algn="l">
              <a:buAutoNum type="arabicPeriod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3C484-0359-4D51-AC50-45ABA97D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56287"/>
            <a:ext cx="3859620" cy="260760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2239C-AEDE-4560-BF2C-BE58879B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34" y="2388470"/>
            <a:ext cx="4812395" cy="2488041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07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95693" y="187662"/>
            <a:ext cx="4572000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BANs / Move All BANs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2A20D-904F-4A70-BDE7-78B9784B39BD}"/>
              </a:ext>
            </a:extLst>
          </p:cNvPr>
          <p:cNvSpPr txBox="1"/>
          <p:nvPr/>
        </p:nvSpPr>
        <p:spPr>
          <a:xfrm>
            <a:off x="778584" y="779610"/>
            <a:ext cx="6525983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Allow BAN movements between LATAM to LATAM owned </a:t>
            </a:r>
            <a:r>
              <a:rPr lang="en-US" sz="1200" dirty="0" err="1"/>
              <a:t>BusOrg</a:t>
            </a:r>
            <a:endParaRPr lang="en-US" sz="1200" dirty="0"/>
          </a:p>
          <a:p>
            <a:pPr marL="342900" indent="-342900" algn="l">
              <a:buAutoNum type="arabicPeriod"/>
            </a:pPr>
            <a:r>
              <a:rPr lang="en-US" sz="1200" dirty="0"/>
              <a:t>Allow BAN movements between Lumen to Lumen owned </a:t>
            </a:r>
            <a:r>
              <a:rPr lang="en-US" sz="1200" dirty="0" err="1"/>
              <a:t>BusOrg</a:t>
            </a:r>
            <a:r>
              <a:rPr lang="en-US" sz="1200" dirty="0"/>
              <a:t> movements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Restrict BAN movements between LATAM owned to Lumen owned and vice-versa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C1797-E4FF-4CC6-B08B-FEBD580A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97" y="1655037"/>
            <a:ext cx="66303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95693" y="187662"/>
            <a:ext cx="4572000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 Addresses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2A20D-904F-4A70-BDE7-78B9784B39BD}"/>
              </a:ext>
            </a:extLst>
          </p:cNvPr>
          <p:cNvSpPr txBox="1"/>
          <p:nvPr/>
        </p:nvSpPr>
        <p:spPr>
          <a:xfrm>
            <a:off x="778584" y="779610"/>
            <a:ext cx="6736437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Allow LATAM user to access the Update Addresses screen for LATAM owned Customer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Allow Lumen user to access the Update Addresses screen for Lumen owned Customer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Restrict access for Lumen users to LATAM BANs and vice-versa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B0E2-5AB5-4A35-956E-084E127A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6" y="1498117"/>
            <a:ext cx="6655981" cy="34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03ED5-67AE-4548-882B-BCA6BDE4801B}"/>
              </a:ext>
            </a:extLst>
          </p:cNvPr>
          <p:cNvSpPr txBox="1"/>
          <p:nvPr/>
        </p:nvSpPr>
        <p:spPr>
          <a:xfrm>
            <a:off x="95693" y="187662"/>
            <a:ext cx="4572000" cy="566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 Requests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FF9FE-5783-41D2-829C-B8F6BF2A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19" y="1346568"/>
            <a:ext cx="5858539" cy="3583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A9C26-59E6-45AB-B692-04AF16C50319}"/>
              </a:ext>
            </a:extLst>
          </p:cNvPr>
          <p:cNvSpPr txBox="1"/>
          <p:nvPr/>
        </p:nvSpPr>
        <p:spPr>
          <a:xfrm>
            <a:off x="778584" y="779610"/>
            <a:ext cx="6736437" cy="5669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/>
              <a:t>Show only LATAM owned BANs to be reviewed/approved for LATAM User</a:t>
            </a:r>
          </a:p>
          <a:p>
            <a:pPr marL="342900" indent="-342900" algn="l">
              <a:buAutoNum type="arabicPeriod"/>
            </a:pPr>
            <a:r>
              <a:rPr lang="en-US" sz="1200" dirty="0"/>
              <a:t>Show only Lumen owned BANs to be reviewed/approved for Lumen ser </a:t>
            </a:r>
          </a:p>
        </p:txBody>
      </p:sp>
    </p:spTree>
    <p:extLst>
      <p:ext uri="{BB962C8B-B14F-4D97-AF65-F5344CB8AC3E}">
        <p14:creationId xmlns:p14="http://schemas.microsoft.com/office/powerpoint/2010/main" val="369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a74abb5-3f0b-4494-ae03-c065ded12c32">
      <UserInfo>
        <DisplayName>Mathew, Jisha</DisplayName>
        <AccountId>285</AccountId>
        <AccountType/>
      </UserInfo>
      <UserInfo>
        <DisplayName>Arozamena, Jose</DisplayName>
        <AccountId>18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1880BAF6CA44FBEC69F0E74B78601" ma:contentTypeVersion="15" ma:contentTypeDescription="Create a new document." ma:contentTypeScope="" ma:versionID="88faa1ae6b57e6f8897bc850e40706ae">
  <xsd:schema xmlns:xsd="http://www.w3.org/2001/XMLSchema" xmlns:xs="http://www.w3.org/2001/XMLSchema" xmlns:p="http://schemas.microsoft.com/office/2006/metadata/properties" xmlns:ns2="5fc3f6a7-18f1-4346-ad03-3f635c719507" xmlns:ns3="6a74abb5-3f0b-4494-ae03-c065ded12c32" targetNamespace="http://schemas.microsoft.com/office/2006/metadata/properties" ma:root="true" ma:fieldsID="0023aadfd2e75c62bd679d46159bb4e9" ns2:_="" ns3:_="">
    <xsd:import namespace="5fc3f6a7-18f1-4346-ad03-3f635c719507"/>
    <xsd:import namespace="6a74abb5-3f0b-4494-ae03-c065ded12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3f6a7-18f1-4346-ad03-3f635c719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4abb5-3f0b-4494-ae03-c065ded1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71173-F90F-45AF-9BC0-F9A2E31543F6}">
  <ds:schemaRefs>
    <ds:schemaRef ds:uri="5fc3f6a7-18f1-4346-ad03-3f635c719507"/>
    <ds:schemaRef ds:uri="6a74abb5-3f0b-4494-ae03-c065ded12c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A972FC-DF54-4C36-A941-08281C61D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c3f6a7-18f1-4346-ad03-3f635c719507"/>
    <ds:schemaRef ds:uri="6a74abb5-3f0b-4494-ae03-c065ded12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838</Words>
  <Application>Microsoft Office PowerPoint</Application>
  <PresentationFormat>On-screen Show (16:9)</PresentationFormat>
  <Paragraphs>296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Monaco</vt:lpstr>
      <vt:lpstr>STIXGeneral-Regular</vt:lpstr>
      <vt:lpstr>Office Theme</vt:lpstr>
      <vt:lpstr>AM - LATAM Divestiture Day 1  </vt:lpstr>
      <vt:lpstr>New AppSecure Role to identify LATAM Users :</vt:lpstr>
      <vt:lpstr>LATAM Operating Companies</vt:lpstr>
      <vt:lpstr>LATAM Customer &amp; BAN Counts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Ultimate Customer have combo of both LATAM and Lumen Owned Customers</vt:lpstr>
      <vt:lpstr>2- BANs marked as NA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Chip Report and Roadmap</dc:title>
  <dc:creator>Castro, Mariela</dc:creator>
  <cp:lastModifiedBy>Duraisamy, Nithya Priya</cp:lastModifiedBy>
  <cp:revision>19</cp:revision>
  <dcterms:created xsi:type="dcterms:W3CDTF">2020-10-13T15:03:44Z</dcterms:created>
  <dcterms:modified xsi:type="dcterms:W3CDTF">2021-10-12T14:04:19Z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0x010100A991880BAF6CA44FBEC69F0E74B78601</vt:lpwstr>
  </property>
</Properties>
</file>