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2" r:id="rId2"/>
    <p:sldId id="273" r:id="rId3"/>
    <p:sldId id="264" r:id="rId4"/>
    <p:sldId id="263" r:id="rId5"/>
    <p:sldId id="265" r:id="rId6"/>
    <p:sldId id="266" r:id="rId7"/>
    <p:sldId id="268" r:id="rId8"/>
    <p:sldId id="269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2B7EB-DB82-4605-9239-9B4E0D504E9D}" v="1" dt="2021-10-29T16:31:09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undo Kogan" userId="70c5344707c1e834" providerId="LiveId" clId="{B902B7EB-DB82-4605-9239-9B4E0D504E9D}"/>
    <pc:docChg chg="undo custSel modSld">
      <pc:chgData name="Facundo Kogan" userId="70c5344707c1e834" providerId="LiveId" clId="{B902B7EB-DB82-4605-9239-9B4E0D504E9D}" dt="2021-10-29T18:30:08.872" v="27" actId="1035"/>
      <pc:docMkLst>
        <pc:docMk/>
      </pc:docMkLst>
      <pc:sldChg chg="addSp modSp mod">
        <pc:chgData name="Facundo Kogan" userId="70c5344707c1e834" providerId="LiveId" clId="{B902B7EB-DB82-4605-9239-9B4E0D504E9D}" dt="2021-10-29T18:30:08.872" v="27" actId="1035"/>
        <pc:sldMkLst>
          <pc:docMk/>
          <pc:sldMk cId="3508703242" sldId="266"/>
        </pc:sldMkLst>
        <pc:spChg chg="mod">
          <ac:chgData name="Facundo Kogan" userId="70c5344707c1e834" providerId="LiveId" clId="{B902B7EB-DB82-4605-9239-9B4E0D504E9D}" dt="2021-10-29T16:30:42.894" v="16" actId="14100"/>
          <ac:spMkLst>
            <pc:docMk/>
            <pc:sldMk cId="3508703242" sldId="266"/>
            <ac:spMk id="2" creationId="{25BB158F-ACDC-4FC3-AF72-10D1267A17A7}"/>
          </ac:spMkLst>
        </pc:spChg>
        <pc:spChg chg="add mod">
          <ac:chgData name="Facundo Kogan" userId="70c5344707c1e834" providerId="LiveId" clId="{B902B7EB-DB82-4605-9239-9B4E0D504E9D}" dt="2021-10-29T16:31:29.159" v="26" actId="404"/>
          <ac:spMkLst>
            <pc:docMk/>
            <pc:sldMk cId="3508703242" sldId="266"/>
            <ac:spMk id="3" creationId="{7AF3A754-BE62-4460-934A-DE869D26F05E}"/>
          </ac:spMkLst>
        </pc:spChg>
        <pc:spChg chg="mod">
          <ac:chgData name="Facundo Kogan" userId="70c5344707c1e834" providerId="LiveId" clId="{B902B7EB-DB82-4605-9239-9B4E0D504E9D}" dt="2021-10-29T18:30:08.872" v="27" actId="1035"/>
          <ac:spMkLst>
            <pc:docMk/>
            <pc:sldMk cId="3508703242" sldId="266"/>
            <ac:spMk id="28" creationId="{6A84FB53-0125-4B00-BB88-CF419B432A40}"/>
          </ac:spMkLst>
        </pc:spChg>
      </pc:sldChg>
      <pc:sldChg chg="modSp mod">
        <pc:chgData name="Facundo Kogan" userId="70c5344707c1e834" providerId="LiveId" clId="{B902B7EB-DB82-4605-9239-9B4E0D504E9D}" dt="2021-10-29T15:45:10.612" v="13" actId="20577"/>
        <pc:sldMkLst>
          <pc:docMk/>
          <pc:sldMk cId="2518336658" sldId="268"/>
        </pc:sldMkLst>
        <pc:spChg chg="mod">
          <ac:chgData name="Facundo Kogan" userId="70c5344707c1e834" providerId="LiveId" clId="{B902B7EB-DB82-4605-9239-9B4E0D504E9D}" dt="2021-10-29T15:45:10.612" v="13" actId="20577"/>
          <ac:spMkLst>
            <pc:docMk/>
            <pc:sldMk cId="2518336658" sldId="268"/>
            <ac:spMk id="24" creationId="{B9263BB1-22CA-4978-A571-AA99ADF4A1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3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8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18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09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60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662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47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67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340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5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59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263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54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78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5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8092-85EC-45DD-BC3D-988473B1AC34}" type="datetimeFigureOut">
              <a:rPr lang="es-AR" smtClean="0"/>
              <a:t>29/10/2021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09249D-0900-4E7B-82FC-4779FD3F933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26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868B5-DB2F-4BAE-ABCA-A3A555229189}"/>
              </a:ext>
            </a:extLst>
          </p:cNvPr>
          <p:cNvSpPr txBox="1"/>
          <p:nvPr/>
        </p:nvSpPr>
        <p:spPr>
          <a:xfrm>
            <a:off x="2491409" y="2411895"/>
            <a:ext cx="7209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Informe consumos 2019</a:t>
            </a:r>
          </a:p>
        </p:txBody>
      </p:sp>
      <p:pic>
        <p:nvPicPr>
          <p:cNvPr id="5" name="Imagen 1">
            <a:extLst>
              <a:ext uri="{FF2B5EF4-FFF2-40B4-BE49-F238E27FC236}">
                <a16:creationId xmlns:a16="http://schemas.microsoft.com/office/drawing/2014/main" id="{EBFB4622-C87A-42D0-91E7-CB8661A240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54" y="4366591"/>
            <a:ext cx="191452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92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3C91E-598A-42BF-88AE-9EA73D98627C}"/>
              </a:ext>
            </a:extLst>
          </p:cNvPr>
          <p:cNvSpPr txBox="1"/>
          <p:nvPr/>
        </p:nvSpPr>
        <p:spPr>
          <a:xfrm>
            <a:off x="238539" y="225287"/>
            <a:ext cx="339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Anexo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54E9E-98BE-4891-9A35-F0E4CC495A65}"/>
              </a:ext>
            </a:extLst>
          </p:cNvPr>
          <p:cNvSpPr txBox="1"/>
          <p:nvPr/>
        </p:nvSpPr>
        <p:spPr>
          <a:xfrm>
            <a:off x="238539" y="833158"/>
            <a:ext cx="11714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b="1" dirty="0"/>
              <a:t>RAW</a:t>
            </a:r>
            <a:r>
              <a:rPr lang="es-AR" sz="1400" dirty="0"/>
              <a:t> (Rating </a:t>
            </a:r>
            <a:r>
              <a:rPr lang="es-AR" sz="1400" dirty="0" err="1"/>
              <a:t>Anywhere</a:t>
            </a:r>
            <a:r>
              <a:rPr lang="es-AR" sz="1400" dirty="0"/>
              <a:t>) es un sistema de tasación para los servicios de telefonía, el cual establece la tarifa, consolida los consumos y los </a:t>
            </a:r>
            <a:r>
              <a:rPr lang="es-AR" sz="1400" dirty="0" err="1"/>
              <a:t>envia</a:t>
            </a:r>
            <a:r>
              <a:rPr lang="es-AR" sz="1400" dirty="0"/>
              <a:t> a EOP.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b="1" dirty="0"/>
              <a:t>EOP</a:t>
            </a:r>
            <a:r>
              <a:rPr lang="es-AR" sz="1400" dirty="0"/>
              <a:t>(</a:t>
            </a:r>
            <a:r>
              <a:rPr lang="es-AR" sz="1400" dirty="0" err="1"/>
              <a:t>External</a:t>
            </a:r>
            <a:r>
              <a:rPr lang="es-AR" sz="1400" dirty="0"/>
              <a:t> </a:t>
            </a:r>
            <a:r>
              <a:rPr lang="es-AR" sz="1400" dirty="0" err="1"/>
              <a:t>Origin</a:t>
            </a:r>
            <a:r>
              <a:rPr lang="es-AR" sz="1400" dirty="0"/>
              <a:t> </a:t>
            </a:r>
            <a:r>
              <a:rPr lang="es-AR" sz="1400" dirty="0" err="1"/>
              <a:t>processor</a:t>
            </a:r>
            <a:r>
              <a:rPr lang="es-AR" sz="1400" dirty="0"/>
              <a:t>) es el encargado de validar el formato, contexto y estructura de la información proveniente de los diferentes tasadores. Además crea el archivo L01 con el lenguaje Kenan.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b="1" dirty="0"/>
              <a:t>LEXM-RAW es un </a:t>
            </a:r>
            <a:r>
              <a:rPr lang="es-AR" sz="1400" dirty="0"/>
              <a:t>Sistema de tasación para servicios de conferencia (Collaboration), luego RAW consolida los consumos y los envía a EOP.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b="1" dirty="0"/>
              <a:t>IRS</a:t>
            </a:r>
            <a:r>
              <a:rPr lang="es-AR" sz="1400" dirty="0"/>
              <a:t> (</a:t>
            </a:r>
            <a:r>
              <a:rPr lang="es-AR" sz="1400" dirty="0" err="1"/>
              <a:t>Interconnection</a:t>
            </a:r>
            <a:r>
              <a:rPr lang="es-AR" sz="1400" dirty="0"/>
              <a:t> Rating </a:t>
            </a:r>
            <a:r>
              <a:rPr lang="es-AR" sz="1400" dirty="0" err="1"/>
              <a:t>System</a:t>
            </a:r>
            <a:r>
              <a:rPr lang="es-AR" sz="1400" dirty="0"/>
              <a:t>) es el sistema de tasación para los servicios de ITX, el cual establece la tarifa, consolida los consumos y los </a:t>
            </a:r>
            <a:r>
              <a:rPr lang="es-AR" sz="1400" dirty="0" err="1"/>
              <a:t>envia</a:t>
            </a:r>
            <a:r>
              <a:rPr lang="es-AR" sz="1400" dirty="0"/>
              <a:t> a EOP.</a:t>
            </a:r>
          </a:p>
          <a:p>
            <a:endParaRPr lang="es-A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3E2A-F0F7-409C-8718-A2219101FACC}"/>
              </a:ext>
            </a:extLst>
          </p:cNvPr>
          <p:cNvSpPr txBox="1"/>
          <p:nvPr/>
        </p:nvSpPr>
        <p:spPr>
          <a:xfrm>
            <a:off x="238539" y="2610579"/>
            <a:ext cx="1157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Cloud Performance </a:t>
            </a:r>
            <a:r>
              <a:rPr lang="es-AR" sz="1400" dirty="0"/>
              <a:t>es el sistema de tasación de DEC 1, califica y consolida los consumos y los envía a EOP.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VM </a:t>
            </a:r>
            <a:r>
              <a:rPr lang="es-AR" sz="1400" b="1" dirty="0" err="1"/>
              <a:t>Ware</a:t>
            </a:r>
            <a:r>
              <a:rPr lang="es-AR" sz="1400" b="1" dirty="0"/>
              <a:t> </a:t>
            </a:r>
            <a:r>
              <a:rPr lang="es-AR" sz="1400" dirty="0"/>
              <a:t>es el sistema de tasación de DEC 3, califica y consolida los consumos y los envía a EOP.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5B6EB-D106-4B7E-8801-67575D891A83}"/>
              </a:ext>
            </a:extLst>
          </p:cNvPr>
          <p:cNvSpPr txBox="1"/>
          <p:nvPr/>
        </p:nvSpPr>
        <p:spPr>
          <a:xfrm>
            <a:off x="238539" y="3139427"/>
            <a:ext cx="11798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OSSDB</a:t>
            </a:r>
            <a:r>
              <a:rPr lang="es-AR" sz="1400" dirty="0"/>
              <a:t> es el sistema de tasación para los consumos de internet, los consolida y los envía a EOP.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E1AE3-BD4D-4016-8457-848FD0BB80B9}"/>
              </a:ext>
            </a:extLst>
          </p:cNvPr>
          <p:cNvSpPr txBox="1"/>
          <p:nvPr/>
        </p:nvSpPr>
        <p:spPr>
          <a:xfrm>
            <a:off x="238539" y="3644348"/>
            <a:ext cx="93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43518-6859-4507-8966-511E776EA4E0}"/>
              </a:ext>
            </a:extLst>
          </p:cNvPr>
          <p:cNvSpPr txBox="1"/>
          <p:nvPr/>
        </p:nvSpPr>
        <p:spPr>
          <a:xfrm>
            <a:off x="238539" y="3644348"/>
            <a:ext cx="1017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b="1" dirty="0"/>
              <a:t>Estructura </a:t>
            </a:r>
            <a:r>
              <a:rPr lang="es-AR" sz="1400" b="1" dirty="0" err="1"/>
              <a:t>Multitenant</a:t>
            </a:r>
            <a:r>
              <a:rPr lang="es-AR" sz="1400" dirty="0"/>
              <a:t>: tener una sola base de código que se ejecuta para todos los clientes, con una misma estructura de datos, pero áreas de datos separadas para cada uno. </a:t>
            </a:r>
          </a:p>
        </p:txBody>
      </p:sp>
    </p:spTree>
    <p:extLst>
      <p:ext uri="{BB962C8B-B14F-4D97-AF65-F5344CB8AC3E}">
        <p14:creationId xmlns:p14="http://schemas.microsoft.com/office/powerpoint/2010/main" val="440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E893-00F9-4D9C-B5F9-F8092E7B365B}"/>
              </a:ext>
            </a:extLst>
          </p:cNvPr>
          <p:cNvSpPr txBox="1"/>
          <p:nvPr/>
        </p:nvSpPr>
        <p:spPr>
          <a:xfrm>
            <a:off x="132522" y="172132"/>
            <a:ext cx="620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Breve descripción de los servicios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9B0B4-553D-46AC-8B4F-02B177BB43AD}"/>
              </a:ext>
            </a:extLst>
          </p:cNvPr>
          <p:cNvSpPr txBox="1"/>
          <p:nvPr/>
        </p:nvSpPr>
        <p:spPr>
          <a:xfrm>
            <a:off x="119271" y="652476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Línea de producto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8615E-9C5D-4675-A5CF-5B0D285DA425}"/>
              </a:ext>
            </a:extLst>
          </p:cNvPr>
          <p:cNvSpPr txBox="1"/>
          <p:nvPr/>
        </p:nvSpPr>
        <p:spPr>
          <a:xfrm>
            <a:off x="4154558" y="668560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Servicio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3F18B-FADE-4597-A137-724F2A2F035D}"/>
              </a:ext>
            </a:extLst>
          </p:cNvPr>
          <p:cNvSpPr txBox="1"/>
          <p:nvPr/>
        </p:nvSpPr>
        <p:spPr>
          <a:xfrm>
            <a:off x="7967873" y="639178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Descripción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75493-B940-44F0-B6D7-6E3EF45DE5B4}"/>
              </a:ext>
            </a:extLst>
          </p:cNvPr>
          <p:cNvSpPr txBox="1"/>
          <p:nvPr/>
        </p:nvSpPr>
        <p:spPr>
          <a:xfrm>
            <a:off x="602977" y="1922969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Data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0E53D-8794-45A2-86D4-31B70174F801}"/>
              </a:ext>
            </a:extLst>
          </p:cNvPr>
          <p:cNvSpPr txBox="1"/>
          <p:nvPr/>
        </p:nvSpPr>
        <p:spPr>
          <a:xfrm>
            <a:off x="39758" y="3669448"/>
            <a:ext cx="3710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err="1"/>
              <a:t>Voice</a:t>
            </a:r>
            <a:r>
              <a:rPr lang="es-AR" sz="1600" b="1" dirty="0"/>
              <a:t> and Collaboration Services</a:t>
            </a:r>
            <a:endParaRPr lang="es-A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3B7A3-15AF-40F3-866B-A95F84EF0041}"/>
              </a:ext>
            </a:extLst>
          </p:cNvPr>
          <p:cNvSpPr txBox="1"/>
          <p:nvPr/>
        </p:nvSpPr>
        <p:spPr>
          <a:xfrm>
            <a:off x="106019" y="5508007"/>
            <a:ext cx="355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Media, IP &amp; VPN Data Network</a:t>
            </a:r>
            <a:endParaRPr lang="es-A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BDC06-A739-443C-B5F0-DC9DA74DFCA5}"/>
              </a:ext>
            </a:extLst>
          </p:cNvPr>
          <p:cNvSpPr txBox="1"/>
          <p:nvPr/>
        </p:nvSpPr>
        <p:spPr>
          <a:xfrm>
            <a:off x="4041913" y="1571186"/>
            <a:ext cx="131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Energy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7B60A-42D4-4860-AA93-206777E1ACE1}"/>
              </a:ext>
            </a:extLst>
          </p:cNvPr>
          <p:cNvSpPr txBox="1"/>
          <p:nvPr/>
        </p:nvSpPr>
        <p:spPr>
          <a:xfrm>
            <a:off x="3684104" y="5474108"/>
            <a:ext cx="292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Internet </a:t>
            </a:r>
            <a:r>
              <a:rPr lang="es-AR" dirty="0" err="1"/>
              <a:t>Burstable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17CB4-6D86-444D-880F-158E539B4E94}"/>
              </a:ext>
            </a:extLst>
          </p:cNvPr>
          <p:cNvSpPr txBox="1"/>
          <p:nvPr/>
        </p:nvSpPr>
        <p:spPr>
          <a:xfrm>
            <a:off x="3750367" y="3565939"/>
            <a:ext cx="255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Telephony</a:t>
            </a:r>
            <a:r>
              <a:rPr lang="es-AR" dirty="0"/>
              <a:t> </a:t>
            </a:r>
            <a:r>
              <a:rPr lang="es-AR" dirty="0" err="1"/>
              <a:t>Usages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Interconexion</a:t>
            </a:r>
            <a:endParaRPr lang="es-A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FC9D9-B8F1-4A9C-ABDD-6798B68B6FFE}"/>
              </a:ext>
            </a:extLst>
          </p:cNvPr>
          <p:cNvSpPr txBox="1"/>
          <p:nvPr/>
        </p:nvSpPr>
        <p:spPr>
          <a:xfrm>
            <a:off x="6997147" y="1282286"/>
            <a:ext cx="4850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DEC: Dynamic Enterprise Computing - infraestructura de computo en un entorno de nube </a:t>
            </a:r>
            <a:r>
              <a:rPr lang="es-AR" sz="1400" dirty="0" err="1"/>
              <a:t>multitenant</a:t>
            </a:r>
            <a:r>
              <a:rPr lang="es-A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CAM: Cloud </a:t>
            </a:r>
            <a:r>
              <a:rPr lang="es-AR" sz="1400" dirty="0" err="1"/>
              <a:t>Application</a:t>
            </a:r>
            <a:r>
              <a:rPr lang="es-AR" sz="1400" dirty="0"/>
              <a:t> Management – gerenciamiento de las aplicaciones en el contexto de una plataforma tanto en nubes privadas, publicas como hibridas.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Energy: Consumo de energía de racks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9DC79-2E52-486A-A049-F53BA521397F}"/>
              </a:ext>
            </a:extLst>
          </p:cNvPr>
          <p:cNvSpPr txBox="1"/>
          <p:nvPr/>
        </p:nvSpPr>
        <p:spPr>
          <a:xfrm>
            <a:off x="7010399" y="3565939"/>
            <a:ext cx="506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Telefonía: Llamadas locales/ internacionales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Collaboration: Servicios de conferencias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Interconexión: Servicios de telefonía entre operadoras.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E5F27-62EA-41D3-8450-6E0B654C105A}"/>
              </a:ext>
            </a:extLst>
          </p:cNvPr>
          <p:cNvSpPr txBox="1"/>
          <p:nvPr/>
        </p:nvSpPr>
        <p:spPr>
          <a:xfrm>
            <a:off x="7010400" y="5474108"/>
            <a:ext cx="4850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Internet: Acceso a internet dedicado.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CDN: Content </a:t>
            </a:r>
            <a:r>
              <a:rPr lang="es-AR" sz="1400" dirty="0" err="1"/>
              <a:t>Delivery</a:t>
            </a:r>
            <a:r>
              <a:rPr lang="es-AR" sz="1400" dirty="0"/>
              <a:t> Network- Servicio de </a:t>
            </a:r>
            <a:r>
              <a:rPr lang="es-AR" sz="1400" dirty="0" err="1"/>
              <a:t>streaming</a:t>
            </a:r>
            <a:r>
              <a:rPr lang="es-AR" sz="1400" dirty="0"/>
              <a:t> (distribución de contenido).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051FE2-E93C-4AA8-8B6D-783BDC4042CA}"/>
              </a:ext>
            </a:extLst>
          </p:cNvPr>
          <p:cNvSpPr/>
          <p:nvPr/>
        </p:nvSpPr>
        <p:spPr>
          <a:xfrm>
            <a:off x="3657601" y="1334628"/>
            <a:ext cx="2080591" cy="163117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F0BDAD-1DBF-4FAB-BB83-D47D79D7BEF7}"/>
              </a:ext>
            </a:extLst>
          </p:cNvPr>
          <p:cNvSpPr/>
          <p:nvPr/>
        </p:nvSpPr>
        <p:spPr>
          <a:xfrm>
            <a:off x="3657601" y="3259264"/>
            <a:ext cx="2411896" cy="151756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39952-7CEA-458F-ACB0-4871329B8CF6}"/>
              </a:ext>
            </a:extLst>
          </p:cNvPr>
          <p:cNvSpPr/>
          <p:nvPr/>
        </p:nvSpPr>
        <p:spPr>
          <a:xfrm>
            <a:off x="3710607" y="5206710"/>
            <a:ext cx="2411896" cy="1156161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5C8252-F99E-481C-9EC9-E27215C6975B}"/>
              </a:ext>
            </a:extLst>
          </p:cNvPr>
          <p:cNvSpPr/>
          <p:nvPr/>
        </p:nvSpPr>
        <p:spPr>
          <a:xfrm>
            <a:off x="543344" y="1588114"/>
            <a:ext cx="1610137" cy="103904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F985E3-F95D-4993-B10F-09119C485709}"/>
              </a:ext>
            </a:extLst>
          </p:cNvPr>
          <p:cNvSpPr/>
          <p:nvPr/>
        </p:nvSpPr>
        <p:spPr>
          <a:xfrm>
            <a:off x="39758" y="3237263"/>
            <a:ext cx="3216961" cy="132843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A69584-DBF0-4B96-9F14-55E846437655}"/>
              </a:ext>
            </a:extLst>
          </p:cNvPr>
          <p:cNvSpPr/>
          <p:nvPr/>
        </p:nvSpPr>
        <p:spPr>
          <a:xfrm>
            <a:off x="119271" y="4999575"/>
            <a:ext cx="3114260" cy="132843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1D97CD2-0068-47AF-8997-B2B5ACA2C777}"/>
              </a:ext>
            </a:extLst>
          </p:cNvPr>
          <p:cNvSpPr/>
          <p:nvPr/>
        </p:nvSpPr>
        <p:spPr>
          <a:xfrm>
            <a:off x="2537793" y="1980936"/>
            <a:ext cx="101379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35A2638-D6BF-457C-891B-9212B10B06AC}"/>
              </a:ext>
            </a:extLst>
          </p:cNvPr>
          <p:cNvSpPr/>
          <p:nvPr/>
        </p:nvSpPr>
        <p:spPr>
          <a:xfrm>
            <a:off x="3349485" y="3684104"/>
            <a:ext cx="255109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2A87FD5-1AF8-47EC-9B81-0C2C95D9A78A}"/>
              </a:ext>
            </a:extLst>
          </p:cNvPr>
          <p:cNvSpPr/>
          <p:nvPr/>
        </p:nvSpPr>
        <p:spPr>
          <a:xfrm>
            <a:off x="3286539" y="5537030"/>
            <a:ext cx="344559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B9EBB2-5934-4B58-A53F-702D6E4FB83C}"/>
              </a:ext>
            </a:extLst>
          </p:cNvPr>
          <p:cNvSpPr/>
          <p:nvPr/>
        </p:nvSpPr>
        <p:spPr>
          <a:xfrm>
            <a:off x="6758609" y="1223834"/>
            <a:ext cx="5102087" cy="154591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ADBCFB-D2B1-4693-B492-A2BC188DA21E}"/>
              </a:ext>
            </a:extLst>
          </p:cNvPr>
          <p:cNvSpPr/>
          <p:nvPr/>
        </p:nvSpPr>
        <p:spPr>
          <a:xfrm>
            <a:off x="6771861" y="3429000"/>
            <a:ext cx="5300868" cy="1091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2507F7-1BE9-4D59-8693-858751F0A59B}"/>
              </a:ext>
            </a:extLst>
          </p:cNvPr>
          <p:cNvSpPr/>
          <p:nvPr/>
        </p:nvSpPr>
        <p:spPr>
          <a:xfrm>
            <a:off x="6758609" y="5179296"/>
            <a:ext cx="5327372" cy="14865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5E8AB9-902B-4E70-AD1B-732A09226A85}"/>
              </a:ext>
            </a:extLst>
          </p:cNvPr>
          <p:cNvSpPr/>
          <p:nvPr/>
        </p:nvSpPr>
        <p:spPr>
          <a:xfrm>
            <a:off x="6122503" y="1996324"/>
            <a:ext cx="490329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B4524DE-54ED-4D64-BA72-A2AA9C5BB9A1}"/>
              </a:ext>
            </a:extLst>
          </p:cNvPr>
          <p:cNvSpPr/>
          <p:nvPr/>
        </p:nvSpPr>
        <p:spPr>
          <a:xfrm>
            <a:off x="6122504" y="3761167"/>
            <a:ext cx="437324" cy="40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357B808-4B7A-4681-9899-F944F8175372}"/>
              </a:ext>
            </a:extLst>
          </p:cNvPr>
          <p:cNvSpPr/>
          <p:nvPr/>
        </p:nvSpPr>
        <p:spPr>
          <a:xfrm>
            <a:off x="6215274" y="5587806"/>
            <a:ext cx="450565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4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8161-1D06-47E9-B4BB-56102DB6DE92}"/>
              </a:ext>
            </a:extLst>
          </p:cNvPr>
          <p:cNvSpPr txBox="1"/>
          <p:nvPr/>
        </p:nvSpPr>
        <p:spPr>
          <a:xfrm>
            <a:off x="185529" y="172278"/>
            <a:ext cx="58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Línea de producto: Data Center - DEC 1 y 3- Ciclo 3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FB8A6-987B-49A7-AD74-8625A444EB78}"/>
              </a:ext>
            </a:extLst>
          </p:cNvPr>
          <p:cNvSpPr txBox="1"/>
          <p:nvPr/>
        </p:nvSpPr>
        <p:spPr>
          <a:xfrm>
            <a:off x="3091404" y="800044"/>
            <a:ext cx="228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u="sng" dirty="0"/>
              <a:t>Tasadores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6DCC9-1131-4BD2-832B-7063F2851A39}"/>
              </a:ext>
            </a:extLst>
          </p:cNvPr>
          <p:cNvSpPr txBox="1"/>
          <p:nvPr/>
        </p:nvSpPr>
        <p:spPr>
          <a:xfrm>
            <a:off x="5966793" y="769267"/>
            <a:ext cx="170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/>
              <a:t>Procesador USG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D9C0-87D6-4D04-9EA0-C83B21C61030}"/>
              </a:ext>
            </a:extLst>
          </p:cNvPr>
          <p:cNvSpPr txBox="1"/>
          <p:nvPr/>
        </p:nvSpPr>
        <p:spPr>
          <a:xfrm>
            <a:off x="9462055" y="731449"/>
            <a:ext cx="137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Facturador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0DD6C0-0029-4946-81DD-F3AC21837680}"/>
              </a:ext>
            </a:extLst>
          </p:cNvPr>
          <p:cNvSpPr/>
          <p:nvPr/>
        </p:nvSpPr>
        <p:spPr>
          <a:xfrm>
            <a:off x="2981175" y="1230226"/>
            <a:ext cx="1449211" cy="926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2052CA-EAFA-4125-A979-52074984AB7D}"/>
              </a:ext>
            </a:extLst>
          </p:cNvPr>
          <p:cNvSpPr/>
          <p:nvPr/>
        </p:nvSpPr>
        <p:spPr>
          <a:xfrm>
            <a:off x="2958290" y="2297039"/>
            <a:ext cx="1544604" cy="869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9748BC-CFE0-474B-B91E-AF02EF26A424}"/>
              </a:ext>
            </a:extLst>
          </p:cNvPr>
          <p:cNvSpPr/>
          <p:nvPr/>
        </p:nvSpPr>
        <p:spPr>
          <a:xfrm>
            <a:off x="417119" y="2219969"/>
            <a:ext cx="1128737" cy="85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9B12D-1433-4DE7-906F-A99E3ED358B6}"/>
              </a:ext>
            </a:extLst>
          </p:cNvPr>
          <p:cNvSpPr/>
          <p:nvPr/>
        </p:nvSpPr>
        <p:spPr>
          <a:xfrm>
            <a:off x="403021" y="1214112"/>
            <a:ext cx="1173331" cy="8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1459D-D480-423A-8D30-F62E29844068}"/>
              </a:ext>
            </a:extLst>
          </p:cNvPr>
          <p:cNvSpPr txBox="1"/>
          <p:nvPr/>
        </p:nvSpPr>
        <p:spPr>
          <a:xfrm>
            <a:off x="3277860" y="1401044"/>
            <a:ext cx="110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/>
              <a:t>Cloud Performance -  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BF285-7FE2-4517-A74D-9E0447D60C40}"/>
              </a:ext>
            </a:extLst>
          </p:cNvPr>
          <p:cNvSpPr txBox="1"/>
          <p:nvPr/>
        </p:nvSpPr>
        <p:spPr>
          <a:xfrm>
            <a:off x="3187204" y="2474867"/>
            <a:ext cx="1310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b="1" dirty="0"/>
              <a:t>Virtual Machine </a:t>
            </a:r>
            <a:r>
              <a:rPr lang="es-AR" sz="1100" b="1" dirty="0" err="1"/>
              <a:t>Ware</a:t>
            </a:r>
            <a:r>
              <a:rPr lang="es-AR" sz="1100" b="1" dirty="0"/>
              <a:t> - Latam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3F4D3-5F87-4E0B-847F-DC0C06B370CC}"/>
              </a:ext>
            </a:extLst>
          </p:cNvPr>
          <p:cNvSpPr txBox="1"/>
          <p:nvPr/>
        </p:nvSpPr>
        <p:spPr>
          <a:xfrm>
            <a:off x="586779" y="1320630"/>
            <a:ext cx="87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DEC I – Marcela Cueli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9DE9C-5409-4927-A63A-133A94FDBC0D}"/>
              </a:ext>
            </a:extLst>
          </p:cNvPr>
          <p:cNvSpPr txBox="1"/>
          <p:nvPr/>
        </p:nvSpPr>
        <p:spPr>
          <a:xfrm>
            <a:off x="617163" y="2337843"/>
            <a:ext cx="959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DEC III – Marcela Cueli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FE6C49-2684-449A-B031-121C70F6436A}"/>
              </a:ext>
            </a:extLst>
          </p:cNvPr>
          <p:cNvSpPr/>
          <p:nvPr/>
        </p:nvSpPr>
        <p:spPr>
          <a:xfrm>
            <a:off x="6320349" y="1521512"/>
            <a:ext cx="1028300" cy="93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0B74F4-6DC2-4ED3-8CCE-D08958A3445A}"/>
              </a:ext>
            </a:extLst>
          </p:cNvPr>
          <p:cNvSpPr/>
          <p:nvPr/>
        </p:nvSpPr>
        <p:spPr>
          <a:xfrm>
            <a:off x="9457106" y="1326488"/>
            <a:ext cx="1028300" cy="93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3823-4E70-4435-A3FC-F3FE48B53D2A}"/>
              </a:ext>
            </a:extLst>
          </p:cNvPr>
          <p:cNvSpPr txBox="1"/>
          <p:nvPr/>
        </p:nvSpPr>
        <p:spPr>
          <a:xfrm>
            <a:off x="6576932" y="1818159"/>
            <a:ext cx="54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CF3C5B-A894-4812-BFEF-775CC0A4E788}"/>
              </a:ext>
            </a:extLst>
          </p:cNvPr>
          <p:cNvSpPr txBox="1"/>
          <p:nvPr/>
        </p:nvSpPr>
        <p:spPr>
          <a:xfrm>
            <a:off x="9657345" y="1655261"/>
            <a:ext cx="62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Kenan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154A7E9-046B-409C-A3C2-4F9DCA3C9F50}"/>
              </a:ext>
            </a:extLst>
          </p:cNvPr>
          <p:cNvSpPr/>
          <p:nvPr/>
        </p:nvSpPr>
        <p:spPr>
          <a:xfrm>
            <a:off x="2117387" y="1524529"/>
            <a:ext cx="425668" cy="3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148712-36C6-4FCD-A7A3-E9C18CBCD378}"/>
              </a:ext>
            </a:extLst>
          </p:cNvPr>
          <p:cNvSpPr/>
          <p:nvPr/>
        </p:nvSpPr>
        <p:spPr>
          <a:xfrm>
            <a:off x="1952875" y="2396368"/>
            <a:ext cx="425668" cy="3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301B46-A642-44F4-88BA-2DD63343E62C}"/>
              </a:ext>
            </a:extLst>
          </p:cNvPr>
          <p:cNvSpPr/>
          <p:nvPr/>
        </p:nvSpPr>
        <p:spPr>
          <a:xfrm>
            <a:off x="8164089" y="1735769"/>
            <a:ext cx="425668" cy="3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920EF62A-E8AA-488D-9076-74942169A6A4}"/>
              </a:ext>
            </a:extLst>
          </p:cNvPr>
          <p:cNvSpPr/>
          <p:nvPr/>
        </p:nvSpPr>
        <p:spPr>
          <a:xfrm rot="16200000">
            <a:off x="2282044" y="1298443"/>
            <a:ext cx="522022" cy="42800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0ECEBA-6EEA-489E-A458-07558E121F1D}"/>
              </a:ext>
            </a:extLst>
          </p:cNvPr>
          <p:cNvSpPr txBox="1"/>
          <p:nvPr/>
        </p:nvSpPr>
        <p:spPr>
          <a:xfrm>
            <a:off x="199930" y="3696924"/>
            <a:ext cx="5121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Proceso ejecutado por Línea de producto (</a:t>
            </a:r>
            <a:r>
              <a:rPr lang="es-AR" sz="1200" dirty="0" err="1"/>
              <a:t>Dec</a:t>
            </a:r>
            <a:r>
              <a:rPr lang="es-AR" sz="1200" dirty="0"/>
              <a:t> I y DEC III)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Tasación cargos: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200" dirty="0"/>
              <a:t>DEC I:Almacena posibles consumos de cada cliente dia a dia; IAAS consulta a </a:t>
            </a:r>
            <a:r>
              <a:rPr lang="es-AR" sz="1200" dirty="0" err="1"/>
              <a:t>cloud</a:t>
            </a:r>
            <a:r>
              <a:rPr lang="es-AR" sz="1200" dirty="0"/>
              <a:t> performance cada uno de los registros insertados previamente y actualiza la información con los consumos que haya hecho.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200" dirty="0"/>
              <a:t>DEC III: Verifica que el servidor WEB y la BD estén </a:t>
            </a:r>
            <a:r>
              <a:rPr lang="es-AR" sz="1200" dirty="0" err="1"/>
              <a:t>sincornizados</a:t>
            </a:r>
            <a:r>
              <a:rPr lang="es-AR" sz="1200" dirty="0"/>
              <a:t>. Si encuentra consumos se actualiza la información en las tablas y el registro de la ultima actualización.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PXQ. DEC I: </a:t>
            </a:r>
            <a:r>
              <a:rPr lang="es-AR" sz="1200" dirty="0" err="1"/>
              <a:t>Producedure</a:t>
            </a:r>
            <a:r>
              <a:rPr lang="es-AR" sz="1200" dirty="0"/>
              <a:t> encargado de realizar los cálculos, accede a distintas tablas y busca los registros de las otras tablas y los actualiza. DEC III: Ejecuta automáticamente la operación del calculo de consumos. Los precios estan en una aplicación llamada PAT.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Tasación de consumos en EOP.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Este producto no se presta para Ecuador y Venezuela.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BF6170A-7212-443F-AD4F-BA0A370CE756}"/>
              </a:ext>
            </a:extLst>
          </p:cNvPr>
          <p:cNvSpPr/>
          <p:nvPr/>
        </p:nvSpPr>
        <p:spPr>
          <a:xfrm rot="16200000">
            <a:off x="6712965" y="2293053"/>
            <a:ext cx="522022" cy="22698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8BD9EC9-AFFD-4119-901A-A0327FBD8B75}"/>
              </a:ext>
            </a:extLst>
          </p:cNvPr>
          <p:cNvSpPr/>
          <p:nvPr/>
        </p:nvSpPr>
        <p:spPr>
          <a:xfrm rot="16200000">
            <a:off x="9804020" y="1877767"/>
            <a:ext cx="522022" cy="3101008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E2081-0425-4AC0-9C40-07950D948B57}"/>
              </a:ext>
            </a:extLst>
          </p:cNvPr>
          <p:cNvSpPr txBox="1"/>
          <p:nvPr/>
        </p:nvSpPr>
        <p:spPr>
          <a:xfrm>
            <a:off x="5445030" y="3758065"/>
            <a:ext cx="3069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Proceso ejecutado por Kenan IT Latam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Ejecución del inicio de importación de consumos que luego se inserta en la tabla EOP.L01_stagging.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Creación archivo L01_File.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 err="1"/>
              <a:t>Envio</a:t>
            </a:r>
            <a:r>
              <a:rPr lang="es-AR" sz="1400" dirty="0"/>
              <a:t> de reportes de consumos a las líneas de producto y a Billing </a:t>
            </a:r>
            <a:r>
              <a:rPr lang="es-AR" sz="1400" dirty="0" err="1"/>
              <a:t>Operations</a:t>
            </a:r>
            <a:r>
              <a:rPr lang="es-AR" sz="1400" dirty="0"/>
              <a:t> (Good and </a:t>
            </a:r>
            <a:r>
              <a:rPr lang="es-AR" sz="1400" dirty="0" err="1"/>
              <a:t>Bad</a:t>
            </a:r>
            <a:r>
              <a:rPr lang="es-AR" sz="1400" dirty="0"/>
              <a:t> </a:t>
            </a:r>
            <a:r>
              <a:rPr lang="es-AR" sz="1400" dirty="0" err="1"/>
              <a:t>records</a:t>
            </a:r>
            <a:r>
              <a:rPr lang="es-AR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Consultas a Data Center.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DD2F90-97D9-428C-959F-7E7A86DC382D}"/>
              </a:ext>
            </a:extLst>
          </p:cNvPr>
          <p:cNvSpPr txBox="1"/>
          <p:nvPr/>
        </p:nvSpPr>
        <p:spPr>
          <a:xfrm>
            <a:off x="8514526" y="3758065"/>
            <a:ext cx="36774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Proceso ejecutado por Billing </a:t>
            </a:r>
            <a:r>
              <a:rPr lang="es-AR" sz="1600" dirty="0" err="1"/>
              <a:t>Operations</a:t>
            </a:r>
            <a:endParaRPr lang="es-A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Control de </a:t>
            </a:r>
            <a:r>
              <a:rPr lang="es-AR" sz="1600" dirty="0" err="1"/>
              <a:t>bad</a:t>
            </a:r>
            <a:r>
              <a:rPr lang="es-AR" sz="1600" dirty="0"/>
              <a:t> </a:t>
            </a:r>
            <a:r>
              <a:rPr lang="es-AR" sz="1600" dirty="0" err="1"/>
              <a:t>records</a:t>
            </a:r>
            <a:r>
              <a:rPr lang="es-AR" sz="1600" dirty="0"/>
              <a:t> – </a:t>
            </a:r>
            <a:r>
              <a:rPr lang="es-AR" sz="1600" dirty="0" err="1"/>
              <a:t>Fix</a:t>
            </a:r>
            <a:r>
              <a:rPr lang="es-AR" sz="1600" dirty="0"/>
              <a:t> en MIU.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 err="1"/>
              <a:t>Envio</a:t>
            </a:r>
            <a:r>
              <a:rPr lang="es-AR" sz="1600" dirty="0"/>
              <a:t> de los archivos de consumos a cada línea de producto con los comentarios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Ejecución de bip proforma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Ejecución de reporte de descuentos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 err="1"/>
              <a:t>Fix</a:t>
            </a:r>
            <a:r>
              <a:rPr lang="es-AR" sz="1600" dirty="0"/>
              <a:t> fecha contratos/ USG </a:t>
            </a:r>
            <a:r>
              <a:rPr lang="es-AR" sz="1600" dirty="0" err="1"/>
              <a:t>Guides</a:t>
            </a:r>
            <a:r>
              <a:rPr lang="es-AR" sz="1600" dirty="0"/>
              <a:t>/ eliminación consumos errados.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Tiempo de </a:t>
            </a:r>
            <a:r>
              <a:rPr lang="es-AR" sz="1600" dirty="0" err="1"/>
              <a:t>ejecucion</a:t>
            </a:r>
            <a:r>
              <a:rPr lang="es-AR" sz="1600" dirty="0"/>
              <a:t>: 6 </a:t>
            </a:r>
            <a:r>
              <a:rPr lang="es-AR" sz="1600" dirty="0" err="1"/>
              <a:t>hs</a:t>
            </a:r>
            <a:r>
              <a:rPr lang="es-AR" sz="16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18FFB14-5A2E-4DCE-A008-126F54CBC009}"/>
              </a:ext>
            </a:extLst>
          </p:cNvPr>
          <p:cNvSpPr/>
          <p:nvPr/>
        </p:nvSpPr>
        <p:spPr>
          <a:xfrm>
            <a:off x="5089632" y="1501157"/>
            <a:ext cx="425668" cy="3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DC7BF2D-F44F-4BFB-B50D-BA5445EE495F}"/>
              </a:ext>
            </a:extLst>
          </p:cNvPr>
          <p:cNvSpPr/>
          <p:nvPr/>
        </p:nvSpPr>
        <p:spPr>
          <a:xfrm>
            <a:off x="5061541" y="2337843"/>
            <a:ext cx="425668" cy="34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0D9521-D8AA-4731-B860-698008AD6DC8}"/>
              </a:ext>
            </a:extLst>
          </p:cNvPr>
          <p:cNvSpPr txBox="1"/>
          <p:nvPr/>
        </p:nvSpPr>
        <p:spPr>
          <a:xfrm>
            <a:off x="214940" y="800045"/>
            <a:ext cx="272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u="sng" dirty="0"/>
              <a:t>Tipo de consumo/Responsable</a:t>
            </a:r>
          </a:p>
        </p:txBody>
      </p:sp>
    </p:spTree>
    <p:extLst>
      <p:ext uri="{BB962C8B-B14F-4D97-AF65-F5344CB8AC3E}">
        <p14:creationId xmlns:p14="http://schemas.microsoft.com/office/powerpoint/2010/main" val="9929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23B9-3121-466A-A4F4-FBDB924C2551}"/>
              </a:ext>
            </a:extLst>
          </p:cNvPr>
          <p:cNvSpPr txBox="1"/>
          <p:nvPr/>
        </p:nvSpPr>
        <p:spPr>
          <a:xfrm>
            <a:off x="185530" y="172278"/>
            <a:ext cx="83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Línea de producto: </a:t>
            </a:r>
            <a:r>
              <a:rPr lang="es-AR" b="1" u="sng" dirty="0" err="1"/>
              <a:t>Voice</a:t>
            </a:r>
            <a:r>
              <a:rPr lang="es-AR" b="1" u="sng" dirty="0"/>
              <a:t> and Collaboration Services-  TELEFONÍA – Ciclo 8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5AAE5-576E-4A2B-A8A1-9D6F4F36E7EC}"/>
              </a:ext>
            </a:extLst>
          </p:cNvPr>
          <p:cNvSpPr txBox="1"/>
          <p:nvPr/>
        </p:nvSpPr>
        <p:spPr>
          <a:xfrm>
            <a:off x="3147393" y="866877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Tasadores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80DB1-4891-4D96-B4E7-EFDBB69861E9}"/>
              </a:ext>
            </a:extLst>
          </p:cNvPr>
          <p:cNvSpPr/>
          <p:nvPr/>
        </p:nvSpPr>
        <p:spPr>
          <a:xfrm>
            <a:off x="3026916" y="1290805"/>
            <a:ext cx="1262551" cy="85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27B4D-4660-4DA3-AFD9-16C3950D1FF2}"/>
              </a:ext>
            </a:extLst>
          </p:cNvPr>
          <p:cNvSpPr txBox="1"/>
          <p:nvPr/>
        </p:nvSpPr>
        <p:spPr>
          <a:xfrm>
            <a:off x="2799427" y="1577791"/>
            <a:ext cx="156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b="1" dirty="0"/>
              <a:t>        </a:t>
            </a:r>
            <a:r>
              <a:rPr lang="es-AR" sz="1100" b="1" dirty="0"/>
              <a:t>RAW/ LEXM RAW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6E6B0-E372-4253-8939-463CD1B2B1D5}"/>
              </a:ext>
            </a:extLst>
          </p:cNvPr>
          <p:cNvSpPr/>
          <p:nvPr/>
        </p:nvSpPr>
        <p:spPr>
          <a:xfrm>
            <a:off x="3026916" y="2260098"/>
            <a:ext cx="1262551" cy="84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6FC52-87CD-4F0E-B949-B8EDE508BC51}"/>
              </a:ext>
            </a:extLst>
          </p:cNvPr>
          <p:cNvSpPr txBox="1"/>
          <p:nvPr/>
        </p:nvSpPr>
        <p:spPr>
          <a:xfrm>
            <a:off x="3188810" y="2597640"/>
            <a:ext cx="156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b="1" dirty="0"/>
              <a:t>        </a:t>
            </a:r>
            <a:r>
              <a:rPr lang="es-AR" sz="1100" b="1" dirty="0"/>
              <a:t>IRS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0A1A3-9F82-43C2-942A-2C8B4F277917}"/>
              </a:ext>
            </a:extLst>
          </p:cNvPr>
          <p:cNvSpPr txBox="1"/>
          <p:nvPr/>
        </p:nvSpPr>
        <p:spPr>
          <a:xfrm>
            <a:off x="344549" y="885209"/>
            <a:ext cx="381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u="sng" dirty="0"/>
              <a:t>Tipo de consumo/ Responsable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A1BF86-7755-497F-B353-455679F87B2F}"/>
              </a:ext>
            </a:extLst>
          </p:cNvPr>
          <p:cNvSpPr/>
          <p:nvPr/>
        </p:nvSpPr>
        <p:spPr>
          <a:xfrm>
            <a:off x="4738761" y="1409021"/>
            <a:ext cx="930725" cy="44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3EF87A-3651-4496-B57D-ABE58CBBA101}"/>
              </a:ext>
            </a:extLst>
          </p:cNvPr>
          <p:cNvSpPr/>
          <p:nvPr/>
        </p:nvSpPr>
        <p:spPr>
          <a:xfrm>
            <a:off x="4747378" y="2520785"/>
            <a:ext cx="930726" cy="44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1BDCE4-AE75-4E3B-8CEA-40F9237E5507}"/>
              </a:ext>
            </a:extLst>
          </p:cNvPr>
          <p:cNvSpPr/>
          <p:nvPr/>
        </p:nvSpPr>
        <p:spPr>
          <a:xfrm>
            <a:off x="224514" y="1337445"/>
            <a:ext cx="1347551" cy="77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961A2-E070-47A1-AEC3-903EBE3B4274}"/>
              </a:ext>
            </a:extLst>
          </p:cNvPr>
          <p:cNvSpPr txBox="1"/>
          <p:nvPr/>
        </p:nvSpPr>
        <p:spPr>
          <a:xfrm>
            <a:off x="358682" y="1457157"/>
            <a:ext cx="11799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b="1" dirty="0"/>
              <a:t>Telefonía USG</a:t>
            </a:r>
          </a:p>
          <a:p>
            <a:r>
              <a:rPr lang="es-AR" sz="900" b="1" dirty="0"/>
              <a:t>Collaboration – </a:t>
            </a:r>
          </a:p>
          <a:p>
            <a:r>
              <a:rPr lang="es-AR" sz="900" b="1" dirty="0"/>
              <a:t>Guillermo Roncati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C220E-D9B3-417A-8635-FFDC7B3BA35D}"/>
              </a:ext>
            </a:extLst>
          </p:cNvPr>
          <p:cNvSpPr/>
          <p:nvPr/>
        </p:nvSpPr>
        <p:spPr>
          <a:xfrm>
            <a:off x="236981" y="2217466"/>
            <a:ext cx="1262550" cy="85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CAA8F-7C03-4A74-B467-AB5A6616824C}"/>
              </a:ext>
            </a:extLst>
          </p:cNvPr>
          <p:cNvSpPr txBox="1"/>
          <p:nvPr/>
        </p:nvSpPr>
        <p:spPr>
          <a:xfrm>
            <a:off x="421860" y="2489464"/>
            <a:ext cx="1116770" cy="5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b="1" dirty="0"/>
              <a:t>Interconexión- Ariel Carloni</a:t>
            </a:r>
          </a:p>
          <a:p>
            <a:endParaRPr lang="es-AR" sz="900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76FB6B-78D0-456F-B3DE-B91FB6CBCEBD}"/>
              </a:ext>
            </a:extLst>
          </p:cNvPr>
          <p:cNvSpPr/>
          <p:nvPr/>
        </p:nvSpPr>
        <p:spPr>
          <a:xfrm>
            <a:off x="2114224" y="1368364"/>
            <a:ext cx="685203" cy="44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FFA1D1A-8ECE-4533-9D40-B7D80ABDF0A9}"/>
              </a:ext>
            </a:extLst>
          </p:cNvPr>
          <p:cNvSpPr/>
          <p:nvPr/>
        </p:nvSpPr>
        <p:spPr>
          <a:xfrm>
            <a:off x="1955067" y="2410963"/>
            <a:ext cx="633806" cy="44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90E3C-2001-4805-9B6E-64DB0B73C104}"/>
              </a:ext>
            </a:extLst>
          </p:cNvPr>
          <p:cNvSpPr txBox="1"/>
          <p:nvPr/>
        </p:nvSpPr>
        <p:spPr>
          <a:xfrm>
            <a:off x="6034708" y="921473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Procesador USG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5CB8A-5FD8-40FC-8201-8B40E6A4AF5C}"/>
              </a:ext>
            </a:extLst>
          </p:cNvPr>
          <p:cNvSpPr txBox="1"/>
          <p:nvPr/>
        </p:nvSpPr>
        <p:spPr>
          <a:xfrm>
            <a:off x="9149991" y="921473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Facturador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E3E5CD-05B7-40DB-837B-6063501773A2}"/>
              </a:ext>
            </a:extLst>
          </p:cNvPr>
          <p:cNvSpPr/>
          <p:nvPr/>
        </p:nvSpPr>
        <p:spPr>
          <a:xfrm>
            <a:off x="6245080" y="1589462"/>
            <a:ext cx="1347551" cy="1129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02E0D7-B464-4A3C-8C5C-F19CE4B815C8}"/>
              </a:ext>
            </a:extLst>
          </p:cNvPr>
          <p:cNvSpPr/>
          <p:nvPr/>
        </p:nvSpPr>
        <p:spPr>
          <a:xfrm>
            <a:off x="9054854" y="1633164"/>
            <a:ext cx="1564530" cy="97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3AAA10-1071-4F0C-AC71-8BC90B0A4DB2}"/>
              </a:ext>
            </a:extLst>
          </p:cNvPr>
          <p:cNvSpPr/>
          <p:nvPr/>
        </p:nvSpPr>
        <p:spPr>
          <a:xfrm>
            <a:off x="7909891" y="1821687"/>
            <a:ext cx="698043" cy="406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4F4FD4-1BDA-4E07-BE74-7D7C4635E4A1}"/>
              </a:ext>
            </a:extLst>
          </p:cNvPr>
          <p:cNvSpPr txBox="1"/>
          <p:nvPr/>
        </p:nvSpPr>
        <p:spPr>
          <a:xfrm>
            <a:off x="6648258" y="1993649"/>
            <a:ext cx="648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EOP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2CD86-95F7-40DB-A4A0-94D72EA30F4B}"/>
              </a:ext>
            </a:extLst>
          </p:cNvPr>
          <p:cNvSpPr txBox="1"/>
          <p:nvPr/>
        </p:nvSpPr>
        <p:spPr>
          <a:xfrm>
            <a:off x="9464543" y="1976919"/>
            <a:ext cx="745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Kenan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676EE9F6-1A6D-479F-B2AB-A2AF70824362}"/>
              </a:ext>
            </a:extLst>
          </p:cNvPr>
          <p:cNvSpPr/>
          <p:nvPr/>
        </p:nvSpPr>
        <p:spPr>
          <a:xfrm rot="16200000">
            <a:off x="2263769" y="1288966"/>
            <a:ext cx="522022" cy="42800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807F9-7300-4ACF-BB17-391432B4B8EA}"/>
              </a:ext>
            </a:extLst>
          </p:cNvPr>
          <p:cNvSpPr txBox="1"/>
          <p:nvPr/>
        </p:nvSpPr>
        <p:spPr>
          <a:xfrm>
            <a:off x="170721" y="3616690"/>
            <a:ext cx="5374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Proceso ejecutado por Línea de producto (</a:t>
            </a:r>
            <a:r>
              <a:rPr lang="es-AR" sz="1600" dirty="0" err="1"/>
              <a:t>System</a:t>
            </a:r>
            <a:r>
              <a:rPr lang="es-AR" sz="1600" dirty="0"/>
              <a:t> Information Support/ Settlement)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Conciliación de cargos en cada tasador. Match entre SIID(Siebel) y </a:t>
            </a:r>
            <a:r>
              <a:rPr lang="es-AR" sz="1600" dirty="0" err="1"/>
              <a:t>CDRs</a:t>
            </a:r>
            <a:r>
              <a:rPr lang="es-AR" sz="1600" dirty="0"/>
              <a:t> enriquecidos de información.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Distribución de la información a RAW e 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ITX: </a:t>
            </a:r>
            <a:r>
              <a:rPr lang="es-AR" sz="1600" dirty="0" err="1"/>
              <a:t>Bra</a:t>
            </a:r>
            <a:r>
              <a:rPr lang="es-AR" sz="1600" dirty="0"/>
              <a:t> y Pe - intercambio de información entre operadores. Valor final enviado a EOP.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Collaboration: Se tasa en NA. Se consolida en RAW que evalúa la instancia.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Liberación de consumos en EOP.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Consumos disponibles en la tabla </a:t>
            </a:r>
            <a:r>
              <a:rPr lang="es-AR" sz="1600" dirty="0" err="1"/>
              <a:t>Fcarga</a:t>
            </a:r>
            <a:r>
              <a:rPr lang="es-AR" sz="1600" dirty="0"/>
              <a:t> Telefonía/ Collaboration/ Interconexión.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CB080C4E-912E-47C4-B77A-10F1C9A9FBE2}"/>
              </a:ext>
            </a:extLst>
          </p:cNvPr>
          <p:cNvSpPr/>
          <p:nvPr/>
        </p:nvSpPr>
        <p:spPr>
          <a:xfrm rot="16200000">
            <a:off x="6513953" y="2243485"/>
            <a:ext cx="522022" cy="22698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B51611E-123E-437D-868D-1F6ECFC198A6}"/>
              </a:ext>
            </a:extLst>
          </p:cNvPr>
          <p:cNvSpPr/>
          <p:nvPr/>
        </p:nvSpPr>
        <p:spPr>
          <a:xfrm rot="16200000">
            <a:off x="9548405" y="1817312"/>
            <a:ext cx="522022" cy="3101008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91598F-DE7F-447E-A47F-250CB818542F}"/>
              </a:ext>
            </a:extLst>
          </p:cNvPr>
          <p:cNvSpPr txBox="1"/>
          <p:nvPr/>
        </p:nvSpPr>
        <p:spPr>
          <a:xfrm>
            <a:off x="5545265" y="3628341"/>
            <a:ext cx="2929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Proceso ejecutado por Kenan IT Latam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Ejecución del inicio de importación de consumos que luego se inserta en la tabla EOP.L01_stagging.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Creación archivo L01_File.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Envío de reportes de consumos a las líneas de producto y a Billing </a:t>
            </a:r>
            <a:r>
              <a:rPr lang="es-AR" sz="1400" dirty="0" err="1"/>
              <a:t>Operations</a:t>
            </a:r>
            <a:r>
              <a:rPr lang="es-AR" sz="1400" dirty="0"/>
              <a:t> (Good and </a:t>
            </a:r>
            <a:r>
              <a:rPr lang="es-AR" sz="1400" dirty="0" err="1"/>
              <a:t>Bad</a:t>
            </a:r>
            <a:r>
              <a:rPr lang="es-AR" sz="1400" dirty="0"/>
              <a:t> </a:t>
            </a:r>
            <a:r>
              <a:rPr lang="es-AR" sz="1400" dirty="0" err="1"/>
              <a:t>records</a:t>
            </a:r>
            <a:r>
              <a:rPr lang="es-AR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Tiempo de ejecución: 6 </a:t>
            </a:r>
            <a:r>
              <a:rPr lang="es-AR" sz="1400" dirty="0" err="1"/>
              <a:t>hs</a:t>
            </a:r>
            <a:endParaRPr lang="es-A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0B9F87-EA26-4103-8DD2-669ECBDAFE62}"/>
              </a:ext>
            </a:extLst>
          </p:cNvPr>
          <p:cNvSpPr txBox="1"/>
          <p:nvPr/>
        </p:nvSpPr>
        <p:spPr>
          <a:xfrm>
            <a:off x="8474366" y="3581659"/>
            <a:ext cx="321492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Proceso ejecutado por Billing </a:t>
            </a:r>
            <a:r>
              <a:rPr lang="es-AR" sz="1400" dirty="0" err="1"/>
              <a:t>Operations</a:t>
            </a:r>
            <a:endParaRPr lang="es-A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Control de </a:t>
            </a:r>
            <a:r>
              <a:rPr lang="es-AR" sz="1400" dirty="0" err="1"/>
              <a:t>bad</a:t>
            </a:r>
            <a:r>
              <a:rPr lang="es-AR" sz="1400" dirty="0"/>
              <a:t> </a:t>
            </a:r>
            <a:r>
              <a:rPr lang="es-AR" sz="1400" dirty="0" err="1"/>
              <a:t>records</a:t>
            </a:r>
            <a:r>
              <a:rPr lang="es-AR" sz="1400" dirty="0"/>
              <a:t> – </a:t>
            </a:r>
            <a:r>
              <a:rPr lang="es-AR" sz="1400" dirty="0" err="1"/>
              <a:t>Fix</a:t>
            </a:r>
            <a:r>
              <a:rPr lang="es-AR" sz="1400" dirty="0"/>
              <a:t> en MIU.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Envío de los archivos de consumos a cada línea de producto con los comentarios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Ejecución de bip proforma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Ejecución de reporte de descuentos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 err="1"/>
              <a:t>Fix</a:t>
            </a:r>
            <a:r>
              <a:rPr lang="es-AR" sz="1400" dirty="0"/>
              <a:t> fecha contratos/ USG </a:t>
            </a:r>
            <a:r>
              <a:rPr lang="es-AR" sz="1400" dirty="0" err="1"/>
              <a:t>Guides</a:t>
            </a:r>
            <a:r>
              <a:rPr lang="es-AR" sz="1400" dirty="0"/>
              <a:t>/ eliminación consumos errados.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400" dirty="0"/>
              <a:t>Tiempo de ejecución: 6hs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73424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3756DA-A5ED-4E65-B0B4-860D4CFA1DC7}"/>
              </a:ext>
            </a:extLst>
          </p:cNvPr>
          <p:cNvSpPr txBox="1"/>
          <p:nvPr/>
        </p:nvSpPr>
        <p:spPr>
          <a:xfrm>
            <a:off x="185530" y="172278"/>
            <a:ext cx="75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Línea de producto: </a:t>
            </a:r>
            <a:r>
              <a:rPr lang="it-IT" b="1" u="sng" dirty="0"/>
              <a:t>Media, IP &amp; VPN Data Network</a:t>
            </a:r>
            <a:r>
              <a:rPr lang="es-AR" b="1" u="sng" dirty="0"/>
              <a:t> - Internet - Ciclo 8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1585E-7D2A-4EE4-94B8-AD1CC36BC339}"/>
              </a:ext>
            </a:extLst>
          </p:cNvPr>
          <p:cNvSpPr txBox="1"/>
          <p:nvPr/>
        </p:nvSpPr>
        <p:spPr>
          <a:xfrm>
            <a:off x="3456000" y="810940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Tasador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1F7D0-3211-476A-AAA0-1B3CDBF6D432}"/>
              </a:ext>
            </a:extLst>
          </p:cNvPr>
          <p:cNvSpPr txBox="1"/>
          <p:nvPr/>
        </p:nvSpPr>
        <p:spPr>
          <a:xfrm>
            <a:off x="6234676" y="822092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Procesador USG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6E589-B2B0-46CF-A83F-706D22619F81}"/>
              </a:ext>
            </a:extLst>
          </p:cNvPr>
          <p:cNvSpPr txBox="1"/>
          <p:nvPr/>
        </p:nvSpPr>
        <p:spPr>
          <a:xfrm>
            <a:off x="9679638" y="810940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Facturador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C6BB4D-B8B0-46F2-A6D1-4EF8C634A737}"/>
              </a:ext>
            </a:extLst>
          </p:cNvPr>
          <p:cNvSpPr/>
          <p:nvPr/>
        </p:nvSpPr>
        <p:spPr>
          <a:xfrm>
            <a:off x="3397814" y="1297086"/>
            <a:ext cx="1282034" cy="127541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A3E2E-E9A8-4FA3-9765-582342643E9C}"/>
              </a:ext>
            </a:extLst>
          </p:cNvPr>
          <p:cNvSpPr/>
          <p:nvPr/>
        </p:nvSpPr>
        <p:spPr>
          <a:xfrm>
            <a:off x="375010" y="1346219"/>
            <a:ext cx="1200397" cy="12114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1E1F0F-A8E6-4569-B20E-C62283E0443C}"/>
              </a:ext>
            </a:extLst>
          </p:cNvPr>
          <p:cNvSpPr/>
          <p:nvPr/>
        </p:nvSpPr>
        <p:spPr>
          <a:xfrm>
            <a:off x="6150992" y="1331803"/>
            <a:ext cx="1282034" cy="12114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F13804-8B3F-4E87-84F2-3214042A9C11}"/>
              </a:ext>
            </a:extLst>
          </p:cNvPr>
          <p:cNvSpPr/>
          <p:nvPr/>
        </p:nvSpPr>
        <p:spPr>
          <a:xfrm>
            <a:off x="9679638" y="1346219"/>
            <a:ext cx="1200397" cy="12114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9ADDAE-FB98-4655-B9E4-EB9921B9B4B8}"/>
              </a:ext>
            </a:extLst>
          </p:cNvPr>
          <p:cNvSpPr/>
          <p:nvPr/>
        </p:nvSpPr>
        <p:spPr>
          <a:xfrm>
            <a:off x="1983198" y="1776695"/>
            <a:ext cx="940504" cy="3505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2CAA84C-4A0A-4EF7-9AAC-0B53E826C2AD}"/>
              </a:ext>
            </a:extLst>
          </p:cNvPr>
          <p:cNvSpPr/>
          <p:nvPr/>
        </p:nvSpPr>
        <p:spPr>
          <a:xfrm>
            <a:off x="5111375" y="1698672"/>
            <a:ext cx="433787" cy="3505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FE7887-0581-4A1A-8C87-2C812D7FE7E7}"/>
              </a:ext>
            </a:extLst>
          </p:cNvPr>
          <p:cNvSpPr/>
          <p:nvPr/>
        </p:nvSpPr>
        <p:spPr>
          <a:xfrm>
            <a:off x="7969264" y="1766796"/>
            <a:ext cx="847320" cy="3505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A50FF-2EBB-4A72-8EF2-5F6FA76ED3CC}"/>
              </a:ext>
            </a:extLst>
          </p:cNvPr>
          <p:cNvSpPr txBox="1"/>
          <p:nvPr/>
        </p:nvSpPr>
        <p:spPr>
          <a:xfrm>
            <a:off x="3704705" y="1795404"/>
            <a:ext cx="862700" cy="2616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dirty="0"/>
              <a:t>OSSDB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4241A-21DA-475E-A4F5-CBD6D3AB2E88}"/>
              </a:ext>
            </a:extLst>
          </p:cNvPr>
          <p:cNvSpPr txBox="1"/>
          <p:nvPr/>
        </p:nvSpPr>
        <p:spPr>
          <a:xfrm>
            <a:off x="618196" y="1651863"/>
            <a:ext cx="816121" cy="6001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dirty="0"/>
              <a:t>Internet – Agustin Speziale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D6CD50-60A6-4DC6-B939-B42F4494DCC5}"/>
              </a:ext>
            </a:extLst>
          </p:cNvPr>
          <p:cNvSpPr txBox="1"/>
          <p:nvPr/>
        </p:nvSpPr>
        <p:spPr>
          <a:xfrm>
            <a:off x="6554002" y="1806724"/>
            <a:ext cx="802384" cy="2616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dirty="0"/>
              <a:t>EOP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A88C8-B7C6-4130-B769-DB60EF544BAF}"/>
              </a:ext>
            </a:extLst>
          </p:cNvPr>
          <p:cNvSpPr txBox="1"/>
          <p:nvPr/>
        </p:nvSpPr>
        <p:spPr>
          <a:xfrm>
            <a:off x="9908062" y="1806724"/>
            <a:ext cx="802384" cy="2616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dirty="0"/>
              <a:t>Kenan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5028-9879-4D3A-8345-B13DD5CC2D2F}"/>
              </a:ext>
            </a:extLst>
          </p:cNvPr>
          <p:cNvSpPr txBox="1"/>
          <p:nvPr/>
        </p:nvSpPr>
        <p:spPr>
          <a:xfrm>
            <a:off x="185530" y="797016"/>
            <a:ext cx="324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/>
              <a:t>Tipo de consumo/ Responsable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C1ED0B1-40C2-4B5E-AB4C-F6AA6C743DF7}"/>
              </a:ext>
            </a:extLst>
          </p:cNvPr>
          <p:cNvSpPr/>
          <p:nvPr/>
        </p:nvSpPr>
        <p:spPr>
          <a:xfrm rot="16200000">
            <a:off x="2674976" y="186106"/>
            <a:ext cx="522022" cy="51219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DF3BF-6CA7-4933-B7C1-10069B52619A}"/>
              </a:ext>
            </a:extLst>
          </p:cNvPr>
          <p:cNvSpPr txBox="1"/>
          <p:nvPr/>
        </p:nvSpPr>
        <p:spPr>
          <a:xfrm>
            <a:off x="293712" y="3203576"/>
            <a:ext cx="512195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Responsable Línea de producto –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Generación de archivo con datos provenientes de Siebel (</a:t>
            </a:r>
            <a:r>
              <a:rPr lang="es-AR" sz="1600" dirty="0" err="1"/>
              <a:t>Circuit</a:t>
            </a:r>
            <a:r>
              <a:rPr lang="es-AR" sz="1600" dirty="0"/>
              <a:t> ID),</a:t>
            </a:r>
            <a:r>
              <a:rPr lang="es-AR" sz="1600" dirty="0" err="1"/>
              <a:t>Haystack</a:t>
            </a:r>
            <a:r>
              <a:rPr lang="es-AR" sz="1600" dirty="0"/>
              <a:t> (trafico) y OSSDB (informa el P95). Agustin Speziale.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IT Latam ejecuta el reporte de los consumos.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Billing </a:t>
            </a:r>
            <a:r>
              <a:rPr lang="es-AR" sz="1600" dirty="0" err="1"/>
              <a:t>Operations</a:t>
            </a:r>
            <a:r>
              <a:rPr lang="es-AR" sz="1600" dirty="0"/>
              <a:t> ejecuta el control de clientes e instancias con </a:t>
            </a:r>
            <a:r>
              <a:rPr lang="es-AR" sz="1600" dirty="0" err="1"/>
              <a:t>Circuit</a:t>
            </a:r>
            <a:r>
              <a:rPr lang="es-AR" sz="1600" dirty="0"/>
              <a:t> ID y tipo de Fase.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Control de los datos del reporte sea consistente con Siebel y </a:t>
            </a:r>
            <a:r>
              <a:rPr lang="es-AR" sz="1600" dirty="0" err="1"/>
              <a:t>Dokuviz</a:t>
            </a:r>
            <a:r>
              <a:rPr lang="es-AR" sz="16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 err="1"/>
              <a:t>Envio</a:t>
            </a:r>
            <a:r>
              <a:rPr lang="es-AR" sz="1600" dirty="0"/>
              <a:t> del reporte a Kenan IT Latam y generación de incidentes a Siebel (falta de </a:t>
            </a:r>
            <a:r>
              <a:rPr lang="es-AR" sz="1600" dirty="0" err="1"/>
              <a:t>circuit</a:t>
            </a:r>
            <a:r>
              <a:rPr lang="es-AR" sz="1600" dirty="0"/>
              <a:t> ID), </a:t>
            </a:r>
            <a:r>
              <a:rPr lang="es-AR" sz="1600" dirty="0" err="1"/>
              <a:t>Dokuviz</a:t>
            </a:r>
            <a:r>
              <a:rPr lang="es-AR" sz="1600" dirty="0"/>
              <a:t> (</a:t>
            </a:r>
            <a:r>
              <a:rPr lang="es-AR" sz="1600" dirty="0" err="1"/>
              <a:t>Circuit</a:t>
            </a:r>
            <a:r>
              <a:rPr lang="es-AR" sz="1600" dirty="0"/>
              <a:t> ID) y Kenan IT Latam (posibles errores).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900" dirty="0"/>
          </a:p>
          <a:p>
            <a:r>
              <a:rPr lang="es-AR" sz="900" dirty="0"/>
              <a:t>.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2851A73-8EC3-45C2-963C-A2E7163F1BED}"/>
              </a:ext>
            </a:extLst>
          </p:cNvPr>
          <p:cNvSpPr/>
          <p:nvPr/>
        </p:nvSpPr>
        <p:spPr>
          <a:xfrm rot="16200000">
            <a:off x="6743266" y="1612155"/>
            <a:ext cx="522022" cy="22698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7A62C28-4E1F-4637-AA21-707559F77434}"/>
              </a:ext>
            </a:extLst>
          </p:cNvPr>
          <p:cNvSpPr/>
          <p:nvPr/>
        </p:nvSpPr>
        <p:spPr>
          <a:xfrm rot="16200000">
            <a:off x="10364597" y="1452594"/>
            <a:ext cx="522022" cy="2789956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AB1A2-0B03-467E-9186-A8D4CCEB229F}"/>
              </a:ext>
            </a:extLst>
          </p:cNvPr>
          <p:cNvSpPr txBox="1"/>
          <p:nvPr/>
        </p:nvSpPr>
        <p:spPr>
          <a:xfrm>
            <a:off x="5680552" y="3118627"/>
            <a:ext cx="25492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Proceso ejecutado por Kenan IT Latam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Ejecución del inicio de importación de consumos que luego se inserta en la tabla EOP.L01_stagging.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Creación archivo L01_File.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Envío de reportes de consumos a las líneas de producto y a Billing </a:t>
            </a:r>
            <a:r>
              <a:rPr lang="es-AR" sz="1600" dirty="0" err="1"/>
              <a:t>Operations</a:t>
            </a:r>
            <a:r>
              <a:rPr lang="es-AR" sz="1600" dirty="0"/>
              <a:t> (Good and </a:t>
            </a:r>
            <a:r>
              <a:rPr lang="es-AR" sz="1600" dirty="0" err="1"/>
              <a:t>Bad</a:t>
            </a:r>
            <a:r>
              <a:rPr lang="es-AR" sz="1600" dirty="0"/>
              <a:t> </a:t>
            </a:r>
            <a:r>
              <a:rPr lang="es-AR" sz="1600" dirty="0" err="1"/>
              <a:t>records</a:t>
            </a:r>
            <a:r>
              <a:rPr lang="es-AR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53629-D750-4BB0-8D41-6DF330259DB5}"/>
              </a:ext>
            </a:extLst>
          </p:cNvPr>
          <p:cNvSpPr txBox="1"/>
          <p:nvPr/>
        </p:nvSpPr>
        <p:spPr>
          <a:xfrm>
            <a:off x="9075103" y="3183525"/>
            <a:ext cx="31010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Proceso ejecutado por Billing </a:t>
            </a:r>
            <a:r>
              <a:rPr lang="es-AR" sz="1600" dirty="0" err="1"/>
              <a:t>Operations</a:t>
            </a:r>
            <a:endParaRPr lang="es-A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Control de </a:t>
            </a:r>
            <a:r>
              <a:rPr lang="es-AR" sz="1600" dirty="0" err="1"/>
              <a:t>bad</a:t>
            </a:r>
            <a:r>
              <a:rPr lang="es-AR" sz="1600" dirty="0"/>
              <a:t> </a:t>
            </a:r>
            <a:r>
              <a:rPr lang="es-AR" sz="1600" dirty="0" err="1"/>
              <a:t>records</a:t>
            </a:r>
            <a:r>
              <a:rPr lang="es-AR" sz="1600" dirty="0"/>
              <a:t> – </a:t>
            </a:r>
            <a:r>
              <a:rPr lang="es-AR" sz="1600" dirty="0" err="1"/>
              <a:t>Fix</a:t>
            </a:r>
            <a:r>
              <a:rPr lang="es-AR" sz="1600" dirty="0"/>
              <a:t> en MIU.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Envío de los archivos de consumos a cada línea de producto con los comentarios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5182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26D8E-1805-42D6-ABD6-FEDA1EEBEC34}"/>
              </a:ext>
            </a:extLst>
          </p:cNvPr>
          <p:cNvSpPr txBox="1"/>
          <p:nvPr/>
        </p:nvSpPr>
        <p:spPr>
          <a:xfrm>
            <a:off x="185530" y="172278"/>
            <a:ext cx="56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Línea de producto: Data Center - CAM - Ciclo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BAC4C-1450-4988-8CD9-EB2DCCA2C7AD}"/>
              </a:ext>
            </a:extLst>
          </p:cNvPr>
          <p:cNvSpPr txBox="1"/>
          <p:nvPr/>
        </p:nvSpPr>
        <p:spPr>
          <a:xfrm>
            <a:off x="147430" y="816738"/>
            <a:ext cx="289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u="sng" dirty="0"/>
              <a:t>Tipo de Consumo/ Responsable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B7D24-AE9C-4FD1-ADEC-315E449C55B4}"/>
              </a:ext>
            </a:extLst>
          </p:cNvPr>
          <p:cNvSpPr txBox="1"/>
          <p:nvPr/>
        </p:nvSpPr>
        <p:spPr>
          <a:xfrm>
            <a:off x="3319669" y="816738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Tasador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4D4A8-8FB2-4C1F-9A95-3F2DE819D177}"/>
              </a:ext>
            </a:extLst>
          </p:cNvPr>
          <p:cNvSpPr txBox="1"/>
          <p:nvPr/>
        </p:nvSpPr>
        <p:spPr>
          <a:xfrm>
            <a:off x="5532780" y="803267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Procesador USG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C22EE-179D-4082-8B8D-94572F291285}"/>
              </a:ext>
            </a:extLst>
          </p:cNvPr>
          <p:cNvSpPr txBox="1"/>
          <p:nvPr/>
        </p:nvSpPr>
        <p:spPr>
          <a:xfrm>
            <a:off x="9654209" y="816738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Facturador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D0204D-BB4A-46DC-A511-A8FA3EBE68BD}"/>
              </a:ext>
            </a:extLst>
          </p:cNvPr>
          <p:cNvSpPr/>
          <p:nvPr/>
        </p:nvSpPr>
        <p:spPr>
          <a:xfrm>
            <a:off x="3269968" y="1473591"/>
            <a:ext cx="1186069" cy="10218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D1CB1A-8D39-4A8F-9AAB-1EF4BEDFF830}"/>
              </a:ext>
            </a:extLst>
          </p:cNvPr>
          <p:cNvSpPr/>
          <p:nvPr/>
        </p:nvSpPr>
        <p:spPr>
          <a:xfrm>
            <a:off x="9654209" y="1390033"/>
            <a:ext cx="1186069" cy="102186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AE5A0-47D4-4AF1-BCE3-2DA058EB8A99}"/>
              </a:ext>
            </a:extLst>
          </p:cNvPr>
          <p:cNvSpPr txBox="1"/>
          <p:nvPr/>
        </p:nvSpPr>
        <p:spPr>
          <a:xfrm>
            <a:off x="9907482" y="1770159"/>
            <a:ext cx="871682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100" dirty="0"/>
              <a:t>Kenan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679C76A-2F2C-41FD-95FA-57A812D4DEA7}"/>
              </a:ext>
            </a:extLst>
          </p:cNvPr>
          <p:cNvSpPr/>
          <p:nvPr/>
        </p:nvSpPr>
        <p:spPr>
          <a:xfrm>
            <a:off x="2153477" y="1848098"/>
            <a:ext cx="667164" cy="3087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9F4C73-B476-4738-AAA5-B3F83E09DA05}"/>
              </a:ext>
            </a:extLst>
          </p:cNvPr>
          <p:cNvSpPr/>
          <p:nvPr/>
        </p:nvSpPr>
        <p:spPr>
          <a:xfrm>
            <a:off x="7878417" y="1850548"/>
            <a:ext cx="1127823" cy="3087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F1450B-3A49-485E-8D3D-707BB6303809}"/>
              </a:ext>
            </a:extLst>
          </p:cNvPr>
          <p:cNvSpPr/>
          <p:nvPr/>
        </p:nvSpPr>
        <p:spPr>
          <a:xfrm>
            <a:off x="214045" y="1404569"/>
            <a:ext cx="1747216" cy="12138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5E80D-2A99-463D-B2EA-632FA987B85E}"/>
              </a:ext>
            </a:extLst>
          </p:cNvPr>
          <p:cNvSpPr txBox="1"/>
          <p:nvPr/>
        </p:nvSpPr>
        <p:spPr>
          <a:xfrm>
            <a:off x="3470970" y="1830382"/>
            <a:ext cx="873668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100" dirty="0"/>
              <a:t>    BRM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A914060-92DB-449B-9198-84728A712E3F}"/>
              </a:ext>
            </a:extLst>
          </p:cNvPr>
          <p:cNvSpPr/>
          <p:nvPr/>
        </p:nvSpPr>
        <p:spPr>
          <a:xfrm>
            <a:off x="4678013" y="1869561"/>
            <a:ext cx="667164" cy="3087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438983-20F7-452E-B657-918641511143}"/>
              </a:ext>
            </a:extLst>
          </p:cNvPr>
          <p:cNvSpPr/>
          <p:nvPr/>
        </p:nvSpPr>
        <p:spPr>
          <a:xfrm>
            <a:off x="5877338" y="1434257"/>
            <a:ext cx="1186069" cy="10218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7D4C2-7591-4904-B8CE-17C16FC101DD}"/>
              </a:ext>
            </a:extLst>
          </p:cNvPr>
          <p:cNvSpPr txBox="1"/>
          <p:nvPr/>
        </p:nvSpPr>
        <p:spPr>
          <a:xfrm>
            <a:off x="6160187" y="1816550"/>
            <a:ext cx="873668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100" dirty="0" err="1"/>
              <a:t>Ttutt</a:t>
            </a:r>
            <a:endParaRPr lang="es-A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D9BB00-5C24-4B6B-A085-101FD58D1AF6}"/>
              </a:ext>
            </a:extLst>
          </p:cNvPr>
          <p:cNvSpPr txBox="1"/>
          <p:nvPr/>
        </p:nvSpPr>
        <p:spPr>
          <a:xfrm>
            <a:off x="732177" y="1791910"/>
            <a:ext cx="619546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b="1" dirty="0"/>
              <a:t>CAM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96BEB31-E719-409B-BC27-8B28E73DFD78}"/>
              </a:ext>
            </a:extLst>
          </p:cNvPr>
          <p:cNvSpPr/>
          <p:nvPr/>
        </p:nvSpPr>
        <p:spPr>
          <a:xfrm rot="16200000">
            <a:off x="2387451" y="734795"/>
            <a:ext cx="522022" cy="472626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8D3235EF-0C74-45F4-8698-19187B0E9DE5}"/>
              </a:ext>
            </a:extLst>
          </p:cNvPr>
          <p:cNvSpPr/>
          <p:nvPr/>
        </p:nvSpPr>
        <p:spPr>
          <a:xfrm rot="16200000">
            <a:off x="6335876" y="1655168"/>
            <a:ext cx="522022" cy="28094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2E901286-899C-4A4C-996C-10C545B7E97B}"/>
              </a:ext>
            </a:extLst>
          </p:cNvPr>
          <p:cNvSpPr/>
          <p:nvPr/>
        </p:nvSpPr>
        <p:spPr>
          <a:xfrm rot="16200000">
            <a:off x="10149963" y="1604622"/>
            <a:ext cx="522022" cy="28094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B158F-ACDC-4FC3-AF72-10D1267A17A7}"/>
              </a:ext>
            </a:extLst>
          </p:cNvPr>
          <p:cNvSpPr txBox="1"/>
          <p:nvPr/>
        </p:nvSpPr>
        <p:spPr>
          <a:xfrm>
            <a:off x="185531" y="3416870"/>
            <a:ext cx="4625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Proceso ejecutado desde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API: BAAS.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Se tasa dia a 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Se tasa desde NA y se envía automáticamente a Kenan</a:t>
            </a:r>
            <a:r>
              <a:rPr lang="es-AR" sz="11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4FB53-0125-4B00-BB88-CF419B432A40}"/>
              </a:ext>
            </a:extLst>
          </p:cNvPr>
          <p:cNvSpPr txBox="1"/>
          <p:nvPr/>
        </p:nvSpPr>
        <p:spPr>
          <a:xfrm>
            <a:off x="4678013" y="3326674"/>
            <a:ext cx="3837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Se arma el archivo y se lo envía a la carpeta </a:t>
            </a:r>
            <a:r>
              <a:rPr lang="es-AR" sz="1600" dirty="0" err="1"/>
              <a:t>LatAm_MANUAL_USAGE_DROP</a:t>
            </a:r>
            <a:r>
              <a:rPr lang="es-A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NOTA: Actualmente lo ejecuta Billing </a:t>
            </a:r>
            <a:r>
              <a:rPr lang="es-AR" sz="1600" dirty="0" err="1"/>
              <a:t>Ops</a:t>
            </a:r>
            <a:r>
              <a:rPr lang="es-AR" sz="1600" dirty="0"/>
              <a:t> de manera manual pero el proceso automático se ejecuta desde NA y se envía a </a:t>
            </a:r>
            <a:r>
              <a:rPr lang="es-AR" sz="1600" dirty="0" err="1"/>
              <a:t>Ttutt</a:t>
            </a:r>
            <a:r>
              <a:rPr lang="es-AR" sz="16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CCFE5-E792-41E7-8CE5-8AFFA9BC3AD2}"/>
              </a:ext>
            </a:extLst>
          </p:cNvPr>
          <p:cNvSpPr txBox="1"/>
          <p:nvPr/>
        </p:nvSpPr>
        <p:spPr>
          <a:xfrm>
            <a:off x="8784954" y="3270367"/>
            <a:ext cx="34070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Proceso realizado por Billing </a:t>
            </a:r>
            <a:r>
              <a:rPr lang="es-AR" sz="1600" dirty="0" err="1"/>
              <a:t>Operations</a:t>
            </a:r>
            <a:r>
              <a:rPr lang="es-AR" sz="1600" dirty="0"/>
              <a:t> Latam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Control de consumos impactados en Kenan</a:t>
            </a:r>
          </a:p>
          <a:p>
            <a:endParaRPr lang="es-A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3A754-BE62-4460-934A-DE869D26F05E}"/>
              </a:ext>
            </a:extLst>
          </p:cNvPr>
          <p:cNvSpPr txBox="1"/>
          <p:nvPr/>
        </p:nvSpPr>
        <p:spPr>
          <a:xfrm>
            <a:off x="4649719" y="149684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err="1"/>
              <a:t>Baas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7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24E94-4C0D-4B85-9BB9-A77834C313DD}"/>
              </a:ext>
            </a:extLst>
          </p:cNvPr>
          <p:cNvSpPr/>
          <p:nvPr/>
        </p:nvSpPr>
        <p:spPr>
          <a:xfrm>
            <a:off x="247451" y="222838"/>
            <a:ext cx="7126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u="sng" dirty="0"/>
              <a:t>Línea de producto: </a:t>
            </a:r>
            <a:r>
              <a:rPr lang="it-IT" b="1" u="sng" dirty="0"/>
              <a:t>Media, IP &amp; VPN Data Network </a:t>
            </a:r>
            <a:r>
              <a:rPr lang="es-AR" b="1" u="sng" dirty="0"/>
              <a:t>- CDN - Ciclo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82043-AEFE-46CA-AC7F-77E19DF0D4F6}"/>
              </a:ext>
            </a:extLst>
          </p:cNvPr>
          <p:cNvSpPr txBox="1"/>
          <p:nvPr/>
        </p:nvSpPr>
        <p:spPr>
          <a:xfrm>
            <a:off x="247451" y="883565"/>
            <a:ext cx="322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/>
              <a:t>Tipo de Consumo/Responsable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AC8E0-4E3D-4F7A-A7C4-9EE31E44A87C}"/>
              </a:ext>
            </a:extLst>
          </p:cNvPr>
          <p:cNvSpPr txBox="1"/>
          <p:nvPr/>
        </p:nvSpPr>
        <p:spPr>
          <a:xfrm>
            <a:off x="3475378" y="827534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Tasador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2A5B2-BE5F-47DC-A377-B4C9A5D7045D}"/>
              </a:ext>
            </a:extLst>
          </p:cNvPr>
          <p:cNvSpPr txBox="1"/>
          <p:nvPr/>
        </p:nvSpPr>
        <p:spPr>
          <a:xfrm>
            <a:off x="5887279" y="816738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Procesador USG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09DB1-4161-4F25-9031-67495A0A67E9}"/>
              </a:ext>
            </a:extLst>
          </p:cNvPr>
          <p:cNvSpPr txBox="1"/>
          <p:nvPr/>
        </p:nvSpPr>
        <p:spPr>
          <a:xfrm>
            <a:off x="9654209" y="816738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Facturador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C94F8B-1289-4E69-A578-7557ADFE68B0}"/>
              </a:ext>
            </a:extLst>
          </p:cNvPr>
          <p:cNvSpPr/>
          <p:nvPr/>
        </p:nvSpPr>
        <p:spPr>
          <a:xfrm>
            <a:off x="3361035" y="1479189"/>
            <a:ext cx="1364970" cy="10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055D1-B620-4CD5-99C2-03E8E55D1036}"/>
              </a:ext>
            </a:extLst>
          </p:cNvPr>
          <p:cNvSpPr/>
          <p:nvPr/>
        </p:nvSpPr>
        <p:spPr>
          <a:xfrm>
            <a:off x="9785859" y="1356468"/>
            <a:ext cx="1364970" cy="10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98A1C-C960-4DD8-BA67-87BF8F5F02DE}"/>
              </a:ext>
            </a:extLst>
          </p:cNvPr>
          <p:cNvSpPr txBox="1"/>
          <p:nvPr/>
        </p:nvSpPr>
        <p:spPr>
          <a:xfrm>
            <a:off x="10147667" y="1751557"/>
            <a:ext cx="1003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Kenan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C00F78-3E84-4216-A8B5-9DB7FA1BE8CA}"/>
              </a:ext>
            </a:extLst>
          </p:cNvPr>
          <p:cNvSpPr/>
          <p:nvPr/>
        </p:nvSpPr>
        <p:spPr>
          <a:xfrm>
            <a:off x="2285126" y="1814533"/>
            <a:ext cx="767796" cy="322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F2DF16-E6DD-4B67-AD00-B682212A412B}"/>
              </a:ext>
            </a:extLst>
          </p:cNvPr>
          <p:cNvSpPr/>
          <p:nvPr/>
        </p:nvSpPr>
        <p:spPr>
          <a:xfrm>
            <a:off x="8010066" y="1816983"/>
            <a:ext cx="1297938" cy="322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A274A7-3791-42E8-8F9C-B6839018B83A}"/>
              </a:ext>
            </a:extLst>
          </p:cNvPr>
          <p:cNvSpPr/>
          <p:nvPr/>
        </p:nvSpPr>
        <p:spPr>
          <a:xfrm>
            <a:off x="747874" y="1421434"/>
            <a:ext cx="1364970" cy="10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C0FDEB-E6BE-49C6-B170-CBAA355C100C}"/>
              </a:ext>
            </a:extLst>
          </p:cNvPr>
          <p:cNvSpPr/>
          <p:nvPr/>
        </p:nvSpPr>
        <p:spPr>
          <a:xfrm>
            <a:off x="5009246" y="1836472"/>
            <a:ext cx="767796" cy="322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5C2018-E09D-44EA-8878-B86519E4506B}"/>
              </a:ext>
            </a:extLst>
          </p:cNvPr>
          <p:cNvSpPr/>
          <p:nvPr/>
        </p:nvSpPr>
        <p:spPr>
          <a:xfrm>
            <a:off x="6008988" y="1400692"/>
            <a:ext cx="1364970" cy="10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587AD-3F29-4742-BC52-8DF26B7B0FDC}"/>
              </a:ext>
            </a:extLst>
          </p:cNvPr>
          <p:cNvSpPr txBox="1"/>
          <p:nvPr/>
        </p:nvSpPr>
        <p:spPr>
          <a:xfrm>
            <a:off x="6317101" y="1833546"/>
            <a:ext cx="1005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err="1"/>
              <a:t>TTtutt</a:t>
            </a:r>
            <a:endParaRPr lang="es-A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9D0F8-B67E-449C-B28F-28309895946C}"/>
              </a:ext>
            </a:extLst>
          </p:cNvPr>
          <p:cNvSpPr txBox="1"/>
          <p:nvPr/>
        </p:nvSpPr>
        <p:spPr>
          <a:xfrm>
            <a:off x="1059304" y="1694225"/>
            <a:ext cx="1005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CDN – </a:t>
            </a:r>
          </a:p>
          <a:p>
            <a:r>
              <a:rPr lang="es-AR" sz="1100" dirty="0"/>
              <a:t>Pablo Gavino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F139BAB-310B-478D-9E43-1A4C9736A658}"/>
              </a:ext>
            </a:extLst>
          </p:cNvPr>
          <p:cNvSpPr/>
          <p:nvPr/>
        </p:nvSpPr>
        <p:spPr>
          <a:xfrm rot="16200000">
            <a:off x="3921555" y="-862477"/>
            <a:ext cx="522022" cy="765499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9A92F1F-1312-4E65-90C1-A29D34DF7D82}"/>
              </a:ext>
            </a:extLst>
          </p:cNvPr>
          <p:cNvSpPr/>
          <p:nvPr/>
        </p:nvSpPr>
        <p:spPr>
          <a:xfrm rot="16200000">
            <a:off x="10154323" y="1482058"/>
            <a:ext cx="522022" cy="28094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FF0C34-ADEE-412B-B840-B1E6A4424308}"/>
              </a:ext>
            </a:extLst>
          </p:cNvPr>
          <p:cNvSpPr/>
          <p:nvPr/>
        </p:nvSpPr>
        <p:spPr>
          <a:xfrm>
            <a:off x="8662738" y="3418197"/>
            <a:ext cx="3495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Proceso realizado por Billing </a:t>
            </a:r>
            <a:r>
              <a:rPr lang="es-AR" sz="1600" dirty="0" err="1"/>
              <a:t>Operations</a:t>
            </a:r>
            <a:r>
              <a:rPr lang="es-AR" sz="1600" dirty="0"/>
              <a:t> Latam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Control de consumos impactados en Kenan (En proceso).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63BB1-22CA-4978-A571-AA99ADF4A104}"/>
              </a:ext>
            </a:extLst>
          </p:cNvPr>
          <p:cNvSpPr/>
          <p:nvPr/>
        </p:nvSpPr>
        <p:spPr>
          <a:xfrm>
            <a:off x="178029" y="3286111"/>
            <a:ext cx="78320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Proceso ejecutado desde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Tasación desde Kenan NA y facturación en Kenan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Proceso Lavastorm: busca lo facturado por CDN en NA y lo traduce a las cuentas de Latam y genera el </a:t>
            </a:r>
            <a:r>
              <a:rPr lang="es-AR" sz="1600" dirty="0" err="1"/>
              <a:t>TTtutt</a:t>
            </a:r>
            <a:r>
              <a:rPr lang="es-A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/>
              <a:t>Lavastorm</a:t>
            </a:r>
            <a:r>
              <a:rPr lang="es-AR" sz="1600" dirty="0"/>
              <a:t> – Julie </a:t>
            </a:r>
            <a:r>
              <a:rPr lang="es-AR" sz="1600" dirty="0" err="1"/>
              <a:t>Vontilius</a:t>
            </a:r>
            <a:r>
              <a:rPr lang="es-A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/>
              <a:t>Sharepoint</a:t>
            </a:r>
            <a:r>
              <a:rPr lang="es-AR" sz="1600" dirty="0"/>
              <a:t> traducción cuentas NA-</a:t>
            </a:r>
            <a:r>
              <a:rPr lang="es-AR" sz="1600" dirty="0" err="1"/>
              <a:t>latam</a:t>
            </a:r>
            <a:r>
              <a:rPr lang="es-AR" sz="1600" dirty="0"/>
              <a:t> administrado por Rodrigo Thion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3548F-061D-453A-AF9F-9E60DB34AD49}"/>
              </a:ext>
            </a:extLst>
          </p:cNvPr>
          <p:cNvSpPr txBox="1"/>
          <p:nvPr/>
        </p:nvSpPr>
        <p:spPr>
          <a:xfrm>
            <a:off x="3771853" y="1897497"/>
            <a:ext cx="1005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251833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4D6E7F-D2D0-457A-BACC-64AEAF8A17DD}"/>
              </a:ext>
            </a:extLst>
          </p:cNvPr>
          <p:cNvSpPr txBox="1"/>
          <p:nvPr/>
        </p:nvSpPr>
        <p:spPr>
          <a:xfrm>
            <a:off x="185529" y="172278"/>
            <a:ext cx="94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Línea de producto: Data Center- Energía - Ciclo 8 – En Construcción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979D6-0DEC-4981-B715-74FA418EAA4B}"/>
              </a:ext>
            </a:extLst>
          </p:cNvPr>
          <p:cNvSpPr txBox="1"/>
          <p:nvPr/>
        </p:nvSpPr>
        <p:spPr>
          <a:xfrm>
            <a:off x="3319669" y="816738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Tasador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1DB0B-002C-4079-8DB3-D4E70D0B6DDE}"/>
              </a:ext>
            </a:extLst>
          </p:cNvPr>
          <p:cNvSpPr txBox="1"/>
          <p:nvPr/>
        </p:nvSpPr>
        <p:spPr>
          <a:xfrm>
            <a:off x="5887279" y="816738"/>
            <a:ext cx="1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Procesador USG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F1C1-9EA9-4DBC-81B5-86F8EECE20A9}"/>
              </a:ext>
            </a:extLst>
          </p:cNvPr>
          <p:cNvSpPr txBox="1"/>
          <p:nvPr/>
        </p:nvSpPr>
        <p:spPr>
          <a:xfrm>
            <a:off x="9654209" y="816738"/>
            <a:ext cx="178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Facturador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DDC0B9-3589-43DA-99B8-32B158DA5D67}"/>
              </a:ext>
            </a:extLst>
          </p:cNvPr>
          <p:cNvSpPr/>
          <p:nvPr/>
        </p:nvSpPr>
        <p:spPr>
          <a:xfrm>
            <a:off x="3167272" y="1480431"/>
            <a:ext cx="1364970" cy="10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8EE743-61DC-4546-9A6A-02040CDA7E72}"/>
              </a:ext>
            </a:extLst>
          </p:cNvPr>
          <p:cNvSpPr/>
          <p:nvPr/>
        </p:nvSpPr>
        <p:spPr>
          <a:xfrm>
            <a:off x="9780109" y="1396451"/>
            <a:ext cx="1364970" cy="10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F228E-F718-4A38-8244-5EC1109C0159}"/>
              </a:ext>
            </a:extLst>
          </p:cNvPr>
          <p:cNvSpPr txBox="1"/>
          <p:nvPr/>
        </p:nvSpPr>
        <p:spPr>
          <a:xfrm>
            <a:off x="10120319" y="1811748"/>
            <a:ext cx="1003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Kenan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C5F562-7F1A-4BB5-8A9A-D4002C4E163B}"/>
              </a:ext>
            </a:extLst>
          </p:cNvPr>
          <p:cNvSpPr/>
          <p:nvPr/>
        </p:nvSpPr>
        <p:spPr>
          <a:xfrm>
            <a:off x="2279376" y="1854516"/>
            <a:ext cx="767796" cy="32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E9F143-6A57-4A9A-A917-43937F5AFEC2}"/>
              </a:ext>
            </a:extLst>
          </p:cNvPr>
          <p:cNvSpPr/>
          <p:nvPr/>
        </p:nvSpPr>
        <p:spPr>
          <a:xfrm>
            <a:off x="8004316" y="1856966"/>
            <a:ext cx="1297938" cy="32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EA3DB9-2A6F-47BD-8FA0-011ABD840F5B}"/>
              </a:ext>
            </a:extLst>
          </p:cNvPr>
          <p:cNvSpPr/>
          <p:nvPr/>
        </p:nvSpPr>
        <p:spPr>
          <a:xfrm>
            <a:off x="742124" y="1461417"/>
            <a:ext cx="1364970" cy="10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E5742-1D42-4B74-8723-A8AF5144D22B}"/>
              </a:ext>
            </a:extLst>
          </p:cNvPr>
          <p:cNvSpPr txBox="1"/>
          <p:nvPr/>
        </p:nvSpPr>
        <p:spPr>
          <a:xfrm>
            <a:off x="3683280" y="1875979"/>
            <a:ext cx="357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?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9F55908-69E1-45B1-BE6F-44F450EE49D1}"/>
              </a:ext>
            </a:extLst>
          </p:cNvPr>
          <p:cNvSpPr/>
          <p:nvPr/>
        </p:nvSpPr>
        <p:spPr>
          <a:xfrm>
            <a:off x="4803912" y="1875979"/>
            <a:ext cx="767796" cy="325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20C7D6-B763-4645-8E38-EC9F20384B75}"/>
              </a:ext>
            </a:extLst>
          </p:cNvPr>
          <p:cNvSpPr/>
          <p:nvPr/>
        </p:nvSpPr>
        <p:spPr>
          <a:xfrm>
            <a:off x="6003238" y="1440675"/>
            <a:ext cx="1364970" cy="107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43D3D5-132B-454F-8DCD-394356BB32D3}"/>
              </a:ext>
            </a:extLst>
          </p:cNvPr>
          <p:cNvSpPr txBox="1"/>
          <p:nvPr/>
        </p:nvSpPr>
        <p:spPr>
          <a:xfrm>
            <a:off x="6440592" y="1886524"/>
            <a:ext cx="1005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EOP?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CD9F1-1923-41D8-B48A-B8FD6582934D}"/>
              </a:ext>
            </a:extLst>
          </p:cNvPr>
          <p:cNvSpPr txBox="1"/>
          <p:nvPr/>
        </p:nvSpPr>
        <p:spPr>
          <a:xfrm>
            <a:off x="1035001" y="1734859"/>
            <a:ext cx="1005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Energy – Marcela Cueli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BA75072-F620-46BC-B1B6-247B405A5F67}"/>
              </a:ext>
            </a:extLst>
          </p:cNvPr>
          <p:cNvSpPr/>
          <p:nvPr/>
        </p:nvSpPr>
        <p:spPr>
          <a:xfrm rot="16200000">
            <a:off x="2465625" y="702762"/>
            <a:ext cx="522022" cy="472626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AA7219D-000A-4A24-A0CA-FCA0EFEB2BFF}"/>
              </a:ext>
            </a:extLst>
          </p:cNvPr>
          <p:cNvSpPr/>
          <p:nvPr/>
        </p:nvSpPr>
        <p:spPr>
          <a:xfrm rot="16200000">
            <a:off x="6659938" y="1662311"/>
            <a:ext cx="522022" cy="28094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34AEBED-1A30-45BC-B02F-1A2003A65144}"/>
              </a:ext>
            </a:extLst>
          </p:cNvPr>
          <p:cNvSpPr/>
          <p:nvPr/>
        </p:nvSpPr>
        <p:spPr>
          <a:xfrm rot="16200000">
            <a:off x="10178391" y="1605542"/>
            <a:ext cx="522022" cy="28094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A8A5F-F61C-489D-B3A5-FF6148AFA5B4}"/>
              </a:ext>
            </a:extLst>
          </p:cNvPr>
          <p:cNvSpPr txBox="1"/>
          <p:nvPr/>
        </p:nvSpPr>
        <p:spPr>
          <a:xfrm>
            <a:off x="178903" y="3537287"/>
            <a:ext cx="57083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Proceso ejecutado por LP- DEC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Medidor en cada uno de los racks (</a:t>
            </a:r>
            <a:r>
              <a:rPr lang="es-AR" sz="1600" dirty="0" err="1"/>
              <a:t>Kwh</a:t>
            </a:r>
            <a:r>
              <a:rPr lang="es-AR" sz="16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/>
              <a:t>Housing- Equipos de IT (energía AC)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600" dirty="0" err="1"/>
              <a:t>Collocation</a:t>
            </a:r>
            <a:r>
              <a:rPr lang="es-AR" sz="1600" dirty="0"/>
              <a:t> – Equipos de telecomunicaciones (energía DC)</a:t>
            </a:r>
          </a:p>
          <a:p>
            <a:endParaRPr lang="es-A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238B1-53DC-4CE5-A463-7AFE82EFB4B3}"/>
              </a:ext>
            </a:extLst>
          </p:cNvPr>
          <p:cNvSpPr txBox="1"/>
          <p:nvPr/>
        </p:nvSpPr>
        <p:spPr>
          <a:xfrm>
            <a:off x="8789505" y="3553481"/>
            <a:ext cx="30546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Proceso realizado por Billing </a:t>
            </a:r>
            <a:r>
              <a:rPr lang="es-AR" sz="1600" dirty="0" err="1"/>
              <a:t>Operations</a:t>
            </a:r>
            <a:r>
              <a:rPr lang="es-AR" sz="1600" dirty="0"/>
              <a:t> Latam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Control de consumos impactados en Kenan (En proceso)</a:t>
            </a:r>
          </a:p>
          <a:p>
            <a:endParaRPr lang="es-A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F57295-FCBA-46AC-8AF8-BD4ABD993B08}"/>
              </a:ext>
            </a:extLst>
          </p:cNvPr>
          <p:cNvSpPr txBox="1"/>
          <p:nvPr/>
        </p:nvSpPr>
        <p:spPr>
          <a:xfrm>
            <a:off x="175588" y="6347168"/>
            <a:ext cx="1201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Nota: Actualmente se envían los consumos vía Service </a:t>
            </a:r>
            <a:r>
              <a:rPr lang="es-AR" sz="1600" dirty="0" err="1"/>
              <a:t>Now</a:t>
            </a:r>
            <a:r>
              <a:rPr lang="es-AR" sz="1600" dirty="0"/>
              <a:t> (</a:t>
            </a:r>
            <a:r>
              <a:rPr lang="es-AR" sz="1600" dirty="0" err="1"/>
              <a:t>task</a:t>
            </a:r>
            <a:r>
              <a:rPr lang="es-AR" sz="1600" dirty="0"/>
              <a:t>) donde se los carga manualmente como un MRC (Full Rack)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38D611-7D33-4190-AD0B-51FD56CED400}"/>
              </a:ext>
            </a:extLst>
          </p:cNvPr>
          <p:cNvSpPr txBox="1"/>
          <p:nvPr/>
        </p:nvSpPr>
        <p:spPr>
          <a:xfrm>
            <a:off x="175588" y="815472"/>
            <a:ext cx="322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/>
              <a:t>Tipo de Consumo/Responsable</a:t>
            </a:r>
          </a:p>
        </p:txBody>
      </p:sp>
    </p:spTree>
    <p:extLst>
      <p:ext uri="{BB962C8B-B14F-4D97-AF65-F5344CB8AC3E}">
        <p14:creationId xmlns:p14="http://schemas.microsoft.com/office/powerpoint/2010/main" val="189480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6AE14-A77F-4F0E-A192-5D06C1067AA4}"/>
              </a:ext>
            </a:extLst>
          </p:cNvPr>
          <p:cNvSpPr txBox="1"/>
          <p:nvPr/>
        </p:nvSpPr>
        <p:spPr>
          <a:xfrm>
            <a:off x="424070" y="225287"/>
            <a:ext cx="51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Incidentes Facturación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831BE-C7D9-4D9C-9F1E-E1B84FD2478B}"/>
              </a:ext>
            </a:extLst>
          </p:cNvPr>
          <p:cNvSpPr txBox="1"/>
          <p:nvPr/>
        </p:nvSpPr>
        <p:spPr>
          <a:xfrm>
            <a:off x="424069" y="874643"/>
            <a:ext cx="10031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Envío de consumos por triplicado – DEC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Envío de tres periodos consecutivos – DEC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Días sin tasación – DEC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Consumos retroactivos – DEC 3</a:t>
            </a:r>
          </a:p>
          <a:p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30B5D-72FE-41D1-A48E-A9F2AAF9C097}"/>
              </a:ext>
            </a:extLst>
          </p:cNvPr>
          <p:cNvSpPr txBox="1"/>
          <p:nvPr/>
        </p:nvSpPr>
        <p:spPr>
          <a:xfrm>
            <a:off x="424069" y="2409301"/>
            <a:ext cx="5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Listado de posibles errores - MIU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A3EEC-1B3F-4BE5-B02E-458E0B6E2AE3}"/>
              </a:ext>
            </a:extLst>
          </p:cNvPr>
          <p:cNvSpPr txBox="1"/>
          <p:nvPr/>
        </p:nvSpPr>
        <p:spPr>
          <a:xfrm>
            <a:off x="556591" y="3104824"/>
            <a:ext cx="697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Error 152 -</a:t>
            </a:r>
            <a:r>
              <a:rPr lang="en-US" dirty="0"/>
              <a:t>Invalid Id, Id Type and Trans dt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Error 430 - </a:t>
            </a:r>
            <a:r>
              <a:rPr lang="en-US" dirty="0"/>
              <a:t>Missing </a:t>
            </a:r>
            <a:r>
              <a:rPr lang="en-US" dirty="0" err="1"/>
              <a:t>element_id</a:t>
            </a:r>
            <a:r>
              <a:rPr lang="en-US" dirty="0"/>
              <a:t>: must be supplied on input </a:t>
            </a:r>
            <a:r>
              <a:rPr lang="en-US" dirty="0" err="1"/>
              <a:t>usg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Error 440- </a:t>
            </a:r>
            <a:r>
              <a:rPr lang="en-US" dirty="0"/>
              <a:t>No active product; bad </a:t>
            </a:r>
            <a:r>
              <a:rPr lang="en-US" dirty="0" err="1"/>
              <a:t>usg</a:t>
            </a:r>
            <a:r>
              <a:rPr lang="en-US" dirty="0"/>
              <a:t> type or </a:t>
            </a:r>
            <a:r>
              <a:rPr lang="en-US" dirty="0" err="1"/>
              <a:t>usg</a:t>
            </a:r>
            <a:r>
              <a:rPr lang="en-US" dirty="0"/>
              <a:t> out of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EB530-CF42-4A0A-B758-83270B0545DD}"/>
              </a:ext>
            </a:extLst>
          </p:cNvPr>
          <p:cNvSpPr txBox="1"/>
          <p:nvPr/>
        </p:nvSpPr>
        <p:spPr>
          <a:xfrm>
            <a:off x="424069" y="4535985"/>
            <a:ext cx="519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Listado de posibles errores - Kenan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53AAA-FFD3-4CAD-873B-69DB8925525D}"/>
              </a:ext>
            </a:extLst>
          </p:cNvPr>
          <p:cNvSpPr txBox="1"/>
          <p:nvPr/>
        </p:nvSpPr>
        <p:spPr>
          <a:xfrm>
            <a:off x="556591" y="5058006"/>
            <a:ext cx="697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Service </a:t>
            </a:r>
            <a:r>
              <a:rPr lang="es-AR" dirty="0" err="1"/>
              <a:t>instances</a:t>
            </a:r>
            <a:r>
              <a:rPr lang="es-AR" dirty="0"/>
              <a:t> sin guías de </a:t>
            </a:r>
            <a:r>
              <a:rPr lang="es-AR" dirty="0" err="1"/>
              <a:t>usage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Fecha de contrato errada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 – moneda </a:t>
            </a:r>
            <a:r>
              <a:rPr lang="es-AR" dirty="0" err="1"/>
              <a:t>rate</a:t>
            </a:r>
            <a:r>
              <a:rPr lang="es-AR" dirty="0"/>
              <a:t> </a:t>
            </a:r>
            <a:r>
              <a:rPr lang="es-AR" dirty="0" err="1"/>
              <a:t>currency</a:t>
            </a:r>
            <a:r>
              <a:rPr lang="es-AR" dirty="0"/>
              <a:t> vs </a:t>
            </a:r>
            <a:r>
              <a:rPr lang="es-AR" dirty="0" err="1"/>
              <a:t>agreement</a:t>
            </a:r>
            <a:r>
              <a:rPr lang="es-AR" dirty="0"/>
              <a:t> </a:t>
            </a:r>
            <a:r>
              <a:rPr lang="es-AR" dirty="0" err="1"/>
              <a:t>currency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Instancias sin descuentos – ATS - US324213</a:t>
            </a:r>
          </a:p>
        </p:txBody>
      </p:sp>
    </p:spTree>
    <p:extLst>
      <p:ext uri="{BB962C8B-B14F-4D97-AF65-F5344CB8AC3E}">
        <p14:creationId xmlns:p14="http://schemas.microsoft.com/office/powerpoint/2010/main" val="3218779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1523</Words>
  <Application>Microsoft Office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Silvina Burgat</dc:creator>
  <cp:lastModifiedBy>Facundo Kogan</cp:lastModifiedBy>
  <cp:revision>144</cp:revision>
  <dcterms:created xsi:type="dcterms:W3CDTF">2019-09-19T15:21:48Z</dcterms:created>
  <dcterms:modified xsi:type="dcterms:W3CDTF">2021-10-29T18:30:35Z</dcterms:modified>
</cp:coreProperties>
</file>