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63" r:id="rId2"/>
    <p:sldId id="289" r:id="rId3"/>
    <p:sldId id="290" r:id="rId4"/>
    <p:sldId id="292" r:id="rId5"/>
    <p:sldId id="272" r:id="rId6"/>
    <p:sldId id="278" r:id="rId7"/>
    <p:sldId id="258" r:id="rId8"/>
    <p:sldId id="271" r:id="rId9"/>
    <p:sldId id="279" r:id="rId10"/>
    <p:sldId id="277" r:id="rId11"/>
    <p:sldId id="260" r:id="rId12"/>
    <p:sldId id="275" r:id="rId13"/>
    <p:sldId id="273" r:id="rId14"/>
    <p:sldId id="280" r:id="rId15"/>
    <p:sldId id="256" r:id="rId16"/>
    <p:sldId id="286" r:id="rId17"/>
    <p:sldId id="281" r:id="rId18"/>
    <p:sldId id="282" r:id="rId19"/>
    <p:sldId id="262" r:id="rId20"/>
    <p:sldId id="259" r:id="rId21"/>
    <p:sldId id="284" r:id="rId22"/>
    <p:sldId id="287" r:id="rId23"/>
    <p:sldId id="283" r:id="rId24"/>
    <p:sldId id="261" r:id="rId25"/>
    <p:sldId id="264" r:id="rId26"/>
    <p:sldId id="285" r:id="rId27"/>
    <p:sldId id="293" r:id="rId28"/>
    <p:sldId id="297" r:id="rId29"/>
    <p:sldId id="295" r:id="rId30"/>
    <p:sldId id="296" r:id="rId31"/>
    <p:sldId id="298" r:id="rId32"/>
    <p:sldId id="565" r:id="rId33"/>
    <p:sldId id="564" r:id="rId34"/>
  </p:sldIdLst>
  <p:sldSz cx="9144000" cy="5143500" type="screen16x9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1B5513B-86FA-4ACA-AC16-046FFF908A55}">
          <p14:sldIdLst>
            <p14:sldId id="563"/>
            <p14:sldId id="289"/>
            <p14:sldId id="290"/>
            <p14:sldId id="292"/>
            <p14:sldId id="272"/>
            <p14:sldId id="278"/>
            <p14:sldId id="258"/>
            <p14:sldId id="271"/>
            <p14:sldId id="279"/>
            <p14:sldId id="277"/>
            <p14:sldId id="260"/>
            <p14:sldId id="275"/>
            <p14:sldId id="273"/>
            <p14:sldId id="280"/>
            <p14:sldId id="256"/>
            <p14:sldId id="286"/>
            <p14:sldId id="281"/>
            <p14:sldId id="282"/>
            <p14:sldId id="262"/>
            <p14:sldId id="259"/>
            <p14:sldId id="284"/>
            <p14:sldId id="287"/>
            <p14:sldId id="283"/>
            <p14:sldId id="261"/>
            <p14:sldId id="264"/>
            <p14:sldId id="285"/>
            <p14:sldId id="293"/>
            <p14:sldId id="297"/>
            <p14:sldId id="295"/>
            <p14:sldId id="296"/>
            <p14:sldId id="298"/>
            <p14:sldId id="565"/>
            <p14:sldId id="5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calUser" initials="L" lastIdx="1" clrIdx="0"/>
  <p:cmAuthor id="2" name="Romero, Ariel" initials="RA" lastIdx="1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20E61-5BD2-4D91-9E69-027C1AB2D2FB}" v="19" dt="2022-04-08T16:00:07.8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87179" autoAdjust="0"/>
  </p:normalViewPr>
  <p:slideViewPr>
    <p:cSldViewPr snapToGrid="0" snapToObjects="1">
      <p:cViewPr varScale="1">
        <p:scale>
          <a:sx n="77" d="100"/>
          <a:sy n="77" d="100"/>
        </p:scale>
        <p:origin x="1188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cundo Kogan" userId="70c5344707c1e834" providerId="LiveId" clId="{4DCDFBF8-7B30-433B-9130-768AED12BD0A}"/>
    <pc:docChg chg="modSld">
      <pc:chgData name="Facundo Kogan" userId="70c5344707c1e834" providerId="LiveId" clId="{4DCDFBF8-7B30-433B-9130-768AED12BD0A}" dt="2021-10-29T11:49:55.179" v="47" actId="14100"/>
      <pc:docMkLst>
        <pc:docMk/>
      </pc:docMkLst>
      <pc:sldChg chg="modSp mod">
        <pc:chgData name="Facundo Kogan" userId="70c5344707c1e834" providerId="LiveId" clId="{4DCDFBF8-7B30-433B-9130-768AED12BD0A}" dt="2021-10-29T11:25:17.886" v="0" actId="1035"/>
        <pc:sldMkLst>
          <pc:docMk/>
          <pc:sldMk cId="3786064912" sldId="278"/>
        </pc:sldMkLst>
        <pc:spChg chg="mod">
          <ac:chgData name="Facundo Kogan" userId="70c5344707c1e834" providerId="LiveId" clId="{4DCDFBF8-7B30-433B-9130-768AED12BD0A}" dt="2021-10-29T11:25:17.886" v="0" actId="1035"/>
          <ac:spMkLst>
            <pc:docMk/>
            <pc:sldMk cId="3786064912" sldId="278"/>
            <ac:spMk id="28" creationId="{99BD6603-3A7B-4084-80A9-048AE1CC0767}"/>
          </ac:spMkLst>
        </pc:spChg>
      </pc:sldChg>
      <pc:sldChg chg="modSp mod">
        <pc:chgData name="Facundo Kogan" userId="70c5344707c1e834" providerId="LiveId" clId="{4DCDFBF8-7B30-433B-9130-768AED12BD0A}" dt="2021-10-29T11:49:55.179" v="47" actId="14100"/>
        <pc:sldMkLst>
          <pc:docMk/>
          <pc:sldMk cId="4198834709" sldId="283"/>
        </pc:sldMkLst>
        <pc:spChg chg="mod">
          <ac:chgData name="Facundo Kogan" userId="70c5344707c1e834" providerId="LiveId" clId="{4DCDFBF8-7B30-433B-9130-768AED12BD0A}" dt="2021-10-29T11:49:34.788" v="39" actId="1038"/>
          <ac:spMkLst>
            <pc:docMk/>
            <pc:sldMk cId="4198834709" sldId="283"/>
            <ac:spMk id="6" creationId="{D52933BC-2C08-4FBD-9F1D-96E18B53BD29}"/>
          </ac:spMkLst>
        </pc:spChg>
        <pc:spChg chg="mod">
          <ac:chgData name="Facundo Kogan" userId="70c5344707c1e834" providerId="LiveId" clId="{4DCDFBF8-7B30-433B-9130-768AED12BD0A}" dt="2021-10-29T11:49:40.730" v="45" actId="1038"/>
          <ac:spMkLst>
            <pc:docMk/>
            <pc:sldMk cId="4198834709" sldId="283"/>
            <ac:spMk id="8" creationId="{EE2F8C43-DB32-4C6C-B60F-77150FEE1387}"/>
          </ac:spMkLst>
        </pc:spChg>
        <pc:spChg chg="mod">
          <ac:chgData name="Facundo Kogan" userId="70c5344707c1e834" providerId="LiveId" clId="{4DCDFBF8-7B30-433B-9130-768AED12BD0A}" dt="2021-10-29T11:49:55.179" v="47" actId="14100"/>
          <ac:spMkLst>
            <pc:docMk/>
            <pc:sldMk cId="4198834709" sldId="283"/>
            <ac:spMk id="11" creationId="{FF5DAC8A-6F7C-407E-BD52-58A79FB8E83E}"/>
          </ac:spMkLst>
        </pc:spChg>
        <pc:spChg chg="mod">
          <ac:chgData name="Facundo Kogan" userId="70c5344707c1e834" providerId="LiveId" clId="{4DCDFBF8-7B30-433B-9130-768AED12BD0A}" dt="2021-10-29T11:49:09.965" v="4" actId="404"/>
          <ac:spMkLst>
            <pc:docMk/>
            <pc:sldMk cId="4198834709" sldId="283"/>
            <ac:spMk id="13" creationId="{8E7524D2-B0B1-4687-AD2F-3AC16C3D43EA}"/>
          </ac:spMkLst>
        </pc:spChg>
        <pc:picChg chg="mod">
          <ac:chgData name="Facundo Kogan" userId="70c5344707c1e834" providerId="LiveId" clId="{4DCDFBF8-7B30-433B-9130-768AED12BD0A}" dt="2021-10-29T11:49:25.240" v="29" actId="1038"/>
          <ac:picMkLst>
            <pc:docMk/>
            <pc:sldMk cId="4198834709" sldId="283"/>
            <ac:picMk id="4" creationId="{B5AFBD9F-31E9-40DD-BCC9-1CF633C0A63D}"/>
          </ac:picMkLst>
        </pc:picChg>
      </pc:sldChg>
    </pc:docChg>
  </pc:docChgLst>
  <pc:docChgLst>
    <pc:chgData name="Facundo Kogan" userId="70c5344707c1e834" providerId="LiveId" clId="{68D20E61-5BD2-4D91-9E69-027C1AB2D2FB}"/>
    <pc:docChg chg="undo custSel addSld delSld modSld sldOrd modSection">
      <pc:chgData name="Facundo Kogan" userId="70c5344707c1e834" providerId="LiveId" clId="{68D20E61-5BD2-4D91-9E69-027C1AB2D2FB}" dt="2022-04-08T17:36:40.718" v="408" actId="6549"/>
      <pc:docMkLst>
        <pc:docMk/>
      </pc:docMkLst>
      <pc:sldChg chg="modSp mod">
        <pc:chgData name="Facundo Kogan" userId="70c5344707c1e834" providerId="LiveId" clId="{68D20E61-5BD2-4D91-9E69-027C1AB2D2FB}" dt="2022-03-30T18:26:21.444" v="42" actId="14100"/>
        <pc:sldMkLst>
          <pc:docMk/>
          <pc:sldMk cId="1358722393" sldId="260"/>
        </pc:sldMkLst>
        <pc:spChg chg="mod">
          <ac:chgData name="Facundo Kogan" userId="70c5344707c1e834" providerId="LiveId" clId="{68D20E61-5BD2-4D91-9E69-027C1AB2D2FB}" dt="2022-03-30T18:26:21.444" v="42" actId="14100"/>
          <ac:spMkLst>
            <pc:docMk/>
            <pc:sldMk cId="1358722393" sldId="260"/>
            <ac:spMk id="40" creationId="{EEE8B074-28B0-4549-962F-094DE1ED4A10}"/>
          </ac:spMkLst>
        </pc:spChg>
      </pc:sldChg>
      <pc:sldChg chg="modSp mod">
        <pc:chgData name="Facundo Kogan" userId="70c5344707c1e834" providerId="LiveId" clId="{68D20E61-5BD2-4D91-9E69-027C1AB2D2FB}" dt="2022-03-30T18:25:53.344" v="39" actId="14100"/>
        <pc:sldMkLst>
          <pc:docMk/>
          <pc:sldMk cId="3631580385" sldId="261"/>
        </pc:sldMkLst>
        <pc:spChg chg="mod">
          <ac:chgData name="Facundo Kogan" userId="70c5344707c1e834" providerId="LiveId" clId="{68D20E61-5BD2-4D91-9E69-027C1AB2D2FB}" dt="2022-03-30T18:25:53.344" v="39" actId="14100"/>
          <ac:spMkLst>
            <pc:docMk/>
            <pc:sldMk cId="3631580385" sldId="261"/>
            <ac:spMk id="16" creationId="{B5B3EC0E-8553-4391-9B57-6D934D413192}"/>
          </ac:spMkLst>
        </pc:spChg>
      </pc:sldChg>
      <pc:sldChg chg="modSp mod">
        <pc:chgData name="Facundo Kogan" userId="70c5344707c1e834" providerId="LiveId" clId="{68D20E61-5BD2-4D91-9E69-027C1AB2D2FB}" dt="2022-03-30T18:26:14.615" v="41" actId="14100"/>
        <pc:sldMkLst>
          <pc:docMk/>
          <pc:sldMk cId="214851797" sldId="273"/>
        </pc:sldMkLst>
        <pc:spChg chg="mod">
          <ac:chgData name="Facundo Kogan" userId="70c5344707c1e834" providerId="LiveId" clId="{68D20E61-5BD2-4D91-9E69-027C1AB2D2FB}" dt="2022-03-30T18:26:14.615" v="41" actId="14100"/>
          <ac:spMkLst>
            <pc:docMk/>
            <pc:sldMk cId="214851797" sldId="273"/>
            <ac:spMk id="7" creationId="{0C665321-893F-47C2-8CFD-85ECAFF7DD63}"/>
          </ac:spMkLst>
        </pc:spChg>
      </pc:sldChg>
      <pc:sldChg chg="modSp mod">
        <pc:chgData name="Facundo Kogan" userId="70c5344707c1e834" providerId="LiveId" clId="{68D20E61-5BD2-4D91-9E69-027C1AB2D2FB}" dt="2022-03-30T18:28:05.199" v="149" actId="14100"/>
        <pc:sldMkLst>
          <pc:docMk/>
          <pc:sldMk cId="1546985897" sldId="277"/>
        </pc:sldMkLst>
        <pc:spChg chg="mod">
          <ac:chgData name="Facundo Kogan" userId="70c5344707c1e834" providerId="LiveId" clId="{68D20E61-5BD2-4D91-9E69-027C1AB2D2FB}" dt="2022-03-30T18:28:05.199" v="149" actId="14100"/>
          <ac:spMkLst>
            <pc:docMk/>
            <pc:sldMk cId="1546985897" sldId="277"/>
            <ac:spMk id="26" creationId="{D11A0577-CE9D-4331-BAF3-D5FB92EB58CA}"/>
          </ac:spMkLst>
        </pc:spChg>
      </pc:sldChg>
      <pc:sldChg chg="modSp mod">
        <pc:chgData name="Facundo Kogan" userId="70c5344707c1e834" providerId="LiveId" clId="{68D20E61-5BD2-4D91-9E69-027C1AB2D2FB}" dt="2022-03-30T18:28:11.173" v="150" actId="14100"/>
        <pc:sldMkLst>
          <pc:docMk/>
          <pc:sldMk cId="2337588845" sldId="279"/>
        </pc:sldMkLst>
        <pc:spChg chg="mod">
          <ac:chgData name="Facundo Kogan" userId="70c5344707c1e834" providerId="LiveId" clId="{68D20E61-5BD2-4D91-9E69-027C1AB2D2FB}" dt="2022-03-30T18:28:11.173" v="150" actId="14100"/>
          <ac:spMkLst>
            <pc:docMk/>
            <pc:sldMk cId="2337588845" sldId="279"/>
            <ac:spMk id="7" creationId="{0C665321-893F-47C2-8CFD-85ECAFF7DD63}"/>
          </ac:spMkLst>
        </pc:spChg>
      </pc:sldChg>
      <pc:sldChg chg="modSp mod">
        <pc:chgData name="Facundo Kogan" userId="70c5344707c1e834" providerId="LiveId" clId="{68D20E61-5BD2-4D91-9E69-027C1AB2D2FB}" dt="2022-03-30T18:26:08.111" v="40" actId="14100"/>
        <pc:sldMkLst>
          <pc:docMk/>
          <pc:sldMk cId="737240010" sldId="280"/>
        </pc:sldMkLst>
        <pc:spChg chg="mod">
          <ac:chgData name="Facundo Kogan" userId="70c5344707c1e834" providerId="LiveId" clId="{68D20E61-5BD2-4D91-9E69-027C1AB2D2FB}" dt="2022-03-30T18:26:08.111" v="40" actId="14100"/>
          <ac:spMkLst>
            <pc:docMk/>
            <pc:sldMk cId="737240010" sldId="280"/>
            <ac:spMk id="21" creationId="{09FE434F-0286-4AA7-AEBC-4A488F1D8D13}"/>
          </ac:spMkLst>
        </pc:spChg>
      </pc:sldChg>
      <pc:sldChg chg="addSp modSp mod modAnim">
        <pc:chgData name="Facundo Kogan" userId="70c5344707c1e834" providerId="LiveId" clId="{68D20E61-5BD2-4D91-9E69-027C1AB2D2FB}" dt="2022-04-08T16:01:06.886" v="407" actId="14100"/>
        <pc:sldMkLst>
          <pc:docMk/>
          <pc:sldMk cId="2073772020" sldId="293"/>
        </pc:sldMkLst>
        <pc:spChg chg="mod">
          <ac:chgData name="Facundo Kogan" userId="70c5344707c1e834" providerId="LiveId" clId="{68D20E61-5BD2-4D91-9E69-027C1AB2D2FB}" dt="2022-04-08T16:00:33.259" v="369" actId="255"/>
          <ac:spMkLst>
            <pc:docMk/>
            <pc:sldMk cId="2073772020" sldId="293"/>
            <ac:spMk id="2" creationId="{7974B07B-912C-494F-BDB7-638ADEE3B631}"/>
          </ac:spMkLst>
        </pc:spChg>
        <pc:spChg chg="mod">
          <ac:chgData name="Facundo Kogan" userId="70c5344707c1e834" providerId="LiveId" clId="{68D20E61-5BD2-4D91-9E69-027C1AB2D2FB}" dt="2022-04-08T16:00:07.880" v="367" actId="164"/>
          <ac:spMkLst>
            <pc:docMk/>
            <pc:sldMk cId="2073772020" sldId="293"/>
            <ac:spMk id="3" creationId="{1891A140-3B0E-4B4E-8291-D92C8EE038C6}"/>
          </ac:spMkLst>
        </pc:spChg>
        <pc:spChg chg="mod">
          <ac:chgData name="Facundo Kogan" userId="70c5344707c1e834" providerId="LiveId" clId="{68D20E61-5BD2-4D91-9E69-027C1AB2D2FB}" dt="2022-04-08T16:00:59.048" v="405" actId="14100"/>
          <ac:spMkLst>
            <pc:docMk/>
            <pc:sldMk cId="2073772020" sldId="293"/>
            <ac:spMk id="5" creationId="{EAB52BAE-D399-4AA7-8F95-9BD1D344B6F1}"/>
          </ac:spMkLst>
        </pc:spChg>
        <pc:spChg chg="mod">
          <ac:chgData name="Facundo Kogan" userId="70c5344707c1e834" providerId="LiveId" clId="{68D20E61-5BD2-4D91-9E69-027C1AB2D2FB}" dt="2022-04-08T16:01:06.886" v="407" actId="14100"/>
          <ac:spMkLst>
            <pc:docMk/>
            <pc:sldMk cId="2073772020" sldId="293"/>
            <ac:spMk id="6" creationId="{90F6C9B6-7F89-4ACB-833F-46514D520DA0}"/>
          </ac:spMkLst>
        </pc:spChg>
        <pc:spChg chg="mod">
          <ac:chgData name="Facundo Kogan" userId="70c5344707c1e834" providerId="LiveId" clId="{68D20E61-5BD2-4D91-9E69-027C1AB2D2FB}" dt="2022-04-08T16:00:39.161" v="370" actId="14100"/>
          <ac:spMkLst>
            <pc:docMk/>
            <pc:sldMk cId="2073772020" sldId="293"/>
            <ac:spMk id="9" creationId="{C9E984C4-B2A3-4FF7-87BE-FBFE73858B11}"/>
          </ac:spMkLst>
        </pc:spChg>
        <pc:grpChg chg="add mod">
          <ac:chgData name="Facundo Kogan" userId="70c5344707c1e834" providerId="LiveId" clId="{68D20E61-5BD2-4D91-9E69-027C1AB2D2FB}" dt="2022-04-08T16:00:49.138" v="403" actId="1038"/>
          <ac:grpSpMkLst>
            <pc:docMk/>
            <pc:sldMk cId="2073772020" sldId="293"/>
            <ac:grpSpMk id="8" creationId="{BC17DFF0-8A42-47A9-9EED-2A7F4C1AE581}"/>
          </ac:grpSpMkLst>
        </pc:grpChg>
        <pc:picChg chg="mod">
          <ac:chgData name="Facundo Kogan" userId="70c5344707c1e834" providerId="LiveId" clId="{68D20E61-5BD2-4D91-9E69-027C1AB2D2FB}" dt="2022-04-08T16:00:07.880" v="367" actId="164"/>
          <ac:picMkLst>
            <pc:docMk/>
            <pc:sldMk cId="2073772020" sldId="293"/>
            <ac:picMk id="4" creationId="{8F15FA15-93A0-4EA3-99F6-3A75529ED4FD}"/>
          </ac:picMkLst>
        </pc:picChg>
      </pc:sldChg>
      <pc:sldChg chg="modSp mod">
        <pc:chgData name="Facundo Kogan" userId="70c5344707c1e834" providerId="LiveId" clId="{68D20E61-5BD2-4D91-9E69-027C1AB2D2FB}" dt="2022-03-30T18:25:42.311" v="38" actId="14100"/>
        <pc:sldMkLst>
          <pc:docMk/>
          <pc:sldMk cId="2355504718" sldId="295"/>
        </pc:sldMkLst>
        <pc:spChg chg="mod">
          <ac:chgData name="Facundo Kogan" userId="70c5344707c1e834" providerId="LiveId" clId="{68D20E61-5BD2-4D91-9E69-027C1AB2D2FB}" dt="2022-03-30T18:25:42.311" v="38" actId="14100"/>
          <ac:spMkLst>
            <pc:docMk/>
            <pc:sldMk cId="2355504718" sldId="295"/>
            <ac:spMk id="46" creationId="{14482174-8797-4263-B6AB-B610143493F2}"/>
          </ac:spMkLst>
        </pc:spChg>
      </pc:sldChg>
      <pc:sldChg chg="modSp mod">
        <pc:chgData name="Facundo Kogan" userId="70c5344707c1e834" providerId="LiveId" clId="{68D20E61-5BD2-4D91-9E69-027C1AB2D2FB}" dt="2022-03-30T18:25:17.239" v="37" actId="14100"/>
        <pc:sldMkLst>
          <pc:docMk/>
          <pc:sldMk cId="3379953186" sldId="296"/>
        </pc:sldMkLst>
        <pc:spChg chg="mod">
          <ac:chgData name="Facundo Kogan" userId="70c5344707c1e834" providerId="LiveId" clId="{68D20E61-5BD2-4D91-9E69-027C1AB2D2FB}" dt="2022-03-30T18:24:24.593" v="25" actId="14100"/>
          <ac:spMkLst>
            <pc:docMk/>
            <pc:sldMk cId="3379953186" sldId="296"/>
            <ac:spMk id="5" creationId="{44B53557-CE0E-4A4B-B953-0BB5601AE589}"/>
          </ac:spMkLst>
        </pc:spChg>
        <pc:spChg chg="mod">
          <ac:chgData name="Facundo Kogan" userId="70c5344707c1e834" providerId="LiveId" clId="{68D20E61-5BD2-4D91-9E69-027C1AB2D2FB}" dt="2022-03-30T18:24:27.071" v="26" actId="14100"/>
          <ac:spMkLst>
            <pc:docMk/>
            <pc:sldMk cId="3379953186" sldId="296"/>
            <ac:spMk id="43" creationId="{60047BFC-D621-4681-B48C-674257A06128}"/>
          </ac:spMkLst>
        </pc:spChg>
        <pc:spChg chg="mod">
          <ac:chgData name="Facundo Kogan" userId="70c5344707c1e834" providerId="LiveId" clId="{68D20E61-5BD2-4D91-9E69-027C1AB2D2FB}" dt="2022-03-30T18:24:29.688" v="27" actId="14100"/>
          <ac:spMkLst>
            <pc:docMk/>
            <pc:sldMk cId="3379953186" sldId="296"/>
            <ac:spMk id="48" creationId="{CE5EBEEA-6931-4F49-A73E-AD1CF76A2F11}"/>
          </ac:spMkLst>
        </pc:spChg>
        <pc:spChg chg="mod">
          <ac:chgData name="Facundo Kogan" userId="70c5344707c1e834" providerId="LiveId" clId="{68D20E61-5BD2-4D91-9E69-027C1AB2D2FB}" dt="2022-03-30T18:24:33.884" v="28" actId="14100"/>
          <ac:spMkLst>
            <pc:docMk/>
            <pc:sldMk cId="3379953186" sldId="296"/>
            <ac:spMk id="58" creationId="{2569D01B-4816-4238-A8D5-A5CE321FB9B4}"/>
          </ac:spMkLst>
        </pc:spChg>
        <pc:spChg chg="mod">
          <ac:chgData name="Facundo Kogan" userId="70c5344707c1e834" providerId="LiveId" clId="{68D20E61-5BD2-4D91-9E69-027C1AB2D2FB}" dt="2022-03-30T18:24:21.824" v="24" actId="14100"/>
          <ac:spMkLst>
            <pc:docMk/>
            <pc:sldMk cId="3379953186" sldId="296"/>
            <ac:spMk id="71" creationId="{D843134A-F2FB-4C79-BBD4-C4FB515F5B06}"/>
          </ac:spMkLst>
        </pc:spChg>
        <pc:spChg chg="mod">
          <ac:chgData name="Facundo Kogan" userId="70c5344707c1e834" providerId="LiveId" clId="{68D20E61-5BD2-4D91-9E69-027C1AB2D2FB}" dt="2022-03-30T18:25:06.817" v="34" actId="255"/>
          <ac:spMkLst>
            <pc:docMk/>
            <pc:sldMk cId="3379953186" sldId="296"/>
            <ac:spMk id="73" creationId="{610A1193-E824-40F6-B527-B98F64EAB3E1}"/>
          </ac:spMkLst>
        </pc:spChg>
        <pc:spChg chg="mod">
          <ac:chgData name="Facundo Kogan" userId="70c5344707c1e834" providerId="LiveId" clId="{68D20E61-5BD2-4D91-9E69-027C1AB2D2FB}" dt="2022-03-30T18:25:11.237" v="35" actId="14100"/>
          <ac:spMkLst>
            <pc:docMk/>
            <pc:sldMk cId="3379953186" sldId="296"/>
            <ac:spMk id="80" creationId="{A317124D-F2CB-45D4-825E-0B979380BEC2}"/>
          </ac:spMkLst>
        </pc:spChg>
        <pc:spChg chg="mod">
          <ac:chgData name="Facundo Kogan" userId="70c5344707c1e834" providerId="LiveId" clId="{68D20E61-5BD2-4D91-9E69-027C1AB2D2FB}" dt="2022-03-30T18:25:14.289" v="36" actId="14100"/>
          <ac:spMkLst>
            <pc:docMk/>
            <pc:sldMk cId="3379953186" sldId="296"/>
            <ac:spMk id="90" creationId="{87E644A9-84DD-44B0-A460-28E90363A0FD}"/>
          </ac:spMkLst>
        </pc:spChg>
        <pc:spChg chg="mod">
          <ac:chgData name="Facundo Kogan" userId="70c5344707c1e834" providerId="LiveId" clId="{68D20E61-5BD2-4D91-9E69-027C1AB2D2FB}" dt="2022-03-30T18:25:17.239" v="37" actId="14100"/>
          <ac:spMkLst>
            <pc:docMk/>
            <pc:sldMk cId="3379953186" sldId="296"/>
            <ac:spMk id="100" creationId="{2FFA9356-94FF-41C0-8F5E-379CF8961328}"/>
          </ac:spMkLst>
        </pc:spChg>
        <pc:cxnChg chg="mod">
          <ac:chgData name="Facundo Kogan" userId="70c5344707c1e834" providerId="LiveId" clId="{68D20E61-5BD2-4D91-9E69-027C1AB2D2FB}" dt="2022-03-30T18:24:24.593" v="25" actId="14100"/>
          <ac:cxnSpMkLst>
            <pc:docMk/>
            <pc:sldMk cId="3379953186" sldId="296"/>
            <ac:cxnSpMk id="7" creationId="{0F3D4E07-23C4-467D-8C42-5601D7AC4D69}"/>
          </ac:cxnSpMkLst>
        </pc:cxnChg>
        <pc:cxnChg chg="mod">
          <ac:chgData name="Facundo Kogan" userId="70c5344707c1e834" providerId="LiveId" clId="{68D20E61-5BD2-4D91-9E69-027C1AB2D2FB}" dt="2022-03-30T18:24:24.593" v="25" actId="14100"/>
          <ac:cxnSpMkLst>
            <pc:docMk/>
            <pc:sldMk cId="3379953186" sldId="296"/>
            <ac:cxnSpMk id="9" creationId="{BE71A7AA-921F-462C-9A4B-5ADA075F99E3}"/>
          </ac:cxnSpMkLst>
        </pc:cxnChg>
        <pc:cxnChg chg="mod">
          <ac:chgData name="Facundo Kogan" userId="70c5344707c1e834" providerId="LiveId" clId="{68D20E61-5BD2-4D91-9E69-027C1AB2D2FB}" dt="2022-03-30T18:24:21.824" v="24" actId="14100"/>
          <ac:cxnSpMkLst>
            <pc:docMk/>
            <pc:sldMk cId="3379953186" sldId="296"/>
            <ac:cxnSpMk id="33" creationId="{132B3725-BDEC-45E1-BDEC-EF05002F79DC}"/>
          </ac:cxnSpMkLst>
        </pc:cxnChg>
        <pc:cxnChg chg="mod">
          <ac:chgData name="Facundo Kogan" userId="70c5344707c1e834" providerId="LiveId" clId="{68D20E61-5BD2-4D91-9E69-027C1AB2D2FB}" dt="2022-03-30T18:24:27.071" v="26" actId="14100"/>
          <ac:cxnSpMkLst>
            <pc:docMk/>
            <pc:sldMk cId="3379953186" sldId="296"/>
            <ac:cxnSpMk id="45" creationId="{887F9915-1F06-4F43-8EFB-47DD371520A2}"/>
          </ac:cxnSpMkLst>
        </pc:cxnChg>
        <pc:cxnChg chg="mod">
          <ac:chgData name="Facundo Kogan" userId="70c5344707c1e834" providerId="LiveId" clId="{68D20E61-5BD2-4D91-9E69-027C1AB2D2FB}" dt="2022-03-30T18:24:29.688" v="27" actId="14100"/>
          <ac:cxnSpMkLst>
            <pc:docMk/>
            <pc:sldMk cId="3379953186" sldId="296"/>
            <ac:cxnSpMk id="57" creationId="{1C4FA3E5-C441-4868-9C78-D2A198940D04}"/>
          </ac:cxnSpMkLst>
        </pc:cxnChg>
        <pc:cxnChg chg="mod">
          <ac:chgData name="Facundo Kogan" userId="70c5344707c1e834" providerId="LiveId" clId="{68D20E61-5BD2-4D91-9E69-027C1AB2D2FB}" dt="2022-03-30T18:24:33.884" v="28" actId="14100"/>
          <ac:cxnSpMkLst>
            <pc:docMk/>
            <pc:sldMk cId="3379953186" sldId="296"/>
            <ac:cxnSpMk id="60" creationId="{9A7C9890-3878-482D-9395-6C96155F7775}"/>
          </ac:cxnSpMkLst>
        </pc:cxnChg>
        <pc:cxnChg chg="mod">
          <ac:chgData name="Facundo Kogan" userId="70c5344707c1e834" providerId="LiveId" clId="{68D20E61-5BD2-4D91-9E69-027C1AB2D2FB}" dt="2022-03-30T18:24:45.912" v="31" actId="14100"/>
          <ac:cxnSpMkLst>
            <pc:docMk/>
            <pc:sldMk cId="3379953186" sldId="296"/>
            <ac:cxnSpMk id="75" creationId="{AD385B57-2BED-4C91-BADA-C91F98813EE9}"/>
          </ac:cxnSpMkLst>
        </pc:cxnChg>
        <pc:cxnChg chg="mod">
          <ac:chgData name="Facundo Kogan" userId="70c5344707c1e834" providerId="LiveId" clId="{68D20E61-5BD2-4D91-9E69-027C1AB2D2FB}" dt="2022-03-30T18:25:11.237" v="35" actId="14100"/>
          <ac:cxnSpMkLst>
            <pc:docMk/>
            <pc:sldMk cId="3379953186" sldId="296"/>
            <ac:cxnSpMk id="82" creationId="{9022E45D-7EF6-4584-82A9-B738B114AB9C}"/>
          </ac:cxnSpMkLst>
        </pc:cxnChg>
        <pc:cxnChg chg="mod">
          <ac:chgData name="Facundo Kogan" userId="70c5344707c1e834" providerId="LiveId" clId="{68D20E61-5BD2-4D91-9E69-027C1AB2D2FB}" dt="2022-03-30T18:25:14.289" v="36" actId="14100"/>
          <ac:cxnSpMkLst>
            <pc:docMk/>
            <pc:sldMk cId="3379953186" sldId="296"/>
            <ac:cxnSpMk id="92" creationId="{2924062F-C9C0-434B-9F05-69779B8DD5CC}"/>
          </ac:cxnSpMkLst>
        </pc:cxnChg>
        <pc:cxnChg chg="mod">
          <ac:chgData name="Facundo Kogan" userId="70c5344707c1e834" providerId="LiveId" clId="{68D20E61-5BD2-4D91-9E69-027C1AB2D2FB}" dt="2022-03-30T18:25:17.239" v="37" actId="14100"/>
          <ac:cxnSpMkLst>
            <pc:docMk/>
            <pc:sldMk cId="3379953186" sldId="296"/>
            <ac:cxnSpMk id="102" creationId="{7319A73B-924F-420F-926D-4F01383B056D}"/>
          </ac:cxnSpMkLst>
        </pc:cxnChg>
        <pc:cxnChg chg="mod">
          <ac:chgData name="Facundo Kogan" userId="70c5344707c1e834" providerId="LiveId" clId="{68D20E61-5BD2-4D91-9E69-027C1AB2D2FB}" dt="2022-03-30T18:24:45.912" v="31" actId="14100"/>
          <ac:cxnSpMkLst>
            <pc:docMk/>
            <pc:sldMk cId="3379953186" sldId="296"/>
            <ac:cxnSpMk id="106" creationId="{19C87465-33DD-49BF-AA70-EBA781A9A4E1}"/>
          </ac:cxnSpMkLst>
        </pc:cxnChg>
        <pc:cxnChg chg="mod">
          <ac:chgData name="Facundo Kogan" userId="70c5344707c1e834" providerId="LiveId" clId="{68D20E61-5BD2-4D91-9E69-027C1AB2D2FB}" dt="2022-03-30T18:24:24.593" v="25" actId="14100"/>
          <ac:cxnSpMkLst>
            <pc:docMk/>
            <pc:sldMk cId="3379953186" sldId="296"/>
            <ac:cxnSpMk id="114" creationId="{B804629D-15D3-43A4-B5B2-1E698B5C4EB6}"/>
          </ac:cxnSpMkLst>
        </pc:cxnChg>
      </pc:sldChg>
      <pc:sldChg chg="modNotesTx">
        <pc:chgData name="Facundo Kogan" userId="70c5344707c1e834" providerId="LiveId" clId="{68D20E61-5BD2-4D91-9E69-027C1AB2D2FB}" dt="2022-04-07T20:21:08.595" v="217" actId="5793"/>
        <pc:sldMkLst>
          <pc:docMk/>
          <pc:sldMk cId="2358632246" sldId="297"/>
        </pc:sldMkLst>
      </pc:sldChg>
      <pc:sldChg chg="modSp mod">
        <pc:chgData name="Facundo Kogan" userId="70c5344707c1e834" providerId="LiveId" clId="{68D20E61-5BD2-4D91-9E69-027C1AB2D2FB}" dt="2022-03-30T18:27:36.705" v="148" actId="20577"/>
        <pc:sldMkLst>
          <pc:docMk/>
          <pc:sldMk cId="166197880" sldId="298"/>
        </pc:sldMkLst>
        <pc:spChg chg="mod">
          <ac:chgData name="Facundo Kogan" userId="70c5344707c1e834" providerId="LiveId" clId="{68D20E61-5BD2-4D91-9E69-027C1AB2D2FB}" dt="2022-03-30T18:27:36.705" v="148" actId="20577"/>
          <ac:spMkLst>
            <pc:docMk/>
            <pc:sldMk cId="166197880" sldId="298"/>
            <ac:spMk id="101" creationId="{5C26E78E-2395-43A9-AA2D-7EB906C5F9A0}"/>
          </ac:spMkLst>
        </pc:spChg>
        <pc:grpChg chg="mod">
          <ac:chgData name="Facundo Kogan" userId="70c5344707c1e834" providerId="LiveId" clId="{68D20E61-5BD2-4D91-9E69-027C1AB2D2FB}" dt="2022-03-30T18:27:22.686" v="144" actId="14100"/>
          <ac:grpSpMkLst>
            <pc:docMk/>
            <pc:sldMk cId="166197880" sldId="298"/>
            <ac:grpSpMk id="59" creationId="{AC1552D4-7398-4E4E-8F29-8A84FF9D3120}"/>
          </ac:grpSpMkLst>
        </pc:grpChg>
        <pc:grpChg chg="mod">
          <ac:chgData name="Facundo Kogan" userId="70c5344707c1e834" providerId="LiveId" clId="{68D20E61-5BD2-4D91-9E69-027C1AB2D2FB}" dt="2022-03-30T18:27:16.496" v="143" actId="14100"/>
          <ac:grpSpMkLst>
            <pc:docMk/>
            <pc:sldMk cId="166197880" sldId="298"/>
            <ac:grpSpMk id="85" creationId="{4B317245-01B5-494F-848C-D6F5B5E6A150}"/>
          </ac:grpSpMkLst>
        </pc:grpChg>
      </pc:sldChg>
      <pc:sldChg chg="modSp add mod ord">
        <pc:chgData name="Facundo Kogan" userId="70c5344707c1e834" providerId="LiveId" clId="{68D20E61-5BD2-4D91-9E69-027C1AB2D2FB}" dt="2022-04-08T13:52:50.825" v="291" actId="20577"/>
        <pc:sldMkLst>
          <pc:docMk/>
          <pc:sldMk cId="1622535991" sldId="564"/>
        </pc:sldMkLst>
        <pc:spChg chg="mod">
          <ac:chgData name="Facundo Kogan" userId="70c5344707c1e834" providerId="LiveId" clId="{68D20E61-5BD2-4D91-9E69-027C1AB2D2FB}" dt="2022-04-08T13:52:50.825" v="291" actId="20577"/>
          <ac:spMkLst>
            <pc:docMk/>
            <pc:sldMk cId="1622535991" sldId="564"/>
            <ac:spMk id="12" creationId="{3BFB72D1-E90E-4BBD-B553-1899EB3D69F8}"/>
          </ac:spMkLst>
        </pc:spChg>
        <pc:spChg chg="mod">
          <ac:chgData name="Facundo Kogan" userId="70c5344707c1e834" providerId="LiveId" clId="{68D20E61-5BD2-4D91-9E69-027C1AB2D2FB}" dt="2022-04-08T13:52:38.316" v="282" actId="20577"/>
          <ac:spMkLst>
            <pc:docMk/>
            <pc:sldMk cId="1622535991" sldId="564"/>
            <ac:spMk id="88" creationId="{BA729D2D-9750-4B79-BC21-24D502A8D9CC}"/>
          </ac:spMkLst>
        </pc:spChg>
      </pc:sldChg>
      <pc:sldChg chg="add del">
        <pc:chgData name="Facundo Kogan" userId="70c5344707c1e834" providerId="LiveId" clId="{68D20E61-5BD2-4D91-9E69-027C1AB2D2FB}" dt="2022-04-07T20:19:37.843" v="210" actId="2696"/>
        <pc:sldMkLst>
          <pc:docMk/>
          <pc:sldMk cId="1938388255" sldId="564"/>
        </pc:sldMkLst>
      </pc:sldChg>
      <pc:sldChg chg="addSp modSp add mod ord modAnim modNotesTx">
        <pc:chgData name="Facundo Kogan" userId="70c5344707c1e834" providerId="LiveId" clId="{68D20E61-5BD2-4D91-9E69-027C1AB2D2FB}" dt="2022-04-08T17:36:40.718" v="408" actId="6549"/>
        <pc:sldMkLst>
          <pc:docMk/>
          <pc:sldMk cId="3687654997" sldId="565"/>
        </pc:sldMkLst>
        <pc:spChg chg="mod">
          <ac:chgData name="Facundo Kogan" userId="70c5344707c1e834" providerId="LiveId" clId="{68D20E61-5BD2-4D91-9E69-027C1AB2D2FB}" dt="2022-04-08T15:57:43.264" v="295" actId="164"/>
          <ac:spMkLst>
            <pc:docMk/>
            <pc:sldMk cId="3687654997" sldId="565"/>
            <ac:spMk id="2" creationId="{7974B07B-912C-494F-BDB7-638ADEE3B631}"/>
          </ac:spMkLst>
        </pc:spChg>
        <pc:spChg chg="mod">
          <ac:chgData name="Facundo Kogan" userId="70c5344707c1e834" providerId="LiveId" clId="{68D20E61-5BD2-4D91-9E69-027C1AB2D2FB}" dt="2022-04-08T15:57:43.264" v="295" actId="164"/>
          <ac:spMkLst>
            <pc:docMk/>
            <pc:sldMk cId="3687654997" sldId="565"/>
            <ac:spMk id="3" creationId="{1891A140-3B0E-4B4E-8291-D92C8EE038C6}"/>
          </ac:spMkLst>
        </pc:spChg>
        <pc:spChg chg="mod">
          <ac:chgData name="Facundo Kogan" userId="70c5344707c1e834" providerId="LiveId" clId="{68D20E61-5BD2-4D91-9E69-027C1AB2D2FB}" dt="2022-04-08T15:58:32.657" v="349" actId="14100"/>
          <ac:spMkLst>
            <pc:docMk/>
            <pc:sldMk cId="3687654997" sldId="565"/>
            <ac:spMk id="5" creationId="{EAB52BAE-D399-4AA7-8F95-9BD1D344B6F1}"/>
          </ac:spMkLst>
        </pc:spChg>
        <pc:spChg chg="mod">
          <ac:chgData name="Facundo Kogan" userId="70c5344707c1e834" providerId="LiveId" clId="{68D20E61-5BD2-4D91-9E69-027C1AB2D2FB}" dt="2022-04-08T15:58:40.501" v="351" actId="14100"/>
          <ac:spMkLst>
            <pc:docMk/>
            <pc:sldMk cId="3687654997" sldId="565"/>
            <ac:spMk id="6" creationId="{90F6C9B6-7F89-4ACB-833F-46514D520DA0}"/>
          </ac:spMkLst>
        </pc:spChg>
        <pc:spChg chg="mod">
          <ac:chgData name="Facundo Kogan" userId="70c5344707c1e834" providerId="LiveId" clId="{68D20E61-5BD2-4D91-9E69-027C1AB2D2FB}" dt="2022-04-08T15:59:23.493" v="366" actId="20577"/>
          <ac:spMkLst>
            <pc:docMk/>
            <pc:sldMk cId="3687654997" sldId="565"/>
            <ac:spMk id="7" creationId="{0C665321-893F-47C2-8CFD-85ECAFF7DD63}"/>
          </ac:spMkLst>
        </pc:spChg>
        <pc:spChg chg="mod">
          <ac:chgData name="Facundo Kogan" userId="70c5344707c1e834" providerId="LiveId" clId="{68D20E61-5BD2-4D91-9E69-027C1AB2D2FB}" dt="2022-04-08T15:58:58.779" v="357" actId="1037"/>
          <ac:spMkLst>
            <pc:docMk/>
            <pc:sldMk cId="3687654997" sldId="565"/>
            <ac:spMk id="9" creationId="{C9E984C4-B2A3-4FF7-87BE-FBFE73858B11}"/>
          </ac:spMkLst>
        </pc:spChg>
        <pc:grpChg chg="add mod">
          <ac:chgData name="Facundo Kogan" userId="70c5344707c1e834" providerId="LiveId" clId="{68D20E61-5BD2-4D91-9E69-027C1AB2D2FB}" dt="2022-04-08T15:57:48.946" v="296" actId="164"/>
          <ac:grpSpMkLst>
            <pc:docMk/>
            <pc:sldMk cId="3687654997" sldId="565"/>
            <ac:grpSpMk id="8" creationId="{6694C1C2-BB12-4702-898D-4414AFDCE48D}"/>
          </ac:grpSpMkLst>
        </pc:grpChg>
        <pc:grpChg chg="add mod">
          <ac:chgData name="Facundo Kogan" userId="70c5344707c1e834" providerId="LiveId" clId="{68D20E61-5BD2-4D91-9E69-027C1AB2D2FB}" dt="2022-04-08T15:59:06.995" v="359" actId="14100"/>
          <ac:grpSpMkLst>
            <pc:docMk/>
            <pc:sldMk cId="3687654997" sldId="565"/>
            <ac:grpSpMk id="10" creationId="{5126E120-F68F-4A7F-A7C9-14D247A7A1ED}"/>
          </ac:grpSpMkLst>
        </pc:grpChg>
        <pc:picChg chg="mod">
          <ac:chgData name="Facundo Kogan" userId="70c5344707c1e834" providerId="LiveId" clId="{68D20E61-5BD2-4D91-9E69-027C1AB2D2FB}" dt="2022-04-08T15:57:48.946" v="296" actId="164"/>
          <ac:picMkLst>
            <pc:docMk/>
            <pc:sldMk cId="3687654997" sldId="565"/>
            <ac:picMk id="4" creationId="{8F15FA15-93A0-4EA3-99F6-3A75529ED4F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3D0AB-C491-3A43-A77F-CA156045E86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FF9DC-5658-464A-8612-7C05E5E5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75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49E5B-BF5C-7C44-BE32-9BADF53318A9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5E7FD-F6BD-CC4C-B851-34957CC2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4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Soporte de </a:t>
            </a:r>
            <a:r>
              <a:rPr lang="es-AR" dirty="0" err="1"/>
              <a:t>factory</a:t>
            </a:r>
            <a:r>
              <a:rPr lang="es-AR" dirty="0"/>
              <a:t> local (JAVA), temas de servidores equipo de infra </a:t>
            </a:r>
            <a:r>
              <a:rPr lang="es-AR" dirty="0" err="1"/>
              <a:t>latam</a:t>
            </a:r>
            <a:endParaRPr lang="es-AR" dirty="0"/>
          </a:p>
          <a:p>
            <a:r>
              <a:rPr lang="es-AR" dirty="0" err="1"/>
              <a:t>Telefonia</a:t>
            </a:r>
            <a:r>
              <a:rPr lang="es-AR" dirty="0"/>
              <a:t> y DEC 3</a:t>
            </a:r>
          </a:p>
          <a:p>
            <a:endParaRPr lang="es-AR" dirty="0"/>
          </a:p>
          <a:p>
            <a:r>
              <a:rPr lang="es-AR" dirty="0"/>
              <a:t>LEXM-RAW – Ver con Guille </a:t>
            </a:r>
            <a:r>
              <a:rPr lang="es-AR" dirty="0" err="1"/>
              <a:t>roncati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5E7FD-F6BD-CC4C-B851-34957CC2FC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2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Mark </a:t>
            </a:r>
            <a:r>
              <a:rPr lang="es-AR" dirty="0" err="1"/>
              <a:t>Jezioro</a:t>
            </a:r>
            <a:r>
              <a:rPr lang="es-AR" dirty="0"/>
              <a:t> – soporte de Internet </a:t>
            </a:r>
            <a:r>
              <a:rPr lang="es-AR" dirty="0" err="1"/>
              <a:t>Burst</a:t>
            </a:r>
            <a:r>
              <a:rPr lang="es-AR" dirty="0"/>
              <a:t> (OSSDB) </a:t>
            </a:r>
          </a:p>
          <a:p>
            <a:r>
              <a:rPr lang="en-US" dirty="0"/>
              <a:t>VM Ware – </a:t>
            </a:r>
            <a:r>
              <a:rPr lang="en-US" dirty="0" err="1"/>
              <a:t>Licencias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CDN – </a:t>
            </a:r>
            <a:r>
              <a:rPr lang="en-US" dirty="0" err="1"/>
              <a:t>ver</a:t>
            </a:r>
            <a:r>
              <a:rPr lang="en-US" dirty="0"/>
              <a:t> con </a:t>
            </a:r>
            <a:r>
              <a:rPr lang="en-US" dirty="0" err="1"/>
              <a:t>Seba</a:t>
            </a:r>
            <a:r>
              <a:rPr lang="en-US" dirty="0"/>
              <a:t> Field + consumes manuals via TUTT</a:t>
            </a:r>
          </a:p>
          <a:p>
            <a:endParaRPr lang="en-US" dirty="0"/>
          </a:p>
          <a:p>
            <a:r>
              <a:rPr lang="en-US" dirty="0"/>
              <a:t>SOX – sin </a:t>
            </a:r>
            <a:r>
              <a:rPr lang="en-US" dirty="0" err="1"/>
              <a:t>auditorias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ultimos</a:t>
            </a:r>
            <a:r>
              <a:rPr lang="en-US" dirty="0"/>
              <a:t> 5 </a:t>
            </a:r>
            <a:r>
              <a:rPr lang="en-US" dirty="0" err="1"/>
              <a:t>años</a:t>
            </a:r>
            <a:endParaRPr lang="en-US" dirty="0"/>
          </a:p>
          <a:p>
            <a:r>
              <a:rPr lang="en-US" dirty="0"/>
              <a:t>Log de error lo </a:t>
            </a:r>
            <a:r>
              <a:rPr lang="en-US" dirty="0" err="1"/>
              <a:t>descarga</a:t>
            </a:r>
            <a:r>
              <a:rPr lang="en-US" dirty="0"/>
              <a:t> </a:t>
            </a:r>
            <a:r>
              <a:rPr lang="en-US" dirty="0" err="1"/>
              <a:t>manualmente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de infra de LATAM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5E7FD-F6BD-CC4C-B851-34957CC2FC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07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Internet </a:t>
            </a:r>
            <a:r>
              <a:rPr lang="es-AR" dirty="0" err="1"/>
              <a:t>Burstables</a:t>
            </a:r>
            <a:r>
              <a:rPr lang="es-AR" dirty="0"/>
              <a:t> </a:t>
            </a:r>
            <a:r>
              <a:rPr lang="es-AR" dirty="0" err="1"/>
              <a:t>via</a:t>
            </a:r>
            <a:r>
              <a:rPr lang="es-AR" dirty="0"/>
              <a:t> DEC (</a:t>
            </a:r>
            <a:r>
              <a:rPr lang="es-AR" dirty="0" err="1"/>
              <a:t>VMWare</a:t>
            </a:r>
            <a:r>
              <a:rPr lang="es-AR" dirty="0"/>
              <a:t>) todavía no fue implementado.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5E7FD-F6BD-CC4C-B851-34957CC2FC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0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5E7FD-F6BD-CC4C-B851-34957CC2FC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32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5E7FD-F6BD-CC4C-B851-34957CC2FC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5E7FD-F6BD-CC4C-B851-34957CC2FC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6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eensue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6178"/>
          </a:xfrm>
          <a:prstGeom prst="rect">
            <a:avLst/>
          </a:prstGeom>
        </p:spPr>
      </p:pic>
      <p:sp>
        <p:nvSpPr>
          <p:cNvPr id="7" name="Title 11"/>
          <p:cNvSpPr>
            <a:spLocks noGrp="1"/>
          </p:cNvSpPr>
          <p:nvPr>
            <p:ph type="title" hasCustomPrompt="1"/>
          </p:nvPr>
        </p:nvSpPr>
        <p:spPr>
          <a:xfrm>
            <a:off x="365273" y="402554"/>
            <a:ext cx="6551435" cy="423339"/>
          </a:xfrm>
        </p:spPr>
        <p:txBody>
          <a:bodyPr>
            <a:noAutofit/>
          </a:bodyPr>
          <a:lstStyle>
            <a:lvl1pPr>
              <a:defRPr sz="2600">
                <a:solidFill>
                  <a:srgbClr val="008000"/>
                </a:solidFill>
              </a:defRPr>
            </a:lvl1pPr>
          </a:lstStyle>
          <a:p>
            <a:r>
              <a:rPr lang="en-US" dirty="0"/>
              <a:t>Click to insert Title 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65269" y="846205"/>
            <a:ext cx="6551435" cy="297183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insert subtitle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5276" y="1264335"/>
            <a:ext cx="3602213" cy="222251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pic>
        <p:nvPicPr>
          <p:cNvPr id="13" name="Picture 12" descr="CL_4Colors_I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43" y="4291221"/>
            <a:ext cx="1965128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0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6" y="0"/>
            <a:ext cx="9148576" cy="5166178"/>
          </a:xfrm>
          <a:prstGeom prst="rect">
            <a:avLst/>
          </a:prstGeom>
        </p:spPr>
      </p:pic>
      <p:sp>
        <p:nvSpPr>
          <p:cNvPr id="7" name="Title 11"/>
          <p:cNvSpPr>
            <a:spLocks noGrp="1"/>
          </p:cNvSpPr>
          <p:nvPr>
            <p:ph type="title" hasCustomPrompt="1"/>
          </p:nvPr>
        </p:nvSpPr>
        <p:spPr>
          <a:xfrm>
            <a:off x="490010" y="561689"/>
            <a:ext cx="6551435" cy="423339"/>
          </a:xfrm>
        </p:spPr>
        <p:txBody>
          <a:bodyPr>
            <a:noAutofit/>
          </a:bodyPr>
          <a:lstStyle>
            <a:lvl1pPr>
              <a:defRPr sz="2600">
                <a:solidFill>
                  <a:srgbClr val="008000"/>
                </a:solidFill>
              </a:defRPr>
            </a:lvl1pPr>
          </a:lstStyle>
          <a:p>
            <a:r>
              <a:rPr lang="en-US" dirty="0"/>
              <a:t>Click to insert Title 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490009" y="1005340"/>
            <a:ext cx="6551435" cy="297183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insert subtitle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90016" y="1378113"/>
            <a:ext cx="3602213" cy="222251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pic>
        <p:nvPicPr>
          <p:cNvPr id="13" name="Picture 12" descr="CL_4Colors_I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43" y="4291221"/>
            <a:ext cx="1965128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8" y="7"/>
            <a:ext cx="9147471" cy="5154839"/>
          </a:xfrm>
          <a:prstGeom prst="rect">
            <a:avLst/>
          </a:prstGeom>
        </p:spPr>
      </p:pic>
      <p:sp>
        <p:nvSpPr>
          <p:cNvPr id="10" name="Title 11"/>
          <p:cNvSpPr>
            <a:spLocks noGrp="1"/>
          </p:cNvSpPr>
          <p:nvPr>
            <p:ph type="title" hasCustomPrompt="1"/>
          </p:nvPr>
        </p:nvSpPr>
        <p:spPr>
          <a:xfrm>
            <a:off x="2144040" y="715811"/>
            <a:ext cx="6551435" cy="423339"/>
          </a:xfrm>
        </p:spPr>
        <p:txBody>
          <a:bodyPr>
            <a:noAutofit/>
          </a:bodyPr>
          <a:lstStyle>
            <a:lvl1pPr algn="r">
              <a:defRPr sz="2600">
                <a:solidFill>
                  <a:srgbClr val="008000"/>
                </a:solidFill>
              </a:defRPr>
            </a:lvl1pPr>
          </a:lstStyle>
          <a:p>
            <a:r>
              <a:rPr lang="en-US" dirty="0"/>
              <a:t>Click to insert Title 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44037" y="1159463"/>
            <a:ext cx="6551435" cy="297183"/>
          </a:xfrm>
        </p:spPr>
        <p:txBody>
          <a:bodyPr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insert subtitle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093264" y="1543579"/>
            <a:ext cx="3602213" cy="222251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pic>
        <p:nvPicPr>
          <p:cNvPr id="13" name="Picture 12" descr="CL_4Colors_I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43" y="4291221"/>
            <a:ext cx="1965128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7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028" y="624418"/>
            <a:ext cx="8218309" cy="381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028" y="1019479"/>
            <a:ext cx="8218309" cy="292100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8337" y="4547345"/>
            <a:ext cx="357787" cy="215444"/>
          </a:xfrm>
          <a:prstGeom prst="rect">
            <a:avLst/>
          </a:prstGeom>
        </p:spPr>
        <p:txBody>
          <a:bodyPr/>
          <a:lstStyle/>
          <a:p>
            <a:fld id="{E8426E17-A512-5942-8FB4-5BB12954EF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0380" y="1365250"/>
            <a:ext cx="8217957" cy="3143250"/>
          </a:xfrm>
        </p:spPr>
        <p:txBody>
          <a:bodyPr>
            <a:normAutofit/>
          </a:bodyPr>
          <a:lstStyle>
            <a:lvl1pPr>
              <a:defRPr sz="1400">
                <a:solidFill>
                  <a:srgbClr val="616365"/>
                </a:solidFill>
              </a:defRPr>
            </a:lvl1pPr>
            <a:lvl2pPr>
              <a:defRPr sz="1400">
                <a:solidFill>
                  <a:srgbClr val="616365"/>
                </a:solidFill>
              </a:defRPr>
            </a:lvl2pPr>
            <a:lvl3pPr>
              <a:defRPr sz="1400">
                <a:solidFill>
                  <a:srgbClr val="616365"/>
                </a:solidFill>
              </a:defRPr>
            </a:lvl3pPr>
            <a:lvl4pPr>
              <a:defRPr sz="1400">
                <a:solidFill>
                  <a:srgbClr val="616365"/>
                </a:solidFill>
              </a:defRPr>
            </a:lvl4pPr>
            <a:lvl5pPr>
              <a:defRPr sz="1400">
                <a:solidFill>
                  <a:srgbClr val="61636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061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8337" y="4547345"/>
            <a:ext cx="357787" cy="215444"/>
          </a:xfrm>
          <a:prstGeom prst="rect">
            <a:avLst/>
          </a:prstGeom>
        </p:spPr>
        <p:txBody>
          <a:bodyPr/>
          <a:lstStyle/>
          <a:p>
            <a:fld id="{E8426E17-A512-5942-8FB4-5BB1295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1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4719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4719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8337" y="4547345"/>
            <a:ext cx="357787" cy="215444"/>
          </a:xfrm>
          <a:prstGeom prst="rect">
            <a:avLst/>
          </a:prstGeom>
        </p:spPr>
        <p:txBody>
          <a:bodyPr/>
          <a:lstStyle/>
          <a:p>
            <a:fld id="{E8426E17-A512-5942-8FB4-5BB1295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4719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641854" y="1200150"/>
            <a:ext cx="4044951" cy="334719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8337" y="4547345"/>
            <a:ext cx="357787" cy="215444"/>
          </a:xfrm>
          <a:prstGeom prst="rect">
            <a:avLst/>
          </a:prstGeom>
        </p:spPr>
        <p:txBody>
          <a:bodyPr/>
          <a:lstStyle/>
          <a:p>
            <a:fld id="{E8426E17-A512-5942-8FB4-5BB1295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5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209B-7E5F-43D5-8462-2E631178FCB7}" type="datetimeFigureOut">
              <a:rPr lang="es-AR" smtClean="0"/>
              <a:t>8/4/2022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CBCD-5B5C-4D6B-810A-F958BFC7157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223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612737"/>
            <a:ext cx="6644931" cy="404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9912"/>
            <a:ext cx="8229600" cy="3386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814422"/>
            <a:ext cx="9155340" cy="339284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4675" y="4553626"/>
            <a:ext cx="357127" cy="21544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800" b="1">
                <a:solidFill>
                  <a:srgbClr val="616365"/>
                </a:solidFill>
              </a:defRPr>
            </a:lvl1pPr>
          </a:lstStyle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398" y="4598980"/>
            <a:ext cx="21178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>
                <a:solidFill>
                  <a:schemeClr val="bg2"/>
                </a:solidFill>
              </a:rPr>
              <a:t>© 2017 </a:t>
            </a:r>
            <a:r>
              <a:rPr lang="en-US" sz="800" dirty="0" err="1">
                <a:solidFill>
                  <a:schemeClr val="bg2"/>
                </a:solidFill>
              </a:rPr>
              <a:t>CenturyLink</a:t>
            </a:r>
            <a:r>
              <a:rPr lang="en-US" sz="800" dirty="0">
                <a:solidFill>
                  <a:schemeClr val="bg2"/>
                </a:solidFill>
              </a:rPr>
              <a:t>. All Rights Reserved. </a:t>
            </a:r>
          </a:p>
        </p:txBody>
      </p:sp>
      <p:pic>
        <p:nvPicPr>
          <p:cNvPr id="11" name="Picture 10" descr="CL_4Colors_IN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851" y="193549"/>
            <a:ext cx="1441092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7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1" r:id="rId3"/>
    <p:sldLayoutId id="2147483649" r:id="rId4"/>
    <p:sldLayoutId id="2147483650" r:id="rId5"/>
    <p:sldLayoutId id="2147483652" r:id="rId6"/>
    <p:sldLayoutId id="2147483662" r:id="rId7"/>
    <p:sldLayoutId id="2147483663" r:id="rId8"/>
  </p:sldLayoutIdLst>
  <p:hf hdr="0" ftr="0" dt="0"/>
  <p:txStyles>
    <p:titleStyle>
      <a:lvl1pPr algn="l" defTabSz="457178" rtl="0" eaLnBrk="1" latinLnBrk="0" hangingPunct="1">
        <a:spcBef>
          <a:spcPct val="0"/>
        </a:spcBef>
        <a:buNone/>
        <a:defRPr sz="2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457178" rtl="0" eaLnBrk="1" latinLnBrk="0" hangingPunct="1">
        <a:spcBef>
          <a:spcPct val="20000"/>
        </a:spcBef>
        <a:buClr>
          <a:srgbClr val="008000"/>
        </a:buClr>
        <a:buSzPct val="100000"/>
        <a:buFont typeface="Arial"/>
        <a:buChar char="•"/>
        <a:defRPr sz="16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742913" indent="-285736" algn="l" defTabSz="457178" rtl="0" eaLnBrk="1" latinLnBrk="0" hangingPunct="1">
        <a:spcBef>
          <a:spcPct val="20000"/>
        </a:spcBef>
        <a:buClr>
          <a:srgbClr val="008000"/>
        </a:buClr>
        <a:buSzPct val="80000"/>
        <a:buFont typeface="Lucida Grande"/>
        <a:buChar char="‣"/>
        <a:defRPr sz="1600" b="0" kern="1200">
          <a:solidFill>
            <a:schemeClr val="tx2"/>
          </a:solidFill>
          <a:latin typeface="+mn-lt"/>
          <a:ea typeface="+mn-ea"/>
          <a:cs typeface="+mn-cs"/>
        </a:defRPr>
      </a:lvl2pPr>
      <a:lvl3pPr marL="1200090" indent="-285736" algn="l" defTabSz="457178" rtl="0" eaLnBrk="1" latinLnBrk="0" hangingPunct="1">
        <a:spcBef>
          <a:spcPct val="20000"/>
        </a:spcBef>
        <a:buClr>
          <a:srgbClr val="008000"/>
        </a:buClr>
        <a:buSzPct val="100000"/>
        <a:buFont typeface="Lucida Grande"/>
        <a:buChar char="-"/>
        <a:defRPr sz="1600" b="0" kern="1200">
          <a:solidFill>
            <a:schemeClr val="tx2"/>
          </a:solidFill>
          <a:latin typeface="+mn-lt"/>
          <a:ea typeface="+mn-ea"/>
          <a:cs typeface="+mn-cs"/>
        </a:defRPr>
      </a:lvl3pPr>
      <a:lvl4pPr marL="1371532" indent="0" algn="l" defTabSz="457178" rtl="0" eaLnBrk="1" latinLnBrk="0" hangingPunct="1">
        <a:spcBef>
          <a:spcPct val="20000"/>
        </a:spcBef>
        <a:buClr>
          <a:srgbClr val="008000"/>
        </a:buClr>
        <a:buSzPct val="100000"/>
        <a:buFont typeface="Arial"/>
        <a:buNone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4pPr>
      <a:lvl5pPr marL="2057297" indent="-228588" algn="l" defTabSz="457178" rtl="0" eaLnBrk="1" latinLnBrk="0" hangingPunct="1">
        <a:spcBef>
          <a:spcPct val="20000"/>
        </a:spcBef>
        <a:buClr>
          <a:srgbClr val="008000"/>
        </a:buClr>
        <a:buSzPct val="100000"/>
        <a:buFont typeface="Arial"/>
        <a:buChar char="•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5pPr>
      <a:lvl6pPr marL="2514474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3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\\latamfs\Kenan1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hyperlink" Target="file:///\\latamfs\Kena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27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\\latamfs\Kenan1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hyperlink" Target="file:///\\latamfs\Kenan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30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6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rbue-docker-finance:5080/tec/login.xhtml" TargetMode="External"/><Relationship Id="rId2" Type="http://schemas.openxmlformats.org/officeDocument/2006/relationships/hyperlink" Target="http://10.48.41.149:9001/tec-2.0/secure/index.xhtml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wmf"/><Relationship Id="rId7" Type="http://schemas.openxmlformats.org/officeDocument/2006/relationships/image" Target="../media/image1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EFB068-A5AD-4210-98EF-17A6DDA8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010" y="561689"/>
            <a:ext cx="8191766" cy="3035621"/>
          </a:xfrm>
        </p:spPr>
        <p:txBody>
          <a:bodyPr/>
          <a:lstStyle/>
          <a:p>
            <a:pPr defTabSz="685800">
              <a:defRPr/>
            </a:pPr>
            <a:r>
              <a:rPr lang="es-AR" dirty="0"/>
              <a:t>UEXE - </a:t>
            </a:r>
            <a:r>
              <a:rPr lang="en-US" dirty="0" err="1"/>
              <a:t>LatAm</a:t>
            </a:r>
            <a:r>
              <a:rPr lang="en-US" dirty="0"/>
              <a:t> Usage External Origin Processor</a:t>
            </a:r>
            <a:br>
              <a:rPr lang="en-US" sz="2400" kern="0" dirty="0">
                <a:solidFill>
                  <a:srgbClr val="FFFFFF"/>
                </a:solidFill>
              </a:rPr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9587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1EE3D9-273D-42B8-8FD8-BA0DF8856DCD}"/>
              </a:ext>
            </a:extLst>
          </p:cNvPr>
          <p:cNvGrpSpPr/>
          <p:nvPr/>
        </p:nvGrpSpPr>
        <p:grpSpPr>
          <a:xfrm>
            <a:off x="78261" y="585018"/>
            <a:ext cx="8034288" cy="4372356"/>
            <a:chOff x="104348" y="780024"/>
            <a:chExt cx="10712384" cy="582980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820D639-67E3-4633-BFA8-F8EE7F2C8D83}"/>
                </a:ext>
              </a:extLst>
            </p:cNvPr>
            <p:cNvGrpSpPr/>
            <p:nvPr/>
          </p:nvGrpSpPr>
          <p:grpSpPr>
            <a:xfrm>
              <a:off x="104348" y="780024"/>
              <a:ext cx="10712384" cy="5829808"/>
              <a:chOff x="0" y="0"/>
              <a:chExt cx="5612130" cy="3068320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9EEEDCE-790D-4BCB-8802-C40F37F2A43B}"/>
                  </a:ext>
                </a:extLst>
              </p:cNvPr>
              <p:cNvGrpSpPr/>
              <p:nvPr/>
            </p:nvGrpSpPr>
            <p:grpSpPr>
              <a:xfrm>
                <a:off x="0" y="0"/>
                <a:ext cx="5612130" cy="3068320"/>
                <a:chOff x="0" y="0"/>
                <a:chExt cx="5612130" cy="3068320"/>
              </a:xfrm>
            </p:grpSpPr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99CB6F96-85A9-4E6C-9D73-EFEEDC5E6C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612130" cy="30683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5" name="Text Box 2">
                  <a:extLst>
                    <a:ext uri="{FF2B5EF4-FFF2-40B4-BE49-F238E27FC236}">
                      <a16:creationId xmlns:a16="http://schemas.microsoft.com/office/drawing/2014/main" id="{C017BA95-64BA-4125-9FB4-43AA844569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3200" y="533400"/>
                  <a:ext cx="234950" cy="247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68580" tIns="34290" rIns="68580" bIns="3429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600"/>
                    </a:spcAft>
                  </a:pPr>
                  <a:r>
                    <a:rPr lang="es-AR" sz="1200" b="1">
                      <a:solidFill>
                        <a:srgbClr val="FF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  <a:endParaRPr lang="es-AR" sz="120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Text Box 2">
                  <a:extLst>
                    <a:ext uri="{FF2B5EF4-FFF2-40B4-BE49-F238E27FC236}">
                      <a16:creationId xmlns:a16="http://schemas.microsoft.com/office/drawing/2014/main" id="{EAE75230-2BD2-4AB4-9300-346B5A893E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41450" y="609600"/>
                  <a:ext cx="234950" cy="247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68580" tIns="34290" rIns="68580" bIns="3429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600"/>
                    </a:spcAft>
                  </a:pPr>
                  <a:r>
                    <a:rPr lang="es-AR" sz="1200" b="1">
                      <a:solidFill>
                        <a:srgbClr val="FF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  <a:endParaRPr lang="es-AR" sz="120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2">
                  <a:extLst>
                    <a:ext uri="{FF2B5EF4-FFF2-40B4-BE49-F238E27FC236}">
                      <a16:creationId xmlns:a16="http://schemas.microsoft.com/office/drawing/2014/main" id="{EEDCD24D-5115-44FE-8081-851B717F46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7100" y="1403350"/>
                  <a:ext cx="234950" cy="247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68580" tIns="34290" rIns="68580" bIns="3429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600"/>
                    </a:spcAft>
                  </a:pPr>
                  <a:r>
                    <a:rPr lang="es-AR" sz="1200" b="1">
                      <a:solidFill>
                        <a:srgbClr val="FF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</a:t>
                  </a:r>
                  <a:endParaRPr lang="es-AR" sz="120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Text Box 2">
                  <a:extLst>
                    <a:ext uri="{FF2B5EF4-FFF2-40B4-BE49-F238E27FC236}">
                      <a16:creationId xmlns:a16="http://schemas.microsoft.com/office/drawing/2014/main" id="{E8C8656F-CE05-45FC-8892-DA0C9AD4EF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450" y="1060450"/>
                  <a:ext cx="234950" cy="247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68580" tIns="34290" rIns="68580" bIns="3429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600"/>
                    </a:spcAft>
                  </a:pPr>
                  <a:r>
                    <a:rPr lang="es-AR" sz="1200" b="1">
                      <a:solidFill>
                        <a:srgbClr val="FF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</a:t>
                  </a:r>
                  <a:endParaRPr lang="es-AR" sz="120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2">
                  <a:extLst>
                    <a:ext uri="{FF2B5EF4-FFF2-40B4-BE49-F238E27FC236}">
                      <a16:creationId xmlns:a16="http://schemas.microsoft.com/office/drawing/2014/main" id="{DA108D36-DC58-487C-97EE-53C92209BD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9450" y="1682750"/>
                  <a:ext cx="234950" cy="247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68580" tIns="34290" rIns="68580" bIns="3429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600"/>
                    </a:spcAft>
                  </a:pPr>
                  <a:r>
                    <a:rPr lang="es-AR" sz="12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4</a:t>
                  </a:r>
                  <a:endParaRPr lang="es-AR" sz="1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Text Box 2">
                <a:extLst>
                  <a:ext uri="{FF2B5EF4-FFF2-40B4-BE49-F238E27FC236}">
                    <a16:creationId xmlns:a16="http://schemas.microsoft.com/office/drawing/2014/main" id="{5451B80D-8015-4CD1-ADBC-71EDC9444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1600" y="2324100"/>
                <a:ext cx="23495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68580" tIns="34290" rIns="68580" bIns="3429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s-AR" sz="1200" b="1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endParaRPr lang="es-AR" sz="12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EEBB1C-1916-466A-851D-DD6A5A546514}"/>
                </a:ext>
              </a:extLst>
            </p:cNvPr>
            <p:cNvSpPr txBox="1"/>
            <p:nvPr/>
          </p:nvSpPr>
          <p:spPr>
            <a:xfrm>
              <a:off x="5128055" y="2214591"/>
              <a:ext cx="977047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900" dirty="0"/>
                <a:t>OK</a:t>
              </a:r>
            </a:p>
            <a:p>
              <a:pPr algn="ctr"/>
              <a:r>
                <a:rPr lang="es-AR" sz="900" dirty="0"/>
                <a:t>ESTADO = F</a:t>
              </a:r>
            </a:p>
          </p:txBody>
        </p:sp>
      </p:grp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6F7413B5-A873-48FF-B425-33EA6C952842}"/>
              </a:ext>
            </a:extLst>
          </p:cNvPr>
          <p:cNvSpPr/>
          <p:nvPr/>
        </p:nvSpPr>
        <p:spPr>
          <a:xfrm>
            <a:off x="8112549" y="3929322"/>
            <a:ext cx="914062" cy="1117511"/>
          </a:xfrm>
          <a:prstGeom prst="wedgeRoundRectCallout">
            <a:avLst>
              <a:gd name="adj1" fmla="val -72385"/>
              <a:gd name="adj2" fmla="val -17504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5 -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Kenan procesa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archivo y los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cargados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nuevo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facturador.</a:t>
            </a:r>
            <a:endParaRPr lang="es-AR" sz="900" b="1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D469C7AF-DE24-4151-A1C9-BE207DFA0712}"/>
              </a:ext>
            </a:extLst>
          </p:cNvPr>
          <p:cNvSpPr/>
          <p:nvPr/>
        </p:nvSpPr>
        <p:spPr>
          <a:xfrm>
            <a:off x="7542543" y="2564602"/>
            <a:ext cx="1479476" cy="1138615"/>
          </a:xfrm>
          <a:prstGeom prst="wedgeRoundRectCallout">
            <a:avLst>
              <a:gd name="adj1" fmla="val -129376"/>
              <a:gd name="adj2" fmla="val 6499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archivo desaparece de la carpeta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gracias a un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procedimiento en Kenan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cada 15 minutos verifica la información de la carpeta</a:t>
            </a:r>
          </a:p>
          <a:p>
            <a:endParaRPr lang="es-AR" sz="900" dirty="0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9E4670BF-74FF-4396-B737-20E00214CADE}"/>
              </a:ext>
            </a:extLst>
          </p:cNvPr>
          <p:cNvSpPr/>
          <p:nvPr/>
        </p:nvSpPr>
        <p:spPr>
          <a:xfrm>
            <a:off x="6444573" y="923051"/>
            <a:ext cx="2577446" cy="1526009"/>
          </a:xfrm>
          <a:prstGeom prst="wedgeRoundRectCallout">
            <a:avLst>
              <a:gd name="adj1" fmla="val -116155"/>
              <a:gd name="adj2" fmla="val 44492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comando para iniciar la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Importación de Cargos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luego los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insertará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tabla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EOP.L01_stagging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En caso de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errores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información relacionada quedará registrada en la tabla </a:t>
            </a:r>
            <a:r>
              <a:rPr lang="es-AR" sz="9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EOP.Fcarga_Collaboration_log</a:t>
            </a:r>
            <a:endParaRPr lang="es-AR" sz="9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crea un archivo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plano llamado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L01_file (Rated Usages File)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una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carpeta compartida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donde queda a disposición de Kenan para su posterior procesamiento.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mantiene una copia de este archivo</a:t>
            </a:r>
            <a:endParaRPr lang="es-AR" sz="900" b="1" dirty="0"/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5C0A7ED7-434C-4750-993A-258C0E208286}"/>
              </a:ext>
            </a:extLst>
          </p:cNvPr>
          <p:cNvSpPr/>
          <p:nvPr/>
        </p:nvSpPr>
        <p:spPr>
          <a:xfrm>
            <a:off x="5023557" y="451089"/>
            <a:ext cx="2677792" cy="382504"/>
          </a:xfrm>
          <a:prstGeom prst="wedgeRoundRectCallout">
            <a:avLst>
              <a:gd name="adj1" fmla="val -132852"/>
              <a:gd name="adj2" fmla="val 271236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Tras esto, los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quedarán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disponibles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tabla </a:t>
            </a:r>
            <a:r>
              <a:rPr lang="es-AR" sz="9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Fcarga_Collaboration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AR" sz="900" b="1" dirty="0">
              <a:solidFill>
                <a:schemeClr val="tx1"/>
              </a:solidFill>
            </a:endParaRP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041B0305-B71C-4A8C-A661-D811CD1C4BF5}"/>
              </a:ext>
            </a:extLst>
          </p:cNvPr>
          <p:cNvSpPr/>
          <p:nvPr/>
        </p:nvSpPr>
        <p:spPr>
          <a:xfrm>
            <a:off x="1797117" y="451090"/>
            <a:ext cx="3058264" cy="352724"/>
          </a:xfrm>
          <a:prstGeom prst="wedgeRoundRectCallout">
            <a:avLst>
              <a:gd name="adj1" fmla="val -45228"/>
              <a:gd name="adj2" fmla="val 89346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realizan las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conciliaciones de cargos en RAW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 una vez terminado este proceso se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liberan los consumos para EOP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AR" sz="900" dirty="0">
              <a:solidFill>
                <a:schemeClr val="tx1"/>
              </a:solidFill>
            </a:endParaRP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5A140157-FCD2-46A3-AB0D-7160A050ADCE}"/>
              </a:ext>
            </a:extLst>
          </p:cNvPr>
          <p:cNvSpPr/>
          <p:nvPr/>
        </p:nvSpPr>
        <p:spPr>
          <a:xfrm>
            <a:off x="148282" y="3973792"/>
            <a:ext cx="1158152" cy="1117511"/>
          </a:xfrm>
          <a:prstGeom prst="wedgeRoundRectCallout">
            <a:avLst>
              <a:gd name="adj1" fmla="val 211890"/>
              <a:gd name="adj2" fmla="val 11522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s-AR" sz="9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generan los reportes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Error y de Detalles y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envían por mail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un DL predeterminado</a:t>
            </a:r>
            <a:endParaRPr lang="es-AR" sz="9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1A0577-CE9D-4331-BAF3-D5FB92EB58CA}"/>
              </a:ext>
            </a:extLst>
          </p:cNvPr>
          <p:cNvSpPr/>
          <p:nvPr/>
        </p:nvSpPr>
        <p:spPr>
          <a:xfrm>
            <a:off x="276140" y="-2277"/>
            <a:ext cx="6364145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COLLABORATION – Descripción del Proceso</a:t>
            </a:r>
          </a:p>
        </p:txBody>
      </p:sp>
    </p:spTree>
    <p:extLst>
      <p:ext uri="{BB962C8B-B14F-4D97-AF65-F5344CB8AC3E}">
        <p14:creationId xmlns:p14="http://schemas.microsoft.com/office/powerpoint/2010/main" val="154698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 animBg="1"/>
      <p:bldP spid="20" grpId="0" animBg="1"/>
      <p:bldP spid="21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72204E1-AEFB-4521-8633-36913BBB7F87}"/>
              </a:ext>
            </a:extLst>
          </p:cNvPr>
          <p:cNvSpPr/>
          <p:nvPr/>
        </p:nvSpPr>
        <p:spPr>
          <a:xfrm>
            <a:off x="7131841" y="517641"/>
            <a:ext cx="1862138" cy="45406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L01_STAGGING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/>
              <a:t>Contiene todos los registros que se enviarán de EOP a Kenan en el archivo de formato L01</a:t>
            </a:r>
            <a:r>
              <a:rPr lang="es-AR" sz="1200" dirty="0"/>
              <a:t>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8AB431-EBFA-48E9-B0FB-51943C5ABD4C}"/>
              </a:ext>
            </a:extLst>
          </p:cNvPr>
          <p:cNvSpPr/>
          <p:nvPr/>
        </p:nvSpPr>
        <p:spPr>
          <a:xfrm>
            <a:off x="3728158" y="2787336"/>
            <a:ext cx="1871663" cy="703654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75" b="1" dirty="0"/>
              <a:t>FCARGA_COLLABORATION_LOG</a:t>
            </a:r>
          </a:p>
          <a:p>
            <a:pPr algn="ctr"/>
            <a:endParaRPr lang="es-AR" sz="975" b="1" dirty="0"/>
          </a:p>
          <a:p>
            <a:pPr algn="ctr"/>
            <a:r>
              <a:rPr lang="es-AR" sz="900" dirty="0"/>
              <a:t>Esta es la tabla donde se registran todos los errores.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13C4A7-FBF9-4922-9FF6-29383BC56C7E}"/>
              </a:ext>
            </a:extLst>
          </p:cNvPr>
          <p:cNvSpPr/>
          <p:nvPr/>
        </p:nvSpPr>
        <p:spPr>
          <a:xfrm>
            <a:off x="3728158" y="4182202"/>
            <a:ext cx="1871663" cy="876068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CFG_IMPORT_MESSAGE</a:t>
            </a:r>
          </a:p>
          <a:p>
            <a:pPr algn="ctr"/>
            <a:endParaRPr lang="es-AR" sz="1200" dirty="0"/>
          </a:p>
          <a:p>
            <a:pPr algn="ctr"/>
            <a:r>
              <a:rPr lang="es-AR" sz="900" dirty="0"/>
              <a:t>Esta tabla mantiene todos los errores posibles que la aplicación registra en tabla de registro.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2420-0A3C-4C94-A9AA-B27EED795F9B}"/>
              </a:ext>
            </a:extLst>
          </p:cNvPr>
          <p:cNvSpPr/>
          <p:nvPr/>
        </p:nvSpPr>
        <p:spPr>
          <a:xfrm>
            <a:off x="3730003" y="517641"/>
            <a:ext cx="1877927" cy="157397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FCARGA_COLLABORATION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/>
              <a:t>Esta es la tabla donde </a:t>
            </a:r>
            <a:r>
              <a:rPr lang="es-AR" sz="900" dirty="0" err="1"/>
              <a:t>Raw</a:t>
            </a:r>
            <a:r>
              <a:rPr lang="es-AR" sz="900" dirty="0"/>
              <a:t> inserta los registros consolidados con "Estado" = Nulo. Cuando el proceso de validación se ejecuta, el campo "Estado" podría ser "F" o "E" (F = procesado correctamente / E = error). 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7131840" y="517641"/>
            <a:ext cx="1862138" cy="4546149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B0F0"/>
                </a:solidFill>
              </a:rPr>
              <a:t>SOURCE_ID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ACCOUNT_NRO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BASE_AMT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BILL_CLASS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CDR_STATUS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COUNTRY_DIAL_CODE_ORIGIN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CUSTOMER_TAG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EQUIP_CLASS_CODE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996633"/>
                </a:solidFill>
              </a:rPr>
              <a:t>EXT_TRACKING_ID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JURISDICTION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NO_BILL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OPEN_ITEM_ID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RATE_PERIOD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TYPE_ID_USG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UNROUNDED_AMOUNT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701730" y="2786211"/>
            <a:ext cx="1902853" cy="713179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600" b="1" dirty="0">
                <a:solidFill>
                  <a:schemeClr val="dk1"/>
                </a:solidFill>
              </a:rPr>
              <a:t>FCARGA_COLLABORATION_LOG</a:t>
            </a:r>
          </a:p>
          <a:p>
            <a:r>
              <a:rPr lang="es-AR" sz="600" b="1" dirty="0">
                <a:solidFill>
                  <a:schemeClr val="dk1"/>
                </a:solidFill>
              </a:rPr>
              <a:t>Column Name</a:t>
            </a:r>
            <a:r>
              <a:rPr lang="es-AR" sz="600" b="1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SEQ_FCARGA_COLL_LOG </a:t>
            </a:r>
            <a:r>
              <a:rPr lang="es-AR" sz="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rgbClr val="FF0000"/>
                </a:solidFill>
              </a:rPr>
              <a:t>SEQ_FCARGA_COLL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CREATED_DATE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rgbClr val="9966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ERROR_DESCRIPTION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723395" y="4185582"/>
            <a:ext cx="1890713" cy="878209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CFG_IMPORT_MESSAGE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99663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IMPORT_MESSAGE_ID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IMPORT_MESSAGE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CREATED_BY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MODIFIED_BY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MESSAGE_PARAMETER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3734337" y="517641"/>
            <a:ext cx="1879772" cy="1577358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600" b="1" dirty="0">
                <a:solidFill>
                  <a:schemeClr val="dk1"/>
                </a:solidFill>
              </a:rPr>
              <a:t>FCARGA_COLLABORATION</a:t>
            </a:r>
          </a:p>
          <a:p>
            <a:r>
              <a:rPr lang="es-AR" sz="600" b="1" dirty="0">
                <a:solidFill>
                  <a:schemeClr val="dk1"/>
                </a:solidFill>
              </a:rPr>
              <a:t>Column Name</a:t>
            </a:r>
            <a:r>
              <a:rPr lang="es-AR" sz="600" b="1" dirty="0"/>
              <a:t> </a:t>
            </a:r>
          </a:p>
          <a:p>
            <a:r>
              <a:rPr lang="es-AR" sz="600" b="1" dirty="0">
                <a:solidFill>
                  <a:srgbClr val="FF0000"/>
                </a:solidFill>
              </a:rPr>
              <a:t>SEQ </a:t>
            </a:r>
            <a:r>
              <a:rPr lang="es-AR" sz="600" b="1" dirty="0"/>
              <a:t>(PK)</a:t>
            </a:r>
          </a:p>
          <a:p>
            <a:r>
              <a:rPr lang="en-US" sz="600" b="1" dirty="0">
                <a:solidFill>
                  <a:srgbClr val="00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 b="1" dirty="0">
                <a:solidFill>
                  <a:srgbClr val="996633"/>
                </a:solidFill>
              </a:rPr>
              <a:t>SE_ID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SI_ID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SE_PRODUCT_ID</a:t>
            </a:r>
          </a:p>
          <a:p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RAW_ID</a:t>
            </a:r>
          </a:p>
          <a:p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CP_NAME</a:t>
            </a:r>
          </a:p>
          <a:p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COST_CENTER</a:t>
            </a:r>
          </a:p>
          <a:p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START_T</a:t>
            </a:r>
          </a:p>
          <a:p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END_T</a:t>
            </a:r>
          </a:p>
          <a:p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CONFERENCES</a:t>
            </a:r>
          </a:p>
          <a:p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>
                <a:solidFill>
                  <a:srgbClr val="FF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43203A-97B8-4394-9F32-56C50E7D0A50}"/>
              </a:ext>
            </a:extLst>
          </p:cNvPr>
          <p:cNvSpPr/>
          <p:nvPr/>
        </p:nvSpPr>
        <p:spPr>
          <a:xfrm>
            <a:off x="314950" y="517642"/>
            <a:ext cx="1871663" cy="128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CFG_CURRENCY</a:t>
            </a:r>
          </a:p>
          <a:p>
            <a:pPr algn="ctr"/>
            <a:endParaRPr lang="es-AR" sz="1200" dirty="0"/>
          </a:p>
          <a:p>
            <a:pPr algn="ctr"/>
            <a:r>
              <a:rPr lang="es-AR" sz="900" dirty="0"/>
              <a:t>Contiene la lista de monedas.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177086-0947-424C-8994-2F6B14C3B4C2}"/>
              </a:ext>
            </a:extLst>
          </p:cNvPr>
          <p:cNvSpPr/>
          <p:nvPr/>
        </p:nvSpPr>
        <p:spPr>
          <a:xfrm>
            <a:off x="329238" y="2169453"/>
            <a:ext cx="1871663" cy="923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USAGE_TYPES</a:t>
            </a:r>
          </a:p>
          <a:p>
            <a:pPr algn="ctr"/>
            <a:r>
              <a:rPr lang="es-AR" sz="825" dirty="0"/>
              <a:t>Contiene la lista de </a:t>
            </a:r>
            <a:r>
              <a:rPr lang="es-AR" sz="825" dirty="0" err="1"/>
              <a:t>usage_id</a:t>
            </a:r>
            <a:r>
              <a:rPr lang="es-AR" sz="825" dirty="0"/>
              <a:t>. Esta tabla contiene un ID de consumo que es necesario para identificar el </a:t>
            </a:r>
            <a:r>
              <a:rPr lang="es-AR" sz="825" dirty="0" err="1"/>
              <a:t>Product_Id</a:t>
            </a:r>
            <a:r>
              <a:rPr lang="es-AR" sz="825" dirty="0"/>
              <a:t> y los Tipos de Llamadas. Este identificador también se utiliza para descuentos.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0B205F-0268-4710-834D-BF1D17E7848A}"/>
              </a:ext>
            </a:extLst>
          </p:cNvPr>
          <p:cNvSpPr/>
          <p:nvPr/>
        </p:nvSpPr>
        <p:spPr>
          <a:xfrm>
            <a:off x="319712" y="3489865"/>
            <a:ext cx="1871663" cy="63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CFG_OPERATING_UNIT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/>
              <a:t>Contiene la lista de los diferentes códigos de país. </a:t>
            </a:r>
            <a:endParaRPr lang="es-AR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AC06F9-39CA-4AC3-94FE-D62FD54602BC}"/>
              </a:ext>
            </a:extLst>
          </p:cNvPr>
          <p:cNvSpPr/>
          <p:nvPr/>
        </p:nvSpPr>
        <p:spPr>
          <a:xfrm>
            <a:off x="324475" y="4509144"/>
            <a:ext cx="1871663" cy="55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SOURCE</a:t>
            </a:r>
          </a:p>
          <a:p>
            <a:pPr algn="ctr"/>
            <a:r>
              <a:rPr lang="es-AR" sz="900" dirty="0"/>
              <a:t>Contiene la lista de Tipos de Consumo.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14950" y="517641"/>
            <a:ext cx="1871663" cy="1297684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CFG_CURRENCY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CURRENCY_CRM_CODE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FF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CURRENCY_ERP_CODE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CREATED_BY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MODIFIED_BY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CURRENCY_INTERCONN_CODE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CURRENCY_KENAN_CURRENCY_CODE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CURRENCY_KENAN_CURRENCY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24475" y="2169455"/>
            <a:ext cx="1871663" cy="923925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USAGE_TYPES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TYPE_ID_USG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SE_PRODUCT_ID</a:t>
            </a:r>
            <a:r>
              <a:rPr lang="en-US" altLang="es-AR" sz="600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CALL_TYPE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USAGE_TYPE</a:t>
            </a:r>
            <a:r>
              <a:rPr lang="en-US" altLang="es-AR" sz="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NA_ACCOUNT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GREATER_AMOUNT 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24475" y="4509144"/>
            <a:ext cx="1871663" cy="554646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600" b="1" dirty="0">
                <a:solidFill>
                  <a:schemeClr val="dk1"/>
                </a:solidFill>
              </a:rPr>
              <a:t>SOURCE</a:t>
            </a:r>
          </a:p>
          <a:p>
            <a:r>
              <a:rPr lang="es-AR" sz="600" b="1" dirty="0">
                <a:solidFill>
                  <a:schemeClr val="dk1"/>
                </a:solidFill>
              </a:rPr>
              <a:t>Column Name</a:t>
            </a:r>
            <a:r>
              <a:rPr lang="es-AR" sz="600" b="1" dirty="0"/>
              <a:t> </a:t>
            </a:r>
          </a:p>
          <a:p>
            <a:r>
              <a:rPr lang="es-AR" sz="600" b="1" dirty="0">
                <a:solidFill>
                  <a:srgbClr val="00B0F0"/>
                </a:solidFill>
              </a:rPr>
              <a:t>SOURCE_ID</a:t>
            </a:r>
            <a:r>
              <a:rPr lang="es-AR" sz="600" b="1" dirty="0">
                <a:solidFill>
                  <a:sysClr val="windowText" lastClr="000000"/>
                </a:solidFill>
              </a:rPr>
              <a:t> (PK)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SOURCE_EMAIL_ERROR_REPORT </a:t>
            </a: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314950" y="3482174"/>
            <a:ext cx="1871663" cy="638175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CFG_OPERATING_UNIT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OPERATING_UNIT_ID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OPERATING_UNIT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OPERATING_UNIT_COLLABORATION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OPERATING_UNIT_EOP_CODE</a:t>
            </a:r>
          </a:p>
        </p:txBody>
      </p:sp>
      <p:cxnSp>
        <p:nvCxnSpPr>
          <p:cNvPr id="16" name="Straight Arrow Connector 15"/>
          <p:cNvCxnSpPr>
            <a:cxnSpLocks/>
            <a:stCxn id="9" idx="3"/>
            <a:endCxn id="5" idx="3"/>
          </p:cNvCxnSpPr>
          <p:nvPr/>
        </p:nvCxnSpPr>
        <p:spPr>
          <a:xfrm flipH="1">
            <a:off x="5604583" y="1306320"/>
            <a:ext cx="9526" cy="1836481"/>
          </a:xfrm>
          <a:prstGeom prst="bentConnector3">
            <a:avLst>
              <a:gd name="adj1" fmla="val -1799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8" idx="3"/>
            <a:endCxn id="5" idx="3"/>
          </p:cNvCxnSpPr>
          <p:nvPr/>
        </p:nvCxnSpPr>
        <p:spPr>
          <a:xfrm flipH="1" flipV="1">
            <a:off x="5604583" y="3142801"/>
            <a:ext cx="9525" cy="1481885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5" idx="1"/>
            <a:endCxn id="7" idx="3"/>
          </p:cNvCxnSpPr>
          <p:nvPr/>
        </p:nvCxnSpPr>
        <p:spPr>
          <a:xfrm rot="10800000" flipV="1">
            <a:off x="2196138" y="3142801"/>
            <a:ext cx="1505592" cy="1643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9" idx="3"/>
            <a:endCxn id="4" idx="1"/>
          </p:cNvCxnSpPr>
          <p:nvPr/>
        </p:nvCxnSpPr>
        <p:spPr>
          <a:xfrm>
            <a:off x="5614109" y="1306320"/>
            <a:ext cx="1517731" cy="14843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9" idx="1"/>
            <a:endCxn id="10" idx="3"/>
          </p:cNvCxnSpPr>
          <p:nvPr/>
        </p:nvCxnSpPr>
        <p:spPr>
          <a:xfrm rot="10800000" flipV="1">
            <a:off x="2186613" y="1306320"/>
            <a:ext cx="1547725" cy="2494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9" idx="1"/>
            <a:endCxn id="6" idx="3"/>
          </p:cNvCxnSpPr>
          <p:nvPr/>
        </p:nvCxnSpPr>
        <p:spPr>
          <a:xfrm rot="10800000" flipV="1">
            <a:off x="2196138" y="1306320"/>
            <a:ext cx="1538199" cy="13250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9" idx="1"/>
            <a:endCxn id="12" idx="3"/>
          </p:cNvCxnSpPr>
          <p:nvPr/>
        </p:nvCxnSpPr>
        <p:spPr>
          <a:xfrm rot="10800000">
            <a:off x="2186613" y="1166484"/>
            <a:ext cx="1547725" cy="139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322C58E-82E6-44B6-B89C-6DB5491E6662}"/>
              </a:ext>
            </a:extLst>
          </p:cNvPr>
          <p:cNvCxnSpPr>
            <a:cxnSpLocks/>
          </p:cNvCxnSpPr>
          <p:nvPr/>
        </p:nvCxnSpPr>
        <p:spPr>
          <a:xfrm>
            <a:off x="1143270" y="869346"/>
            <a:ext cx="2592000" cy="1080000"/>
          </a:xfrm>
          <a:prstGeom prst="bentConnector3">
            <a:avLst>
              <a:gd name="adj1" fmla="val 71442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65EDB43-E006-4630-AA1C-A111BE3767EA}"/>
              </a:ext>
            </a:extLst>
          </p:cNvPr>
          <p:cNvCxnSpPr>
            <a:cxnSpLocks/>
          </p:cNvCxnSpPr>
          <p:nvPr/>
        </p:nvCxnSpPr>
        <p:spPr>
          <a:xfrm flipV="1">
            <a:off x="956836" y="1247837"/>
            <a:ext cx="2781000" cy="1269000"/>
          </a:xfrm>
          <a:prstGeom prst="bentConnector3">
            <a:avLst>
              <a:gd name="adj1" fmla="val 65218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4491E70-B1E9-42F4-9B22-89C547336690}"/>
              </a:ext>
            </a:extLst>
          </p:cNvPr>
          <p:cNvCxnSpPr>
            <a:cxnSpLocks/>
          </p:cNvCxnSpPr>
          <p:nvPr/>
        </p:nvCxnSpPr>
        <p:spPr>
          <a:xfrm flipV="1">
            <a:off x="1566436" y="866837"/>
            <a:ext cx="2187000" cy="3051000"/>
          </a:xfrm>
          <a:prstGeom prst="bentConnector3">
            <a:avLst>
              <a:gd name="adj1" fmla="val 70956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15">
            <a:extLst>
              <a:ext uri="{FF2B5EF4-FFF2-40B4-BE49-F238E27FC236}">
                <a16:creationId xmlns:a16="http://schemas.microsoft.com/office/drawing/2014/main" id="{DCD13B15-D49C-441E-82A4-3579DFB48DED}"/>
              </a:ext>
            </a:extLst>
          </p:cNvPr>
          <p:cNvCxnSpPr>
            <a:cxnSpLocks/>
          </p:cNvCxnSpPr>
          <p:nvPr/>
        </p:nvCxnSpPr>
        <p:spPr>
          <a:xfrm flipH="1">
            <a:off x="3724811" y="781329"/>
            <a:ext cx="9525" cy="2349000"/>
          </a:xfrm>
          <a:prstGeom prst="bentConnector3">
            <a:avLst>
              <a:gd name="adj1" fmla="val 4469898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15">
            <a:extLst>
              <a:ext uri="{FF2B5EF4-FFF2-40B4-BE49-F238E27FC236}">
                <a16:creationId xmlns:a16="http://schemas.microsoft.com/office/drawing/2014/main" id="{A6E5581C-61E5-423D-9F9E-0658E5E47415}"/>
              </a:ext>
            </a:extLst>
          </p:cNvPr>
          <p:cNvCxnSpPr>
            <a:cxnSpLocks/>
          </p:cNvCxnSpPr>
          <p:nvPr/>
        </p:nvCxnSpPr>
        <p:spPr>
          <a:xfrm flipH="1">
            <a:off x="3724811" y="3373616"/>
            <a:ext cx="9525" cy="1107000"/>
          </a:xfrm>
          <a:prstGeom prst="bentConnector3">
            <a:avLst>
              <a:gd name="adj1" fmla="val 4469898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15">
            <a:extLst>
              <a:ext uri="{FF2B5EF4-FFF2-40B4-BE49-F238E27FC236}">
                <a16:creationId xmlns:a16="http://schemas.microsoft.com/office/drawing/2014/main" id="{9EBB97EE-8BB8-4374-B6C8-906F6A47BB08}"/>
              </a:ext>
            </a:extLst>
          </p:cNvPr>
          <p:cNvCxnSpPr>
            <a:cxnSpLocks/>
          </p:cNvCxnSpPr>
          <p:nvPr/>
        </p:nvCxnSpPr>
        <p:spPr>
          <a:xfrm flipH="1">
            <a:off x="324047" y="2799677"/>
            <a:ext cx="5400" cy="1971000"/>
          </a:xfrm>
          <a:prstGeom prst="bentConnector3">
            <a:avLst>
              <a:gd name="adj1" fmla="val 4469898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9B02ADD-720C-46FA-B957-D709AC9926DF}"/>
              </a:ext>
            </a:extLst>
          </p:cNvPr>
          <p:cNvCxnSpPr>
            <a:cxnSpLocks/>
          </p:cNvCxnSpPr>
          <p:nvPr/>
        </p:nvCxnSpPr>
        <p:spPr>
          <a:xfrm>
            <a:off x="4020233" y="1098902"/>
            <a:ext cx="3105000" cy="918000"/>
          </a:xfrm>
          <a:prstGeom prst="bentConnector3">
            <a:avLst>
              <a:gd name="adj1" fmla="val 65000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13181AD-FB86-4ADB-B500-CBC5075EA8CA}"/>
              </a:ext>
            </a:extLst>
          </p:cNvPr>
          <p:cNvCxnSpPr>
            <a:cxnSpLocks/>
          </p:cNvCxnSpPr>
          <p:nvPr/>
        </p:nvCxnSpPr>
        <p:spPr>
          <a:xfrm>
            <a:off x="4098991" y="784385"/>
            <a:ext cx="3051000" cy="4104000"/>
          </a:xfrm>
          <a:prstGeom prst="bentConnector3">
            <a:avLst>
              <a:gd name="adj1" fmla="val 71442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EE8B074-28B0-4549-962F-094DE1ED4A10}"/>
              </a:ext>
            </a:extLst>
          </p:cNvPr>
          <p:cNvSpPr/>
          <p:nvPr/>
        </p:nvSpPr>
        <p:spPr>
          <a:xfrm>
            <a:off x="276141" y="-2277"/>
            <a:ext cx="661587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COLLABORATION – Descripción de Tablas - DER</a:t>
            </a:r>
          </a:p>
        </p:txBody>
      </p:sp>
    </p:spTree>
    <p:extLst>
      <p:ext uri="{BB962C8B-B14F-4D97-AF65-F5344CB8AC3E}">
        <p14:creationId xmlns:p14="http://schemas.microsoft.com/office/powerpoint/2010/main" val="135872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  <p:bldP spid="28" grpId="0" animBg="1"/>
      <p:bldP spid="24" grpId="0" animBg="1"/>
      <p:bldP spid="4" grpId="0" animBg="1"/>
      <p:bldP spid="5" grpId="0" animBg="1"/>
      <p:bldP spid="8" grpId="0" animBg="1"/>
      <p:bldP spid="9" grpId="0" animBg="1"/>
      <p:bldP spid="2" grpId="0" animBg="1"/>
      <p:bldP spid="19" grpId="0" animBg="1"/>
      <p:bldP spid="20" grpId="0" animBg="1"/>
      <p:bldP spid="22" grpId="0" animBg="1"/>
      <p:bldP spid="12" grpId="0" animBg="1"/>
      <p:bldP spid="6" grpId="0" animBg="1"/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994FD1A2-1D5E-4281-8C3D-58084143A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10" y="408016"/>
            <a:ext cx="1871663" cy="4597303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B0F0"/>
                </a:solidFill>
              </a:rPr>
              <a:t>SOURCE_ID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ACCOUNT_NRO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BASE_AMT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BILL_CLASS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CDR_STATUS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COUNTRY_DIAL_CODE_ORIGIN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CUSTOMER_TAG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EQUIP_CLASS_CODE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996633"/>
                </a:solidFill>
              </a:rPr>
              <a:t>EXT_TRACKING_ID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JURISDICTION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NO_BILL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OPEN_ITEM_ID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RATE_PERIOD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TYPE_ID_USG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UNROUNDED_AMOUNT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B53557-CE0E-4A4B-B953-0BB5601AE589}"/>
              </a:ext>
            </a:extLst>
          </p:cNvPr>
          <p:cNvSpPr/>
          <p:nvPr/>
        </p:nvSpPr>
        <p:spPr>
          <a:xfrm>
            <a:off x="2590595" y="888795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Fcarga_collaboration.MONTO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3D4E07-23C4-467D-8C42-5601D7AC4D69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>
            <a:off x="1298926" y="929295"/>
            <a:ext cx="1291669" cy="97774"/>
          </a:xfrm>
          <a:prstGeom prst="bentConnector3">
            <a:avLst>
              <a:gd name="adj1" fmla="val 7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71A7AA-921F-462C-9A4B-5ADA075F99E3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 flipV="1">
            <a:off x="1298926" y="1027069"/>
            <a:ext cx="1291669" cy="97773"/>
          </a:xfrm>
          <a:prstGeom prst="bentConnector3">
            <a:avLst>
              <a:gd name="adj1" fmla="val 7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AF9F3F-C67D-4B1E-AA99-58681894F00D}"/>
              </a:ext>
            </a:extLst>
          </p:cNvPr>
          <p:cNvSpPr/>
          <p:nvPr/>
        </p:nvSpPr>
        <p:spPr>
          <a:xfrm>
            <a:off x="218926" y="888795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AMOUNT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4C885E0-A618-4D3E-A84D-FE80AB3D68BA}"/>
              </a:ext>
            </a:extLst>
          </p:cNvPr>
          <p:cNvSpPr/>
          <p:nvPr/>
        </p:nvSpPr>
        <p:spPr>
          <a:xfrm>
            <a:off x="218926" y="1084342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BASE_AMT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BB6C46A-B84B-49AC-AE9D-C9BE89CCFD21}"/>
              </a:ext>
            </a:extLst>
          </p:cNvPr>
          <p:cNvSpPr/>
          <p:nvPr/>
        </p:nvSpPr>
        <p:spPr>
          <a:xfrm>
            <a:off x="218926" y="1450574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CUSTOMER_TAG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047BFC-D621-4681-B48C-674257A06128}"/>
              </a:ext>
            </a:extLst>
          </p:cNvPr>
          <p:cNvSpPr/>
          <p:nvPr/>
        </p:nvSpPr>
        <p:spPr>
          <a:xfrm>
            <a:off x="2590595" y="1205842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Fcarga_collaboartion.DESCRIPCION | Fcarga_collaboration.ASSET_NUMBER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7F9915-1F06-4F43-8EFB-47DD371520A2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1298926" y="1344116"/>
            <a:ext cx="1291669" cy="146959"/>
          </a:xfrm>
          <a:prstGeom prst="bentConnector3">
            <a:avLst>
              <a:gd name="adj1" fmla="val 77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2DEAC48-1FEC-4776-86C7-F6CD19ED4F02}"/>
              </a:ext>
            </a:extLst>
          </p:cNvPr>
          <p:cNvSpPr/>
          <p:nvPr/>
        </p:nvSpPr>
        <p:spPr>
          <a:xfrm>
            <a:off x="218926" y="1816807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EXT_TRACKING_ID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5EBEEA-6931-4F49-A73E-AD1CF76A2F11}"/>
              </a:ext>
            </a:extLst>
          </p:cNvPr>
          <p:cNvSpPr/>
          <p:nvPr/>
        </p:nvSpPr>
        <p:spPr>
          <a:xfrm>
            <a:off x="2584631" y="1522889"/>
            <a:ext cx="2349000" cy="67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25" b="1" dirty="0"/>
              <a:t>Fcarga_collaboration.SERVICE_ELEMENT_UNIQUE | | Fcarga_collaboration.QLLAMADAS | | | Fcarga_collaboration.ID_CONSOLIDACION | Fcarga_collaboration.ID_TRAFICO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AB156AB-36A0-4808-98CE-719F3CFA1857}"/>
              </a:ext>
            </a:extLst>
          </p:cNvPr>
          <p:cNvSpPr/>
          <p:nvPr/>
        </p:nvSpPr>
        <p:spPr>
          <a:xfrm>
            <a:off x="218926" y="1916420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EXTERNAL_ID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4FA3E5-C441-4868-9C78-D2A198940D04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1298926" y="1857307"/>
            <a:ext cx="1285706" cy="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569D01B-4816-4238-A8D5-A5CE321FB9B4}"/>
              </a:ext>
            </a:extLst>
          </p:cNvPr>
          <p:cNvSpPr/>
          <p:nvPr/>
        </p:nvSpPr>
        <p:spPr>
          <a:xfrm>
            <a:off x="2590595" y="2233744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Fcarga_collaboration.SERVICE_INSTANCE_UNIQUE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7C9890-3878-482D-9395-6C96155F7775}"/>
              </a:ext>
            </a:extLst>
          </p:cNvPr>
          <p:cNvCxnSpPr>
            <a:stCxn id="52" idx="3"/>
            <a:endCxn id="58" idx="1"/>
          </p:cNvCxnSpPr>
          <p:nvPr/>
        </p:nvCxnSpPr>
        <p:spPr>
          <a:xfrm>
            <a:off x="1298926" y="1956920"/>
            <a:ext cx="1291669" cy="415098"/>
          </a:xfrm>
          <a:prstGeom prst="bentConnector3">
            <a:avLst>
              <a:gd name="adj1" fmla="val 78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0F60E47-A74E-46FD-8362-51201A8E74FD}"/>
              </a:ext>
            </a:extLst>
          </p:cNvPr>
          <p:cNvSpPr/>
          <p:nvPr/>
        </p:nvSpPr>
        <p:spPr>
          <a:xfrm>
            <a:off x="218926" y="3097818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PRIMARY_UNITS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02D3EEE-8AC2-4315-BF50-016A7426FEBD}"/>
              </a:ext>
            </a:extLst>
          </p:cNvPr>
          <p:cNvSpPr/>
          <p:nvPr/>
        </p:nvSpPr>
        <p:spPr>
          <a:xfrm>
            <a:off x="2590595" y="2546146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Fcarga_collaboration.SEGUNDOS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2576C2-B39B-4FCE-805B-410839AB0184}"/>
              </a:ext>
            </a:extLst>
          </p:cNvPr>
          <p:cNvCxnSpPr>
            <a:endCxn id="63" idx="1"/>
          </p:cNvCxnSpPr>
          <p:nvPr/>
        </p:nvCxnSpPr>
        <p:spPr>
          <a:xfrm flipV="1">
            <a:off x="1298926" y="2684419"/>
            <a:ext cx="1291669" cy="453899"/>
          </a:xfrm>
          <a:prstGeom prst="bentConnector3">
            <a:avLst>
              <a:gd name="adj1" fmla="val 778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D58F86E-6F31-4301-9FB6-957CC288E345}"/>
              </a:ext>
            </a:extLst>
          </p:cNvPr>
          <p:cNvSpPr/>
          <p:nvPr/>
        </p:nvSpPr>
        <p:spPr>
          <a:xfrm>
            <a:off x="218926" y="3198655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PROVIDER_ID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78E00E6-C738-4063-A0B1-347C07FC9D18}"/>
              </a:ext>
            </a:extLst>
          </p:cNvPr>
          <p:cNvSpPr/>
          <p:nvPr/>
        </p:nvSpPr>
        <p:spPr>
          <a:xfrm>
            <a:off x="2590595" y="2858548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Fcarga_collaboration.OPERADOR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EBA251-59EB-4936-959A-3BD7564D64A8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 flipV="1">
            <a:off x="1298926" y="2996822"/>
            <a:ext cx="1291669" cy="242333"/>
          </a:xfrm>
          <a:prstGeom prst="bentConnector3">
            <a:avLst>
              <a:gd name="adj1" fmla="val 77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523103B-FB16-4BA5-855A-46AACA121799}"/>
              </a:ext>
            </a:extLst>
          </p:cNvPr>
          <p:cNvSpPr/>
          <p:nvPr/>
        </p:nvSpPr>
        <p:spPr>
          <a:xfrm>
            <a:off x="218926" y="3372784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RATE_CURRENCY_CODE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10A1193-E824-40F6-B527-B98F64EAB3E1}"/>
              </a:ext>
            </a:extLst>
          </p:cNvPr>
          <p:cNvSpPr/>
          <p:nvPr/>
        </p:nvSpPr>
        <p:spPr>
          <a:xfrm>
            <a:off x="2590595" y="3167697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cfg_currency.CURRENCY_KENAN_CURRENCY_CODE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D385B57-2BED-4C91-BADA-C91F98813EE9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 flipV="1">
            <a:off x="1298926" y="3305970"/>
            <a:ext cx="1291669" cy="107314"/>
          </a:xfrm>
          <a:prstGeom prst="bentConnector3">
            <a:avLst>
              <a:gd name="adj1" fmla="val 78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C838D9B-72FB-429B-B6DB-CF8F6FABFBCA}"/>
              </a:ext>
            </a:extLst>
          </p:cNvPr>
          <p:cNvSpPr/>
          <p:nvPr/>
        </p:nvSpPr>
        <p:spPr>
          <a:xfrm>
            <a:off x="218926" y="3546002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RATED_UNITS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315C64-21F0-4DE3-BACE-9E4B0A6A1D53}"/>
              </a:ext>
            </a:extLst>
          </p:cNvPr>
          <p:cNvCxnSpPr>
            <a:stCxn id="76" idx="3"/>
            <a:endCxn id="63" idx="1"/>
          </p:cNvCxnSpPr>
          <p:nvPr/>
        </p:nvCxnSpPr>
        <p:spPr>
          <a:xfrm flipV="1">
            <a:off x="1298926" y="2684420"/>
            <a:ext cx="1291669" cy="902082"/>
          </a:xfrm>
          <a:prstGeom prst="bentConnector3">
            <a:avLst>
              <a:gd name="adj1" fmla="val 77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751B609-5125-42C2-8178-2F5C5409523E}"/>
              </a:ext>
            </a:extLst>
          </p:cNvPr>
          <p:cNvSpPr/>
          <p:nvPr/>
        </p:nvSpPr>
        <p:spPr>
          <a:xfrm>
            <a:off x="218926" y="3641183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SECOND_DT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317124D-F2CB-45D4-825E-0B979380BEC2}"/>
              </a:ext>
            </a:extLst>
          </p:cNvPr>
          <p:cNvSpPr/>
          <p:nvPr/>
        </p:nvSpPr>
        <p:spPr>
          <a:xfrm>
            <a:off x="2590595" y="3474543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Fcarga_collaboration.END_T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22E45D-7EF6-4584-82A9-B738B114AB9C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 flipV="1">
            <a:off x="1298926" y="3612817"/>
            <a:ext cx="1291669" cy="68866"/>
          </a:xfrm>
          <a:prstGeom prst="bentConnector3">
            <a:avLst>
              <a:gd name="adj1" fmla="val 78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16281A7-8FAA-4165-AB3A-9A763193587B}"/>
              </a:ext>
            </a:extLst>
          </p:cNvPr>
          <p:cNvSpPr/>
          <p:nvPr/>
        </p:nvSpPr>
        <p:spPr>
          <a:xfrm>
            <a:off x="218926" y="3742442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SECOND_UNITS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543FB8F-D825-41A7-ACB2-A3B152B98907}"/>
              </a:ext>
            </a:extLst>
          </p:cNvPr>
          <p:cNvCxnSpPr>
            <a:stCxn id="83" idx="3"/>
            <a:endCxn id="63" idx="1"/>
          </p:cNvCxnSpPr>
          <p:nvPr/>
        </p:nvCxnSpPr>
        <p:spPr>
          <a:xfrm flipV="1">
            <a:off x="1298926" y="2684420"/>
            <a:ext cx="1291669" cy="1098523"/>
          </a:xfrm>
          <a:prstGeom prst="bentConnector3">
            <a:avLst>
              <a:gd name="adj1" fmla="val 778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FEC58FF-E668-4A9D-A0F5-E739A9278824}"/>
              </a:ext>
            </a:extLst>
          </p:cNvPr>
          <p:cNvSpPr/>
          <p:nvPr/>
        </p:nvSpPr>
        <p:spPr>
          <a:xfrm>
            <a:off x="218926" y="4007279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TRANS_DT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7E644A9-84DD-44B0-A460-28E90363A0FD}"/>
              </a:ext>
            </a:extLst>
          </p:cNvPr>
          <p:cNvSpPr/>
          <p:nvPr/>
        </p:nvSpPr>
        <p:spPr>
          <a:xfrm>
            <a:off x="2600810" y="3781390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Fcarga_collaboration.START_T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924062F-C9C0-434B-9F05-69779B8DD5CC}"/>
              </a:ext>
            </a:extLst>
          </p:cNvPr>
          <p:cNvCxnSpPr>
            <a:stCxn id="89" idx="3"/>
            <a:endCxn id="90" idx="1"/>
          </p:cNvCxnSpPr>
          <p:nvPr/>
        </p:nvCxnSpPr>
        <p:spPr>
          <a:xfrm flipV="1">
            <a:off x="1298926" y="3919664"/>
            <a:ext cx="1301885" cy="128115"/>
          </a:xfrm>
          <a:prstGeom prst="bentConnector3">
            <a:avLst>
              <a:gd name="adj1" fmla="val 77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DA03276-78A4-4C14-ADA3-4D602FC3D8FD}"/>
              </a:ext>
            </a:extLst>
          </p:cNvPr>
          <p:cNvSpPr/>
          <p:nvPr/>
        </p:nvSpPr>
        <p:spPr>
          <a:xfrm>
            <a:off x="218926" y="4190418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TYPE_ID_USG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1DF146-C248-4E1D-90CF-57D829A90E3D}"/>
              </a:ext>
            </a:extLst>
          </p:cNvPr>
          <p:cNvSpPr/>
          <p:nvPr/>
        </p:nvSpPr>
        <p:spPr>
          <a:xfrm>
            <a:off x="218926" y="4291853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UNITS_CURRENCY_CODE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5FA3B0E-0387-40FD-AC1C-EB9D5E20B352}"/>
              </a:ext>
            </a:extLst>
          </p:cNvPr>
          <p:cNvSpPr/>
          <p:nvPr/>
        </p:nvSpPr>
        <p:spPr>
          <a:xfrm>
            <a:off x="218926" y="4390833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UNROUNDED_AMOUNT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3A8AEF9-6D6C-4D12-A7D8-08D47DD00C55}"/>
              </a:ext>
            </a:extLst>
          </p:cNvPr>
          <p:cNvSpPr/>
          <p:nvPr/>
        </p:nvSpPr>
        <p:spPr>
          <a:xfrm>
            <a:off x="218926" y="4741632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SEQ_ORIGIN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FFA9356-94FF-41C0-8F5E-379CF8961328}"/>
              </a:ext>
            </a:extLst>
          </p:cNvPr>
          <p:cNvSpPr/>
          <p:nvPr/>
        </p:nvSpPr>
        <p:spPr>
          <a:xfrm>
            <a:off x="2600810" y="4096307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Usage_types.TYPE_ID_USG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319A73B-924F-420F-926D-4F01383B056D}"/>
              </a:ext>
            </a:extLst>
          </p:cNvPr>
          <p:cNvCxnSpPr>
            <a:stCxn id="96" idx="3"/>
            <a:endCxn id="100" idx="1"/>
          </p:cNvCxnSpPr>
          <p:nvPr/>
        </p:nvCxnSpPr>
        <p:spPr>
          <a:xfrm>
            <a:off x="1298926" y="4230919"/>
            <a:ext cx="1301885" cy="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1240CB3-950A-40D8-89BB-585B8A0BC0A9}"/>
              </a:ext>
            </a:extLst>
          </p:cNvPr>
          <p:cNvSpPr/>
          <p:nvPr/>
        </p:nvSpPr>
        <p:spPr>
          <a:xfrm>
            <a:off x="2600810" y="4405395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Fcarga_collaboration.SEQ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9C87465-33DD-49BF-AA70-EBA781A9A4E1}"/>
              </a:ext>
            </a:extLst>
          </p:cNvPr>
          <p:cNvCxnSpPr>
            <a:stCxn id="97" idx="3"/>
            <a:endCxn id="73" idx="1"/>
          </p:cNvCxnSpPr>
          <p:nvPr/>
        </p:nvCxnSpPr>
        <p:spPr>
          <a:xfrm flipV="1">
            <a:off x="1298926" y="3305971"/>
            <a:ext cx="1291669" cy="1026383"/>
          </a:xfrm>
          <a:prstGeom prst="bentConnector3">
            <a:avLst>
              <a:gd name="adj1" fmla="val 78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41026D6-0093-47C6-B3A8-4A8D83A8FEF7}"/>
              </a:ext>
            </a:extLst>
          </p:cNvPr>
          <p:cNvCxnSpPr>
            <a:stCxn id="99" idx="3"/>
            <a:endCxn id="104" idx="1"/>
          </p:cNvCxnSpPr>
          <p:nvPr/>
        </p:nvCxnSpPr>
        <p:spPr>
          <a:xfrm flipV="1">
            <a:off x="1298926" y="4543668"/>
            <a:ext cx="1301885" cy="238464"/>
          </a:xfrm>
          <a:prstGeom prst="bentConnector3">
            <a:avLst>
              <a:gd name="adj1" fmla="val 77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91">
            <a:extLst>
              <a:ext uri="{FF2B5EF4-FFF2-40B4-BE49-F238E27FC236}">
                <a16:creationId xmlns:a16="http://schemas.microsoft.com/office/drawing/2014/main" id="{B804629D-15D3-43A4-B5B2-1E698B5C4EB6}"/>
              </a:ext>
            </a:extLst>
          </p:cNvPr>
          <p:cNvCxnSpPr>
            <a:cxnSpLocks/>
            <a:stCxn id="98" idx="3"/>
            <a:endCxn id="5" idx="1"/>
          </p:cNvCxnSpPr>
          <p:nvPr/>
        </p:nvCxnSpPr>
        <p:spPr>
          <a:xfrm flipV="1">
            <a:off x="1298926" y="1027069"/>
            <a:ext cx="1291669" cy="3404264"/>
          </a:xfrm>
          <a:prstGeom prst="bentConnector3">
            <a:avLst>
              <a:gd name="adj1" fmla="val 7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C82BC1-6E7C-4351-9F58-6CF9E8BE3721}"/>
              </a:ext>
            </a:extLst>
          </p:cNvPr>
          <p:cNvGrpSpPr/>
          <p:nvPr/>
        </p:nvGrpSpPr>
        <p:grpSpPr>
          <a:xfrm>
            <a:off x="5281249" y="2998257"/>
            <a:ext cx="3554006" cy="1800670"/>
            <a:chOff x="6901205" y="1043643"/>
            <a:chExt cx="4738675" cy="24008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199441E-64AD-47E0-B441-DCEB794ED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1205" y="1043643"/>
              <a:ext cx="2148840" cy="24003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94C28E-52C0-415D-82E8-596F2CD4B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1883" y="1835996"/>
              <a:ext cx="1028700" cy="5715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08F6B1-75AA-4304-83D4-52BAA76C6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4216" y="2505939"/>
              <a:ext cx="1314450" cy="30861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5D95AB-C7EA-4D26-836E-8FAF9665F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4216" y="1498558"/>
              <a:ext cx="2411730" cy="28575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9B16DF3-AEC8-4D3D-B197-F16AF2DC8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1883" y="2853437"/>
              <a:ext cx="1028700" cy="571500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E50247D-F422-47A4-9E09-D0D3D03A06D3}"/>
                </a:ext>
              </a:extLst>
            </p:cNvPr>
            <p:cNvCxnSpPr>
              <a:stCxn id="3" idx="2"/>
              <a:endCxn id="11" idx="1"/>
            </p:cNvCxnSpPr>
            <p:nvPr/>
          </p:nvCxnSpPr>
          <p:spPr>
            <a:xfrm rot="16200000" flipH="1">
              <a:off x="7881040" y="1378257"/>
              <a:ext cx="357760" cy="168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D556AD-E285-4C9D-8EC6-9BA9F85E9BEB}"/>
                </a:ext>
              </a:extLst>
            </p:cNvPr>
            <p:cNvCxnSpPr>
              <a:stCxn id="11" idx="2"/>
              <a:endCxn id="8" idx="1"/>
            </p:cNvCxnSpPr>
            <p:nvPr/>
          </p:nvCxnSpPr>
          <p:spPr>
            <a:xfrm rot="16200000" flipH="1">
              <a:off x="9352263" y="1782126"/>
              <a:ext cx="337438" cy="3418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01BD9FE-82FF-4699-9B8F-A9605B623E3D}"/>
                </a:ext>
              </a:extLst>
            </p:cNvPr>
            <p:cNvCxnSpPr>
              <a:stCxn id="3" idx="2"/>
              <a:endCxn id="10" idx="1"/>
            </p:cNvCxnSpPr>
            <p:nvPr/>
          </p:nvCxnSpPr>
          <p:spPr>
            <a:xfrm rot="16200000" flipH="1">
              <a:off x="7371635" y="1887662"/>
              <a:ext cx="1376571" cy="168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C1D1D86-B01E-49CE-A005-553ED120B942}"/>
                </a:ext>
              </a:extLst>
            </p:cNvPr>
            <p:cNvCxnSpPr>
              <a:stCxn id="10" idx="2"/>
              <a:endCxn id="53" idx="1"/>
            </p:cNvCxnSpPr>
            <p:nvPr/>
          </p:nvCxnSpPr>
          <p:spPr>
            <a:xfrm rot="16200000" flipH="1">
              <a:off x="9084343" y="2531647"/>
              <a:ext cx="324638" cy="8904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row: Circular 27">
              <a:extLst>
                <a:ext uri="{FF2B5EF4-FFF2-40B4-BE49-F238E27FC236}">
                  <a16:creationId xmlns:a16="http://schemas.microsoft.com/office/drawing/2014/main" id="{7855B951-4308-4F7C-827C-D995692D9B60}"/>
                </a:ext>
              </a:extLst>
            </p:cNvPr>
            <p:cNvSpPr/>
            <p:nvPr/>
          </p:nvSpPr>
          <p:spPr>
            <a:xfrm rot="5400000">
              <a:off x="9891223" y="1695878"/>
              <a:ext cx="1546614" cy="1950701"/>
            </a:xfrm>
            <a:prstGeom prst="circularArrow">
              <a:avLst>
                <a:gd name="adj1" fmla="val 12077"/>
                <a:gd name="adj2" fmla="val 1142319"/>
                <a:gd name="adj3" fmla="val 20366934"/>
                <a:gd name="adj4" fmla="val 10800277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35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ECA8A1-426E-4464-8EA7-65C219AC2D6E}"/>
                </a:ext>
              </a:extLst>
            </p:cNvPr>
            <p:cNvSpPr/>
            <p:nvPr/>
          </p:nvSpPr>
          <p:spPr>
            <a:xfrm>
              <a:off x="9718760" y="3139187"/>
              <a:ext cx="945770" cy="21361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350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2028C460-3B66-4E1E-8980-8EEC576A1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6625" y="1004679"/>
            <a:ext cx="2307431" cy="1785938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843134A-F2FB-4C79-BBD4-C4FB515F5B06}"/>
              </a:ext>
            </a:extLst>
          </p:cNvPr>
          <p:cNvSpPr/>
          <p:nvPr/>
        </p:nvSpPr>
        <p:spPr>
          <a:xfrm>
            <a:off x="2600810" y="579647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Source.SOURCE_ID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C8CF33F-6E92-4927-83A2-B822FCFFF612}"/>
              </a:ext>
            </a:extLst>
          </p:cNvPr>
          <p:cNvSpPr/>
          <p:nvPr/>
        </p:nvSpPr>
        <p:spPr>
          <a:xfrm>
            <a:off x="218926" y="716553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SOURCE_ID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2B3725-BDEC-45E1-BDEC-EF05002F79DC}"/>
              </a:ext>
            </a:extLst>
          </p:cNvPr>
          <p:cNvCxnSpPr>
            <a:stCxn id="74" idx="3"/>
            <a:endCxn id="71" idx="1"/>
          </p:cNvCxnSpPr>
          <p:nvPr/>
        </p:nvCxnSpPr>
        <p:spPr>
          <a:xfrm flipV="1">
            <a:off x="1298926" y="717921"/>
            <a:ext cx="1301885" cy="39133"/>
          </a:xfrm>
          <a:prstGeom prst="bentConnector3">
            <a:avLst>
              <a:gd name="adj1" fmla="val 77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Brace 68">
            <a:extLst>
              <a:ext uri="{FF2B5EF4-FFF2-40B4-BE49-F238E27FC236}">
                <a16:creationId xmlns:a16="http://schemas.microsoft.com/office/drawing/2014/main" id="{48F3BD73-B4D0-4F19-B85A-C9C2CEAD2B87}"/>
              </a:ext>
            </a:extLst>
          </p:cNvPr>
          <p:cNvSpPr/>
          <p:nvPr/>
        </p:nvSpPr>
        <p:spPr>
          <a:xfrm>
            <a:off x="4771658" y="405119"/>
            <a:ext cx="810000" cy="4465071"/>
          </a:xfrm>
          <a:prstGeom prst="rightBrace">
            <a:avLst>
              <a:gd name="adj1" fmla="val 8333"/>
              <a:gd name="adj2" fmla="val 713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sz="135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26E78E-2395-43A9-AA2D-7EB906C5F9A0}"/>
              </a:ext>
            </a:extLst>
          </p:cNvPr>
          <p:cNvSpPr/>
          <p:nvPr/>
        </p:nvSpPr>
        <p:spPr>
          <a:xfrm>
            <a:off x="276142" y="-2277"/>
            <a:ext cx="7621022" cy="31547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1600" b="1" u="sng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COLLABORATION – Rated Usage File (L01_File) – Mapeo de datos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1322178-3E53-46AB-901B-8859713CF4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1053" y="419304"/>
          <a:ext cx="2725341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7" imgW="3633840" imgH="685800" progId="Package">
                  <p:embed/>
                </p:oleObj>
              </mc:Choice>
              <mc:Fallback>
                <p:oleObj name="Packager Shell Object" showAsIcon="1" r:id="rId7" imgW="3633840" imgH="68580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1322178-3E53-46AB-901B-8859713CF4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91053" y="419304"/>
                        <a:ext cx="2725341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1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24" grpId="0" animBg="1"/>
      <p:bldP spid="24" grpId="1" animBg="1"/>
      <p:bldP spid="24" grpId="2" animBg="1"/>
      <p:bldP spid="27" grpId="0" animBg="1"/>
      <p:bldP spid="27" grpId="1" animBg="1"/>
      <p:bldP spid="27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52" grpId="0" animBg="1"/>
      <p:bldP spid="52" grpId="1" animBg="1"/>
      <p:bldP spid="52" grpId="2" animBg="1"/>
      <p:bldP spid="58" grpId="0" animBg="1"/>
      <p:bldP spid="58" grpId="1" animBg="1"/>
      <p:bldP spid="58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6" grpId="0" animBg="1"/>
      <p:bldP spid="76" grpId="1" animBg="1"/>
      <p:bldP spid="76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3" grpId="0" animBg="1"/>
      <p:bldP spid="83" grpId="1" animBg="1"/>
      <p:bldP spid="83" grpId="2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6" grpId="0" animBg="1"/>
      <p:bldP spid="96" grpId="1" animBg="1"/>
      <p:bldP spid="96" grpId="2" animBg="1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4" grpId="0" animBg="1"/>
      <p:bldP spid="104" grpId="1" animBg="1"/>
      <p:bldP spid="104" grpId="2" animBg="1"/>
      <p:bldP spid="71" grpId="0" animBg="1"/>
      <p:bldP spid="71" grpId="1" animBg="1"/>
      <p:bldP spid="71" grpId="2" animBg="1"/>
      <p:bldP spid="74" grpId="0" animBg="1"/>
      <p:bldP spid="74" grpId="1" animBg="1"/>
      <p:bldP spid="74" grpId="2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15FA15-93A0-4EA3-99F6-3A75529ED4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059" y="713304"/>
            <a:ext cx="6699910" cy="3586015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B52BAE-D399-4AA7-8F95-9BD1D344B6F1}"/>
              </a:ext>
            </a:extLst>
          </p:cNvPr>
          <p:cNvSpPr/>
          <p:nvPr/>
        </p:nvSpPr>
        <p:spPr>
          <a:xfrm>
            <a:off x="191449" y="3911264"/>
            <a:ext cx="3128211" cy="776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s-AR" sz="105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IRS: 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Interconnection Rating System.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tasación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los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servicios de interconexión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cargo de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establecer la tarifa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consolidar los consumos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enviarlos a EOP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6C9B6-7F89-4ACB-833F-46514D520DA0}"/>
              </a:ext>
            </a:extLst>
          </p:cNvPr>
          <p:cNvSpPr/>
          <p:nvPr/>
        </p:nvSpPr>
        <p:spPr>
          <a:xfrm>
            <a:off x="5614792" y="3824830"/>
            <a:ext cx="3337759" cy="948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s-AR" sz="105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EOP: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External </a:t>
            </a:r>
            <a:r>
              <a:rPr lang="es-AR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Processor. Es el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responsable de validar el formato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contexto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la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 de la información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insertan los distintos sistemas de tasación y, también, de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los archivos L01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es el modo en el que los datos circulan en Kenan.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665321-893F-47C2-8CFD-85ECAFF7DD63}"/>
              </a:ext>
            </a:extLst>
          </p:cNvPr>
          <p:cNvSpPr/>
          <p:nvPr/>
        </p:nvSpPr>
        <p:spPr>
          <a:xfrm>
            <a:off x="276141" y="-2277"/>
            <a:ext cx="5957745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INTERCONEXION – Contexto - Arquitectura</a:t>
            </a:r>
          </a:p>
        </p:txBody>
      </p:sp>
    </p:spTree>
    <p:extLst>
      <p:ext uri="{BB962C8B-B14F-4D97-AF65-F5344CB8AC3E}">
        <p14:creationId xmlns:p14="http://schemas.microsoft.com/office/powerpoint/2010/main" val="21485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5CDA179-D055-4F4B-B9BE-1F9C14F09B23}"/>
              </a:ext>
            </a:extLst>
          </p:cNvPr>
          <p:cNvGrpSpPr/>
          <p:nvPr/>
        </p:nvGrpSpPr>
        <p:grpSpPr>
          <a:xfrm>
            <a:off x="270552" y="803813"/>
            <a:ext cx="7625420" cy="4265549"/>
            <a:chOff x="657296" y="721798"/>
            <a:chExt cx="11118694" cy="585199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B4DB1AC-39FF-4748-9E82-48C5E9260981}"/>
                </a:ext>
              </a:extLst>
            </p:cNvPr>
            <p:cNvGrpSpPr/>
            <p:nvPr/>
          </p:nvGrpSpPr>
          <p:grpSpPr>
            <a:xfrm>
              <a:off x="657296" y="721798"/>
              <a:ext cx="11118694" cy="5851997"/>
              <a:chOff x="657296" y="721798"/>
              <a:chExt cx="11118694" cy="585199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0F9F4CB-C694-4200-8F58-CD36D0BFC35E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296" y="721798"/>
                <a:ext cx="11118694" cy="5851997"/>
              </a:xfrm>
              <a:prstGeom prst="rect">
                <a:avLst/>
              </a:prstGeom>
              <a:noFill/>
            </p:spPr>
          </p:pic>
          <p:sp>
            <p:nvSpPr>
              <p:cNvPr id="7" name="Right Arrow 30">
                <a:extLst>
                  <a:ext uri="{FF2B5EF4-FFF2-40B4-BE49-F238E27FC236}">
                    <a16:creationId xmlns:a16="http://schemas.microsoft.com/office/drawing/2014/main" id="{AAE3B392-842D-405E-99F3-6F8D2A376F85}"/>
                  </a:ext>
                </a:extLst>
              </p:cNvPr>
              <p:cNvSpPr/>
              <p:nvPr/>
            </p:nvSpPr>
            <p:spPr>
              <a:xfrm rot="1842633">
                <a:off x="3634034" y="1233286"/>
                <a:ext cx="1201820" cy="44057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b="1" dirty="0">
                    <a:solidFill>
                      <a:schemeClr val="accent5"/>
                    </a:solidFill>
                  </a:rPr>
                  <a:t>Proceso 0</a:t>
                </a:r>
              </a:p>
            </p:txBody>
          </p:sp>
          <p:sp>
            <p:nvSpPr>
              <p:cNvPr id="8" name="Right Arrow 31">
                <a:extLst>
                  <a:ext uri="{FF2B5EF4-FFF2-40B4-BE49-F238E27FC236}">
                    <a16:creationId xmlns:a16="http://schemas.microsoft.com/office/drawing/2014/main" id="{7399F91F-C95A-4419-8CBE-B28F11D4100E}"/>
                  </a:ext>
                </a:extLst>
              </p:cNvPr>
              <p:cNvSpPr/>
              <p:nvPr/>
            </p:nvSpPr>
            <p:spPr>
              <a:xfrm rot="1842633">
                <a:off x="2739389" y="3908253"/>
                <a:ext cx="5287216" cy="707148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050" b="1" dirty="0">
                    <a:solidFill>
                      <a:schemeClr val="accent5"/>
                    </a:solidFill>
                  </a:rPr>
                  <a:t>Proceso 1 – </a:t>
                </a:r>
                <a:r>
                  <a:rPr lang="es-AR" sz="800" b="1" dirty="0">
                    <a:solidFill>
                      <a:schemeClr val="accent5"/>
                    </a:solidFill>
                  </a:rPr>
                  <a:t>ratingengine-import</a:t>
                </a:r>
                <a:r>
                  <a:rPr lang="es-AR" sz="1050" b="1" dirty="0">
                    <a:solidFill>
                      <a:schemeClr val="accent5"/>
                    </a:solidFill>
                  </a:rPr>
                  <a:t>_bacht –o –</a:t>
                </a:r>
                <a:r>
                  <a:rPr lang="es-AR" sz="800" b="1" dirty="0">
                    <a:solidFill>
                      <a:schemeClr val="accent5"/>
                    </a:solidFill>
                  </a:rPr>
                  <a:t>dInterconnection</a:t>
                </a:r>
              </a:p>
            </p:txBody>
          </p:sp>
        </p:grpSp>
        <p:sp>
          <p:nvSpPr>
            <p:cNvPr id="15" name="Elipse 26">
              <a:extLst>
                <a:ext uri="{FF2B5EF4-FFF2-40B4-BE49-F238E27FC236}">
                  <a16:creationId xmlns:a16="http://schemas.microsoft.com/office/drawing/2014/main" id="{2FDE0C35-DC53-4DCD-B853-CB6129EECE74}"/>
                </a:ext>
              </a:extLst>
            </p:cNvPr>
            <p:cNvSpPr/>
            <p:nvPr/>
          </p:nvSpPr>
          <p:spPr>
            <a:xfrm>
              <a:off x="5595861" y="2913425"/>
              <a:ext cx="219490" cy="209956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6" name="Elipse 26">
              <a:extLst>
                <a:ext uri="{FF2B5EF4-FFF2-40B4-BE49-F238E27FC236}">
                  <a16:creationId xmlns:a16="http://schemas.microsoft.com/office/drawing/2014/main" id="{FB1727B7-032F-466D-8910-EFACA6405214}"/>
                </a:ext>
              </a:extLst>
            </p:cNvPr>
            <p:cNvSpPr/>
            <p:nvPr/>
          </p:nvSpPr>
          <p:spPr>
            <a:xfrm>
              <a:off x="2848204" y="3581510"/>
              <a:ext cx="219490" cy="209956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" name="Elipse 26">
              <a:extLst>
                <a:ext uri="{FF2B5EF4-FFF2-40B4-BE49-F238E27FC236}">
                  <a16:creationId xmlns:a16="http://schemas.microsoft.com/office/drawing/2014/main" id="{D9B61A44-F197-4EB7-914D-2FA34C0CDFEA}"/>
                </a:ext>
              </a:extLst>
            </p:cNvPr>
            <p:cNvSpPr/>
            <p:nvPr/>
          </p:nvSpPr>
          <p:spPr>
            <a:xfrm>
              <a:off x="3605804" y="1977548"/>
              <a:ext cx="219490" cy="209956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8" name="Elipse 26">
              <a:extLst>
                <a:ext uri="{FF2B5EF4-FFF2-40B4-BE49-F238E27FC236}">
                  <a16:creationId xmlns:a16="http://schemas.microsoft.com/office/drawing/2014/main" id="{5B352483-46D7-4D10-80C1-127F6D1C4FEF}"/>
                </a:ext>
              </a:extLst>
            </p:cNvPr>
            <p:cNvSpPr/>
            <p:nvPr/>
          </p:nvSpPr>
          <p:spPr>
            <a:xfrm>
              <a:off x="1008143" y="1638433"/>
              <a:ext cx="219490" cy="209956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9" name="Elipse 26">
              <a:extLst>
                <a:ext uri="{FF2B5EF4-FFF2-40B4-BE49-F238E27FC236}">
                  <a16:creationId xmlns:a16="http://schemas.microsoft.com/office/drawing/2014/main" id="{A7A022E3-C65B-4F3B-8583-B9DBD851928B}"/>
                </a:ext>
              </a:extLst>
            </p:cNvPr>
            <p:cNvSpPr/>
            <p:nvPr/>
          </p:nvSpPr>
          <p:spPr>
            <a:xfrm>
              <a:off x="7314208" y="4608669"/>
              <a:ext cx="219490" cy="209956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0" name="Elipse 26">
              <a:extLst>
                <a:ext uri="{FF2B5EF4-FFF2-40B4-BE49-F238E27FC236}">
                  <a16:creationId xmlns:a16="http://schemas.microsoft.com/office/drawing/2014/main" id="{8C73D9CD-A8A0-4E49-AA36-7438A6B9F096}"/>
                </a:ext>
              </a:extLst>
            </p:cNvPr>
            <p:cNvSpPr/>
            <p:nvPr/>
          </p:nvSpPr>
          <p:spPr>
            <a:xfrm>
              <a:off x="9168603" y="6106632"/>
              <a:ext cx="219490" cy="209956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b="1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9FE434F-0286-4AA7-AEBC-4A488F1D8D13}"/>
              </a:ext>
            </a:extLst>
          </p:cNvPr>
          <p:cNvSpPr/>
          <p:nvPr/>
        </p:nvSpPr>
        <p:spPr>
          <a:xfrm>
            <a:off x="276141" y="-2277"/>
            <a:ext cx="5982164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INTERCONEXION – Contexto - Arquitectura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43F27F69-A985-4DBF-9BB6-10DDCEA1B98C}"/>
              </a:ext>
            </a:extLst>
          </p:cNvPr>
          <p:cNvSpPr/>
          <p:nvPr/>
        </p:nvSpPr>
        <p:spPr>
          <a:xfrm>
            <a:off x="8112549" y="3929322"/>
            <a:ext cx="914062" cy="1117511"/>
          </a:xfrm>
          <a:prstGeom prst="wedgeRoundRectCallout">
            <a:avLst>
              <a:gd name="adj1" fmla="val -92663"/>
              <a:gd name="adj2" fmla="val -1747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5 -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Kenan procesa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archivo y los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cargados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nuevo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facturador.</a:t>
            </a:r>
            <a:endParaRPr lang="es-AR" sz="900" b="1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28F753C5-6535-4FFD-8DC6-31C5638AFE5A}"/>
              </a:ext>
            </a:extLst>
          </p:cNvPr>
          <p:cNvSpPr/>
          <p:nvPr/>
        </p:nvSpPr>
        <p:spPr>
          <a:xfrm>
            <a:off x="7542543" y="2564602"/>
            <a:ext cx="1479476" cy="1138615"/>
          </a:xfrm>
          <a:prstGeom prst="wedgeRoundRectCallout">
            <a:avLst>
              <a:gd name="adj1" fmla="val -103067"/>
              <a:gd name="adj2" fmla="val 11383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archivo desaparece de la carpeta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gracias a un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procedimiento en Kenan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cada 15 minutos verifica la información de la carpeta</a:t>
            </a:r>
          </a:p>
          <a:p>
            <a:endParaRPr lang="es-AR" sz="900" dirty="0"/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5354080C-ADA7-4B8F-B487-59CB4581413A}"/>
              </a:ext>
            </a:extLst>
          </p:cNvPr>
          <p:cNvSpPr/>
          <p:nvPr/>
        </p:nvSpPr>
        <p:spPr>
          <a:xfrm>
            <a:off x="6444573" y="923051"/>
            <a:ext cx="2577446" cy="1526009"/>
          </a:xfrm>
          <a:prstGeom prst="wedgeRoundRectCallout">
            <a:avLst>
              <a:gd name="adj1" fmla="val -116155"/>
              <a:gd name="adj2" fmla="val 44492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comando para iniciar la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Importación de Cargos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luego los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insertará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tabla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EOP.L01_stagging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En caso de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errores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información relacionada quedará registrada en la tabla </a:t>
            </a:r>
            <a:r>
              <a:rPr lang="es-AR" sz="9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EOP.Interconexion_log</a:t>
            </a:r>
            <a:endParaRPr lang="es-AR" sz="9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crea un archivo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plano llamado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L01_file (Rated Usages File)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una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carpeta compartida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donde queda a disposición de Kenan para su posterior procesamiento.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mantiene una copia de este archivo</a:t>
            </a:r>
            <a:endParaRPr lang="es-AR" sz="900" b="1" dirty="0"/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4015434D-3787-472D-8692-F2CD990EDF29}"/>
              </a:ext>
            </a:extLst>
          </p:cNvPr>
          <p:cNvSpPr/>
          <p:nvPr/>
        </p:nvSpPr>
        <p:spPr>
          <a:xfrm>
            <a:off x="5023557" y="451089"/>
            <a:ext cx="2677792" cy="382504"/>
          </a:xfrm>
          <a:prstGeom prst="wedgeRoundRectCallout">
            <a:avLst>
              <a:gd name="adj1" fmla="val -132852"/>
              <a:gd name="adj2" fmla="val 271236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Tras esto, los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quedarán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disponibles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tabla </a:t>
            </a:r>
            <a:r>
              <a:rPr lang="es-AR" sz="9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EOP.Interconexion</a:t>
            </a:r>
            <a:endParaRPr lang="es-AR" sz="900" b="1" dirty="0">
              <a:solidFill>
                <a:schemeClr val="tx1"/>
              </a:solidFill>
            </a:endParaRP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ED3984BE-6589-4B90-9FDD-3C7D7D80149B}"/>
              </a:ext>
            </a:extLst>
          </p:cNvPr>
          <p:cNvSpPr/>
          <p:nvPr/>
        </p:nvSpPr>
        <p:spPr>
          <a:xfrm>
            <a:off x="1797117" y="451090"/>
            <a:ext cx="3058264" cy="352724"/>
          </a:xfrm>
          <a:prstGeom prst="wedgeRoundRectCallout">
            <a:avLst>
              <a:gd name="adj1" fmla="val -45228"/>
              <a:gd name="adj2" fmla="val 89346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realizan las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conciliaciones de cargos en IRS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 una vez terminado este proceso se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liberan los consumos para EOP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AR" sz="900" dirty="0">
              <a:solidFill>
                <a:schemeClr val="tx1"/>
              </a:solidFill>
            </a:endParaRP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D94041F2-FF84-41C4-BF8B-39117732E7CB}"/>
              </a:ext>
            </a:extLst>
          </p:cNvPr>
          <p:cNvSpPr/>
          <p:nvPr/>
        </p:nvSpPr>
        <p:spPr>
          <a:xfrm>
            <a:off x="-24379" y="3687853"/>
            <a:ext cx="1158152" cy="1117511"/>
          </a:xfrm>
          <a:prstGeom prst="wedgeRoundRectCallout">
            <a:avLst>
              <a:gd name="adj1" fmla="val 211890"/>
              <a:gd name="adj2" fmla="val 11522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s-AR" sz="9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generan los reportes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Error y de Detalles y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envían por mail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un DL predeterminado</a:t>
            </a:r>
            <a:endParaRPr lang="es-AR" sz="9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24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2A2EF5B-C227-47E0-86F9-CB253853935A}"/>
              </a:ext>
            </a:extLst>
          </p:cNvPr>
          <p:cNvSpPr/>
          <p:nvPr/>
        </p:nvSpPr>
        <p:spPr>
          <a:xfrm>
            <a:off x="7131841" y="491416"/>
            <a:ext cx="1868557" cy="46136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b="1" dirty="0"/>
              <a:t>L01_STAGGING</a:t>
            </a:r>
          </a:p>
          <a:p>
            <a:pPr algn="ctr"/>
            <a:r>
              <a:rPr lang="es-AR" sz="900" dirty="0"/>
              <a:t>Contiene todos los registros que se enviarán de EOP a Kenan en el archivo de formato L01.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328FE1-722C-4572-A8A9-AB3FDA677F98}"/>
              </a:ext>
            </a:extLst>
          </p:cNvPr>
          <p:cNvSpPr/>
          <p:nvPr/>
        </p:nvSpPr>
        <p:spPr>
          <a:xfrm>
            <a:off x="3732921" y="491416"/>
            <a:ext cx="1871663" cy="193667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b="1" dirty="0"/>
              <a:t>INTERCONEXION</a:t>
            </a:r>
          </a:p>
          <a:p>
            <a:pPr algn="ctr"/>
            <a:r>
              <a:rPr lang="es-AR" sz="900" dirty="0"/>
              <a:t>Esta es la tabla donde IRS inserta los registros consolidados con "Estado" = Nulo. Cuando el proceso de validación se ejecuta, el campo "Estado" podría ser "F" o "E" (F = procesado correctamente / E = error).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9754B9-D9D4-4D17-AAA0-B633FD61D2C7}"/>
              </a:ext>
            </a:extLst>
          </p:cNvPr>
          <p:cNvSpPr/>
          <p:nvPr/>
        </p:nvSpPr>
        <p:spPr>
          <a:xfrm>
            <a:off x="3728157" y="3574190"/>
            <a:ext cx="1857376" cy="1307306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b="1" dirty="0"/>
              <a:t>CFG_IMPORT_MESSAGE</a:t>
            </a:r>
          </a:p>
          <a:p>
            <a:pPr algn="ctr"/>
            <a:r>
              <a:rPr lang="es-AR" sz="900" dirty="0"/>
              <a:t>Esta tabla mantiene todos los errores posibles que la aplicación registra en tabla de registro (INTERCONEXION_LOG).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635A4D-DDED-464B-9D06-827F201CF6E2}"/>
              </a:ext>
            </a:extLst>
          </p:cNvPr>
          <p:cNvSpPr/>
          <p:nvPr/>
        </p:nvSpPr>
        <p:spPr>
          <a:xfrm>
            <a:off x="3723395" y="2647163"/>
            <a:ext cx="1868557" cy="724968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b="1" dirty="0"/>
              <a:t>INTERCONEXION_LOG</a:t>
            </a:r>
          </a:p>
          <a:p>
            <a:pPr algn="ctr"/>
            <a:r>
              <a:rPr lang="es-AR" sz="900" dirty="0"/>
              <a:t>Esta es la tabla donde se registran todos los errores.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7122315" y="483080"/>
            <a:ext cx="1878082" cy="4622006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ACCOUNT_NRO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BASE_AMT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BILL_CLASS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CDR_STATUS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COUNTRY_DIAL_CODE_ORIGIN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CUSTOMER_TAG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EQUIP_CLASS_CODE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EXT_TRACKING_ID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JURISDICTION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NO_BILL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OPEN_ITEM_ID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RATE_PERIOD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TYPE_ID_USG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UNROUNDED_AMOUNT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3723396" y="483080"/>
            <a:ext cx="1881188" cy="1954820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INTERCONEXION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INTERCONEXION_ID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PAIS</a:t>
            </a:r>
            <a:endParaRPr lang="en-US" altLang="es-AR" sz="900" b="1" dirty="0">
              <a:solidFill>
                <a:schemeClr val="accent4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ROWIDSE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AGRUPADOR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GRUPO_PERTENENCIA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DESTINO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FF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MONEDA</a:t>
            </a:r>
            <a:endParaRPr lang="en-US" altLang="es-AR" sz="900" b="1" dirty="0">
              <a:solidFill>
                <a:srgbClr val="FF00FF"/>
              </a:solidFill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QLLAMADAS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QMINUTOS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ID_AGRUPADOR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SE_PRODUCT_ID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SERVICE_INSTANCE_UNIQUE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723395" y="3574191"/>
            <a:ext cx="1871663" cy="1307306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CFG_IMPORT_MESSAGE</a:t>
            </a:r>
            <a:endParaRPr lang="en-US" altLang="es-AR" sz="90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IMPORT_MESSAGE_ID</a:t>
            </a:r>
            <a:r>
              <a:rPr lang="en-US" altLang="es-AR" sz="60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AR" sz="600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IMPORT_MESSAGE</a:t>
            </a:r>
            <a:endParaRPr lang="en-US" altLang="es-AR" sz="90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CREATED_BY</a:t>
            </a:r>
            <a:endParaRPr lang="en-US" altLang="es-AR" sz="90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90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MODIFIED_BY</a:t>
            </a:r>
            <a:endParaRPr lang="en-US" altLang="es-AR" sz="90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MODIFIED_ON</a:t>
            </a:r>
            <a:endParaRPr lang="en-US" altLang="es-AR" sz="90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MESSAGE_PARAMETER</a:t>
            </a:r>
            <a:endParaRPr lang="en-US" altLang="es-AR" sz="1350">
              <a:latin typeface="Arial" panose="020B06040202020202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723396" y="2639959"/>
            <a:ext cx="1871663" cy="739379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INTERCONEXION_LOG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INTERCONEXION_LOG_ID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INTERCONEXION_ID</a:t>
            </a:r>
            <a:endParaRPr lang="en-US" altLang="es-AR" sz="900" b="1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CREATED_DATE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ERROR_DESCRIPTION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13BD33-B69E-4926-AAA6-F711BE2718EE}"/>
              </a:ext>
            </a:extLst>
          </p:cNvPr>
          <p:cNvSpPr/>
          <p:nvPr/>
        </p:nvSpPr>
        <p:spPr>
          <a:xfrm>
            <a:off x="324476" y="4413581"/>
            <a:ext cx="1868557" cy="467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b="1" dirty="0"/>
              <a:t>CFG_SOURCE</a:t>
            </a:r>
          </a:p>
          <a:p>
            <a:pPr algn="ctr"/>
            <a:r>
              <a:rPr lang="es-AR" sz="900" dirty="0"/>
              <a:t>Contiene la lista de Tipos de Consumo.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24476" y="4415963"/>
            <a:ext cx="1871663" cy="465534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SOURCE_ID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SOURCE_EMAIL_ERROR_REPORT 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E70168-4CFD-4155-8C9F-5F815B8D37AC}"/>
              </a:ext>
            </a:extLst>
          </p:cNvPr>
          <p:cNvSpPr/>
          <p:nvPr/>
        </p:nvSpPr>
        <p:spPr>
          <a:xfrm>
            <a:off x="332345" y="3388267"/>
            <a:ext cx="1868557" cy="63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b="1" dirty="0"/>
              <a:t>CFG_OPERATING_UNIT</a:t>
            </a:r>
          </a:p>
          <a:p>
            <a:pPr algn="ctr"/>
            <a:r>
              <a:rPr lang="es-AR" sz="900" dirty="0"/>
              <a:t>Contiene la lista de los diferentes códigos de país..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385258-03D1-434C-B308-F731039DDEF2}"/>
              </a:ext>
            </a:extLst>
          </p:cNvPr>
          <p:cNvSpPr/>
          <p:nvPr/>
        </p:nvSpPr>
        <p:spPr>
          <a:xfrm>
            <a:off x="327581" y="2090423"/>
            <a:ext cx="1868557" cy="91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b="1" dirty="0"/>
              <a:t>USAGE_TYPE</a:t>
            </a:r>
          </a:p>
          <a:p>
            <a:pPr algn="ctr"/>
            <a:r>
              <a:rPr lang="es-AR" sz="788" dirty="0"/>
              <a:t>Contiene la lista de </a:t>
            </a:r>
            <a:r>
              <a:rPr lang="es-AR" sz="788" dirty="0" err="1"/>
              <a:t>usage_id</a:t>
            </a:r>
            <a:r>
              <a:rPr lang="es-AR" sz="788" dirty="0"/>
              <a:t>. Esta tabla contiene un ID de consumo que es necesario para identificar el </a:t>
            </a:r>
            <a:r>
              <a:rPr lang="es-AR" sz="788" dirty="0" err="1"/>
              <a:t>Product_Id</a:t>
            </a:r>
            <a:r>
              <a:rPr lang="es-AR" sz="788" dirty="0"/>
              <a:t> y los Tipos de Llamadas. Este identificador de uso también se utiliza para descuentos</a:t>
            </a:r>
            <a:r>
              <a:rPr lang="es-AR" sz="750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6576BE-6674-4112-9D45-7FFE5E125729}"/>
              </a:ext>
            </a:extLst>
          </p:cNvPr>
          <p:cNvSpPr/>
          <p:nvPr/>
        </p:nvSpPr>
        <p:spPr>
          <a:xfrm>
            <a:off x="332345" y="491416"/>
            <a:ext cx="1868557" cy="1273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b="1" dirty="0"/>
              <a:t>CFG_CURRENCY</a:t>
            </a:r>
          </a:p>
          <a:p>
            <a:pPr algn="ctr"/>
            <a:r>
              <a:rPr lang="es-AR" sz="900" dirty="0"/>
              <a:t>Contiene la lista de monedas.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24476" y="483080"/>
            <a:ext cx="1871663" cy="1282303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CFG_CURRENCY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CURRENCY_CRM_CODE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FF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CURRENCY_ERP_CODE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CREATED_BY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MODIFIED_BY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CURRENCY_INTERCONN_CODE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CURRENCY_KENAN_CURRENCY_CODE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CURRENCY_KENAN_CURRENCY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24475" y="2082089"/>
            <a:ext cx="1871663" cy="923925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USAGE_TYPES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TYPE_ID_USG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SE_PRODUCT_ID</a:t>
            </a:r>
            <a:r>
              <a:rPr lang="en-US" altLang="es-AR" sz="600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CALL_TYPE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USAGE_TYPE</a:t>
            </a:r>
            <a:r>
              <a:rPr lang="en-US" altLang="es-AR" sz="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NA_ACCOUNT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GREATER_AMOUNT 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324475" y="3391901"/>
            <a:ext cx="1871663" cy="638175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CFG_OPERATING_UNIT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OPERATING_UNIT_ID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OPERATING_UNIT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OPERATING_UNIT_COLLABORATION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OPERATING_UNIT_EOP_CODE</a:t>
            </a:r>
            <a:endParaRPr lang="en-US" altLang="es-AR" sz="135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" y="48269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sz="1350"/>
          </a:p>
        </p:txBody>
      </p:sp>
      <p:cxnSp>
        <p:nvCxnSpPr>
          <p:cNvPr id="16" name="Straight Arrow Connector 15"/>
          <p:cNvCxnSpPr>
            <a:cxnSpLocks/>
            <a:stCxn id="9" idx="3"/>
            <a:endCxn id="5" idx="3"/>
          </p:cNvCxnSpPr>
          <p:nvPr/>
        </p:nvCxnSpPr>
        <p:spPr>
          <a:xfrm flipH="1">
            <a:off x="5595059" y="1460490"/>
            <a:ext cx="9525" cy="1549158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5" idx="3"/>
          </p:cNvCxnSpPr>
          <p:nvPr/>
        </p:nvCxnSpPr>
        <p:spPr>
          <a:xfrm flipV="1">
            <a:off x="5595058" y="3009648"/>
            <a:ext cx="1" cy="1218196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  <a:endCxn id="7" idx="3"/>
          </p:cNvCxnSpPr>
          <p:nvPr/>
        </p:nvCxnSpPr>
        <p:spPr>
          <a:xfrm rot="10800000" flipV="1">
            <a:off x="2196139" y="3009648"/>
            <a:ext cx="1527257" cy="1639082"/>
          </a:xfrm>
          <a:prstGeom prst="bentConnector3">
            <a:avLst>
              <a:gd name="adj1" fmla="val 34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9" idx="3"/>
            <a:endCxn id="4" idx="1"/>
          </p:cNvCxnSpPr>
          <p:nvPr/>
        </p:nvCxnSpPr>
        <p:spPr>
          <a:xfrm>
            <a:off x="5604583" y="1460490"/>
            <a:ext cx="1517732" cy="1333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9" idx="1"/>
            <a:endCxn id="10" idx="3"/>
          </p:cNvCxnSpPr>
          <p:nvPr/>
        </p:nvCxnSpPr>
        <p:spPr>
          <a:xfrm rot="10800000" flipV="1">
            <a:off x="2196139" y="1460490"/>
            <a:ext cx="1527257" cy="2250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9" idx="1"/>
            <a:endCxn id="6" idx="3"/>
          </p:cNvCxnSpPr>
          <p:nvPr/>
        </p:nvCxnSpPr>
        <p:spPr>
          <a:xfrm rot="10800000" flipV="1">
            <a:off x="2196139" y="1460490"/>
            <a:ext cx="1527257" cy="1083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9" idx="1"/>
            <a:endCxn id="12" idx="3"/>
          </p:cNvCxnSpPr>
          <p:nvPr/>
        </p:nvCxnSpPr>
        <p:spPr>
          <a:xfrm rot="10800000">
            <a:off x="2196139" y="1124232"/>
            <a:ext cx="1527257" cy="336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9442134-033F-4CB4-9E0B-9D04D331B12F}"/>
              </a:ext>
            </a:extLst>
          </p:cNvPr>
          <p:cNvCxnSpPr>
            <a:cxnSpLocks/>
          </p:cNvCxnSpPr>
          <p:nvPr/>
        </p:nvCxnSpPr>
        <p:spPr>
          <a:xfrm>
            <a:off x="1133061" y="833063"/>
            <a:ext cx="2595097" cy="552828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92F42EB-A163-46F6-B3D4-41CFC4C83063}"/>
              </a:ext>
            </a:extLst>
          </p:cNvPr>
          <p:cNvCxnSpPr>
            <a:cxnSpLocks/>
          </p:cNvCxnSpPr>
          <p:nvPr/>
        </p:nvCxnSpPr>
        <p:spPr>
          <a:xfrm flipV="1">
            <a:off x="934278" y="2111904"/>
            <a:ext cx="2779591" cy="338622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3B01536-3337-4FF0-BD86-7DD861C8DBE8}"/>
              </a:ext>
            </a:extLst>
          </p:cNvPr>
          <p:cNvCxnSpPr>
            <a:cxnSpLocks/>
          </p:cNvCxnSpPr>
          <p:nvPr/>
        </p:nvCxnSpPr>
        <p:spPr>
          <a:xfrm flipV="1">
            <a:off x="1384403" y="838139"/>
            <a:ext cx="2376000" cy="3105000"/>
          </a:xfrm>
          <a:prstGeom prst="bentConnector3">
            <a:avLst>
              <a:gd name="adj1" fmla="val 68858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15">
            <a:extLst>
              <a:ext uri="{FF2B5EF4-FFF2-40B4-BE49-F238E27FC236}">
                <a16:creationId xmlns:a16="http://schemas.microsoft.com/office/drawing/2014/main" id="{DC9E85D4-4564-4CE2-A6FD-37D1B362FE48}"/>
              </a:ext>
            </a:extLst>
          </p:cNvPr>
          <p:cNvCxnSpPr>
            <a:cxnSpLocks/>
          </p:cNvCxnSpPr>
          <p:nvPr/>
        </p:nvCxnSpPr>
        <p:spPr>
          <a:xfrm flipH="1">
            <a:off x="3717284" y="750969"/>
            <a:ext cx="9525" cy="2241000"/>
          </a:xfrm>
          <a:prstGeom prst="bentConnector3">
            <a:avLst>
              <a:gd name="adj1" fmla="val 2547165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15">
            <a:extLst>
              <a:ext uri="{FF2B5EF4-FFF2-40B4-BE49-F238E27FC236}">
                <a16:creationId xmlns:a16="http://schemas.microsoft.com/office/drawing/2014/main" id="{9EBC9F29-FF85-4F78-8EC0-BE84AB577B24}"/>
              </a:ext>
            </a:extLst>
          </p:cNvPr>
          <p:cNvCxnSpPr>
            <a:cxnSpLocks/>
          </p:cNvCxnSpPr>
          <p:nvPr/>
        </p:nvCxnSpPr>
        <p:spPr>
          <a:xfrm flipH="1">
            <a:off x="3699328" y="3275296"/>
            <a:ext cx="9525" cy="648000"/>
          </a:xfrm>
          <a:prstGeom prst="bentConnector3">
            <a:avLst>
              <a:gd name="adj1" fmla="val 2547165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Arrow Connector 15">
            <a:extLst>
              <a:ext uri="{FF2B5EF4-FFF2-40B4-BE49-F238E27FC236}">
                <a16:creationId xmlns:a16="http://schemas.microsoft.com/office/drawing/2014/main" id="{1062A9BC-DCA3-4472-A6ED-73E5E1C436D2}"/>
              </a:ext>
            </a:extLst>
          </p:cNvPr>
          <p:cNvCxnSpPr>
            <a:cxnSpLocks/>
          </p:cNvCxnSpPr>
          <p:nvPr/>
        </p:nvCxnSpPr>
        <p:spPr>
          <a:xfrm flipH="1">
            <a:off x="332345" y="2714664"/>
            <a:ext cx="9525" cy="1971000"/>
          </a:xfrm>
          <a:prstGeom prst="bentConnector3">
            <a:avLst>
              <a:gd name="adj1" fmla="val 2547165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F9A927CA-8360-4621-84C6-4AFCA692FEED}"/>
              </a:ext>
            </a:extLst>
          </p:cNvPr>
          <p:cNvCxnSpPr>
            <a:cxnSpLocks/>
          </p:cNvCxnSpPr>
          <p:nvPr/>
        </p:nvCxnSpPr>
        <p:spPr>
          <a:xfrm>
            <a:off x="4601448" y="751881"/>
            <a:ext cx="2539918" cy="4104000"/>
          </a:xfrm>
          <a:prstGeom prst="bentConnector3">
            <a:avLst>
              <a:gd name="adj1" fmla="val 56623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92DE9E9-EC7A-4308-843B-B211F1716FA8}"/>
              </a:ext>
            </a:extLst>
          </p:cNvPr>
          <p:cNvCxnSpPr>
            <a:cxnSpLocks/>
          </p:cNvCxnSpPr>
          <p:nvPr/>
        </p:nvCxnSpPr>
        <p:spPr>
          <a:xfrm flipV="1">
            <a:off x="4710668" y="2030330"/>
            <a:ext cx="2430698" cy="189000"/>
          </a:xfrm>
          <a:prstGeom prst="bentConnector3">
            <a:avLst>
              <a:gd name="adj1" fmla="val 62776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05005F7-0EE5-4FA5-9420-BF52C2315A1D}"/>
              </a:ext>
            </a:extLst>
          </p:cNvPr>
          <p:cNvSpPr/>
          <p:nvPr/>
        </p:nvSpPr>
        <p:spPr>
          <a:xfrm>
            <a:off x="276142" y="-2277"/>
            <a:ext cx="6846173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INTERCONEXION – Descripción de Tablas - DER</a:t>
            </a:r>
          </a:p>
        </p:txBody>
      </p:sp>
    </p:spTree>
    <p:extLst>
      <p:ext uri="{BB962C8B-B14F-4D97-AF65-F5344CB8AC3E}">
        <p14:creationId xmlns:p14="http://schemas.microsoft.com/office/powerpoint/2010/main" val="423154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6" grpId="0" animBg="1"/>
      <p:bldP spid="30" grpId="0" animBg="1"/>
      <p:bldP spid="28" grpId="0" animBg="1"/>
      <p:bldP spid="4" grpId="0" animBg="1"/>
      <p:bldP spid="9" grpId="0" animBg="1"/>
      <p:bldP spid="8" grpId="0" animBg="1"/>
      <p:bldP spid="5" grpId="0" animBg="1"/>
      <p:bldP spid="24" grpId="0" animBg="1"/>
      <p:bldP spid="7" grpId="0" animBg="1"/>
      <p:bldP spid="22" grpId="0" animBg="1"/>
      <p:bldP spid="20" grpId="0" animBg="1"/>
      <p:bldP spid="2" grpId="0" animBg="1"/>
      <p:bldP spid="12" grpId="0" animBg="1"/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994FD1A2-1D5E-4281-8C3D-58084143A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10" y="408016"/>
            <a:ext cx="1871663" cy="4597303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B0F0"/>
                </a:solidFill>
              </a:rPr>
              <a:t>SOURCE_ID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ACCOUNT_NRO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BASE_AMT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BILL_CLASS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CDR_STATUS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COUNTRY_DIAL_CODE_ORIGIN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CUSTOMER_TAG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EQUIP_CLASS_CODE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996633"/>
                </a:solidFill>
              </a:rPr>
              <a:t>EXT_TRACKING_ID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JURISDICTION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NO_BILL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OPEN_ITEM_ID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RATE_PERIOD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TYPE_ID_USG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UNROUNDED_AMOUNT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B53557-CE0E-4A4B-B953-0BB5601AE589}"/>
              </a:ext>
            </a:extLst>
          </p:cNvPr>
          <p:cNvSpPr/>
          <p:nvPr/>
        </p:nvSpPr>
        <p:spPr>
          <a:xfrm>
            <a:off x="2590595" y="1227308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err="1"/>
              <a:t>Interconexion.AMOUNT</a:t>
            </a:r>
            <a:endParaRPr lang="es-AR" sz="9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3D4E07-23C4-467D-8C42-5601D7AC4D69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>
            <a:off x="1298926" y="929296"/>
            <a:ext cx="1291669" cy="436286"/>
          </a:xfrm>
          <a:prstGeom prst="bentConnector3">
            <a:avLst>
              <a:gd name="adj1" fmla="val 771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71A7AA-921F-462C-9A4B-5ADA075F99E3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1298926" y="1124842"/>
            <a:ext cx="1291669" cy="240740"/>
          </a:xfrm>
          <a:prstGeom prst="bentConnector3">
            <a:avLst>
              <a:gd name="adj1" fmla="val 769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AF9F3F-C67D-4B1E-AA99-58681894F00D}"/>
              </a:ext>
            </a:extLst>
          </p:cNvPr>
          <p:cNvSpPr/>
          <p:nvPr/>
        </p:nvSpPr>
        <p:spPr>
          <a:xfrm>
            <a:off x="218926" y="888795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AMOUNT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4C885E0-A618-4D3E-A84D-FE80AB3D68BA}"/>
              </a:ext>
            </a:extLst>
          </p:cNvPr>
          <p:cNvSpPr/>
          <p:nvPr/>
        </p:nvSpPr>
        <p:spPr>
          <a:xfrm>
            <a:off x="218926" y="1084342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BASE_AMT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BB6C46A-B84B-49AC-AE9D-C9BE89CCFD21}"/>
              </a:ext>
            </a:extLst>
          </p:cNvPr>
          <p:cNvSpPr/>
          <p:nvPr/>
        </p:nvSpPr>
        <p:spPr>
          <a:xfrm>
            <a:off x="218926" y="1450574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CUSTOMER_TAG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047BFC-D621-4681-B48C-674257A06128}"/>
              </a:ext>
            </a:extLst>
          </p:cNvPr>
          <p:cNvSpPr/>
          <p:nvPr/>
        </p:nvSpPr>
        <p:spPr>
          <a:xfrm>
            <a:off x="2580802" y="1544355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err="1"/>
              <a:t>Interconexion.GRUPO_PERTENENCIA</a:t>
            </a:r>
            <a:r>
              <a:rPr lang="es-AR" sz="900" b="1" dirty="0"/>
              <a:t> |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7F9915-1F06-4F43-8EFB-47DD371520A2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1298926" y="1491075"/>
            <a:ext cx="1281876" cy="191554"/>
          </a:xfrm>
          <a:prstGeom prst="bentConnector3">
            <a:avLst>
              <a:gd name="adj1" fmla="val 77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2DEAC48-1FEC-4776-86C7-F6CD19ED4F02}"/>
              </a:ext>
            </a:extLst>
          </p:cNvPr>
          <p:cNvSpPr/>
          <p:nvPr/>
        </p:nvSpPr>
        <p:spPr>
          <a:xfrm>
            <a:off x="218926" y="1816807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EXT_TRACKING_ID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5EBEEA-6931-4F49-A73E-AD1CF76A2F11}"/>
              </a:ext>
            </a:extLst>
          </p:cNvPr>
          <p:cNvSpPr/>
          <p:nvPr/>
        </p:nvSpPr>
        <p:spPr>
          <a:xfrm>
            <a:off x="2574839" y="1861401"/>
            <a:ext cx="2349000" cy="67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err="1"/>
              <a:t>Interconexion.ROW_ID_SE</a:t>
            </a:r>
            <a:r>
              <a:rPr lang="es-AR" sz="900" b="1" dirty="0"/>
              <a:t> | </a:t>
            </a:r>
            <a:r>
              <a:rPr lang="es-AR" sz="900" b="1" dirty="0" err="1"/>
              <a:t>Interconexion.ID_AGRUPADOR</a:t>
            </a:r>
            <a:r>
              <a:rPr lang="es-AR" sz="900" b="1" dirty="0"/>
              <a:t> | </a:t>
            </a:r>
            <a:r>
              <a:rPr lang="es-AR" sz="900" b="1" dirty="0" err="1"/>
              <a:t>Interconexion.QLLAMADAS</a:t>
            </a:r>
            <a:r>
              <a:rPr lang="es-AR" sz="900" b="1" dirty="0"/>
              <a:t> | | | |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AB156AB-36A0-4808-98CE-719F3CFA1857}"/>
              </a:ext>
            </a:extLst>
          </p:cNvPr>
          <p:cNvSpPr/>
          <p:nvPr/>
        </p:nvSpPr>
        <p:spPr>
          <a:xfrm>
            <a:off x="218926" y="1916420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EXTERNAL_ID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4FA3E5-C441-4868-9C78-D2A198940D04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1298926" y="1857307"/>
            <a:ext cx="1275913" cy="341594"/>
          </a:xfrm>
          <a:prstGeom prst="bentConnector3">
            <a:avLst>
              <a:gd name="adj1" fmla="val 77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569D01B-4816-4238-A8D5-A5CE321FB9B4}"/>
              </a:ext>
            </a:extLst>
          </p:cNvPr>
          <p:cNvSpPr/>
          <p:nvPr/>
        </p:nvSpPr>
        <p:spPr>
          <a:xfrm>
            <a:off x="2580802" y="2572257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err="1"/>
              <a:t>Interconexion.SERVICE_INSTANCE_UNIQUE</a:t>
            </a:r>
            <a:endParaRPr lang="es-AR" sz="9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7C9890-3878-482D-9395-6C96155F7775}"/>
              </a:ext>
            </a:extLst>
          </p:cNvPr>
          <p:cNvCxnSpPr>
            <a:stCxn id="52" idx="3"/>
            <a:endCxn id="58" idx="1"/>
          </p:cNvCxnSpPr>
          <p:nvPr/>
        </p:nvCxnSpPr>
        <p:spPr>
          <a:xfrm>
            <a:off x="1298926" y="1956919"/>
            <a:ext cx="1281876" cy="753611"/>
          </a:xfrm>
          <a:prstGeom prst="bentConnector3">
            <a:avLst>
              <a:gd name="adj1" fmla="val 77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0F60E47-A74E-46FD-8362-51201A8E74FD}"/>
              </a:ext>
            </a:extLst>
          </p:cNvPr>
          <p:cNvSpPr/>
          <p:nvPr/>
        </p:nvSpPr>
        <p:spPr>
          <a:xfrm>
            <a:off x="218926" y="3097818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PRIMARY_UNITS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02D3EEE-8AC2-4315-BF50-016A7426FEBD}"/>
              </a:ext>
            </a:extLst>
          </p:cNvPr>
          <p:cNvSpPr/>
          <p:nvPr/>
        </p:nvSpPr>
        <p:spPr>
          <a:xfrm>
            <a:off x="2580802" y="2884659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err="1"/>
              <a:t>Interconexion.QMINUTOS</a:t>
            </a:r>
            <a:endParaRPr lang="es-AR" sz="9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2576C2-B39B-4FCE-805B-410839AB0184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1298926" y="3022932"/>
            <a:ext cx="1281876" cy="115386"/>
          </a:xfrm>
          <a:prstGeom prst="bentConnector3">
            <a:avLst>
              <a:gd name="adj1" fmla="val 77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523103B-FB16-4BA5-855A-46AACA121799}"/>
              </a:ext>
            </a:extLst>
          </p:cNvPr>
          <p:cNvSpPr/>
          <p:nvPr/>
        </p:nvSpPr>
        <p:spPr>
          <a:xfrm>
            <a:off x="218926" y="3372784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RATE_CURRENCY_CODE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10A1193-E824-40F6-B527-B98F64EAB3E1}"/>
              </a:ext>
            </a:extLst>
          </p:cNvPr>
          <p:cNvSpPr/>
          <p:nvPr/>
        </p:nvSpPr>
        <p:spPr>
          <a:xfrm>
            <a:off x="2580802" y="3197061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err="1"/>
              <a:t>cfg_currency.CURRENCY_KENAN_CURRENCY_CODE</a:t>
            </a:r>
            <a:endParaRPr lang="es-AR" sz="900" b="1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D385B57-2BED-4C91-BADA-C91F98813EE9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 flipV="1">
            <a:off x="1298926" y="3335334"/>
            <a:ext cx="1281876" cy="77950"/>
          </a:xfrm>
          <a:prstGeom prst="bentConnector3">
            <a:avLst>
              <a:gd name="adj1" fmla="val 77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751B609-5125-42C2-8178-2F5C5409523E}"/>
              </a:ext>
            </a:extLst>
          </p:cNvPr>
          <p:cNvSpPr/>
          <p:nvPr/>
        </p:nvSpPr>
        <p:spPr>
          <a:xfrm>
            <a:off x="218926" y="3641183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SECOND_DT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317124D-F2CB-45D4-825E-0B979380BEC2}"/>
              </a:ext>
            </a:extLst>
          </p:cNvPr>
          <p:cNvSpPr/>
          <p:nvPr/>
        </p:nvSpPr>
        <p:spPr>
          <a:xfrm>
            <a:off x="2580802" y="3503907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err="1"/>
              <a:t>Interconexion.END_T</a:t>
            </a:r>
            <a:endParaRPr lang="es-AR" sz="900" b="1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22E45D-7EF6-4584-82A9-B738B114AB9C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 flipV="1">
            <a:off x="1298926" y="3642181"/>
            <a:ext cx="1281876" cy="39502"/>
          </a:xfrm>
          <a:prstGeom prst="bentConnector3">
            <a:avLst>
              <a:gd name="adj1" fmla="val 77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FEC58FF-E668-4A9D-A0F5-E739A9278824}"/>
              </a:ext>
            </a:extLst>
          </p:cNvPr>
          <p:cNvSpPr/>
          <p:nvPr/>
        </p:nvSpPr>
        <p:spPr>
          <a:xfrm>
            <a:off x="218926" y="4007279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TRANS_DT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7E644A9-84DD-44B0-A460-28E90363A0FD}"/>
              </a:ext>
            </a:extLst>
          </p:cNvPr>
          <p:cNvSpPr/>
          <p:nvPr/>
        </p:nvSpPr>
        <p:spPr>
          <a:xfrm>
            <a:off x="2591018" y="3810754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err="1"/>
              <a:t>Interconexion.START_T</a:t>
            </a:r>
            <a:endParaRPr lang="es-AR" sz="900" b="1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924062F-C9C0-434B-9F05-69779B8DD5CC}"/>
              </a:ext>
            </a:extLst>
          </p:cNvPr>
          <p:cNvCxnSpPr>
            <a:stCxn id="89" idx="3"/>
            <a:endCxn id="90" idx="1"/>
          </p:cNvCxnSpPr>
          <p:nvPr/>
        </p:nvCxnSpPr>
        <p:spPr>
          <a:xfrm flipV="1">
            <a:off x="1298926" y="3949028"/>
            <a:ext cx="1292092" cy="98751"/>
          </a:xfrm>
          <a:prstGeom prst="bentConnector3">
            <a:avLst>
              <a:gd name="adj1" fmla="val 768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DA03276-78A4-4C14-ADA3-4D602FC3D8FD}"/>
              </a:ext>
            </a:extLst>
          </p:cNvPr>
          <p:cNvSpPr/>
          <p:nvPr/>
        </p:nvSpPr>
        <p:spPr>
          <a:xfrm>
            <a:off x="218926" y="4190418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TYPE_ID_USG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1DF146-C248-4E1D-90CF-57D829A90E3D}"/>
              </a:ext>
            </a:extLst>
          </p:cNvPr>
          <p:cNvSpPr/>
          <p:nvPr/>
        </p:nvSpPr>
        <p:spPr>
          <a:xfrm>
            <a:off x="218926" y="4291853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UNITS_CURRENCY_CODE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5FA3B0E-0387-40FD-AC1C-EB9D5E20B352}"/>
              </a:ext>
            </a:extLst>
          </p:cNvPr>
          <p:cNvSpPr/>
          <p:nvPr/>
        </p:nvSpPr>
        <p:spPr>
          <a:xfrm>
            <a:off x="218926" y="4390833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UNROUNDED_AMOUNT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3A8AEF9-6D6C-4D12-A7D8-08D47DD00C55}"/>
              </a:ext>
            </a:extLst>
          </p:cNvPr>
          <p:cNvSpPr/>
          <p:nvPr/>
        </p:nvSpPr>
        <p:spPr>
          <a:xfrm>
            <a:off x="218926" y="4741632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SEQ_ORIGIN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FFA9356-94FF-41C0-8F5E-379CF8961328}"/>
              </a:ext>
            </a:extLst>
          </p:cNvPr>
          <p:cNvSpPr/>
          <p:nvPr/>
        </p:nvSpPr>
        <p:spPr>
          <a:xfrm>
            <a:off x="2591018" y="4125671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Usage_types.TYPE_ID_USG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319A73B-924F-420F-926D-4F01383B056D}"/>
              </a:ext>
            </a:extLst>
          </p:cNvPr>
          <p:cNvCxnSpPr>
            <a:stCxn id="96" idx="3"/>
            <a:endCxn id="100" idx="1"/>
          </p:cNvCxnSpPr>
          <p:nvPr/>
        </p:nvCxnSpPr>
        <p:spPr>
          <a:xfrm>
            <a:off x="1298926" y="4230919"/>
            <a:ext cx="1292092" cy="33026"/>
          </a:xfrm>
          <a:prstGeom prst="bentConnector3">
            <a:avLst>
              <a:gd name="adj1" fmla="val 768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1240CB3-950A-40D8-89BB-585B8A0BC0A9}"/>
              </a:ext>
            </a:extLst>
          </p:cNvPr>
          <p:cNvSpPr/>
          <p:nvPr/>
        </p:nvSpPr>
        <p:spPr>
          <a:xfrm>
            <a:off x="2591018" y="4434759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err="1"/>
              <a:t>Interconexion.INTERCONEXION_ID</a:t>
            </a:r>
            <a:endParaRPr lang="es-AR" sz="900" b="1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9C87465-33DD-49BF-AA70-EBA781A9A4E1}"/>
              </a:ext>
            </a:extLst>
          </p:cNvPr>
          <p:cNvCxnSpPr>
            <a:stCxn id="97" idx="3"/>
            <a:endCxn id="73" idx="1"/>
          </p:cNvCxnSpPr>
          <p:nvPr/>
        </p:nvCxnSpPr>
        <p:spPr>
          <a:xfrm flipV="1">
            <a:off x="1298926" y="3335335"/>
            <a:ext cx="1281876" cy="997019"/>
          </a:xfrm>
          <a:prstGeom prst="bentConnector3">
            <a:avLst>
              <a:gd name="adj1" fmla="val 77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41026D6-0093-47C6-B3A8-4A8D83A8FEF7}"/>
              </a:ext>
            </a:extLst>
          </p:cNvPr>
          <p:cNvCxnSpPr>
            <a:stCxn id="99" idx="3"/>
            <a:endCxn id="104" idx="1"/>
          </p:cNvCxnSpPr>
          <p:nvPr/>
        </p:nvCxnSpPr>
        <p:spPr>
          <a:xfrm flipV="1">
            <a:off x="1298926" y="4573032"/>
            <a:ext cx="1292092" cy="209100"/>
          </a:xfrm>
          <a:prstGeom prst="bentConnector3">
            <a:avLst>
              <a:gd name="adj1" fmla="val 77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91">
            <a:extLst>
              <a:ext uri="{FF2B5EF4-FFF2-40B4-BE49-F238E27FC236}">
                <a16:creationId xmlns:a16="http://schemas.microsoft.com/office/drawing/2014/main" id="{B804629D-15D3-43A4-B5B2-1E698B5C4EB6}"/>
              </a:ext>
            </a:extLst>
          </p:cNvPr>
          <p:cNvCxnSpPr>
            <a:cxnSpLocks/>
            <a:stCxn id="98" idx="3"/>
            <a:endCxn id="5" idx="1"/>
          </p:cNvCxnSpPr>
          <p:nvPr/>
        </p:nvCxnSpPr>
        <p:spPr>
          <a:xfrm flipV="1">
            <a:off x="1298926" y="1365582"/>
            <a:ext cx="1291669" cy="3065752"/>
          </a:xfrm>
          <a:prstGeom prst="bentConnector3">
            <a:avLst>
              <a:gd name="adj1" fmla="val 76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C82BC1-6E7C-4351-9F58-6CF9E8BE3721}"/>
              </a:ext>
            </a:extLst>
          </p:cNvPr>
          <p:cNvGrpSpPr/>
          <p:nvPr/>
        </p:nvGrpSpPr>
        <p:grpSpPr>
          <a:xfrm>
            <a:off x="5281249" y="2998257"/>
            <a:ext cx="3554006" cy="1800670"/>
            <a:chOff x="6901205" y="1043643"/>
            <a:chExt cx="4738675" cy="24008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199441E-64AD-47E0-B441-DCEB794ED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1205" y="1043643"/>
              <a:ext cx="2148840" cy="24003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94C28E-52C0-415D-82E8-596F2CD4B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1883" y="1835996"/>
              <a:ext cx="1028700" cy="5715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08F6B1-75AA-4304-83D4-52BAA76C6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4216" y="2505939"/>
              <a:ext cx="1314450" cy="30861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5D95AB-C7EA-4D26-836E-8FAF9665F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4216" y="1498558"/>
              <a:ext cx="2411730" cy="28575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9B16DF3-AEC8-4D3D-B197-F16AF2DC8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1883" y="2853437"/>
              <a:ext cx="1028700" cy="571500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E50247D-F422-47A4-9E09-D0D3D03A06D3}"/>
                </a:ext>
              </a:extLst>
            </p:cNvPr>
            <p:cNvCxnSpPr>
              <a:stCxn id="3" idx="2"/>
              <a:endCxn id="11" idx="1"/>
            </p:cNvCxnSpPr>
            <p:nvPr/>
          </p:nvCxnSpPr>
          <p:spPr>
            <a:xfrm rot="16200000" flipH="1">
              <a:off x="7881040" y="1378257"/>
              <a:ext cx="357760" cy="168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D556AD-E285-4C9D-8EC6-9BA9F85E9BEB}"/>
                </a:ext>
              </a:extLst>
            </p:cNvPr>
            <p:cNvCxnSpPr>
              <a:stCxn id="11" idx="2"/>
              <a:endCxn id="8" idx="1"/>
            </p:cNvCxnSpPr>
            <p:nvPr/>
          </p:nvCxnSpPr>
          <p:spPr>
            <a:xfrm rot="16200000" flipH="1">
              <a:off x="9352263" y="1782126"/>
              <a:ext cx="337438" cy="3418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01BD9FE-82FF-4699-9B8F-A9605B623E3D}"/>
                </a:ext>
              </a:extLst>
            </p:cNvPr>
            <p:cNvCxnSpPr>
              <a:stCxn id="3" idx="2"/>
              <a:endCxn id="10" idx="1"/>
            </p:cNvCxnSpPr>
            <p:nvPr/>
          </p:nvCxnSpPr>
          <p:spPr>
            <a:xfrm rot="16200000" flipH="1">
              <a:off x="7371635" y="1887662"/>
              <a:ext cx="1376571" cy="168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C1D1D86-B01E-49CE-A005-553ED120B942}"/>
                </a:ext>
              </a:extLst>
            </p:cNvPr>
            <p:cNvCxnSpPr>
              <a:stCxn id="10" idx="2"/>
              <a:endCxn id="53" idx="1"/>
            </p:cNvCxnSpPr>
            <p:nvPr/>
          </p:nvCxnSpPr>
          <p:spPr>
            <a:xfrm rot="16200000" flipH="1">
              <a:off x="9084343" y="2531647"/>
              <a:ext cx="324638" cy="8904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row: Circular 27">
              <a:extLst>
                <a:ext uri="{FF2B5EF4-FFF2-40B4-BE49-F238E27FC236}">
                  <a16:creationId xmlns:a16="http://schemas.microsoft.com/office/drawing/2014/main" id="{7855B951-4308-4F7C-827C-D995692D9B60}"/>
                </a:ext>
              </a:extLst>
            </p:cNvPr>
            <p:cNvSpPr/>
            <p:nvPr/>
          </p:nvSpPr>
          <p:spPr>
            <a:xfrm rot="5400000">
              <a:off x="9891223" y="1695878"/>
              <a:ext cx="1546614" cy="1950701"/>
            </a:xfrm>
            <a:prstGeom prst="circularArrow">
              <a:avLst>
                <a:gd name="adj1" fmla="val 12077"/>
                <a:gd name="adj2" fmla="val 1142319"/>
                <a:gd name="adj3" fmla="val 20366934"/>
                <a:gd name="adj4" fmla="val 10800277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35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ECA8A1-426E-4464-8EA7-65C219AC2D6E}"/>
                </a:ext>
              </a:extLst>
            </p:cNvPr>
            <p:cNvSpPr/>
            <p:nvPr/>
          </p:nvSpPr>
          <p:spPr>
            <a:xfrm>
              <a:off x="9718760" y="3139187"/>
              <a:ext cx="945770" cy="21361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350"/>
            </a:p>
          </p:txBody>
        </p: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843134A-F2FB-4C79-BBD4-C4FB515F5B06}"/>
              </a:ext>
            </a:extLst>
          </p:cNvPr>
          <p:cNvSpPr/>
          <p:nvPr/>
        </p:nvSpPr>
        <p:spPr>
          <a:xfrm>
            <a:off x="2600810" y="579647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err="1"/>
              <a:t>Source.SOURCE_ID</a:t>
            </a:r>
            <a:endParaRPr lang="es-AR" sz="900" b="1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C8CF33F-6E92-4927-83A2-B822FCFFF612}"/>
              </a:ext>
            </a:extLst>
          </p:cNvPr>
          <p:cNvSpPr/>
          <p:nvPr/>
        </p:nvSpPr>
        <p:spPr>
          <a:xfrm>
            <a:off x="218926" y="716553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SOURCE_ID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2B3725-BDEC-45E1-BDEC-EF05002F79DC}"/>
              </a:ext>
            </a:extLst>
          </p:cNvPr>
          <p:cNvCxnSpPr>
            <a:stCxn id="74" idx="3"/>
            <a:endCxn id="71" idx="1"/>
          </p:cNvCxnSpPr>
          <p:nvPr/>
        </p:nvCxnSpPr>
        <p:spPr>
          <a:xfrm flipV="1">
            <a:off x="1298926" y="717921"/>
            <a:ext cx="1301885" cy="39133"/>
          </a:xfrm>
          <a:prstGeom prst="bentConnector3">
            <a:avLst>
              <a:gd name="adj1" fmla="val 77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Brace 68">
            <a:extLst>
              <a:ext uri="{FF2B5EF4-FFF2-40B4-BE49-F238E27FC236}">
                <a16:creationId xmlns:a16="http://schemas.microsoft.com/office/drawing/2014/main" id="{48F3BD73-B4D0-4F19-B85A-C9C2CEAD2B87}"/>
              </a:ext>
            </a:extLst>
          </p:cNvPr>
          <p:cNvSpPr/>
          <p:nvPr/>
        </p:nvSpPr>
        <p:spPr>
          <a:xfrm>
            <a:off x="4771658" y="405119"/>
            <a:ext cx="810000" cy="4465071"/>
          </a:xfrm>
          <a:prstGeom prst="rightBrace">
            <a:avLst>
              <a:gd name="adj1" fmla="val 8333"/>
              <a:gd name="adj2" fmla="val 713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sz="135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26E78E-2395-43A9-AA2D-7EB906C5F9A0}"/>
              </a:ext>
            </a:extLst>
          </p:cNvPr>
          <p:cNvSpPr/>
          <p:nvPr/>
        </p:nvSpPr>
        <p:spPr>
          <a:xfrm>
            <a:off x="276142" y="-2277"/>
            <a:ext cx="7621022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b="1" u="sng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INTERCONEXION – Rated Usage File (L01_File) – </a:t>
            </a:r>
            <a:r>
              <a:rPr lang="en-US" b="1" u="sng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Mapeo</a:t>
            </a:r>
            <a:r>
              <a:rPr lang="en-US" b="1" u="sng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b="1" u="sng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endParaRPr lang="en-US" b="1" u="sng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956ABC6-7787-4106-BFBF-3AAD09947E1F}"/>
              </a:ext>
            </a:extLst>
          </p:cNvPr>
          <p:cNvSpPr/>
          <p:nvPr/>
        </p:nvSpPr>
        <p:spPr>
          <a:xfrm>
            <a:off x="2590595" y="902433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err="1"/>
              <a:t>Interconexion.AGRUPADOR</a:t>
            </a:r>
            <a:endParaRPr lang="es-AR" sz="900" b="1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F57C828-E353-47D1-8BFF-A4AA576F134B}"/>
              </a:ext>
            </a:extLst>
          </p:cNvPr>
          <p:cNvSpPr/>
          <p:nvPr/>
        </p:nvSpPr>
        <p:spPr>
          <a:xfrm>
            <a:off x="218926" y="991922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ANNOTATION</a:t>
            </a:r>
          </a:p>
        </p:txBody>
      </p:sp>
      <p:cxnSp>
        <p:nvCxnSpPr>
          <p:cNvPr id="81" name="Straight Arrow Connector 32">
            <a:extLst>
              <a:ext uri="{FF2B5EF4-FFF2-40B4-BE49-F238E27FC236}">
                <a16:creationId xmlns:a16="http://schemas.microsoft.com/office/drawing/2014/main" id="{154B6F4F-EC72-4210-AE8D-E00819E777BE}"/>
              </a:ext>
            </a:extLst>
          </p:cNvPr>
          <p:cNvCxnSpPr>
            <a:stCxn id="77" idx="3"/>
            <a:endCxn id="66" idx="1"/>
          </p:cNvCxnSpPr>
          <p:nvPr/>
        </p:nvCxnSpPr>
        <p:spPr>
          <a:xfrm>
            <a:off x="1298926" y="1032421"/>
            <a:ext cx="1291669" cy="8285"/>
          </a:xfrm>
          <a:prstGeom prst="bentConnector3">
            <a:avLst>
              <a:gd name="adj1" fmla="val 769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Object 132">
            <a:extLst>
              <a:ext uri="{FF2B5EF4-FFF2-40B4-BE49-F238E27FC236}">
                <a16:creationId xmlns:a16="http://schemas.microsoft.com/office/drawing/2014/main" id="{65A557A7-280A-4453-ADCB-7291BE0DE5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1482" y="421108"/>
          <a:ext cx="2677716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3570480" imgH="685800" progId="Package">
                  <p:embed/>
                </p:oleObj>
              </mc:Choice>
              <mc:Fallback>
                <p:oleObj name="Packager Shell Object" showAsIcon="1" r:id="rId6" imgW="3570480" imgH="685800" progId="Package">
                  <p:embed/>
                  <p:pic>
                    <p:nvPicPr>
                      <p:cNvPr id="133" name="Object 132">
                        <a:extLst>
                          <a:ext uri="{FF2B5EF4-FFF2-40B4-BE49-F238E27FC236}">
                            <a16:creationId xmlns:a16="http://schemas.microsoft.com/office/drawing/2014/main" id="{65A557A7-280A-4453-ADCB-7291BE0DE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01482" y="421108"/>
                        <a:ext cx="2677716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4" name="Picture 133">
            <a:extLst>
              <a:ext uri="{FF2B5EF4-FFF2-40B4-BE49-F238E27FC236}">
                <a16:creationId xmlns:a16="http://schemas.microsoft.com/office/drawing/2014/main" id="{6A29CB3F-86C3-4F97-937F-F3D0C56532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0912" y="1070317"/>
            <a:ext cx="2278856" cy="17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8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4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24" grpId="0" animBg="1"/>
      <p:bldP spid="24" grpId="1" animBg="1"/>
      <p:bldP spid="24" grpId="2" animBg="1"/>
      <p:bldP spid="27" grpId="0" animBg="1"/>
      <p:bldP spid="27" grpId="1" animBg="1"/>
      <p:bldP spid="27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52" grpId="0" animBg="1"/>
      <p:bldP spid="52" grpId="1" animBg="1"/>
      <p:bldP spid="52" grpId="2" animBg="1"/>
      <p:bldP spid="58" grpId="0" animBg="1"/>
      <p:bldP spid="58" grpId="1" animBg="1"/>
      <p:bldP spid="58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6" grpId="0" animBg="1"/>
      <p:bldP spid="96" grpId="1" animBg="1"/>
      <p:bldP spid="96" grpId="2" animBg="1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4" grpId="0" animBg="1"/>
      <p:bldP spid="104" grpId="1" animBg="1"/>
      <p:bldP spid="104" grpId="2" animBg="1"/>
      <p:bldP spid="71" grpId="0" animBg="1"/>
      <p:bldP spid="71" grpId="1" animBg="1"/>
      <p:bldP spid="71" grpId="2" animBg="1"/>
      <p:bldP spid="74" grpId="0" animBg="1"/>
      <p:bldP spid="74" grpId="1" animBg="1"/>
      <p:bldP spid="74" grpId="2" animBg="1"/>
      <p:bldP spid="69" grpId="0" animBg="1"/>
      <p:bldP spid="66" grpId="0" animBg="1"/>
      <p:bldP spid="66" grpId="1" animBg="1"/>
      <p:bldP spid="66" grpId="2" animBg="1"/>
      <p:bldP spid="77" grpId="0" animBg="1"/>
      <p:bldP spid="77" grpId="1" animBg="1"/>
      <p:bldP spid="77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F6F8C-77D7-4433-85ED-0A36AB217A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0" y="426144"/>
            <a:ext cx="7454348" cy="3912428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C614EB-CC3F-46D9-9655-9C1A36171DF4}"/>
              </a:ext>
            </a:extLst>
          </p:cNvPr>
          <p:cNvSpPr/>
          <p:nvPr/>
        </p:nvSpPr>
        <p:spPr>
          <a:xfrm>
            <a:off x="276142" y="-2277"/>
            <a:ext cx="484351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 1 – Contexto - Arquitectura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0E876E-2101-4A9E-8749-546875F7E531}"/>
              </a:ext>
            </a:extLst>
          </p:cNvPr>
          <p:cNvSpPr/>
          <p:nvPr/>
        </p:nvSpPr>
        <p:spPr>
          <a:xfrm>
            <a:off x="0" y="4036950"/>
            <a:ext cx="3128211" cy="60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s-AR" sz="105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PERFORMANCE: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tasación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servicios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 I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cargo de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calificar y consolidar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consumos y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enviarlos a EOP.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D67AB8-9713-4BB9-BA19-B3E2DDA03597}"/>
              </a:ext>
            </a:extLst>
          </p:cNvPr>
          <p:cNvSpPr/>
          <p:nvPr/>
        </p:nvSpPr>
        <p:spPr>
          <a:xfrm>
            <a:off x="5199171" y="3941246"/>
            <a:ext cx="3944829" cy="776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s-AR" sz="105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EOP: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External </a:t>
            </a:r>
            <a:r>
              <a:rPr lang="es-AR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Processor. Es el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responsable de validar el formato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contexto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la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 de la información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insertan los distintos sistemas de tasación y, también, de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los archivos L01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es el modo en el que los datos circulan en Kenan.</a:t>
            </a:r>
          </a:p>
        </p:txBody>
      </p:sp>
    </p:spTree>
    <p:extLst>
      <p:ext uri="{BB962C8B-B14F-4D97-AF65-F5344CB8AC3E}">
        <p14:creationId xmlns:p14="http://schemas.microsoft.com/office/powerpoint/2010/main" val="348524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C572F9-104F-40CE-A30D-833818EF48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29" y="1209079"/>
            <a:ext cx="8726771" cy="3671635"/>
          </a:xfrm>
          <a:prstGeom prst="rect">
            <a:avLst/>
          </a:prstGeom>
          <a:noFill/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98D0627-6BD2-42C7-98AD-3ACF88F1D718}"/>
              </a:ext>
            </a:extLst>
          </p:cNvPr>
          <p:cNvSpPr/>
          <p:nvPr/>
        </p:nvSpPr>
        <p:spPr>
          <a:xfrm>
            <a:off x="8073001" y="595394"/>
            <a:ext cx="914062" cy="1117511"/>
          </a:xfrm>
          <a:prstGeom prst="wedgeRoundRectCallout">
            <a:avLst>
              <a:gd name="adj1" fmla="val -73505"/>
              <a:gd name="adj2" fmla="val 20050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5 -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Kenan procesa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archivo y los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cargados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nuevo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facturador.</a:t>
            </a:r>
            <a:endParaRPr lang="es-AR" sz="900" b="1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257AE83D-704D-479B-819B-70343D66E505}"/>
              </a:ext>
            </a:extLst>
          </p:cNvPr>
          <p:cNvSpPr/>
          <p:nvPr/>
        </p:nvSpPr>
        <p:spPr>
          <a:xfrm>
            <a:off x="7547135" y="2004750"/>
            <a:ext cx="1479476" cy="1138615"/>
          </a:xfrm>
          <a:prstGeom prst="wedgeRoundRectCallout">
            <a:avLst>
              <a:gd name="adj1" fmla="val -57423"/>
              <a:gd name="adj2" fmla="val 73023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archivo desaparece de la carpeta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gracias a un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procedimiento en Kenan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cada 15 minutos verifica la información de la carpeta</a:t>
            </a:r>
          </a:p>
          <a:p>
            <a:endParaRPr lang="es-AR" sz="900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AE8C7B80-B422-4BF0-A887-B8063C4DD693}"/>
              </a:ext>
            </a:extLst>
          </p:cNvPr>
          <p:cNvSpPr/>
          <p:nvPr/>
        </p:nvSpPr>
        <p:spPr>
          <a:xfrm>
            <a:off x="3575887" y="4094329"/>
            <a:ext cx="3971249" cy="967285"/>
          </a:xfrm>
          <a:prstGeom prst="wedgeRoundRectCallout">
            <a:avLst>
              <a:gd name="adj1" fmla="val -80509"/>
              <a:gd name="adj2" fmla="val -61243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comando para iniciar la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Importación de Cargos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luego los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insertará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tabla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EOP.L01_stagging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En caso de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errores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información relacionada quedará registrada en la tabla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EOP.DEC_I_LOG.</a:t>
            </a:r>
          </a:p>
          <a:p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crea un archivo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plano llamado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L01_file (</a:t>
            </a:r>
            <a:r>
              <a:rPr lang="es-AR" sz="9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Rated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9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Usages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File)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una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carpeta compartida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donde queda a disposición de </a:t>
            </a:r>
            <a:r>
              <a:rPr lang="es-AR" sz="9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Kenan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su posterior procesamiento.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mantiene una copia de este archivo</a:t>
            </a:r>
            <a:endParaRPr lang="es-AR" sz="900" b="1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99E1512E-9F2C-4B69-A089-97C66E453B44}"/>
              </a:ext>
            </a:extLst>
          </p:cNvPr>
          <p:cNvSpPr/>
          <p:nvPr/>
        </p:nvSpPr>
        <p:spPr>
          <a:xfrm>
            <a:off x="3780762" y="539291"/>
            <a:ext cx="2677792" cy="576414"/>
          </a:xfrm>
          <a:prstGeom prst="wedgeRoundRectCallout">
            <a:avLst>
              <a:gd name="adj1" fmla="val -39866"/>
              <a:gd name="adj2" fmla="val 83014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aplicación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llamada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IAAS consulta en Cloud Performance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cada uno de los registros insertados previamente y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actualiza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información con los consumos que haya hecho.</a:t>
            </a:r>
            <a:endParaRPr lang="es-AR" sz="900" b="1" dirty="0">
              <a:solidFill>
                <a:schemeClr val="tx1"/>
              </a:solidFill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8FC13357-25EA-453B-AFCE-11B72F5BBDA9}"/>
              </a:ext>
            </a:extLst>
          </p:cNvPr>
          <p:cNvSpPr/>
          <p:nvPr/>
        </p:nvSpPr>
        <p:spPr>
          <a:xfrm>
            <a:off x="417230" y="569070"/>
            <a:ext cx="3058264" cy="546635"/>
          </a:xfrm>
          <a:prstGeom prst="wedgeRoundRectCallout">
            <a:avLst>
              <a:gd name="adj1" fmla="val -30866"/>
              <a:gd name="adj2" fmla="val 127249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Periódicamente un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procedimiento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almacenado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las tablas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EOP.FEXTIAASINSTANCE e EOP.FEXTIAASDETAIL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posibles consumos de cada cliente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cada día. </a:t>
            </a:r>
            <a:endParaRPr lang="es-AR" sz="900" dirty="0">
              <a:solidFill>
                <a:schemeClr val="tx1"/>
              </a:solidFill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EF1A67C6-CC11-4B28-B64A-A297AA9C4D21}"/>
              </a:ext>
            </a:extLst>
          </p:cNvPr>
          <p:cNvSpPr/>
          <p:nvPr/>
        </p:nvSpPr>
        <p:spPr>
          <a:xfrm>
            <a:off x="4063621" y="1862920"/>
            <a:ext cx="2667908" cy="1280445"/>
          </a:xfrm>
          <a:prstGeom prst="wedgeRoundRectCallout">
            <a:avLst>
              <a:gd name="adj1" fmla="val -95687"/>
              <a:gd name="adj2" fmla="val 4246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</a:t>
            </a:r>
            <a:r>
              <a:rPr lang="es-AR" sz="9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s-AR" sz="9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Procedure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encargado de realizar cálculos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debe acceder a la tabla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FEXTIAASINSTANCE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buscar los registros que tengan la columna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FEII_ESTADO = OK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este estado significa que los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las demás tablas están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correctamente actualizados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el </a:t>
            </a:r>
            <a:r>
              <a:rPr lang="es-AR" sz="9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webservice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la columna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FEII_ESTADO_EOP = NULL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esto implica que esos consumos pertenecientes a esa </a:t>
            </a:r>
            <a:r>
              <a:rPr lang="es-AR" sz="9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service_instance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se le han realizado cálculos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previamente.</a:t>
            </a:r>
            <a:endParaRPr lang="es-AR" sz="9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EC0EFA-98B7-449A-8213-F4A916BB8E0C}"/>
              </a:ext>
            </a:extLst>
          </p:cNvPr>
          <p:cNvSpPr/>
          <p:nvPr/>
        </p:nvSpPr>
        <p:spPr>
          <a:xfrm>
            <a:off x="276142" y="-2277"/>
            <a:ext cx="484351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 1 – Descripción del Proceso</a:t>
            </a:r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43ED5E84-8143-4926-8960-23386A41E8A8}"/>
              </a:ext>
            </a:extLst>
          </p:cNvPr>
          <p:cNvSpPr/>
          <p:nvPr/>
        </p:nvSpPr>
        <p:spPr>
          <a:xfrm>
            <a:off x="1978024" y="2053327"/>
            <a:ext cx="1051379" cy="77225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/>
              <a:t>PxQ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89BB3451-30CE-4A11-A2BD-31D689D36BD5}"/>
              </a:ext>
            </a:extLst>
          </p:cNvPr>
          <p:cNvSpPr/>
          <p:nvPr/>
        </p:nvSpPr>
        <p:spPr>
          <a:xfrm>
            <a:off x="6731529" y="3362448"/>
            <a:ext cx="2121069" cy="456796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>
                <a:solidFill>
                  <a:schemeClr val="tx1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\\latamfs\Kenan1</a:t>
            </a:r>
            <a:r>
              <a:rPr lang="es-AR" sz="1000" dirty="0">
                <a:solidFill>
                  <a:schemeClr val="tx1"/>
                </a:solidFill>
              </a:rPr>
              <a:t> (</a:t>
            </a:r>
            <a:r>
              <a:rPr lang="es-AR" sz="1000" dirty="0" err="1">
                <a:solidFill>
                  <a:schemeClr val="tx1"/>
                </a:solidFill>
              </a:rPr>
              <a:t>Prod</a:t>
            </a:r>
            <a:r>
              <a:rPr lang="es-AR" sz="10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s-AR" sz="1000" dirty="0">
                <a:solidFill>
                  <a:schemeClr val="tx1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\\latamfs\Kenan</a:t>
            </a:r>
            <a:r>
              <a:rPr lang="es-AR" sz="1000" dirty="0">
                <a:solidFill>
                  <a:schemeClr val="tx1"/>
                </a:solidFill>
              </a:rPr>
              <a:t> (</a:t>
            </a:r>
            <a:r>
              <a:rPr lang="es-AR" sz="1000" dirty="0" err="1">
                <a:solidFill>
                  <a:schemeClr val="tx1"/>
                </a:solidFill>
              </a:rPr>
              <a:t>TESt</a:t>
            </a:r>
            <a:r>
              <a:rPr lang="es-AR" sz="1000" dirty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4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390651" y="451089"/>
            <a:ext cx="5454629" cy="4546149"/>
            <a:chOff x="1600200" y="194888"/>
            <a:chExt cx="7272839" cy="6061532"/>
          </a:xfrm>
        </p:grpSpPr>
        <p:sp>
          <p:nvSpPr>
            <p:cNvPr id="5" name="TextBox 3"/>
            <p:cNvSpPr txBox="1">
              <a:spLocks noChangeArrowheads="1"/>
            </p:cNvSpPr>
            <p:nvPr/>
          </p:nvSpPr>
          <p:spPr bwMode="auto">
            <a:xfrm>
              <a:off x="6377487" y="5201046"/>
              <a:ext cx="2495551" cy="1055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7F7F7F"/>
              </a:solidFill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s-AR" sz="600" b="1" dirty="0">
                  <a:solidFill>
                    <a:schemeClr val="dk1"/>
                  </a:solidFill>
                </a:rPr>
                <a:t>LOG_DEC_I_CALC</a:t>
              </a:r>
            </a:p>
            <a:p>
              <a:r>
                <a:rPr lang="es-AR" sz="600" b="1" dirty="0">
                  <a:solidFill>
                    <a:schemeClr val="dk1"/>
                  </a:solidFill>
                </a:rPr>
                <a:t>Column Name</a:t>
              </a:r>
              <a:r>
                <a:rPr lang="es-AR" sz="600" b="1" dirty="0"/>
                <a:t>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ID </a:t>
              </a:r>
              <a:r>
                <a:rPr lang="es-AR" sz="600" b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(PK)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b="1" dirty="0">
                  <a:solidFill>
                    <a:srgbClr val="FF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SERVICE_INSTANCE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b="1" dirty="0">
                  <a:solidFill>
                    <a:srgbClr val="7030A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SERVICE_ELEMENT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SOURCE_ROW_ID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FECHA_HORA</a:t>
              </a:r>
            </a:p>
          </p:txBody>
        </p: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3313147" y="194888"/>
              <a:ext cx="2495551" cy="17097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7F7F7F"/>
              </a:solidFill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s-AR" sz="600" b="1" dirty="0">
                  <a:solidFill>
                    <a:schemeClr val="dk1"/>
                  </a:solidFill>
                </a:rPr>
                <a:t>FEXTIAASINSTANCE</a:t>
              </a:r>
            </a:p>
            <a:p>
              <a:r>
                <a:rPr lang="es-AR" sz="600" b="1" dirty="0">
                  <a:solidFill>
                    <a:schemeClr val="dk1"/>
                  </a:solidFill>
                </a:rPr>
                <a:t>Column Name</a:t>
              </a:r>
              <a:r>
                <a:rPr lang="es-AR" sz="600" b="1" dirty="0"/>
                <a:t>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FEII_UID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b="1" dirty="0">
                  <a:solidFill>
                    <a:srgbClr val="FF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FEII_SQUIUNIQUESIID</a:t>
              </a: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AR" sz="600" b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(PK)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FEII_FECHA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FEII_ESTADO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FEII_COMENTARIOS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FEII_NCOUNTRY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FEII_TIMESTAMP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FEII_PROCESADO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FEII_ESTADO_VM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FEII_COMENTARIOS_VM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FEII_ESTADO_EOP</a:t>
              </a:r>
              <a:endPara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/>
            <p:cNvCxnSpPr>
              <a:stCxn id="24" idx="2"/>
              <a:endCxn id="5" idx="1"/>
            </p:cNvCxnSpPr>
            <p:nvPr/>
          </p:nvCxnSpPr>
          <p:spPr>
            <a:xfrm rot="16200000" flipH="1">
              <a:off x="4487780" y="3839025"/>
              <a:ext cx="1962849" cy="18165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6377488" y="1257248"/>
              <a:ext cx="2495551" cy="36949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7F7F7F"/>
              </a:solidFill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s-AR" sz="600" b="1" dirty="0">
                  <a:solidFill>
                    <a:schemeClr val="dk1"/>
                  </a:solidFill>
                </a:rPr>
                <a:t>FEXTIAASDETAIL</a:t>
              </a:r>
            </a:p>
            <a:p>
              <a:r>
                <a:rPr lang="es-AR" sz="600" b="1" dirty="0">
                  <a:solidFill>
                    <a:schemeClr val="dk1"/>
                  </a:solidFill>
                </a:rPr>
                <a:t>Column Name</a:t>
              </a:r>
              <a:r>
                <a:rPr lang="es-AR" sz="600" b="1" dirty="0"/>
                <a:t>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FEID_UID </a:t>
              </a:r>
              <a:r>
                <a:rPr lang="es-AR" sz="600" b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(PK)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FEID_NCOUNTRY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FEID_FECHA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FEID_IDDATAENTRY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b="1" dirty="0">
                  <a:solidFill>
                    <a:srgbClr val="FF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FEID_IDSERVICEINSTANCE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b="1" dirty="0">
                  <a:solidFill>
                    <a:srgbClr val="7030A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FEID_IDSERVICEELEMENT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FEID_PRODUCTID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FEID_SERVICEELEMENTDESCR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FEID_TOTALRECURSOCONTRATADO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FEID_CONSUMOTOTAL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FEID_CONSUMORESERVA (Calc)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FEID_PRECIORESERVA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FEID_CONSUMOUSO (Calc)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FEID_PRECIOUSO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FEID_PRECIOUSOMENSUAL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FEID_CONSUMOEXCEDENTE (Calc)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FEID_PRECIOEXCEDENTE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FEID_MONTOTOTAL (Calc)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FEID_BURSTING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FEID_PROCESADO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FEID_FECHA_PROCESADO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FEID_FECHA_TRASPASO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FEID_MENSAJE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FEID_IMPORTECONSUMORESERVA (Calc)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FEID_IMPORTECONSUMOUSO (Calc)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FEID_IMPORTECONSUMOEXCEDENTE (Calc)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AR" sz="600" dirty="0">
                  <a:solidFill>
                    <a:srgbClr val="76717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FEID_CURRENCY </a:t>
              </a:r>
              <a:endPara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Straight Arrow Connector 87"/>
            <p:cNvCxnSpPr>
              <a:stCxn id="9" idx="3"/>
              <a:endCxn id="35" idx="0"/>
            </p:cNvCxnSpPr>
            <p:nvPr/>
          </p:nvCxnSpPr>
          <p:spPr>
            <a:xfrm>
              <a:off x="5808698" y="1049757"/>
              <a:ext cx="1816566" cy="2074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lowchart: Alternate Process 1"/>
            <p:cNvSpPr/>
            <p:nvPr/>
          </p:nvSpPr>
          <p:spPr>
            <a:xfrm>
              <a:off x="3874645" y="2321809"/>
              <a:ext cx="1372553" cy="533025"/>
            </a:xfrm>
            <a:prstGeom prst="flowChartAlternateProcess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900" dirty="0" err="1">
                  <a:solidFill>
                    <a:schemeClr val="accent1">
                      <a:lumMod val="50000"/>
                    </a:schemeClr>
                  </a:solidFill>
                </a:rPr>
                <a:t>PRC_PxQ_DEC_I</a:t>
              </a:r>
              <a:endParaRPr lang="es-AR" sz="9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Flowchart: Alternate Process 21"/>
            <p:cNvSpPr/>
            <p:nvPr/>
          </p:nvSpPr>
          <p:spPr>
            <a:xfrm>
              <a:off x="3655256" y="3134371"/>
              <a:ext cx="1811330" cy="533025"/>
            </a:xfrm>
            <a:prstGeom prst="flowChartAlternateProcess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900" dirty="0" err="1">
                  <a:solidFill>
                    <a:schemeClr val="accent1">
                      <a:lumMod val="50000"/>
                    </a:schemeClr>
                  </a:solidFill>
                </a:rPr>
                <a:t>PRC_PxQ_DEC_I_DETAIL</a:t>
              </a:r>
              <a:endParaRPr lang="es-AR" sz="9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" name="Flowchart: Alternate Process 23"/>
            <p:cNvSpPr/>
            <p:nvPr/>
          </p:nvSpPr>
          <p:spPr>
            <a:xfrm>
              <a:off x="3313146" y="2262513"/>
              <a:ext cx="2495552" cy="1503371"/>
            </a:xfrm>
            <a:prstGeom prst="flowChartAlternateProcess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900" dirty="0"/>
            </a:p>
          </p:txBody>
        </p:sp>
        <p:sp>
          <p:nvSpPr>
            <p:cNvPr id="11" name="Explosion 2 10"/>
            <p:cNvSpPr/>
            <p:nvPr/>
          </p:nvSpPr>
          <p:spPr>
            <a:xfrm>
              <a:off x="1600200" y="2490537"/>
              <a:ext cx="1688882" cy="950495"/>
            </a:xfrm>
            <a:prstGeom prst="irregularSeal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700" b="1" dirty="0"/>
                <a:t>Proceso</a:t>
              </a:r>
              <a:r>
                <a:rPr lang="es-AR" sz="900" b="1" dirty="0"/>
                <a:t> PxQ</a:t>
              </a:r>
            </a:p>
          </p:txBody>
        </p:sp>
        <p:cxnSp>
          <p:nvCxnSpPr>
            <p:cNvPr id="14" name="Straight Arrow Connector 13"/>
            <p:cNvCxnSpPr>
              <a:stCxn id="2" idx="0"/>
              <a:endCxn id="9" idx="2"/>
            </p:cNvCxnSpPr>
            <p:nvPr/>
          </p:nvCxnSpPr>
          <p:spPr>
            <a:xfrm flipV="1">
              <a:off x="4560922" y="1904625"/>
              <a:ext cx="1" cy="417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2" idx="3"/>
              <a:endCxn id="35" idx="1"/>
            </p:cNvCxnSpPr>
            <p:nvPr/>
          </p:nvCxnSpPr>
          <p:spPr>
            <a:xfrm flipV="1">
              <a:off x="5466586" y="3104724"/>
              <a:ext cx="910902" cy="296160"/>
            </a:xfrm>
            <a:prstGeom prst="bentConnector3">
              <a:avLst>
                <a:gd name="adj1" fmla="val 618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Left-Right Arrow 25"/>
            <p:cNvSpPr/>
            <p:nvPr/>
          </p:nvSpPr>
          <p:spPr>
            <a:xfrm rot="5400000">
              <a:off x="4425512" y="2879600"/>
              <a:ext cx="279537" cy="23000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35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BE17C40-DDD6-4274-84F1-B602BF890718}"/>
              </a:ext>
            </a:extLst>
          </p:cNvPr>
          <p:cNvSpPr/>
          <p:nvPr/>
        </p:nvSpPr>
        <p:spPr>
          <a:xfrm>
            <a:off x="709041" y="-33659"/>
            <a:ext cx="1158010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 1</a:t>
            </a:r>
          </a:p>
        </p:txBody>
      </p:sp>
    </p:spTree>
    <p:extLst>
      <p:ext uri="{BB962C8B-B14F-4D97-AF65-F5344CB8AC3E}">
        <p14:creationId xmlns:p14="http://schemas.microsoft.com/office/powerpoint/2010/main" val="86184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CD7882A-DE2C-4D19-9931-BD44ED4CB0F3}"/>
              </a:ext>
            </a:extLst>
          </p:cNvPr>
          <p:cNvGrpSpPr/>
          <p:nvPr/>
        </p:nvGrpSpPr>
        <p:grpSpPr>
          <a:xfrm>
            <a:off x="409929" y="704806"/>
            <a:ext cx="2698845" cy="3945868"/>
            <a:chOff x="174417" y="780892"/>
            <a:chExt cx="3598460" cy="52611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46B8F8F-5C7D-4BC4-A90D-33C672C4B38B}"/>
                </a:ext>
              </a:extLst>
            </p:cNvPr>
            <p:cNvGrpSpPr/>
            <p:nvPr/>
          </p:nvGrpSpPr>
          <p:grpSpPr>
            <a:xfrm>
              <a:off x="174417" y="780892"/>
              <a:ext cx="3598460" cy="5261157"/>
              <a:chOff x="167627" y="112519"/>
              <a:chExt cx="3598460" cy="558592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0F3799A-3368-441A-889B-86A81F7E74B0}"/>
                  </a:ext>
                </a:extLst>
              </p:cNvPr>
              <p:cNvSpPr/>
              <p:nvPr/>
            </p:nvSpPr>
            <p:spPr>
              <a:xfrm>
                <a:off x="167627" y="992878"/>
                <a:ext cx="3598460" cy="4705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Calls to audiotext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Calls to Free ISP's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Calls to special services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Calls to toll free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Calls to VPN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Free calls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Incoming calls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International Calls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International calls for Multicarrier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Local Calls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Local Incoming Calls to 0800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Local Incoming Calls to 0810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Moviles Calls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National calls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National calls for Multicarrier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Peru - Moviles Calls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0800 International Incoming calls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0800 National Incoming calls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0810 International Incoming calls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0810 National Incoming calls</a:t>
                </a:r>
              </a:p>
            </p:txBody>
          </p:sp>
          <p:pic>
            <p:nvPicPr>
              <p:cNvPr id="5" name="Graphic 4" descr="Receiver">
                <a:extLst>
                  <a:ext uri="{FF2B5EF4-FFF2-40B4-BE49-F238E27FC236}">
                    <a16:creationId xmlns:a16="http://schemas.microsoft.com/office/drawing/2014/main" id="{F5A2A938-07A6-4A12-8625-95D1ABB6E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07931" y="112519"/>
                <a:ext cx="880359" cy="880359"/>
              </a:xfrm>
              <a:prstGeom prst="rect">
                <a:avLst/>
              </a:prstGeom>
            </p:spPr>
          </p:pic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6EED17-7283-444B-BE5F-107BAE6E61C6}"/>
                </a:ext>
              </a:extLst>
            </p:cNvPr>
            <p:cNvSpPr/>
            <p:nvPr/>
          </p:nvSpPr>
          <p:spPr>
            <a:xfrm>
              <a:off x="1691468" y="1273505"/>
              <a:ext cx="10306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200" dirty="0"/>
                <a:t>81-JMJ0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A9EBB0-189E-4F1F-A09A-737418EAD604}"/>
                </a:ext>
              </a:extLst>
            </p:cNvPr>
            <p:cNvSpPr/>
            <p:nvPr/>
          </p:nvSpPr>
          <p:spPr>
            <a:xfrm>
              <a:off x="1702869" y="849139"/>
              <a:ext cx="1083460" cy="553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100" b="1" dirty="0">
                  <a:solidFill>
                    <a:schemeClr val="tx2"/>
                  </a:solidFill>
                </a:rPr>
                <a:t>RAW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05BD04-018E-469D-8228-AF6D8ECB9DCA}"/>
              </a:ext>
            </a:extLst>
          </p:cNvPr>
          <p:cNvGrpSpPr/>
          <p:nvPr/>
        </p:nvGrpSpPr>
        <p:grpSpPr>
          <a:xfrm>
            <a:off x="5676901" y="758535"/>
            <a:ext cx="3489158" cy="2354166"/>
            <a:chOff x="3772877" y="3807767"/>
            <a:chExt cx="4414222" cy="28706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667CAA-1A05-45A9-A1B8-E3FF800D20F0}"/>
                </a:ext>
              </a:extLst>
            </p:cNvPr>
            <p:cNvGrpSpPr/>
            <p:nvPr/>
          </p:nvGrpSpPr>
          <p:grpSpPr>
            <a:xfrm>
              <a:off x="3772877" y="3807767"/>
              <a:ext cx="4261253" cy="2870646"/>
              <a:chOff x="4285165" y="4023518"/>
              <a:chExt cx="4111845" cy="287064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65ED501-2B9A-4F01-A686-E2677C58528F}"/>
                  </a:ext>
                </a:extLst>
              </p:cNvPr>
              <p:cNvSpPr/>
              <p:nvPr/>
            </p:nvSpPr>
            <p:spPr>
              <a:xfrm>
                <a:off x="4285165" y="4811251"/>
                <a:ext cx="4111845" cy="2082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s-AR" sz="1050" dirty="0"/>
                  <a:t>81-JMJ0	Tráfico - Collaboration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s-AR" sz="1050" dirty="0"/>
                  <a:t>81-31FTQ	Event Call Express Services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s-AR" sz="1050" dirty="0"/>
                  <a:t>81-JMH7	MUG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s-AR" sz="1050" dirty="0"/>
                  <a:t>81-31CJO	Mantenimiento Básico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s-AR" sz="1050" dirty="0"/>
                  <a:t>81-31H1C	Parámetros ReadyAccess 		</a:t>
                </a:r>
              </a:p>
              <a:p>
                <a:r>
                  <a:rPr lang="es-AR" sz="1050" dirty="0"/>
                  <a:t>		</a:t>
                </a:r>
                <a:r>
                  <a:rPr lang="es-AR" sz="1050" dirty="0" err="1"/>
                  <a:t>Collaboration</a:t>
                </a:r>
                <a:r>
                  <a:rPr lang="es-AR" sz="1050" dirty="0"/>
                  <a:t> Solutions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s-AR" sz="1050" dirty="0"/>
                  <a:t>81-JRM5	Servicios Avanzados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s-AR" sz="1050" dirty="0"/>
                  <a:t>81-JMJ0	Tráfico - Collaboration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s-AR" sz="1050" dirty="0"/>
                  <a:t>81-JMK0	VS Installation</a:t>
                </a:r>
              </a:p>
            </p:txBody>
          </p:sp>
          <p:pic>
            <p:nvPicPr>
              <p:cNvPr id="10" name="Graphic 9" descr="Teacher">
                <a:extLst>
                  <a:ext uri="{FF2B5EF4-FFF2-40B4-BE49-F238E27FC236}">
                    <a16:creationId xmlns:a16="http://schemas.microsoft.com/office/drawing/2014/main" id="{EFEB215E-9909-49F2-BCC7-2527CF78D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00756" y="4023518"/>
                <a:ext cx="826714" cy="914400"/>
              </a:xfrm>
              <a:prstGeom prst="rect">
                <a:avLst/>
              </a:prstGeom>
            </p:spPr>
          </p:pic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4A4BD3-96CF-4E14-ACEB-981445AFB66C}"/>
                </a:ext>
              </a:extLst>
            </p:cNvPr>
            <p:cNvSpPr/>
            <p:nvPr/>
          </p:nvSpPr>
          <p:spPr>
            <a:xfrm>
              <a:off x="4987483" y="3993374"/>
              <a:ext cx="3199616" cy="506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100" b="1" dirty="0">
                  <a:solidFill>
                    <a:schemeClr val="tx2"/>
                  </a:solidFill>
                </a:rPr>
                <a:t>COLLABORATION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4A8165-24B6-4CFB-9244-356F5899BC0B}"/>
              </a:ext>
            </a:extLst>
          </p:cNvPr>
          <p:cNvGrpSpPr/>
          <p:nvPr/>
        </p:nvGrpSpPr>
        <p:grpSpPr>
          <a:xfrm>
            <a:off x="5767333" y="3239298"/>
            <a:ext cx="3166028" cy="1238226"/>
            <a:chOff x="4528930" y="82328"/>
            <a:chExt cx="4221370" cy="1650968"/>
          </a:xfrm>
        </p:grpSpPr>
        <p:pic>
          <p:nvPicPr>
            <p:cNvPr id="8" name="Graphic 7" descr="Network">
              <a:extLst>
                <a:ext uri="{FF2B5EF4-FFF2-40B4-BE49-F238E27FC236}">
                  <a16:creationId xmlns:a16="http://schemas.microsoft.com/office/drawing/2014/main" id="{718AA5F6-6C89-4523-87CD-44691159B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28930" y="82328"/>
              <a:ext cx="914400" cy="91440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8682EDF-07B8-4B0A-ACF4-1BF83CB1ED30}"/>
                </a:ext>
              </a:extLst>
            </p:cNvPr>
            <p:cNvSpPr/>
            <p:nvPr/>
          </p:nvSpPr>
          <p:spPr>
            <a:xfrm>
              <a:off x="5443330" y="273877"/>
              <a:ext cx="3238493" cy="553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100" b="1" dirty="0">
                  <a:solidFill>
                    <a:schemeClr val="tx2"/>
                  </a:solidFill>
                </a:rPr>
                <a:t>INTERCONEXION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B5689B8-BC13-4041-B5C3-A442EB657BBC}"/>
                </a:ext>
              </a:extLst>
            </p:cNvPr>
            <p:cNvSpPr/>
            <p:nvPr/>
          </p:nvSpPr>
          <p:spPr>
            <a:xfrm>
              <a:off x="4552410" y="963855"/>
              <a:ext cx="419789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AR" sz="1050" dirty="0"/>
                <a:t>81-JMJ0	  Tráfico - Interconnection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AR" sz="1050" dirty="0"/>
                <a:t>81-EL72H	  Interconexion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AR" sz="1050" dirty="0"/>
                <a:t>81-EL745	  ICC</a:t>
              </a: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3B216C9D-80F2-4B88-AD9E-636732524C79}"/>
              </a:ext>
            </a:extLst>
          </p:cNvPr>
          <p:cNvSpPr/>
          <p:nvPr/>
        </p:nvSpPr>
        <p:spPr>
          <a:xfrm>
            <a:off x="3364137" y="1800225"/>
            <a:ext cx="2160000" cy="2160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dirty="0"/>
              <a:t>VOICE</a:t>
            </a:r>
          </a:p>
          <a:p>
            <a:pPr algn="ctr"/>
            <a:r>
              <a:rPr lang="es-AR" sz="2800" b="1" dirty="0"/>
              <a:t>USAGE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21A544E-E3C8-4B77-A90C-8C8E9DAB57A9}"/>
              </a:ext>
            </a:extLst>
          </p:cNvPr>
          <p:cNvSpPr/>
          <p:nvPr/>
        </p:nvSpPr>
        <p:spPr>
          <a:xfrm flipH="1">
            <a:off x="2867620" y="2678200"/>
            <a:ext cx="393917" cy="40405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CCCEDC5-0FCF-43E3-A655-2B8082C6C618}"/>
              </a:ext>
            </a:extLst>
          </p:cNvPr>
          <p:cNvSpPr/>
          <p:nvPr/>
        </p:nvSpPr>
        <p:spPr>
          <a:xfrm rot="8112488" flipH="1">
            <a:off x="5189960" y="1675591"/>
            <a:ext cx="347934" cy="44180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EA591522-3844-453F-B4A7-C44084A06DEF}"/>
              </a:ext>
            </a:extLst>
          </p:cNvPr>
          <p:cNvSpPr/>
          <p:nvPr/>
        </p:nvSpPr>
        <p:spPr>
          <a:xfrm rot="13062606" flipH="1">
            <a:off x="5386622" y="3439794"/>
            <a:ext cx="393917" cy="40405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8AEB30-A1D7-43FE-928B-35E64DDC7915}"/>
              </a:ext>
            </a:extLst>
          </p:cNvPr>
          <p:cNvSpPr/>
          <p:nvPr/>
        </p:nvSpPr>
        <p:spPr>
          <a:xfrm>
            <a:off x="276142" y="-2277"/>
            <a:ext cx="484351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VOICE USAGE – Tipos</a:t>
            </a:r>
          </a:p>
        </p:txBody>
      </p:sp>
    </p:spTree>
    <p:extLst>
      <p:ext uri="{BB962C8B-B14F-4D97-AF65-F5344CB8AC3E}">
        <p14:creationId xmlns:p14="http://schemas.microsoft.com/office/powerpoint/2010/main" val="372541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FC9881-BF5E-475D-BF32-B9A8B57596A1}"/>
              </a:ext>
            </a:extLst>
          </p:cNvPr>
          <p:cNvSpPr/>
          <p:nvPr/>
        </p:nvSpPr>
        <p:spPr>
          <a:xfrm>
            <a:off x="7131841" y="504785"/>
            <a:ext cx="1871663" cy="453484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L01_STAGGING</a:t>
            </a:r>
          </a:p>
          <a:p>
            <a:pPr algn="ctr"/>
            <a:r>
              <a:rPr lang="es-AR" sz="825" dirty="0"/>
              <a:t>Contiene todos los registros que se enviarán de EOP a </a:t>
            </a:r>
            <a:r>
              <a:rPr lang="es-AR" sz="825" dirty="0" err="1"/>
              <a:t>Kenan</a:t>
            </a:r>
            <a:r>
              <a:rPr lang="es-AR" sz="825" dirty="0"/>
              <a:t> en el archivo de formato L01.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AF100-DA2A-4EA8-9F11-24DF9A8C5EA0}"/>
              </a:ext>
            </a:extLst>
          </p:cNvPr>
          <p:cNvSpPr/>
          <p:nvPr/>
        </p:nvSpPr>
        <p:spPr>
          <a:xfrm>
            <a:off x="4792641" y="1301361"/>
            <a:ext cx="1871663" cy="277473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FEXTIAASDETAIL</a:t>
            </a:r>
          </a:p>
          <a:p>
            <a:pPr algn="ctr"/>
            <a:endParaRPr lang="es-AR" sz="1200" b="1" dirty="0"/>
          </a:p>
          <a:p>
            <a:pPr algn="ctr"/>
            <a:r>
              <a:rPr lang="es-AR" sz="825" dirty="0"/>
              <a:t>Tabla donde el Web </a:t>
            </a:r>
            <a:r>
              <a:rPr lang="es-AR" sz="825" dirty="0" err="1"/>
              <a:t>Service</a:t>
            </a:r>
            <a:r>
              <a:rPr lang="es-AR" sz="825" dirty="0"/>
              <a:t> y el Store </a:t>
            </a:r>
            <a:r>
              <a:rPr lang="es-AR" sz="825" dirty="0" err="1"/>
              <a:t>Procedure</a:t>
            </a:r>
            <a:r>
              <a:rPr lang="es-AR" sz="825" dirty="0"/>
              <a:t> inserta información</a:t>
            </a:r>
            <a:r>
              <a:rPr lang="es-AR" sz="900" dirty="0"/>
              <a:t>.</a:t>
            </a:r>
          </a:p>
          <a:p>
            <a:pPr algn="ctr"/>
            <a:endParaRPr lang="es-AR" sz="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24BF61-8FE4-48C8-94D3-733939A009E8}"/>
              </a:ext>
            </a:extLst>
          </p:cNvPr>
          <p:cNvSpPr/>
          <p:nvPr/>
        </p:nvSpPr>
        <p:spPr>
          <a:xfrm>
            <a:off x="2484861" y="508115"/>
            <a:ext cx="1871663" cy="128230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FEXTIAASINSTANCE</a:t>
            </a:r>
          </a:p>
          <a:p>
            <a:pPr algn="ctr"/>
            <a:endParaRPr lang="es-AR" sz="1200" dirty="0"/>
          </a:p>
          <a:p>
            <a:pPr algn="ctr"/>
            <a:r>
              <a:rPr lang="es-AR" sz="825" dirty="0"/>
              <a:t>Tabla donde el Web </a:t>
            </a:r>
            <a:r>
              <a:rPr lang="es-AR" sz="825" dirty="0" err="1"/>
              <a:t>Service</a:t>
            </a:r>
            <a:r>
              <a:rPr lang="es-AR" sz="825" dirty="0"/>
              <a:t> y el Store </a:t>
            </a:r>
            <a:r>
              <a:rPr lang="es-AR" sz="825" dirty="0" err="1"/>
              <a:t>Procedure</a:t>
            </a:r>
            <a:r>
              <a:rPr lang="es-AR" sz="825" dirty="0"/>
              <a:t> inserta información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DB9560-678B-4B01-B433-708530E57411}"/>
              </a:ext>
            </a:extLst>
          </p:cNvPr>
          <p:cNvSpPr/>
          <p:nvPr/>
        </p:nvSpPr>
        <p:spPr>
          <a:xfrm>
            <a:off x="305422" y="4181093"/>
            <a:ext cx="1871663" cy="858536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CFG_IMPORT_MESSAGE</a:t>
            </a:r>
          </a:p>
          <a:p>
            <a:pPr algn="ctr"/>
            <a:r>
              <a:rPr lang="es-AR" sz="825" dirty="0"/>
              <a:t>Esta tabla mantiene todos los errores posibles que la aplicación registra en tabla de registro.</a:t>
            </a:r>
          </a:p>
          <a:p>
            <a:pPr algn="ctr"/>
            <a:endParaRPr lang="es-AR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12550E-FFDA-4442-8681-CD2AC5EF25E2}"/>
              </a:ext>
            </a:extLst>
          </p:cNvPr>
          <p:cNvSpPr/>
          <p:nvPr/>
        </p:nvSpPr>
        <p:spPr>
          <a:xfrm>
            <a:off x="4783115" y="4262734"/>
            <a:ext cx="1871663" cy="788006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DEC_I_LOG</a:t>
            </a:r>
          </a:p>
          <a:p>
            <a:pPr algn="ctr"/>
            <a:r>
              <a:rPr lang="es-AR" sz="825" dirty="0"/>
              <a:t>Tabla donde se registran todos los errores.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7122315" y="504784"/>
            <a:ext cx="1880072" cy="4549481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B0F0"/>
                </a:solidFill>
              </a:rPr>
              <a:t>SOURCE_ID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ACCOUNT_NRO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BASE_AMT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BILL_CLASS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CDR_STATUS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COUNTRY_DIAL_CODE_ORIGIN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CUSTOMER_TAG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EQUIP_CLASS_CODE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996633"/>
                </a:solidFill>
              </a:rPr>
              <a:t>EXT_TRACKING_ID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JURISDICTION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NO_BILL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OPEN_ITEM_ID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RATE_PERIOD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TYPE_ID_USG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UNROUNDED_AMOUNT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35" name="TextBox 13"/>
          <p:cNvSpPr txBox="1">
            <a:spLocks noChangeArrowheads="1"/>
          </p:cNvSpPr>
          <p:nvPr/>
        </p:nvSpPr>
        <p:spPr bwMode="auto">
          <a:xfrm>
            <a:off x="4783116" y="1297836"/>
            <a:ext cx="1881188" cy="2778264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600" b="1" dirty="0">
                <a:solidFill>
                  <a:schemeClr val="dk1"/>
                </a:solidFill>
              </a:rPr>
              <a:t>FEXTIAASDETAIL</a:t>
            </a:r>
          </a:p>
          <a:p>
            <a:r>
              <a:rPr lang="es-AR" sz="600" b="1" dirty="0">
                <a:solidFill>
                  <a:schemeClr val="dk1"/>
                </a:solidFill>
              </a:rPr>
              <a:t>Column Name</a:t>
            </a:r>
            <a:r>
              <a:rPr lang="es-AR" sz="600" b="1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FEID_UID </a:t>
            </a:r>
            <a:r>
              <a:rPr lang="es-AR" sz="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FEID_NCOUNTRY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FEID_FECHA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FEID_IDDATAENTRY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FEID_IDSERVICEINSTANCE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rgbClr val="996633"/>
                </a:solidFill>
              </a:rPr>
              <a:t>FEID_IDSERVICEELEMENT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FEID_PRODUCTID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FEID_SERVICEELEMENTDESCR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FEID_TOTALRECURSOCONTRATADO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FEID_CONSUMOTOTAL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FEID_CONSUMORESERVA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FEID_PRECIORESERVA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FEID_CONSUMOUSO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FEID_PRECIOUSO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FEID_PRECIOUSOMENSUAL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FEID_CONSUMOEXCEDENTE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FEID_PRECIOEXCEDENTE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FEID_MONTOTOTAL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FEID_BURSTING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FEID_PROCESADO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FEID_FECHA_PROCESADO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FEID_FECHA_TRASPASO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FEID_MENSAJE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FEID_IMPORTECONSUMORESERVA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FEID_IMPORTECONSUMOUSO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FEID_IMPORTECONSUMOEXCEDENTE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rgbClr val="FF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FEID_CURRENCY</a:t>
            </a:r>
            <a:endParaRPr lang="en-US" sz="600" b="1" dirty="0">
              <a:solidFill>
                <a:srgbClr val="FF00FF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783116" y="4262734"/>
            <a:ext cx="1871663" cy="791531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600" b="1" dirty="0">
                <a:solidFill>
                  <a:schemeClr val="dk1"/>
                </a:solidFill>
              </a:rPr>
              <a:t>DEC_I_LOG</a:t>
            </a:r>
          </a:p>
          <a:p>
            <a:r>
              <a:rPr lang="es-AR" sz="600" b="1" dirty="0">
                <a:solidFill>
                  <a:schemeClr val="dk1"/>
                </a:solidFill>
              </a:rPr>
              <a:t>Column Name</a:t>
            </a:r>
            <a:r>
              <a:rPr lang="es-AR" sz="600" b="1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DEC_LOG_UID </a:t>
            </a:r>
            <a:r>
              <a:rPr lang="es-AR" sz="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DEC_FEII_UID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CREATED_DATE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ERROR_DESCRIPTION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DEC_FEID_UID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05422" y="4172532"/>
            <a:ext cx="1881190" cy="878209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CFG_IMPORT_MESSAGE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IMPORT_MESSAGE_ID</a:t>
            </a:r>
            <a:r>
              <a:rPr lang="en-US" altLang="es-AR" sz="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IMPORT_MESSAGE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CREATED_BY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MODIFIED_BY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MESSAGE_PARAMETER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2484861" y="508116"/>
            <a:ext cx="1871663" cy="1282303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600" b="1" dirty="0">
                <a:solidFill>
                  <a:schemeClr val="dk1"/>
                </a:solidFill>
              </a:rPr>
              <a:t>FEXTIAASINSTANCE</a:t>
            </a:r>
          </a:p>
          <a:p>
            <a:r>
              <a:rPr lang="es-AR" sz="600" b="1" dirty="0">
                <a:solidFill>
                  <a:schemeClr val="dk1"/>
                </a:solidFill>
              </a:rPr>
              <a:t>Column Name</a:t>
            </a:r>
            <a:r>
              <a:rPr lang="es-AR" sz="600" b="1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FEII_UID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FEII_SQUIUNIQUESIID </a:t>
            </a:r>
            <a:r>
              <a:rPr lang="es-AR" sz="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FEII_FECHA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FEII_ESTADO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FEII_COMENTARIOS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rgbClr val="00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FEII_NCOUNTRY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FEII_TIMESTAMP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FEII_PROCESADO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FEII_ESTADO_VM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FEII_COMENTARIOS_VM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FEII_ESTADO_EOP</a:t>
            </a:r>
            <a:endParaRPr lang="en-US" sz="600" dirty="0">
              <a:solidFill>
                <a:srgbClr val="76717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F6684D-EA78-4683-86BA-EF7376B26005}"/>
              </a:ext>
            </a:extLst>
          </p:cNvPr>
          <p:cNvSpPr/>
          <p:nvPr/>
        </p:nvSpPr>
        <p:spPr>
          <a:xfrm>
            <a:off x="314949" y="504784"/>
            <a:ext cx="1871663" cy="128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CFG_CURRENCY</a:t>
            </a:r>
          </a:p>
          <a:p>
            <a:pPr algn="ctr"/>
            <a:r>
              <a:rPr lang="es-AR" sz="825" dirty="0"/>
              <a:t>Contiene la lista de monedas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0EE7EE-EB5E-40F7-8D0E-116130B2F87D}"/>
              </a:ext>
            </a:extLst>
          </p:cNvPr>
          <p:cNvSpPr/>
          <p:nvPr/>
        </p:nvSpPr>
        <p:spPr>
          <a:xfrm>
            <a:off x="324474" y="1858946"/>
            <a:ext cx="1871663" cy="91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USAGE_TYPES</a:t>
            </a:r>
          </a:p>
          <a:p>
            <a:pPr algn="ctr"/>
            <a:r>
              <a:rPr lang="es-AR" sz="825" dirty="0"/>
              <a:t>Contiene la lista de </a:t>
            </a:r>
            <a:r>
              <a:rPr lang="es-AR" sz="825" dirty="0" err="1"/>
              <a:t>usage_id</a:t>
            </a:r>
            <a:r>
              <a:rPr lang="es-AR" sz="825" dirty="0"/>
              <a:t>. Esta tabla contiene un ID de consumo que es necesario para identificar el </a:t>
            </a:r>
            <a:r>
              <a:rPr lang="es-AR" sz="825" dirty="0" err="1"/>
              <a:t>Product_Id</a:t>
            </a:r>
            <a:r>
              <a:rPr lang="es-AR" sz="825" dirty="0"/>
              <a:t> y los Tipos de Llamadas. Este identificador también se utiliza para descuentos.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C2E86E-CA1B-4B92-BEEC-C82A93AF2557}"/>
              </a:ext>
            </a:extLst>
          </p:cNvPr>
          <p:cNvSpPr/>
          <p:nvPr/>
        </p:nvSpPr>
        <p:spPr>
          <a:xfrm>
            <a:off x="324474" y="2844472"/>
            <a:ext cx="1871663" cy="644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CFG_OPERATING_UNIT</a:t>
            </a:r>
          </a:p>
          <a:p>
            <a:pPr algn="ctr"/>
            <a:r>
              <a:rPr lang="es-AR" sz="825" dirty="0"/>
              <a:t>Contiene la lista de los diferentes códigos de país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2A12E-38AB-45A6-BA1F-0F829CAC0756}"/>
              </a:ext>
            </a:extLst>
          </p:cNvPr>
          <p:cNvSpPr/>
          <p:nvPr/>
        </p:nvSpPr>
        <p:spPr>
          <a:xfrm>
            <a:off x="334003" y="3560881"/>
            <a:ext cx="1871663" cy="55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SOURCE</a:t>
            </a:r>
          </a:p>
          <a:p>
            <a:pPr algn="ctr"/>
            <a:r>
              <a:rPr lang="es-AR" sz="825" dirty="0"/>
              <a:t>Contiene la lista de Tipos de Consumo.</a:t>
            </a:r>
          </a:p>
          <a:p>
            <a:pPr algn="ctr"/>
            <a:endParaRPr lang="es-AR" sz="1200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24475" y="1852850"/>
            <a:ext cx="1871663" cy="923925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USAGE_TYPES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TYPE_ID_USG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SE_PRODUCT_ID</a:t>
            </a:r>
            <a:r>
              <a:rPr lang="en-US" altLang="es-AR" sz="600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CALL_TYPE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USAGE_TYPE</a:t>
            </a:r>
            <a:r>
              <a:rPr lang="en-US" altLang="es-AR" sz="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NA_ACCOUNT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GREATER_AMOUNT 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24475" y="3557921"/>
            <a:ext cx="1881190" cy="554646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600" b="1" dirty="0">
                <a:solidFill>
                  <a:schemeClr val="dk1"/>
                </a:solidFill>
              </a:rPr>
              <a:t>SOURCE</a:t>
            </a:r>
          </a:p>
          <a:p>
            <a:r>
              <a:rPr lang="es-AR" sz="600" b="1" dirty="0">
                <a:solidFill>
                  <a:schemeClr val="dk1"/>
                </a:solidFill>
              </a:rPr>
              <a:t>Column Name</a:t>
            </a:r>
            <a:r>
              <a:rPr lang="es-AR" sz="600" b="1" dirty="0"/>
              <a:t> </a:t>
            </a:r>
          </a:p>
          <a:p>
            <a:r>
              <a:rPr lang="es-AR" sz="600" b="1" dirty="0">
                <a:solidFill>
                  <a:srgbClr val="00B0F0"/>
                </a:solidFill>
              </a:rPr>
              <a:t>SOURCE_ID</a:t>
            </a:r>
            <a:r>
              <a:rPr lang="es-AR" sz="600" b="1" dirty="0">
                <a:solidFill>
                  <a:sysClr val="windowText" lastClr="000000"/>
                </a:solidFill>
              </a:rPr>
              <a:t> (PK)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SOURCE_EMAIL_ERROR_REPORT </a:t>
            </a: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314950" y="2848262"/>
            <a:ext cx="1890716" cy="638175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CFG_OPERATING_UNIT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OPERATING_UNIT_ID</a:t>
            </a: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OPERATING_UNIT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OPERATING_UNIT_COLLABORATION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OPERATING_UNIT_EOP_CODE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14950" y="508116"/>
            <a:ext cx="1871663" cy="1282304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CFG_CURRENCY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CURRENCY_CRM_CODE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FF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CURRENCY_ERP_CODE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CREATED_BY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MODIFIED_BY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CURRENCY_INTERCONN_CODE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CURRENCY_KENAN_CURRENCY_CODE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CURRENCY_KENAN_CURRENCY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cxnSpLocks/>
            <a:stCxn id="35" idx="3"/>
            <a:endCxn id="5" idx="3"/>
          </p:cNvCxnSpPr>
          <p:nvPr/>
        </p:nvCxnSpPr>
        <p:spPr>
          <a:xfrm flipH="1">
            <a:off x="6654779" y="2686968"/>
            <a:ext cx="9525" cy="1971532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8" idx="3"/>
            <a:endCxn id="5" idx="1"/>
          </p:cNvCxnSpPr>
          <p:nvPr/>
        </p:nvCxnSpPr>
        <p:spPr>
          <a:xfrm>
            <a:off x="2186612" y="4611637"/>
            <a:ext cx="2596504" cy="46863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endCxn id="7" idx="3"/>
          </p:cNvCxnSpPr>
          <p:nvPr/>
        </p:nvCxnSpPr>
        <p:spPr>
          <a:xfrm rot="10800000">
            <a:off x="2205666" y="3835243"/>
            <a:ext cx="4916654" cy="337289"/>
          </a:xfrm>
          <a:prstGeom prst="bentConnector3">
            <a:avLst>
              <a:gd name="adj1" fmla="val 50000"/>
            </a:avLst>
          </a:prstGeom>
          <a:ln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35" idx="3"/>
            <a:endCxn id="4" idx="1"/>
          </p:cNvCxnSpPr>
          <p:nvPr/>
        </p:nvCxnSpPr>
        <p:spPr>
          <a:xfrm>
            <a:off x="6664303" y="2686968"/>
            <a:ext cx="458012" cy="92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2196137" y="1149268"/>
            <a:ext cx="298248" cy="2018082"/>
          </a:xfrm>
          <a:prstGeom prst="bentConnector3">
            <a:avLst>
              <a:gd name="adj1" fmla="val 53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35" idx="1"/>
            <a:endCxn id="6" idx="3"/>
          </p:cNvCxnSpPr>
          <p:nvPr/>
        </p:nvCxnSpPr>
        <p:spPr>
          <a:xfrm rot="10800000">
            <a:off x="2196138" y="2314814"/>
            <a:ext cx="2586978" cy="372155"/>
          </a:xfrm>
          <a:prstGeom prst="bentConnector3">
            <a:avLst>
              <a:gd name="adj1" fmla="val 91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35" idx="1"/>
            <a:endCxn id="12" idx="3"/>
          </p:cNvCxnSpPr>
          <p:nvPr/>
        </p:nvCxnSpPr>
        <p:spPr>
          <a:xfrm rot="10800000">
            <a:off x="2186613" y="1149269"/>
            <a:ext cx="2596504" cy="1537700"/>
          </a:xfrm>
          <a:prstGeom prst="bentConnector3">
            <a:avLst>
              <a:gd name="adj1" fmla="val 914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  <a:stCxn id="9" idx="3"/>
            <a:endCxn id="35" idx="0"/>
          </p:cNvCxnSpPr>
          <p:nvPr/>
        </p:nvCxnSpPr>
        <p:spPr>
          <a:xfrm>
            <a:off x="4356524" y="1149268"/>
            <a:ext cx="1367186" cy="148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006F02B-CD38-4380-A6CD-CFC9E171D681}"/>
              </a:ext>
            </a:extLst>
          </p:cNvPr>
          <p:cNvCxnSpPr>
            <a:cxnSpLocks/>
          </p:cNvCxnSpPr>
          <p:nvPr/>
        </p:nvCxnSpPr>
        <p:spPr>
          <a:xfrm>
            <a:off x="3408968" y="854764"/>
            <a:ext cx="1377000" cy="1080000"/>
          </a:xfrm>
          <a:prstGeom prst="bentConnector3">
            <a:avLst>
              <a:gd name="adj1" fmla="val 82169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7BFCDDA-3A3A-462D-8B3A-F75DB8395BEA}"/>
              </a:ext>
            </a:extLst>
          </p:cNvPr>
          <p:cNvCxnSpPr>
            <a:cxnSpLocks/>
          </p:cNvCxnSpPr>
          <p:nvPr/>
        </p:nvCxnSpPr>
        <p:spPr>
          <a:xfrm flipV="1">
            <a:off x="1230728" y="1231685"/>
            <a:ext cx="1269000" cy="1890000"/>
          </a:xfrm>
          <a:prstGeom prst="bentConnector3">
            <a:avLst>
              <a:gd name="adj1" fmla="val 84366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CB3F00F-53A9-44BC-BDAD-75FCE69243C6}"/>
              </a:ext>
            </a:extLst>
          </p:cNvPr>
          <p:cNvCxnSpPr>
            <a:cxnSpLocks/>
          </p:cNvCxnSpPr>
          <p:nvPr/>
        </p:nvCxnSpPr>
        <p:spPr>
          <a:xfrm>
            <a:off x="1103099" y="855331"/>
            <a:ext cx="3672000" cy="3078000"/>
          </a:xfrm>
          <a:prstGeom prst="bentConnector3">
            <a:avLst>
              <a:gd name="adj1" fmla="val 31327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058ADEB-149C-4C7D-B801-F863BEF051A2}"/>
              </a:ext>
            </a:extLst>
          </p:cNvPr>
          <p:cNvCxnSpPr>
            <a:cxnSpLocks/>
          </p:cNvCxnSpPr>
          <p:nvPr/>
        </p:nvCxnSpPr>
        <p:spPr>
          <a:xfrm flipV="1">
            <a:off x="946768" y="2112978"/>
            <a:ext cx="3836345" cy="8286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3A2DBDB-79E5-4534-9850-543B06FC6D3D}"/>
              </a:ext>
            </a:extLst>
          </p:cNvPr>
          <p:cNvCxnSpPr>
            <a:cxnSpLocks/>
          </p:cNvCxnSpPr>
          <p:nvPr/>
        </p:nvCxnSpPr>
        <p:spPr>
          <a:xfrm>
            <a:off x="2830709" y="769903"/>
            <a:ext cx="1944000" cy="3834000"/>
          </a:xfrm>
          <a:prstGeom prst="bentConnector3">
            <a:avLst>
              <a:gd name="adj1" fmla="val 82169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290A70C-D98F-4C6F-9436-2B8D7E59FCEB}"/>
              </a:ext>
            </a:extLst>
          </p:cNvPr>
          <p:cNvCxnSpPr>
            <a:cxnSpLocks/>
          </p:cNvCxnSpPr>
          <p:nvPr/>
        </p:nvCxnSpPr>
        <p:spPr>
          <a:xfrm>
            <a:off x="1269833" y="4507480"/>
            <a:ext cx="3510000" cy="324000"/>
          </a:xfrm>
          <a:prstGeom prst="bentConnector3">
            <a:avLst>
              <a:gd name="adj1" fmla="val 58651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15">
            <a:extLst>
              <a:ext uri="{FF2B5EF4-FFF2-40B4-BE49-F238E27FC236}">
                <a16:creationId xmlns:a16="http://schemas.microsoft.com/office/drawing/2014/main" id="{2B650C3F-0A3D-4574-946B-0F22AF70D638}"/>
              </a:ext>
            </a:extLst>
          </p:cNvPr>
          <p:cNvCxnSpPr>
            <a:cxnSpLocks/>
          </p:cNvCxnSpPr>
          <p:nvPr/>
        </p:nvCxnSpPr>
        <p:spPr>
          <a:xfrm flipH="1">
            <a:off x="323839" y="2473557"/>
            <a:ext cx="5400" cy="1350000"/>
          </a:xfrm>
          <a:prstGeom prst="bentConnector3">
            <a:avLst>
              <a:gd name="adj1" fmla="val 4469898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772B1CC-81C0-4BAB-A596-41E72D4FDB4E}"/>
              </a:ext>
            </a:extLst>
          </p:cNvPr>
          <p:cNvCxnSpPr>
            <a:cxnSpLocks/>
          </p:cNvCxnSpPr>
          <p:nvPr/>
        </p:nvCxnSpPr>
        <p:spPr>
          <a:xfrm>
            <a:off x="5715993" y="1972780"/>
            <a:ext cx="1377000" cy="27000"/>
          </a:xfrm>
          <a:prstGeom prst="bentConnector3">
            <a:avLst>
              <a:gd name="adj1" fmla="val 82169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826C6C5-826A-4E15-BBA0-C184DF7C5CAF}"/>
              </a:ext>
            </a:extLst>
          </p:cNvPr>
          <p:cNvCxnSpPr>
            <a:cxnSpLocks/>
          </p:cNvCxnSpPr>
          <p:nvPr/>
        </p:nvCxnSpPr>
        <p:spPr>
          <a:xfrm>
            <a:off x="2830708" y="772530"/>
            <a:ext cx="4293000" cy="4104000"/>
          </a:xfrm>
          <a:prstGeom prst="bentConnector3">
            <a:avLst>
              <a:gd name="adj1" fmla="val 91710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4664830-5165-4194-8A20-3A0D9401FE5A}"/>
              </a:ext>
            </a:extLst>
          </p:cNvPr>
          <p:cNvSpPr/>
          <p:nvPr/>
        </p:nvSpPr>
        <p:spPr>
          <a:xfrm>
            <a:off x="276141" y="-2277"/>
            <a:ext cx="531891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 1 – Descripción de Tablas - DER</a:t>
            </a:r>
          </a:p>
        </p:txBody>
      </p:sp>
    </p:spTree>
    <p:extLst>
      <p:ext uri="{BB962C8B-B14F-4D97-AF65-F5344CB8AC3E}">
        <p14:creationId xmlns:p14="http://schemas.microsoft.com/office/powerpoint/2010/main" val="136363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1" grpId="0" animBg="1"/>
      <p:bldP spid="2" grpId="0" animBg="1"/>
      <p:bldP spid="30" grpId="0" animBg="1"/>
      <p:bldP spid="32" grpId="0" animBg="1"/>
      <p:bldP spid="4" grpId="0" animBg="1"/>
      <p:bldP spid="35" grpId="0" animBg="1"/>
      <p:bldP spid="5" grpId="0" animBg="1"/>
      <p:bldP spid="8" grpId="0" animBg="1"/>
      <p:bldP spid="9" grpId="0" animBg="1"/>
      <p:bldP spid="22" grpId="0" animBg="1"/>
      <p:bldP spid="24" grpId="0" animBg="1"/>
      <p:bldP spid="26" grpId="0" animBg="1"/>
      <p:bldP spid="28" grpId="0" animBg="1"/>
      <p:bldP spid="6" grpId="0" animBg="1"/>
      <p:bldP spid="7" grpId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994FD1A2-1D5E-4281-8C3D-58084143A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10" y="408016"/>
            <a:ext cx="1871663" cy="4597303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B0F0"/>
                </a:solidFill>
              </a:rPr>
              <a:t>SOURCE_ID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ACCOUNT_NRO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BASE_AMT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BILL_CLASS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CDR_STATUS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COUNTRY_DIAL_CODE_ORIGIN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CUSTOMER_TAG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EQUIP_CLASS_CODE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996633"/>
                </a:solidFill>
              </a:rPr>
              <a:t>EXT_TRACKING_ID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JURISDICTION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NO_BILL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OPEN_ITEM_ID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RATE_PERIOD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TYPE_ID_USG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UNROUNDED_AMOUNT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B53557-CE0E-4A4B-B953-0BB5601AE589}"/>
              </a:ext>
            </a:extLst>
          </p:cNvPr>
          <p:cNvSpPr/>
          <p:nvPr/>
        </p:nvSpPr>
        <p:spPr>
          <a:xfrm>
            <a:off x="2590595" y="888795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FEXTIAASDETAIL.FEID_MONTOTOTAL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3D4E07-23C4-467D-8C42-5601D7AC4D69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>
            <a:off x="1298926" y="929295"/>
            <a:ext cx="1291669" cy="97774"/>
          </a:xfrm>
          <a:prstGeom prst="bentConnector3">
            <a:avLst>
              <a:gd name="adj1" fmla="val 7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71A7AA-921F-462C-9A4B-5ADA075F99E3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 flipV="1">
            <a:off x="1298926" y="1027069"/>
            <a:ext cx="1291669" cy="97773"/>
          </a:xfrm>
          <a:prstGeom prst="bentConnector3">
            <a:avLst>
              <a:gd name="adj1" fmla="val 7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AF9F3F-C67D-4B1E-AA99-58681894F00D}"/>
              </a:ext>
            </a:extLst>
          </p:cNvPr>
          <p:cNvSpPr/>
          <p:nvPr/>
        </p:nvSpPr>
        <p:spPr>
          <a:xfrm>
            <a:off x="218926" y="888795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AMOUNT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4C885E0-A618-4D3E-A84D-FE80AB3D68BA}"/>
              </a:ext>
            </a:extLst>
          </p:cNvPr>
          <p:cNvSpPr/>
          <p:nvPr/>
        </p:nvSpPr>
        <p:spPr>
          <a:xfrm>
            <a:off x="218926" y="1084342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BASE_AMT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BB6C46A-B84B-49AC-AE9D-C9BE89CCFD21}"/>
              </a:ext>
            </a:extLst>
          </p:cNvPr>
          <p:cNvSpPr/>
          <p:nvPr/>
        </p:nvSpPr>
        <p:spPr>
          <a:xfrm>
            <a:off x="218926" y="1450574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CUSTOMER_TAG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047BFC-D621-4681-B48C-674257A06128}"/>
              </a:ext>
            </a:extLst>
          </p:cNvPr>
          <p:cNvSpPr/>
          <p:nvPr/>
        </p:nvSpPr>
        <p:spPr>
          <a:xfrm>
            <a:off x="2590595" y="1205842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FEXTIAASDETAIL.FEID_SERVICEELEMENTDESCR |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7F9915-1F06-4F43-8EFB-47DD371520A2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1298926" y="1344116"/>
            <a:ext cx="1291669" cy="146959"/>
          </a:xfrm>
          <a:prstGeom prst="bentConnector3">
            <a:avLst>
              <a:gd name="adj1" fmla="val 77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2DEAC48-1FEC-4776-86C7-F6CD19ED4F02}"/>
              </a:ext>
            </a:extLst>
          </p:cNvPr>
          <p:cNvSpPr/>
          <p:nvPr/>
        </p:nvSpPr>
        <p:spPr>
          <a:xfrm>
            <a:off x="218926" y="1816807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EXT_TRACKING_ID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5EBEEA-6931-4F49-A73E-AD1CF76A2F11}"/>
              </a:ext>
            </a:extLst>
          </p:cNvPr>
          <p:cNvSpPr/>
          <p:nvPr/>
        </p:nvSpPr>
        <p:spPr>
          <a:xfrm>
            <a:off x="2584631" y="1522889"/>
            <a:ext cx="2349000" cy="67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FEXTIAASDETAIL.IDSERVICEELEMENT |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AB156AB-36A0-4808-98CE-719F3CFA1857}"/>
              </a:ext>
            </a:extLst>
          </p:cNvPr>
          <p:cNvSpPr/>
          <p:nvPr/>
        </p:nvSpPr>
        <p:spPr>
          <a:xfrm>
            <a:off x="218926" y="1916420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EXTERNAL_ID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4FA3E5-C441-4868-9C78-D2A198940D04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1298926" y="1857307"/>
            <a:ext cx="1285706" cy="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569D01B-4816-4238-A8D5-A5CE321FB9B4}"/>
              </a:ext>
            </a:extLst>
          </p:cNvPr>
          <p:cNvSpPr/>
          <p:nvPr/>
        </p:nvSpPr>
        <p:spPr>
          <a:xfrm>
            <a:off x="2590595" y="2233744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FEXTIAASDETAIL.FEID_IDSERVICEINSTANCE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7C9890-3878-482D-9395-6C96155F7775}"/>
              </a:ext>
            </a:extLst>
          </p:cNvPr>
          <p:cNvCxnSpPr>
            <a:stCxn id="52" idx="3"/>
            <a:endCxn id="58" idx="1"/>
          </p:cNvCxnSpPr>
          <p:nvPr/>
        </p:nvCxnSpPr>
        <p:spPr>
          <a:xfrm>
            <a:off x="1298926" y="1956920"/>
            <a:ext cx="1291669" cy="415098"/>
          </a:xfrm>
          <a:prstGeom prst="bentConnector3">
            <a:avLst>
              <a:gd name="adj1" fmla="val 78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523103B-FB16-4BA5-855A-46AACA121799}"/>
              </a:ext>
            </a:extLst>
          </p:cNvPr>
          <p:cNvSpPr/>
          <p:nvPr/>
        </p:nvSpPr>
        <p:spPr>
          <a:xfrm>
            <a:off x="218926" y="3372784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RATE_CURRENCY_CODE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10A1193-E824-40F6-B527-B98F64EAB3E1}"/>
              </a:ext>
            </a:extLst>
          </p:cNvPr>
          <p:cNvSpPr/>
          <p:nvPr/>
        </p:nvSpPr>
        <p:spPr>
          <a:xfrm>
            <a:off x="2590595" y="3167697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err="1"/>
              <a:t>cfg_currency.CURRENCY_KENAN_CURRENCY_CODE</a:t>
            </a:r>
            <a:endParaRPr lang="es-AR" sz="900" b="1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D385B57-2BED-4C91-BADA-C91F98813EE9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 flipV="1">
            <a:off x="1298926" y="3305970"/>
            <a:ext cx="1291669" cy="107314"/>
          </a:xfrm>
          <a:prstGeom prst="bentConnector3">
            <a:avLst>
              <a:gd name="adj1" fmla="val 78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FEC58FF-E668-4A9D-A0F5-E739A9278824}"/>
              </a:ext>
            </a:extLst>
          </p:cNvPr>
          <p:cNvSpPr/>
          <p:nvPr/>
        </p:nvSpPr>
        <p:spPr>
          <a:xfrm>
            <a:off x="218926" y="4007279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TRANS_DT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7E644A9-84DD-44B0-A460-28E90363A0FD}"/>
              </a:ext>
            </a:extLst>
          </p:cNvPr>
          <p:cNvSpPr/>
          <p:nvPr/>
        </p:nvSpPr>
        <p:spPr>
          <a:xfrm>
            <a:off x="2600810" y="3781390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FEXTIAASDETAIL.FEID_FECHA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924062F-C9C0-434B-9F05-69779B8DD5CC}"/>
              </a:ext>
            </a:extLst>
          </p:cNvPr>
          <p:cNvCxnSpPr>
            <a:stCxn id="89" idx="3"/>
            <a:endCxn id="90" idx="1"/>
          </p:cNvCxnSpPr>
          <p:nvPr/>
        </p:nvCxnSpPr>
        <p:spPr>
          <a:xfrm flipV="1">
            <a:off x="1298926" y="3919664"/>
            <a:ext cx="1301885" cy="128115"/>
          </a:xfrm>
          <a:prstGeom prst="bentConnector3">
            <a:avLst>
              <a:gd name="adj1" fmla="val 77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DA03276-78A4-4C14-ADA3-4D602FC3D8FD}"/>
              </a:ext>
            </a:extLst>
          </p:cNvPr>
          <p:cNvSpPr/>
          <p:nvPr/>
        </p:nvSpPr>
        <p:spPr>
          <a:xfrm>
            <a:off x="218926" y="4190418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TYPE_ID_USG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1DF146-C248-4E1D-90CF-57D829A90E3D}"/>
              </a:ext>
            </a:extLst>
          </p:cNvPr>
          <p:cNvSpPr/>
          <p:nvPr/>
        </p:nvSpPr>
        <p:spPr>
          <a:xfrm>
            <a:off x="218926" y="4291853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UNITS_CURRENCY_CODE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5FA3B0E-0387-40FD-AC1C-EB9D5E20B352}"/>
              </a:ext>
            </a:extLst>
          </p:cNvPr>
          <p:cNvSpPr/>
          <p:nvPr/>
        </p:nvSpPr>
        <p:spPr>
          <a:xfrm>
            <a:off x="218926" y="4390833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UNROUNDED_AMOUNT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3A8AEF9-6D6C-4D12-A7D8-08D47DD00C55}"/>
              </a:ext>
            </a:extLst>
          </p:cNvPr>
          <p:cNvSpPr/>
          <p:nvPr/>
        </p:nvSpPr>
        <p:spPr>
          <a:xfrm>
            <a:off x="218926" y="4741632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SEQ_ORIGIN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FFA9356-94FF-41C0-8F5E-379CF8961328}"/>
              </a:ext>
            </a:extLst>
          </p:cNvPr>
          <p:cNvSpPr/>
          <p:nvPr/>
        </p:nvSpPr>
        <p:spPr>
          <a:xfrm>
            <a:off x="2600810" y="4096307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Usage_types.TYPE_ID_USG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319A73B-924F-420F-926D-4F01383B056D}"/>
              </a:ext>
            </a:extLst>
          </p:cNvPr>
          <p:cNvCxnSpPr>
            <a:stCxn id="96" idx="3"/>
            <a:endCxn id="100" idx="1"/>
          </p:cNvCxnSpPr>
          <p:nvPr/>
        </p:nvCxnSpPr>
        <p:spPr>
          <a:xfrm>
            <a:off x="1298926" y="4230919"/>
            <a:ext cx="1301885" cy="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1240CB3-950A-40D8-89BB-585B8A0BC0A9}"/>
              </a:ext>
            </a:extLst>
          </p:cNvPr>
          <p:cNvSpPr/>
          <p:nvPr/>
        </p:nvSpPr>
        <p:spPr>
          <a:xfrm>
            <a:off x="2600810" y="4405395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FEXTIAASDETAIL.FEID_UID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9C87465-33DD-49BF-AA70-EBA781A9A4E1}"/>
              </a:ext>
            </a:extLst>
          </p:cNvPr>
          <p:cNvCxnSpPr>
            <a:stCxn id="97" idx="3"/>
            <a:endCxn id="73" idx="1"/>
          </p:cNvCxnSpPr>
          <p:nvPr/>
        </p:nvCxnSpPr>
        <p:spPr>
          <a:xfrm flipV="1">
            <a:off x="1298926" y="3305971"/>
            <a:ext cx="1291669" cy="1026383"/>
          </a:xfrm>
          <a:prstGeom prst="bentConnector3">
            <a:avLst>
              <a:gd name="adj1" fmla="val 78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41026D6-0093-47C6-B3A8-4A8D83A8FEF7}"/>
              </a:ext>
            </a:extLst>
          </p:cNvPr>
          <p:cNvCxnSpPr>
            <a:stCxn id="99" idx="3"/>
            <a:endCxn id="104" idx="1"/>
          </p:cNvCxnSpPr>
          <p:nvPr/>
        </p:nvCxnSpPr>
        <p:spPr>
          <a:xfrm flipV="1">
            <a:off x="1298926" y="4543668"/>
            <a:ext cx="1301885" cy="238464"/>
          </a:xfrm>
          <a:prstGeom prst="bentConnector3">
            <a:avLst>
              <a:gd name="adj1" fmla="val 77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91">
            <a:extLst>
              <a:ext uri="{FF2B5EF4-FFF2-40B4-BE49-F238E27FC236}">
                <a16:creationId xmlns:a16="http://schemas.microsoft.com/office/drawing/2014/main" id="{B804629D-15D3-43A4-B5B2-1E698B5C4EB6}"/>
              </a:ext>
            </a:extLst>
          </p:cNvPr>
          <p:cNvCxnSpPr>
            <a:cxnSpLocks/>
            <a:stCxn id="98" idx="3"/>
            <a:endCxn id="5" idx="1"/>
          </p:cNvCxnSpPr>
          <p:nvPr/>
        </p:nvCxnSpPr>
        <p:spPr>
          <a:xfrm flipV="1">
            <a:off x="1298926" y="1027069"/>
            <a:ext cx="1291669" cy="3404264"/>
          </a:xfrm>
          <a:prstGeom prst="bentConnector3">
            <a:avLst>
              <a:gd name="adj1" fmla="val 7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C82BC1-6E7C-4351-9F58-6CF9E8BE3721}"/>
              </a:ext>
            </a:extLst>
          </p:cNvPr>
          <p:cNvGrpSpPr/>
          <p:nvPr/>
        </p:nvGrpSpPr>
        <p:grpSpPr>
          <a:xfrm>
            <a:off x="5281249" y="2998257"/>
            <a:ext cx="3554006" cy="1800670"/>
            <a:chOff x="6901205" y="1043643"/>
            <a:chExt cx="4738675" cy="24008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199441E-64AD-47E0-B441-DCEB794ED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1205" y="1043643"/>
              <a:ext cx="2148840" cy="24003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94C28E-52C0-415D-82E8-596F2CD4B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1883" y="1835996"/>
              <a:ext cx="1028700" cy="5715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08F6B1-75AA-4304-83D4-52BAA76C6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4216" y="2505939"/>
              <a:ext cx="1314450" cy="30861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5D95AB-C7EA-4D26-836E-8FAF9665F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4216" y="1498558"/>
              <a:ext cx="2411730" cy="28575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9B16DF3-AEC8-4D3D-B197-F16AF2DC8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1883" y="2853437"/>
              <a:ext cx="1028700" cy="571500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E50247D-F422-47A4-9E09-D0D3D03A06D3}"/>
                </a:ext>
              </a:extLst>
            </p:cNvPr>
            <p:cNvCxnSpPr>
              <a:stCxn id="3" idx="2"/>
              <a:endCxn id="11" idx="1"/>
            </p:cNvCxnSpPr>
            <p:nvPr/>
          </p:nvCxnSpPr>
          <p:spPr>
            <a:xfrm rot="16200000" flipH="1">
              <a:off x="7881040" y="1378257"/>
              <a:ext cx="357760" cy="168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D556AD-E285-4C9D-8EC6-9BA9F85E9BEB}"/>
                </a:ext>
              </a:extLst>
            </p:cNvPr>
            <p:cNvCxnSpPr>
              <a:stCxn id="11" idx="2"/>
              <a:endCxn id="8" idx="1"/>
            </p:cNvCxnSpPr>
            <p:nvPr/>
          </p:nvCxnSpPr>
          <p:spPr>
            <a:xfrm rot="16200000" flipH="1">
              <a:off x="9352263" y="1782126"/>
              <a:ext cx="337438" cy="3418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01BD9FE-82FF-4699-9B8F-A9605B623E3D}"/>
                </a:ext>
              </a:extLst>
            </p:cNvPr>
            <p:cNvCxnSpPr>
              <a:stCxn id="3" idx="2"/>
              <a:endCxn id="10" idx="1"/>
            </p:cNvCxnSpPr>
            <p:nvPr/>
          </p:nvCxnSpPr>
          <p:spPr>
            <a:xfrm rot="16200000" flipH="1">
              <a:off x="7371635" y="1887662"/>
              <a:ext cx="1376571" cy="168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C1D1D86-B01E-49CE-A005-553ED120B942}"/>
                </a:ext>
              </a:extLst>
            </p:cNvPr>
            <p:cNvCxnSpPr>
              <a:stCxn id="10" idx="2"/>
              <a:endCxn id="53" idx="1"/>
            </p:cNvCxnSpPr>
            <p:nvPr/>
          </p:nvCxnSpPr>
          <p:spPr>
            <a:xfrm rot="16200000" flipH="1">
              <a:off x="9084343" y="2531647"/>
              <a:ext cx="324638" cy="8904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row: Circular 27">
              <a:extLst>
                <a:ext uri="{FF2B5EF4-FFF2-40B4-BE49-F238E27FC236}">
                  <a16:creationId xmlns:a16="http://schemas.microsoft.com/office/drawing/2014/main" id="{7855B951-4308-4F7C-827C-D995692D9B60}"/>
                </a:ext>
              </a:extLst>
            </p:cNvPr>
            <p:cNvSpPr/>
            <p:nvPr/>
          </p:nvSpPr>
          <p:spPr>
            <a:xfrm rot="5400000">
              <a:off x="9891223" y="1695878"/>
              <a:ext cx="1546614" cy="1950701"/>
            </a:xfrm>
            <a:prstGeom prst="circularArrow">
              <a:avLst>
                <a:gd name="adj1" fmla="val 12077"/>
                <a:gd name="adj2" fmla="val 1142319"/>
                <a:gd name="adj3" fmla="val 20366934"/>
                <a:gd name="adj4" fmla="val 10800277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35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ECA8A1-426E-4464-8EA7-65C219AC2D6E}"/>
                </a:ext>
              </a:extLst>
            </p:cNvPr>
            <p:cNvSpPr/>
            <p:nvPr/>
          </p:nvSpPr>
          <p:spPr>
            <a:xfrm>
              <a:off x="9718760" y="3139187"/>
              <a:ext cx="945770" cy="21361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350"/>
            </a:p>
          </p:txBody>
        </p: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843134A-F2FB-4C79-BBD4-C4FB515F5B06}"/>
              </a:ext>
            </a:extLst>
          </p:cNvPr>
          <p:cNvSpPr/>
          <p:nvPr/>
        </p:nvSpPr>
        <p:spPr>
          <a:xfrm>
            <a:off x="2600810" y="579647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Source.SOURCE_ID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C8CF33F-6E92-4927-83A2-B822FCFFF612}"/>
              </a:ext>
            </a:extLst>
          </p:cNvPr>
          <p:cNvSpPr/>
          <p:nvPr/>
        </p:nvSpPr>
        <p:spPr>
          <a:xfrm>
            <a:off x="218926" y="716553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SOURCE_ID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2B3725-BDEC-45E1-BDEC-EF05002F79DC}"/>
              </a:ext>
            </a:extLst>
          </p:cNvPr>
          <p:cNvCxnSpPr>
            <a:stCxn id="74" idx="3"/>
            <a:endCxn id="71" idx="1"/>
          </p:cNvCxnSpPr>
          <p:nvPr/>
        </p:nvCxnSpPr>
        <p:spPr>
          <a:xfrm flipV="1">
            <a:off x="1298926" y="717921"/>
            <a:ext cx="1301885" cy="39133"/>
          </a:xfrm>
          <a:prstGeom prst="bentConnector3">
            <a:avLst>
              <a:gd name="adj1" fmla="val 77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Brace 68">
            <a:extLst>
              <a:ext uri="{FF2B5EF4-FFF2-40B4-BE49-F238E27FC236}">
                <a16:creationId xmlns:a16="http://schemas.microsoft.com/office/drawing/2014/main" id="{48F3BD73-B4D0-4F19-B85A-C9C2CEAD2B87}"/>
              </a:ext>
            </a:extLst>
          </p:cNvPr>
          <p:cNvSpPr/>
          <p:nvPr/>
        </p:nvSpPr>
        <p:spPr>
          <a:xfrm>
            <a:off x="4771658" y="405119"/>
            <a:ext cx="810000" cy="4465071"/>
          </a:xfrm>
          <a:prstGeom prst="rightBrace">
            <a:avLst>
              <a:gd name="adj1" fmla="val 8333"/>
              <a:gd name="adj2" fmla="val 713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sz="135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26E78E-2395-43A9-AA2D-7EB906C5F9A0}"/>
              </a:ext>
            </a:extLst>
          </p:cNvPr>
          <p:cNvSpPr/>
          <p:nvPr/>
        </p:nvSpPr>
        <p:spPr>
          <a:xfrm>
            <a:off x="276142" y="-2277"/>
            <a:ext cx="7621022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 1 – Rated Usage File (L01_File) – Mapeo de datos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119E53F-9C8D-4AC9-9399-28D6C093B6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2128" y="459359"/>
          <a:ext cx="1876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2502360" imgH="685800" progId="Package">
                  <p:embed/>
                </p:oleObj>
              </mc:Choice>
              <mc:Fallback>
                <p:oleObj name="Packager Shell Object" showAsIcon="1" r:id="rId6" imgW="2502360" imgH="68580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119E53F-9C8D-4AC9-9399-28D6C093B6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02128" y="459359"/>
                        <a:ext cx="18764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C64B888-2071-4E41-B69A-B795F609DF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7907" y="1030804"/>
            <a:ext cx="2293144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7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24" grpId="0" animBg="1"/>
      <p:bldP spid="24" grpId="1" animBg="1"/>
      <p:bldP spid="24" grpId="2" animBg="1"/>
      <p:bldP spid="27" grpId="0" animBg="1"/>
      <p:bldP spid="27" grpId="1" animBg="1"/>
      <p:bldP spid="27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52" grpId="0" animBg="1"/>
      <p:bldP spid="52" grpId="1" animBg="1"/>
      <p:bldP spid="52" grpId="2" animBg="1"/>
      <p:bldP spid="58" grpId="0" animBg="1"/>
      <p:bldP spid="58" grpId="1" animBg="1"/>
      <p:bldP spid="58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6" grpId="0" animBg="1"/>
      <p:bldP spid="96" grpId="1" animBg="1"/>
      <p:bldP spid="96" grpId="2" animBg="1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4" grpId="0" animBg="1"/>
      <p:bldP spid="104" grpId="1" animBg="1"/>
      <p:bldP spid="104" grpId="2" animBg="1"/>
      <p:bldP spid="71" grpId="0" animBg="1"/>
      <p:bldP spid="71" grpId="1" animBg="1"/>
      <p:bldP spid="71" grpId="2" animBg="1"/>
      <p:bldP spid="74" grpId="0" animBg="1"/>
      <p:bldP spid="74" grpId="1" animBg="1"/>
      <p:bldP spid="74" grpId="2" animBg="1"/>
      <p:bldP spid="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F6F8C-77D7-4433-85ED-0A36AB217A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0" y="426144"/>
            <a:ext cx="7454348" cy="3912428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C614EB-CC3F-46D9-9655-9C1A36171DF4}"/>
              </a:ext>
            </a:extLst>
          </p:cNvPr>
          <p:cNvSpPr/>
          <p:nvPr/>
        </p:nvSpPr>
        <p:spPr>
          <a:xfrm>
            <a:off x="276142" y="-2277"/>
            <a:ext cx="484351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 3 – Contexto - Arquitectura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0E876E-2101-4A9E-8749-546875F7E531}"/>
              </a:ext>
            </a:extLst>
          </p:cNvPr>
          <p:cNvSpPr/>
          <p:nvPr/>
        </p:nvSpPr>
        <p:spPr>
          <a:xfrm>
            <a:off x="80916" y="4131115"/>
            <a:ext cx="3128211" cy="60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s-AR" sz="105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VM </a:t>
            </a:r>
            <a:r>
              <a:rPr lang="es-AR" sz="105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Ware</a:t>
            </a:r>
            <a:r>
              <a:rPr lang="es-AR" sz="105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tasación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servicios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 III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cargo de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calificar y consolidar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consumos y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enviarlos a EOP.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D67AB8-9713-4BB9-BA19-B3E2DDA03597}"/>
              </a:ext>
            </a:extLst>
          </p:cNvPr>
          <p:cNvSpPr/>
          <p:nvPr/>
        </p:nvSpPr>
        <p:spPr>
          <a:xfrm>
            <a:off x="4913096" y="3093748"/>
            <a:ext cx="4230904" cy="776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s-AR" sz="105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EOP: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External </a:t>
            </a:r>
            <a:r>
              <a:rPr lang="es-AR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Processor. Es el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responsable de validar el formato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contexto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la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 de la información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insertan los distintos sistemas de tasación y, también, de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los archivos L01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es el modo en el que los datos circulan en Kenan.</a:t>
            </a:r>
          </a:p>
        </p:txBody>
      </p:sp>
    </p:spTree>
    <p:extLst>
      <p:ext uri="{BB962C8B-B14F-4D97-AF65-F5344CB8AC3E}">
        <p14:creationId xmlns:p14="http://schemas.microsoft.com/office/powerpoint/2010/main" val="391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AFBD9F-31E9-40DD-BCC9-1CF633C0A6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71" y="1202635"/>
            <a:ext cx="8030817" cy="3776870"/>
          </a:xfrm>
          <a:prstGeom prst="rect">
            <a:avLst/>
          </a:prstGeom>
          <a:noFill/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CE2EA03-7A04-41A4-97C3-AEF3A7A4AE15}"/>
              </a:ext>
            </a:extLst>
          </p:cNvPr>
          <p:cNvSpPr/>
          <p:nvPr/>
        </p:nvSpPr>
        <p:spPr>
          <a:xfrm>
            <a:off x="6903987" y="715296"/>
            <a:ext cx="1341179" cy="788989"/>
          </a:xfrm>
          <a:prstGeom prst="wedgeRoundRectCallout">
            <a:avLst>
              <a:gd name="adj1" fmla="val -7201"/>
              <a:gd name="adj2" fmla="val 188936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5 -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Kenan procesa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archivo y los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cargados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nuevo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facturador.</a:t>
            </a:r>
            <a:endParaRPr lang="es-AR" sz="900" b="1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52933BC-2C08-4FBD-9F1D-96E18B53BD29}"/>
              </a:ext>
            </a:extLst>
          </p:cNvPr>
          <p:cNvSpPr/>
          <p:nvPr/>
        </p:nvSpPr>
        <p:spPr>
          <a:xfrm>
            <a:off x="7675085" y="3489854"/>
            <a:ext cx="1480532" cy="842271"/>
          </a:xfrm>
          <a:prstGeom prst="wedgeRoundRectCallout">
            <a:avLst>
              <a:gd name="adj1" fmla="val -57087"/>
              <a:gd name="adj2" fmla="val 50200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archivo desaparece de la carpeta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gracias a un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procedimiento en Kenan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cada 15 minutos verifica la información de la carpeta</a:t>
            </a:r>
            <a:endParaRPr lang="es-AR" sz="9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D005F69-CA6D-416D-92ED-0BE94D070A70}"/>
              </a:ext>
            </a:extLst>
          </p:cNvPr>
          <p:cNvSpPr/>
          <p:nvPr/>
        </p:nvSpPr>
        <p:spPr>
          <a:xfrm>
            <a:off x="5001296" y="1202635"/>
            <a:ext cx="1385857" cy="3249947"/>
          </a:xfrm>
          <a:prstGeom prst="wedgeRoundRectCallout">
            <a:avLst>
              <a:gd name="adj1" fmla="val -132271"/>
              <a:gd name="adj2" fmla="val 49379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comando para iniciar la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Importación de Cargos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luego los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insertará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tabla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EOP.L01_stagging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En caso de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errores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información relacionada quedará registrada en la tabla </a:t>
            </a:r>
            <a:r>
              <a:rPr lang="es-AR" sz="9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EOP.DEC_IIII_Log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crea un archivo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plano llamado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L01_file (</a:t>
            </a:r>
            <a:r>
              <a:rPr lang="es-AR" sz="9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Rated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9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Usages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File)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una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carpeta compartida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donde queda a disposición de </a:t>
            </a:r>
            <a:r>
              <a:rPr lang="es-AR" sz="9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Kenan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su posterior procesamiento.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mantiene una copia de este archivo</a:t>
            </a:r>
            <a:endParaRPr lang="es-AR" sz="900" b="1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E2F8C43-DB32-4C6C-B60F-77150FEE1387}"/>
              </a:ext>
            </a:extLst>
          </p:cNvPr>
          <p:cNvSpPr/>
          <p:nvPr/>
        </p:nvSpPr>
        <p:spPr>
          <a:xfrm>
            <a:off x="3622354" y="1883391"/>
            <a:ext cx="1358431" cy="1309357"/>
          </a:xfrm>
          <a:prstGeom prst="wedgeRoundRectCallout">
            <a:avLst>
              <a:gd name="adj1" fmla="val -63460"/>
              <a:gd name="adj2" fmla="val 47118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que se encuentra un consumo nuevo se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actualiza la información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todas las tablas de DEC 3 con los consumos y el registro de la última actualización. </a:t>
            </a:r>
            <a:endParaRPr lang="es-AR" sz="900" b="1" dirty="0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830D475-370C-427E-9E87-D5DBDEBE170A}"/>
              </a:ext>
            </a:extLst>
          </p:cNvPr>
          <p:cNvSpPr/>
          <p:nvPr/>
        </p:nvSpPr>
        <p:spPr>
          <a:xfrm>
            <a:off x="417230" y="569070"/>
            <a:ext cx="3058264" cy="546635"/>
          </a:xfrm>
          <a:prstGeom prst="wedgeRoundRectCallout">
            <a:avLst>
              <a:gd name="adj1" fmla="val 10083"/>
              <a:gd name="adj2" fmla="val 110885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 una aplicación que se encarga de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el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 WEB y la base de datos se encuentren sincronizadas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AR" sz="900" dirty="0">
              <a:solidFill>
                <a:schemeClr val="tx1"/>
              </a:solidFill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F5DAC8A-6F7C-407E-BD52-58A79FB8E83E}"/>
              </a:ext>
            </a:extLst>
          </p:cNvPr>
          <p:cNvSpPr/>
          <p:nvPr/>
        </p:nvSpPr>
        <p:spPr>
          <a:xfrm>
            <a:off x="29224" y="3592213"/>
            <a:ext cx="1156481" cy="1075322"/>
          </a:xfrm>
          <a:prstGeom prst="wedgeRoundRectCallout">
            <a:avLst>
              <a:gd name="adj1" fmla="val 89296"/>
              <a:gd name="adj2" fmla="val -21992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ejecuta automáticamente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operaciones de </a:t>
            </a:r>
            <a:r>
              <a:rPr lang="es-AR" sz="9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sobre los consumos llamadas PXQ.</a:t>
            </a:r>
            <a:endParaRPr lang="es-AR" sz="9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FB72D1-E90E-4BBD-B553-1899EB3D69F8}"/>
              </a:ext>
            </a:extLst>
          </p:cNvPr>
          <p:cNvSpPr/>
          <p:nvPr/>
        </p:nvSpPr>
        <p:spPr>
          <a:xfrm>
            <a:off x="276142" y="-2277"/>
            <a:ext cx="484351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 3 – Descripción del Proceso</a:t>
            </a:r>
          </a:p>
        </p:txBody>
      </p:sp>
      <p:sp>
        <p:nvSpPr>
          <p:cNvPr id="13" name="Explosion: 14 Points 12">
            <a:extLst>
              <a:ext uri="{FF2B5EF4-FFF2-40B4-BE49-F238E27FC236}">
                <a16:creationId xmlns:a16="http://schemas.microsoft.com/office/drawing/2014/main" id="{8E7524D2-B0B1-4687-AD2F-3AC16C3D43EA}"/>
              </a:ext>
            </a:extLst>
          </p:cNvPr>
          <p:cNvSpPr/>
          <p:nvPr/>
        </p:nvSpPr>
        <p:spPr>
          <a:xfrm>
            <a:off x="1790810" y="3592213"/>
            <a:ext cx="1073426" cy="47650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/>
              <a:t>PxQ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C97A8C0D-F7FE-4A86-B654-B6EF07714D6C}"/>
              </a:ext>
            </a:extLst>
          </p:cNvPr>
          <p:cNvSpPr/>
          <p:nvPr/>
        </p:nvSpPr>
        <p:spPr>
          <a:xfrm>
            <a:off x="6514041" y="4332125"/>
            <a:ext cx="2121069" cy="456796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>
                <a:solidFill>
                  <a:schemeClr val="tx1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\\latamfs\Kenan1</a:t>
            </a:r>
            <a:r>
              <a:rPr lang="es-AR" sz="1000" dirty="0">
                <a:solidFill>
                  <a:schemeClr val="tx1"/>
                </a:solidFill>
              </a:rPr>
              <a:t> (</a:t>
            </a:r>
            <a:r>
              <a:rPr lang="es-AR" sz="1000" dirty="0" err="1">
                <a:solidFill>
                  <a:schemeClr val="tx1"/>
                </a:solidFill>
              </a:rPr>
              <a:t>Prod</a:t>
            </a:r>
            <a:r>
              <a:rPr lang="es-AR" sz="10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s-AR" sz="1000" dirty="0">
                <a:solidFill>
                  <a:schemeClr val="tx1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\\latamfs\Kenan</a:t>
            </a:r>
            <a:r>
              <a:rPr lang="es-AR" sz="1000" dirty="0">
                <a:solidFill>
                  <a:schemeClr val="tx1"/>
                </a:solidFill>
              </a:rPr>
              <a:t> (</a:t>
            </a:r>
            <a:r>
              <a:rPr lang="es-AR" sz="1000" dirty="0" err="1">
                <a:solidFill>
                  <a:schemeClr val="tx1"/>
                </a:solidFill>
              </a:rPr>
              <a:t>TESt</a:t>
            </a:r>
            <a:r>
              <a:rPr lang="es-AR" sz="1000" dirty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3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13"/>
          <p:cNvSpPr txBox="1">
            <a:spLocks noChangeArrowheads="1"/>
          </p:cNvSpPr>
          <p:nvPr/>
        </p:nvSpPr>
        <p:spPr bwMode="auto">
          <a:xfrm>
            <a:off x="3351134" y="2060734"/>
            <a:ext cx="1871663" cy="1008522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600" b="1" dirty="0">
                <a:solidFill>
                  <a:schemeClr val="dk1"/>
                </a:solidFill>
              </a:rPr>
              <a:t>USG_DEC3_VMWARE</a:t>
            </a:r>
          </a:p>
          <a:p>
            <a:r>
              <a:rPr lang="es-AR" sz="600" b="1" dirty="0">
                <a:solidFill>
                  <a:schemeClr val="dk1"/>
                </a:solidFill>
              </a:rPr>
              <a:t>Column Name</a:t>
            </a:r>
            <a:r>
              <a:rPr lang="es-AR" sz="600" b="1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DEC3_USG_VMWARE_ID</a:t>
            </a: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CREATED_BY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FECHA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DEC3_VMWARE_ID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SERVICE_INSTANCE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TOKEN_ID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DEC3_USG_HEADER_ID</a:t>
            </a: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3351135" y="723682"/>
            <a:ext cx="1871663" cy="1017889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600" b="1" dirty="0">
                <a:solidFill>
                  <a:schemeClr val="dk1"/>
                </a:solidFill>
              </a:rPr>
              <a:t>USG_DEC3_HEADER</a:t>
            </a:r>
          </a:p>
          <a:p>
            <a:r>
              <a:rPr lang="es-AR" sz="600" b="1" dirty="0" err="1">
                <a:solidFill>
                  <a:schemeClr val="dk1"/>
                </a:solidFill>
              </a:rPr>
              <a:t>Column</a:t>
            </a:r>
            <a:r>
              <a:rPr lang="es-AR" sz="600" b="1" dirty="0">
                <a:solidFill>
                  <a:schemeClr val="dk1"/>
                </a:solidFill>
              </a:rPr>
              <a:t> Name</a:t>
            </a:r>
            <a:r>
              <a:rPr lang="es-AR" sz="600" b="1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DEC3_USG_HEADER_ID</a:t>
            </a: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CREATED_BY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FECHA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SERVICE_INSTANCE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MODIFIED_BY</a:t>
            </a:r>
          </a:p>
        </p:txBody>
      </p:sp>
      <p:cxnSp>
        <p:nvCxnSpPr>
          <p:cNvPr id="3" name="Straight Arrow Connector 2"/>
          <p:cNvCxnSpPr>
            <a:stCxn id="9" idx="2"/>
            <a:endCxn id="35" idx="0"/>
          </p:cNvCxnSpPr>
          <p:nvPr/>
        </p:nvCxnSpPr>
        <p:spPr>
          <a:xfrm flipH="1">
            <a:off x="4286966" y="1741571"/>
            <a:ext cx="1" cy="31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1479471" y="3388419"/>
            <a:ext cx="1871663" cy="1174257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600" b="1" dirty="0">
                <a:solidFill>
                  <a:schemeClr val="dk1"/>
                </a:solidFill>
              </a:rPr>
              <a:t>USG_DEC3_DETAIL</a:t>
            </a:r>
          </a:p>
          <a:p>
            <a:r>
              <a:rPr lang="es-AR" sz="600" b="1" dirty="0">
                <a:solidFill>
                  <a:schemeClr val="dk1"/>
                </a:solidFill>
              </a:rPr>
              <a:t>Column Name</a:t>
            </a:r>
            <a:r>
              <a:rPr lang="es-AR" sz="600" b="1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DEC3_DETAIL_ID </a:t>
            </a:r>
            <a:r>
              <a:rPr lang="en-US" sz="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CREATED_BY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DATA_CONSUMO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FECHA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MUESTRA_CONSUMO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SERVICE_INSTANCE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TIPO_CONSUMO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DEC3_USG_VMWARE_ID</a:t>
            </a: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5222797" y="3388419"/>
            <a:ext cx="1871663" cy="1174257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600" b="1" dirty="0">
                <a:solidFill>
                  <a:schemeClr val="dk1"/>
                </a:solidFill>
              </a:rPr>
              <a:t>USG_DEC3_PROPERTY</a:t>
            </a:r>
          </a:p>
          <a:p>
            <a:r>
              <a:rPr lang="es-AR" sz="600" b="1" dirty="0">
                <a:solidFill>
                  <a:schemeClr val="dk1"/>
                </a:solidFill>
              </a:rPr>
              <a:t>Column Name</a:t>
            </a:r>
            <a:r>
              <a:rPr lang="es-AR" sz="600" b="1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DEC3_PROPERTY_ID </a:t>
            </a:r>
            <a:r>
              <a:rPr lang="en-US" sz="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CREATED_BY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DATA_PROPERTY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FECHA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SERVICE_INSTANCE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TIPO_PROPERTY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DEC3_USG_VMWARE_ID</a:t>
            </a:r>
          </a:p>
        </p:txBody>
      </p:sp>
      <p:cxnSp>
        <p:nvCxnSpPr>
          <p:cNvPr id="15" name="Straight Arrow Connector 14"/>
          <p:cNvCxnSpPr>
            <a:stCxn id="35" idx="2"/>
            <a:endCxn id="24" idx="0"/>
          </p:cNvCxnSpPr>
          <p:nvPr/>
        </p:nvCxnSpPr>
        <p:spPr>
          <a:xfrm rot="16200000" flipH="1">
            <a:off x="5063216" y="2293006"/>
            <a:ext cx="319163" cy="1871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2"/>
            <a:endCxn id="22" idx="0"/>
          </p:cNvCxnSpPr>
          <p:nvPr/>
        </p:nvCxnSpPr>
        <p:spPr>
          <a:xfrm rot="5400000">
            <a:off x="3191554" y="2293006"/>
            <a:ext cx="319163" cy="1871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3"/>
          <p:cNvSpPr txBox="1">
            <a:spLocks noChangeArrowheads="1"/>
          </p:cNvSpPr>
          <p:nvPr/>
        </p:nvSpPr>
        <p:spPr bwMode="auto">
          <a:xfrm>
            <a:off x="6158629" y="723682"/>
            <a:ext cx="1871663" cy="1559310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600" b="1" dirty="0">
                <a:solidFill>
                  <a:schemeClr val="dk1"/>
                </a:solidFill>
              </a:rPr>
              <a:t>USG_DEC3_TOTAL</a:t>
            </a:r>
          </a:p>
          <a:p>
            <a:r>
              <a:rPr lang="es-AR" sz="600" b="1" dirty="0">
                <a:solidFill>
                  <a:schemeClr val="dk1"/>
                </a:solidFill>
              </a:rPr>
              <a:t>Column Name</a:t>
            </a:r>
            <a:r>
              <a:rPr lang="es-AR" sz="600" b="1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USG_DEC3_TOTAL_ID </a:t>
            </a:r>
            <a:r>
              <a:rPr lang="en-US" sz="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BURST_PRICE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CONSUMO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CANTIDAD_CONSUMO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FECHA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IDLE_PRICE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PRECIO_POR_CANTIDAD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SERVICE_INSTANCE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TASA_PACTADA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USED_PRICE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DEC3_USG_HEADER_ID</a:t>
            </a:r>
          </a:p>
        </p:txBody>
      </p:sp>
      <p:cxnSp>
        <p:nvCxnSpPr>
          <p:cNvPr id="20" name="Elbow Connector 19"/>
          <p:cNvCxnSpPr>
            <a:stCxn id="9" idx="3"/>
            <a:endCxn id="30" idx="1"/>
          </p:cNvCxnSpPr>
          <p:nvPr/>
        </p:nvCxnSpPr>
        <p:spPr>
          <a:xfrm>
            <a:off x="5222797" y="1232627"/>
            <a:ext cx="935831" cy="2707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Alternate Process 33"/>
          <p:cNvSpPr/>
          <p:nvPr/>
        </p:nvSpPr>
        <p:spPr>
          <a:xfrm>
            <a:off x="1248615" y="723682"/>
            <a:ext cx="1871664" cy="1017889"/>
          </a:xfrm>
          <a:prstGeom prst="flowChartAlternate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1350" dirty="0">
                <a:solidFill>
                  <a:schemeClr val="accent1">
                    <a:lumMod val="50000"/>
                  </a:schemeClr>
                </a:solidFill>
              </a:rPr>
              <a:t>Client_VMWare</a:t>
            </a:r>
          </a:p>
        </p:txBody>
      </p:sp>
      <p:sp>
        <p:nvSpPr>
          <p:cNvPr id="36" name="Flowchart: Alternate Process 35"/>
          <p:cNvSpPr/>
          <p:nvPr/>
        </p:nvSpPr>
        <p:spPr>
          <a:xfrm>
            <a:off x="1479470" y="1277885"/>
            <a:ext cx="1358498" cy="399769"/>
          </a:xfrm>
          <a:prstGeom prst="flowChartAlternate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>
                <a:solidFill>
                  <a:schemeClr val="accent1">
                    <a:lumMod val="50000"/>
                  </a:schemeClr>
                </a:solidFill>
              </a:rPr>
              <a:t>Proceso PxQ</a:t>
            </a:r>
          </a:p>
        </p:txBody>
      </p:sp>
      <p:sp>
        <p:nvSpPr>
          <p:cNvPr id="26" name="Left-Right Arrow 25"/>
          <p:cNvSpPr/>
          <p:nvPr/>
        </p:nvSpPr>
        <p:spPr>
          <a:xfrm>
            <a:off x="3120279" y="1169632"/>
            <a:ext cx="230855" cy="1353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B3EC0E-8553-4391-9B57-6D934D413192}"/>
              </a:ext>
            </a:extLst>
          </p:cNvPr>
          <p:cNvSpPr/>
          <p:nvPr/>
        </p:nvSpPr>
        <p:spPr>
          <a:xfrm>
            <a:off x="276140" y="-2277"/>
            <a:ext cx="6818319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 3 – Descripción de </a:t>
            </a:r>
            <a:r>
              <a:rPr lang="en-US" sz="2100" b="1" u="sng" dirty="0" err="1">
                <a:ln w="0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Tablas</a:t>
            </a:r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DER – </a:t>
            </a:r>
            <a:r>
              <a:rPr lang="en-US" sz="2100" b="1" u="sng" dirty="0" err="1">
                <a:ln w="0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Detalle</a:t>
            </a:r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100" b="1" u="sng" dirty="0" err="1">
                <a:ln w="0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PxQ</a:t>
            </a:r>
            <a:endParaRPr lang="en-US" sz="2100" b="1" u="sng" dirty="0">
              <a:ln w="0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158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9" grpId="0" animBg="1"/>
      <p:bldP spid="22" grpId="0" animBg="1"/>
      <p:bldP spid="24" grpId="0" animBg="1"/>
      <p:bldP spid="30" grpId="0" animBg="1"/>
      <p:bldP spid="34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271DC80-950E-4478-848C-EF5325957F44}"/>
              </a:ext>
            </a:extLst>
          </p:cNvPr>
          <p:cNvSpPr/>
          <p:nvPr/>
        </p:nvSpPr>
        <p:spPr>
          <a:xfrm>
            <a:off x="324475" y="4211512"/>
            <a:ext cx="1852610" cy="875570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CFG_IMPORT_MESSAGE</a:t>
            </a:r>
          </a:p>
          <a:p>
            <a:pPr algn="ctr"/>
            <a:r>
              <a:rPr lang="es-AR" sz="825" dirty="0"/>
              <a:t>Esta tabla mantiene todos los errores posibles que la aplicación registra en tabla de registro</a:t>
            </a:r>
            <a:endParaRPr lang="es-AR" sz="825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727BBC-22CD-4F19-95DD-A3D8143DFD9C}"/>
              </a:ext>
            </a:extLst>
          </p:cNvPr>
          <p:cNvSpPr/>
          <p:nvPr/>
        </p:nvSpPr>
        <p:spPr>
          <a:xfrm>
            <a:off x="7131842" y="546215"/>
            <a:ext cx="1862137" cy="4540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L01_STAGGING</a:t>
            </a:r>
          </a:p>
          <a:p>
            <a:pPr algn="ctr"/>
            <a:r>
              <a:rPr lang="es-AR" sz="825" dirty="0"/>
              <a:t>Contiene todos los registros que se enviarán de EOP a </a:t>
            </a:r>
            <a:r>
              <a:rPr lang="es-AR" sz="825" dirty="0" err="1"/>
              <a:t>Kenan</a:t>
            </a:r>
            <a:r>
              <a:rPr lang="es-AR" sz="825" dirty="0"/>
              <a:t> en el archivo de formato L01.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603430-73F8-405C-8BF2-1BF01008533F}"/>
              </a:ext>
            </a:extLst>
          </p:cNvPr>
          <p:cNvSpPr/>
          <p:nvPr/>
        </p:nvSpPr>
        <p:spPr>
          <a:xfrm>
            <a:off x="4687862" y="1685568"/>
            <a:ext cx="1852612" cy="16043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USG_DEC3_TOTAL</a:t>
            </a:r>
          </a:p>
          <a:p>
            <a:pPr algn="ctr"/>
            <a:r>
              <a:rPr lang="es-AR" sz="825" dirty="0"/>
              <a:t>Aquí se insertan todos los consumos después de pasar a través de los cálculos (</a:t>
            </a:r>
            <a:r>
              <a:rPr lang="es-AR" sz="825" dirty="0" err="1"/>
              <a:t>PxQ</a:t>
            </a:r>
            <a:r>
              <a:rPr lang="es-AR" sz="825" dirty="0"/>
              <a:t>).</a:t>
            </a:r>
          </a:p>
          <a:p>
            <a:pPr algn="ctr"/>
            <a:endParaRPr lang="es-AR" sz="135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048077-E011-4E13-A074-4E667287B688}"/>
              </a:ext>
            </a:extLst>
          </p:cNvPr>
          <p:cNvSpPr/>
          <p:nvPr/>
        </p:nvSpPr>
        <p:spPr>
          <a:xfrm>
            <a:off x="2484861" y="546216"/>
            <a:ext cx="1871663" cy="92496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V_DEC3_SE_FOR_SI</a:t>
            </a:r>
          </a:p>
          <a:p>
            <a:pPr algn="ctr"/>
            <a:r>
              <a:rPr lang="es-AR" sz="825" dirty="0"/>
              <a:t>Esta vista se utiliza para traer la información sobre el </a:t>
            </a:r>
            <a:r>
              <a:rPr lang="es-AR" sz="825" dirty="0" err="1"/>
              <a:t>Service</a:t>
            </a:r>
            <a:r>
              <a:rPr lang="es-AR" sz="825" dirty="0"/>
              <a:t> </a:t>
            </a:r>
            <a:r>
              <a:rPr lang="es-AR" sz="825" dirty="0" err="1"/>
              <a:t>Element</a:t>
            </a:r>
            <a:r>
              <a:rPr lang="es-AR" sz="825" dirty="0"/>
              <a:t>, </a:t>
            </a:r>
            <a:r>
              <a:rPr lang="es-AR" sz="825" dirty="0" err="1"/>
              <a:t>Product_SE_ID</a:t>
            </a:r>
            <a:r>
              <a:rPr lang="es-AR" sz="825" dirty="0"/>
              <a:t> y el país relacionado con </a:t>
            </a:r>
            <a:r>
              <a:rPr lang="es-AR" sz="825" dirty="0" err="1"/>
              <a:t>Service</a:t>
            </a:r>
            <a:r>
              <a:rPr lang="es-AR" sz="825" dirty="0"/>
              <a:t> </a:t>
            </a:r>
            <a:r>
              <a:rPr lang="es-AR" sz="825" dirty="0" err="1"/>
              <a:t>Instance</a:t>
            </a:r>
            <a:r>
              <a:rPr lang="es-AR" sz="825" dirty="0"/>
              <a:t> en la tabla USG_DEC3_TOTAL</a:t>
            </a:r>
            <a:endParaRPr lang="es-AR" sz="825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9E3FBA-6E3C-40A4-B1B0-A2F4A658894D}"/>
              </a:ext>
            </a:extLst>
          </p:cNvPr>
          <p:cNvSpPr/>
          <p:nvPr/>
        </p:nvSpPr>
        <p:spPr>
          <a:xfrm>
            <a:off x="4687862" y="3986417"/>
            <a:ext cx="1852612" cy="699791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DEC_III_LOG</a:t>
            </a:r>
          </a:p>
          <a:p>
            <a:pPr algn="ctr"/>
            <a:r>
              <a:rPr lang="es-AR" sz="825" dirty="0"/>
              <a:t>Tabla donde se registran todos los errores.</a:t>
            </a:r>
            <a:endParaRPr lang="es-AR" sz="825" b="1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14949" y="4210632"/>
            <a:ext cx="1871663" cy="878209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CFG_IMPORT_MESSAGE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IMPORT_MESSAGE_ID</a:t>
            </a:r>
            <a:r>
              <a:rPr lang="en-US" altLang="es-AR" sz="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IMPORT_MESSAGE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CREATED_BY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MODIFIED_BY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MESSAGE_PARAMETER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7122316" y="546216"/>
            <a:ext cx="1871663" cy="4546149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B0F0"/>
                </a:solidFill>
              </a:rPr>
              <a:t>SOURCE_ID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ACCOUNT_NRO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BASE_AMT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BILL_CLASS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CDR_STATUS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COUNTRY_DIAL_CODE_ORIGIN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CUSTOMER_TAG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EQUIP_CLASS_CODE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996633"/>
                </a:solidFill>
              </a:rPr>
              <a:t>EXT_TRACKING_ID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JURISDICTION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NO_BILL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OPEN_ITEM_ID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RATE_PERIOD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TYPE_ID_USG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UNROUNDED_AMOUNT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35" name="TextBox 13"/>
          <p:cNvSpPr txBox="1">
            <a:spLocks noChangeArrowheads="1"/>
          </p:cNvSpPr>
          <p:nvPr/>
        </p:nvSpPr>
        <p:spPr bwMode="auto">
          <a:xfrm>
            <a:off x="4678339" y="1685567"/>
            <a:ext cx="1871663" cy="1604342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600" b="1" dirty="0">
                <a:solidFill>
                  <a:schemeClr val="dk1"/>
                </a:solidFill>
              </a:rPr>
              <a:t>USG_DEC3_TOTAL</a:t>
            </a:r>
          </a:p>
          <a:p>
            <a:r>
              <a:rPr lang="es-AR" sz="600" b="1" dirty="0">
                <a:solidFill>
                  <a:schemeClr val="dk1"/>
                </a:solidFill>
              </a:rPr>
              <a:t>Column Name</a:t>
            </a:r>
            <a:r>
              <a:rPr lang="es-AR" sz="600" b="1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USG_DEC3_TOTAL_ID</a:t>
            </a: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BURST_PRICE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CONSUMO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CANTIDAD_CONSUMO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CURRENCY_ID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FECHA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IDLE_PRICE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PRECIO_POR_CANTIDAD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SERVICE_INSTANCE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TASA_PACTADA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USED_PRICE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chemeClr val="accent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DEC3_USG_HEADER_ID</a:t>
            </a:r>
            <a:endParaRPr lang="en-US" sz="600" b="1" dirty="0">
              <a:solidFill>
                <a:schemeClr val="accent5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678338" y="3986417"/>
            <a:ext cx="1871663" cy="699791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600" b="1" dirty="0">
                <a:solidFill>
                  <a:schemeClr val="dk1"/>
                </a:solidFill>
              </a:rPr>
              <a:t>DEC_III_LOG</a:t>
            </a:r>
          </a:p>
          <a:p>
            <a:r>
              <a:rPr lang="es-AR" sz="600" b="1" dirty="0">
                <a:solidFill>
                  <a:schemeClr val="dk1"/>
                </a:solidFill>
              </a:rPr>
              <a:t>Column Name</a:t>
            </a:r>
            <a:r>
              <a:rPr lang="es-AR" sz="600" b="1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DEC_III_LOG_ID </a:t>
            </a:r>
            <a:r>
              <a:rPr lang="es-AR" sz="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chemeClr val="accent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DEC_USG_HEADER_ID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CREATED_DATE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ERROR_DESCRIPTION</a:t>
            </a: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2496162" y="535840"/>
            <a:ext cx="1871663" cy="924965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600" b="1" dirty="0">
                <a:solidFill>
                  <a:schemeClr val="dk1"/>
                </a:solidFill>
              </a:rPr>
              <a:t>V_DEC3_SE_FOR_SI</a:t>
            </a:r>
          </a:p>
          <a:p>
            <a:r>
              <a:rPr lang="es-AR" sz="600" b="1" dirty="0">
                <a:solidFill>
                  <a:schemeClr val="dk1"/>
                </a:solidFill>
              </a:rPr>
              <a:t>Column Name</a:t>
            </a:r>
            <a:r>
              <a:rPr lang="es-AR" sz="600" b="1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SERVICE_INSTANCE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 b="1" dirty="0">
                <a:solidFill>
                  <a:srgbClr val="996633"/>
                </a:solidFill>
              </a:rPr>
              <a:t>SERVICE_ELEMENT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PRODUCT_SE_ID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>
                <a:solidFill>
                  <a:srgbClr val="0033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COUNTRY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AGREED_CUR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>
                <a:solidFill>
                  <a:srgbClr val="FF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92764-E2A5-4F44-BE29-B4C77DE0CA62}"/>
              </a:ext>
            </a:extLst>
          </p:cNvPr>
          <p:cNvSpPr/>
          <p:nvPr/>
        </p:nvSpPr>
        <p:spPr>
          <a:xfrm>
            <a:off x="314949" y="1896316"/>
            <a:ext cx="1862137" cy="918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USAGE_TYPES</a:t>
            </a:r>
          </a:p>
          <a:p>
            <a:pPr algn="ctr"/>
            <a:r>
              <a:rPr lang="es-AR" sz="825" dirty="0"/>
              <a:t>Contiene la lista de </a:t>
            </a:r>
            <a:r>
              <a:rPr lang="es-AR" sz="825" dirty="0" err="1"/>
              <a:t>usage_id</a:t>
            </a:r>
            <a:r>
              <a:rPr lang="es-AR" sz="825" dirty="0"/>
              <a:t>.</a:t>
            </a:r>
            <a:endParaRPr lang="es-AR" sz="825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6854AE-85D2-4ED2-B46D-0643EE4A14A5}"/>
              </a:ext>
            </a:extLst>
          </p:cNvPr>
          <p:cNvSpPr/>
          <p:nvPr/>
        </p:nvSpPr>
        <p:spPr>
          <a:xfrm>
            <a:off x="314949" y="532621"/>
            <a:ext cx="1862136" cy="1280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CFG_CURRENCY</a:t>
            </a:r>
          </a:p>
          <a:p>
            <a:pPr algn="ctr"/>
            <a:r>
              <a:rPr lang="es-AR" sz="825" dirty="0"/>
              <a:t>Contiene la lista de monedas.</a:t>
            </a:r>
            <a:endParaRPr lang="es-AR" sz="825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67AB1B-B7D9-4647-9150-15878F6A1CB6}"/>
              </a:ext>
            </a:extLst>
          </p:cNvPr>
          <p:cNvSpPr/>
          <p:nvPr/>
        </p:nvSpPr>
        <p:spPr>
          <a:xfrm>
            <a:off x="314950" y="2892058"/>
            <a:ext cx="1871663" cy="63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CFG_OPERATING_UNIT</a:t>
            </a:r>
          </a:p>
          <a:p>
            <a:pPr algn="ctr"/>
            <a:r>
              <a:rPr lang="es-AR" sz="825" dirty="0"/>
              <a:t>Contiene la lista de los diferentes códigos de país.</a:t>
            </a:r>
            <a:endParaRPr lang="es-AR" sz="825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50BB2B-0D7B-4127-A80F-A3546B1D3A8A}"/>
              </a:ext>
            </a:extLst>
          </p:cNvPr>
          <p:cNvSpPr/>
          <p:nvPr/>
        </p:nvSpPr>
        <p:spPr>
          <a:xfrm>
            <a:off x="324475" y="3594261"/>
            <a:ext cx="1871663" cy="56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SOURCE</a:t>
            </a:r>
          </a:p>
          <a:p>
            <a:pPr algn="ctr"/>
            <a:r>
              <a:rPr lang="es-AR" sz="825" dirty="0"/>
              <a:t>Contiene la lista de Tipos de Consumo.</a:t>
            </a:r>
            <a:endParaRPr lang="es-AR" sz="825" b="1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05424" y="1890950"/>
            <a:ext cx="1871662" cy="923925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USAGE_TYPES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TYPE_ID_USG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SE_PRODUCT_ID</a:t>
            </a:r>
            <a:r>
              <a:rPr lang="en-US" altLang="es-AR" sz="600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CALL_TYPE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USAGE_TYPE</a:t>
            </a:r>
            <a:r>
              <a:rPr lang="en-US" altLang="es-AR" sz="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NA_ACCOUNT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GREATER_AMOUNT 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05423" y="532621"/>
            <a:ext cx="1871663" cy="1286513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CFG_CURRENCY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CURRENCY_CRM_CODE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FF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CURRENCY_ERP_CODE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CREATED_BY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MODIFIED_BY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CURRENCY_INTERCONN_CODE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CURRENCY_ID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CURRENCY_KENAN_CURRENCY_CODE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CURRENCY_KENAN_CURRENCY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24475" y="3596021"/>
            <a:ext cx="1871663" cy="554646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600" b="1" dirty="0">
                <a:solidFill>
                  <a:schemeClr val="dk1"/>
                </a:solidFill>
              </a:rPr>
              <a:t>SOURCE</a:t>
            </a:r>
          </a:p>
          <a:p>
            <a:r>
              <a:rPr lang="es-AR" sz="600" b="1" dirty="0">
                <a:solidFill>
                  <a:schemeClr val="dk1"/>
                </a:solidFill>
              </a:rPr>
              <a:t>Column Name</a:t>
            </a:r>
            <a:r>
              <a:rPr lang="es-AR" sz="600" b="1" dirty="0"/>
              <a:t> </a:t>
            </a:r>
          </a:p>
          <a:p>
            <a:r>
              <a:rPr lang="es-AR" sz="600" b="1" dirty="0">
                <a:solidFill>
                  <a:srgbClr val="00B0F0"/>
                </a:solidFill>
              </a:rPr>
              <a:t>SOURCE_ID</a:t>
            </a:r>
            <a:r>
              <a:rPr lang="es-AR" sz="600" b="1" dirty="0">
                <a:solidFill>
                  <a:sysClr val="windowText" lastClr="000000"/>
                </a:solidFill>
              </a:rPr>
              <a:t> (PK)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SOURCE_EMAIL_ERROR_REPORT </a:t>
            </a: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314950" y="2886362"/>
            <a:ext cx="1871663" cy="638175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CFG_OPERATING_UNIT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OPERATING_UNIT_ID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33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OPERATING_UNIT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OPERATING_UNIT_COLLABORATION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OPERATING_UNIT_EOP_CODE</a:t>
            </a:r>
          </a:p>
        </p:txBody>
      </p:sp>
      <p:cxnSp>
        <p:nvCxnSpPr>
          <p:cNvPr id="16" name="Straight Arrow Connector 15"/>
          <p:cNvCxnSpPr>
            <a:cxnSpLocks/>
            <a:stCxn id="35" idx="3"/>
            <a:endCxn id="5" idx="3"/>
          </p:cNvCxnSpPr>
          <p:nvPr/>
        </p:nvCxnSpPr>
        <p:spPr>
          <a:xfrm flipH="1">
            <a:off x="6550001" y="2487738"/>
            <a:ext cx="1" cy="184857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8" idx="3"/>
            <a:endCxn id="5" idx="1"/>
          </p:cNvCxnSpPr>
          <p:nvPr/>
        </p:nvCxnSpPr>
        <p:spPr>
          <a:xfrm flipV="1">
            <a:off x="2186612" y="4336313"/>
            <a:ext cx="2491726" cy="313424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endCxn id="7" idx="3"/>
          </p:cNvCxnSpPr>
          <p:nvPr/>
        </p:nvCxnSpPr>
        <p:spPr>
          <a:xfrm rot="10800000" flipV="1">
            <a:off x="2196138" y="3598676"/>
            <a:ext cx="4916652" cy="274667"/>
          </a:xfrm>
          <a:prstGeom prst="bentConnector3">
            <a:avLst>
              <a:gd name="adj1" fmla="val 50000"/>
            </a:avLst>
          </a:prstGeom>
          <a:ln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35" idx="3"/>
            <a:endCxn id="4" idx="1"/>
          </p:cNvCxnSpPr>
          <p:nvPr/>
        </p:nvCxnSpPr>
        <p:spPr>
          <a:xfrm>
            <a:off x="6550001" y="2487738"/>
            <a:ext cx="572315" cy="331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2196137" y="1187368"/>
            <a:ext cx="298248" cy="2018082"/>
          </a:xfrm>
          <a:prstGeom prst="bentConnector3">
            <a:avLst>
              <a:gd name="adj1" fmla="val 372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9" idx="1"/>
            <a:endCxn id="6" idx="3"/>
          </p:cNvCxnSpPr>
          <p:nvPr/>
        </p:nvCxnSpPr>
        <p:spPr>
          <a:xfrm rot="10800000" flipV="1">
            <a:off x="2177086" y="998322"/>
            <a:ext cx="319076" cy="1354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9" idx="1"/>
            <a:endCxn id="12" idx="3"/>
          </p:cNvCxnSpPr>
          <p:nvPr/>
        </p:nvCxnSpPr>
        <p:spPr>
          <a:xfrm rot="10800000" flipV="1">
            <a:off x="2177086" y="998322"/>
            <a:ext cx="319076" cy="177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  <a:stCxn id="9" idx="3"/>
            <a:endCxn id="35" idx="0"/>
          </p:cNvCxnSpPr>
          <p:nvPr/>
        </p:nvCxnSpPr>
        <p:spPr>
          <a:xfrm>
            <a:off x="4367824" y="998322"/>
            <a:ext cx="1246346" cy="687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2448011-7691-473B-A354-825E88BB135D}"/>
              </a:ext>
            </a:extLst>
          </p:cNvPr>
          <p:cNvCxnSpPr>
            <a:cxnSpLocks/>
          </p:cNvCxnSpPr>
          <p:nvPr/>
        </p:nvCxnSpPr>
        <p:spPr>
          <a:xfrm>
            <a:off x="3192756" y="895625"/>
            <a:ext cx="1539000" cy="197100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0DB701A-2254-46D1-86DA-3135E2331210}"/>
              </a:ext>
            </a:extLst>
          </p:cNvPr>
          <p:cNvCxnSpPr>
            <a:cxnSpLocks/>
          </p:cNvCxnSpPr>
          <p:nvPr/>
        </p:nvCxnSpPr>
        <p:spPr>
          <a:xfrm>
            <a:off x="988145" y="1431309"/>
            <a:ext cx="3711147" cy="971069"/>
          </a:xfrm>
          <a:prstGeom prst="bentConnector3">
            <a:avLst>
              <a:gd name="adj1" fmla="val 36448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3165084-BA31-4D7D-BB8B-DB0DB611DBDE}"/>
              </a:ext>
            </a:extLst>
          </p:cNvPr>
          <p:cNvCxnSpPr>
            <a:cxnSpLocks/>
          </p:cNvCxnSpPr>
          <p:nvPr/>
        </p:nvCxnSpPr>
        <p:spPr>
          <a:xfrm>
            <a:off x="1095890" y="882810"/>
            <a:ext cx="1436847" cy="478793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7A8301F-21DF-4513-A965-D28E0EBADC70}"/>
              </a:ext>
            </a:extLst>
          </p:cNvPr>
          <p:cNvCxnSpPr>
            <a:cxnSpLocks/>
          </p:cNvCxnSpPr>
          <p:nvPr/>
        </p:nvCxnSpPr>
        <p:spPr>
          <a:xfrm flipV="1">
            <a:off x="1132571" y="1078036"/>
            <a:ext cx="1358196" cy="1161000"/>
          </a:xfrm>
          <a:prstGeom prst="bentConnector3">
            <a:avLst>
              <a:gd name="adj1" fmla="val 80296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991BCB4-883D-4FFC-87B8-D78A304B6A71}"/>
              </a:ext>
            </a:extLst>
          </p:cNvPr>
          <p:cNvCxnSpPr>
            <a:cxnSpLocks/>
          </p:cNvCxnSpPr>
          <p:nvPr/>
        </p:nvCxnSpPr>
        <p:spPr>
          <a:xfrm flipV="1">
            <a:off x="995221" y="1179427"/>
            <a:ext cx="1512000" cy="2052000"/>
          </a:xfrm>
          <a:prstGeom prst="bentConnector3">
            <a:avLst>
              <a:gd name="adj1" fmla="val 84504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15">
            <a:extLst>
              <a:ext uri="{FF2B5EF4-FFF2-40B4-BE49-F238E27FC236}">
                <a16:creationId xmlns:a16="http://schemas.microsoft.com/office/drawing/2014/main" id="{65393FD4-343A-49E3-8576-674DB056D266}"/>
              </a:ext>
            </a:extLst>
          </p:cNvPr>
          <p:cNvCxnSpPr>
            <a:cxnSpLocks/>
          </p:cNvCxnSpPr>
          <p:nvPr/>
        </p:nvCxnSpPr>
        <p:spPr>
          <a:xfrm flipH="1">
            <a:off x="287188" y="2522027"/>
            <a:ext cx="5400" cy="1323000"/>
          </a:xfrm>
          <a:prstGeom prst="bentConnector3">
            <a:avLst>
              <a:gd name="adj1" fmla="val 4469898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11E8A8F-9281-433C-9830-BEB3139DA2B0}"/>
              </a:ext>
            </a:extLst>
          </p:cNvPr>
          <p:cNvCxnSpPr>
            <a:cxnSpLocks/>
          </p:cNvCxnSpPr>
          <p:nvPr/>
        </p:nvCxnSpPr>
        <p:spPr>
          <a:xfrm>
            <a:off x="1221757" y="4543645"/>
            <a:ext cx="3456578" cy="14914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15">
            <a:extLst>
              <a:ext uri="{FF2B5EF4-FFF2-40B4-BE49-F238E27FC236}">
                <a16:creationId xmlns:a16="http://schemas.microsoft.com/office/drawing/2014/main" id="{06309671-4DB6-4065-B9A4-D7C9ABC9F481}"/>
              </a:ext>
            </a:extLst>
          </p:cNvPr>
          <p:cNvCxnSpPr>
            <a:cxnSpLocks/>
          </p:cNvCxnSpPr>
          <p:nvPr/>
        </p:nvCxnSpPr>
        <p:spPr>
          <a:xfrm flipH="1">
            <a:off x="4687861" y="3129467"/>
            <a:ext cx="5400" cy="1215000"/>
          </a:xfrm>
          <a:prstGeom prst="bentConnector3">
            <a:avLst>
              <a:gd name="adj1" fmla="val 4469898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4D1C1FF-4AB7-493B-B961-019BC628798F}"/>
              </a:ext>
            </a:extLst>
          </p:cNvPr>
          <p:cNvCxnSpPr>
            <a:cxnSpLocks/>
          </p:cNvCxnSpPr>
          <p:nvPr/>
        </p:nvCxnSpPr>
        <p:spPr>
          <a:xfrm>
            <a:off x="5614166" y="1948282"/>
            <a:ext cx="1539000" cy="2970000"/>
          </a:xfrm>
          <a:prstGeom prst="bentConnector3">
            <a:avLst>
              <a:gd name="adj1" fmla="val 81043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D74DC30-6C16-4906-A0A3-18936735F464}"/>
              </a:ext>
            </a:extLst>
          </p:cNvPr>
          <p:cNvCxnSpPr>
            <a:cxnSpLocks/>
          </p:cNvCxnSpPr>
          <p:nvPr/>
        </p:nvCxnSpPr>
        <p:spPr>
          <a:xfrm flipV="1">
            <a:off x="5428351" y="2085814"/>
            <a:ext cx="1701000" cy="783000"/>
          </a:xfrm>
          <a:prstGeom prst="bentConnector3">
            <a:avLst>
              <a:gd name="adj1" fmla="val 75367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F6A190C-01F9-4C97-B8E7-CA219B7D7170}"/>
              </a:ext>
            </a:extLst>
          </p:cNvPr>
          <p:cNvSpPr/>
          <p:nvPr/>
        </p:nvSpPr>
        <p:spPr>
          <a:xfrm>
            <a:off x="276141" y="-2277"/>
            <a:ext cx="531891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 3 – Descripción de Tablas - DER</a:t>
            </a:r>
          </a:p>
        </p:txBody>
      </p:sp>
    </p:spTree>
    <p:extLst>
      <p:ext uri="{BB962C8B-B14F-4D97-AF65-F5344CB8AC3E}">
        <p14:creationId xmlns:p14="http://schemas.microsoft.com/office/powerpoint/2010/main" val="93652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1" grpId="0" animBg="1"/>
      <p:bldP spid="2" grpId="0" animBg="1"/>
      <p:bldP spid="32" grpId="0" animBg="1"/>
      <p:bldP spid="8" grpId="0" animBg="1"/>
      <p:bldP spid="4" grpId="0" animBg="1"/>
      <p:bldP spid="35" grpId="0" animBg="1"/>
      <p:bldP spid="5" grpId="0" animBg="1"/>
      <p:bldP spid="9" grpId="0" animBg="1"/>
      <p:bldP spid="24" grpId="0" animBg="1"/>
      <p:bldP spid="22" grpId="0" animBg="1"/>
      <p:bldP spid="26" grpId="0" animBg="1"/>
      <p:bldP spid="28" grpId="0" animBg="1"/>
      <p:bldP spid="6" grpId="0" animBg="1"/>
      <p:bldP spid="12" grpId="0" animBg="1"/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994FD1A2-1D5E-4281-8C3D-58084143A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10" y="408016"/>
            <a:ext cx="1871663" cy="4597303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B0F0"/>
                </a:solidFill>
              </a:rPr>
              <a:t>SOURCE_ID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ACCOUNT_NRO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BASE_AMT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BILL_CLASS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CDR_STATUS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COUNTRY_DIAL_CODE_ORIGIN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CUSTOMER_TAG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EQUIP_CLASS_CODE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996633"/>
                </a:solidFill>
              </a:rPr>
              <a:t>EXT_TRACKING_ID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JURISDICTION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NO_BILL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OPEN_ITEM_ID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RATE_PERIOD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TYPE_ID_USG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UNROUNDED_AMOUNT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B53557-CE0E-4A4B-B953-0BB5601AE589}"/>
              </a:ext>
            </a:extLst>
          </p:cNvPr>
          <p:cNvSpPr/>
          <p:nvPr/>
        </p:nvSpPr>
        <p:spPr>
          <a:xfrm>
            <a:off x="2590595" y="888795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USG_DEC3_TOTAL.PRECIO_POR_CANTIDAD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3D4E07-23C4-467D-8C42-5601D7AC4D69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>
            <a:off x="1298926" y="929295"/>
            <a:ext cx="1291669" cy="97774"/>
          </a:xfrm>
          <a:prstGeom prst="bentConnector3">
            <a:avLst>
              <a:gd name="adj1" fmla="val 7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71A7AA-921F-462C-9A4B-5ADA075F99E3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 flipV="1">
            <a:off x="1298926" y="1027069"/>
            <a:ext cx="1291669" cy="97773"/>
          </a:xfrm>
          <a:prstGeom prst="bentConnector3">
            <a:avLst>
              <a:gd name="adj1" fmla="val 7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AF9F3F-C67D-4B1E-AA99-58681894F00D}"/>
              </a:ext>
            </a:extLst>
          </p:cNvPr>
          <p:cNvSpPr/>
          <p:nvPr/>
        </p:nvSpPr>
        <p:spPr>
          <a:xfrm>
            <a:off x="218926" y="888795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AMOUNT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4C885E0-A618-4D3E-A84D-FE80AB3D68BA}"/>
              </a:ext>
            </a:extLst>
          </p:cNvPr>
          <p:cNvSpPr/>
          <p:nvPr/>
        </p:nvSpPr>
        <p:spPr>
          <a:xfrm>
            <a:off x="218926" y="1084342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BASE_AMT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BB6C46A-B84B-49AC-AE9D-C9BE89CCFD21}"/>
              </a:ext>
            </a:extLst>
          </p:cNvPr>
          <p:cNvSpPr/>
          <p:nvPr/>
        </p:nvSpPr>
        <p:spPr>
          <a:xfrm>
            <a:off x="218926" y="1450574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CUSTOMER_TAG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047BFC-D621-4681-B48C-674257A06128}"/>
              </a:ext>
            </a:extLst>
          </p:cNvPr>
          <p:cNvSpPr/>
          <p:nvPr/>
        </p:nvSpPr>
        <p:spPr>
          <a:xfrm>
            <a:off x="2590595" y="1205842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USG_DEC3_DETAIL.TIPO_CONSUMO|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7F9915-1F06-4F43-8EFB-47DD371520A2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1298926" y="1344116"/>
            <a:ext cx="1291669" cy="146959"/>
          </a:xfrm>
          <a:prstGeom prst="bentConnector3">
            <a:avLst>
              <a:gd name="adj1" fmla="val 77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2DEAC48-1FEC-4776-86C7-F6CD19ED4F02}"/>
              </a:ext>
            </a:extLst>
          </p:cNvPr>
          <p:cNvSpPr/>
          <p:nvPr/>
        </p:nvSpPr>
        <p:spPr>
          <a:xfrm>
            <a:off x="218926" y="1816807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EXT_TRACKING_ID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5EBEEA-6931-4F49-A73E-AD1CF76A2F11}"/>
              </a:ext>
            </a:extLst>
          </p:cNvPr>
          <p:cNvSpPr/>
          <p:nvPr/>
        </p:nvSpPr>
        <p:spPr>
          <a:xfrm>
            <a:off x="2584631" y="1522889"/>
            <a:ext cx="2349000" cy="67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b="1" dirty="0"/>
              <a:t>V_DEC3_SE_FOR_SI.SERVICE_ELEMENT |</a:t>
            </a:r>
            <a:endParaRPr lang="es-AR" sz="900" b="1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AB156AB-36A0-4808-98CE-719F3CFA1857}"/>
              </a:ext>
            </a:extLst>
          </p:cNvPr>
          <p:cNvSpPr/>
          <p:nvPr/>
        </p:nvSpPr>
        <p:spPr>
          <a:xfrm>
            <a:off x="218926" y="1916420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EXTERNAL_ID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4FA3E5-C441-4868-9C78-D2A198940D04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1298926" y="1857307"/>
            <a:ext cx="1285706" cy="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569D01B-4816-4238-A8D5-A5CE321FB9B4}"/>
              </a:ext>
            </a:extLst>
          </p:cNvPr>
          <p:cNvSpPr/>
          <p:nvPr/>
        </p:nvSpPr>
        <p:spPr>
          <a:xfrm>
            <a:off x="2590595" y="2233744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USG_DEC3_TOTAL.SERVICE_INSTANCE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7C9890-3878-482D-9395-6C96155F7775}"/>
              </a:ext>
            </a:extLst>
          </p:cNvPr>
          <p:cNvCxnSpPr>
            <a:stCxn id="52" idx="3"/>
            <a:endCxn id="58" idx="1"/>
          </p:cNvCxnSpPr>
          <p:nvPr/>
        </p:nvCxnSpPr>
        <p:spPr>
          <a:xfrm>
            <a:off x="1298926" y="1956920"/>
            <a:ext cx="1291669" cy="415098"/>
          </a:xfrm>
          <a:prstGeom prst="bentConnector3">
            <a:avLst>
              <a:gd name="adj1" fmla="val 78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523103B-FB16-4BA5-855A-46AACA121799}"/>
              </a:ext>
            </a:extLst>
          </p:cNvPr>
          <p:cNvSpPr/>
          <p:nvPr/>
        </p:nvSpPr>
        <p:spPr>
          <a:xfrm>
            <a:off x="218926" y="3372784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RATE_CURRENCY_CODE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10A1193-E824-40F6-B527-B98F64EAB3E1}"/>
              </a:ext>
            </a:extLst>
          </p:cNvPr>
          <p:cNvSpPr/>
          <p:nvPr/>
        </p:nvSpPr>
        <p:spPr>
          <a:xfrm>
            <a:off x="2590595" y="3167697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err="1"/>
              <a:t>cfg_currency.CURRENCY_KENAN_CURRENCY_CODE</a:t>
            </a:r>
            <a:endParaRPr lang="es-AR" sz="900" b="1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D385B57-2BED-4C91-BADA-C91F98813EE9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 flipV="1">
            <a:off x="1298926" y="3305970"/>
            <a:ext cx="1291669" cy="107314"/>
          </a:xfrm>
          <a:prstGeom prst="bentConnector3">
            <a:avLst>
              <a:gd name="adj1" fmla="val 78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FEC58FF-E668-4A9D-A0F5-E739A9278824}"/>
              </a:ext>
            </a:extLst>
          </p:cNvPr>
          <p:cNvSpPr/>
          <p:nvPr/>
        </p:nvSpPr>
        <p:spPr>
          <a:xfrm>
            <a:off x="218926" y="4007279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TRANS_DT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7E644A9-84DD-44B0-A460-28E90363A0FD}"/>
              </a:ext>
            </a:extLst>
          </p:cNvPr>
          <p:cNvSpPr/>
          <p:nvPr/>
        </p:nvSpPr>
        <p:spPr>
          <a:xfrm>
            <a:off x="2600810" y="3781390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USG_DEC3_TOTAL.FECHA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924062F-C9C0-434B-9F05-69779B8DD5CC}"/>
              </a:ext>
            </a:extLst>
          </p:cNvPr>
          <p:cNvCxnSpPr>
            <a:stCxn id="89" idx="3"/>
            <a:endCxn id="90" idx="1"/>
          </p:cNvCxnSpPr>
          <p:nvPr/>
        </p:nvCxnSpPr>
        <p:spPr>
          <a:xfrm flipV="1">
            <a:off x="1298926" y="3919664"/>
            <a:ext cx="1301885" cy="128115"/>
          </a:xfrm>
          <a:prstGeom prst="bentConnector3">
            <a:avLst>
              <a:gd name="adj1" fmla="val 77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DA03276-78A4-4C14-ADA3-4D602FC3D8FD}"/>
              </a:ext>
            </a:extLst>
          </p:cNvPr>
          <p:cNvSpPr/>
          <p:nvPr/>
        </p:nvSpPr>
        <p:spPr>
          <a:xfrm>
            <a:off x="218926" y="4190418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TYPE_ID_USG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1DF146-C248-4E1D-90CF-57D829A90E3D}"/>
              </a:ext>
            </a:extLst>
          </p:cNvPr>
          <p:cNvSpPr/>
          <p:nvPr/>
        </p:nvSpPr>
        <p:spPr>
          <a:xfrm>
            <a:off x="218926" y="4291853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UNITS_CURRENCY_CODE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5FA3B0E-0387-40FD-AC1C-EB9D5E20B352}"/>
              </a:ext>
            </a:extLst>
          </p:cNvPr>
          <p:cNvSpPr/>
          <p:nvPr/>
        </p:nvSpPr>
        <p:spPr>
          <a:xfrm>
            <a:off x="218926" y="4390833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UNROUNDED_AMOUNT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3A8AEF9-6D6C-4D12-A7D8-08D47DD00C55}"/>
              </a:ext>
            </a:extLst>
          </p:cNvPr>
          <p:cNvSpPr/>
          <p:nvPr/>
        </p:nvSpPr>
        <p:spPr>
          <a:xfrm>
            <a:off x="218926" y="4741632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SEQ_ORIGIN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FFA9356-94FF-41C0-8F5E-379CF8961328}"/>
              </a:ext>
            </a:extLst>
          </p:cNvPr>
          <p:cNvSpPr/>
          <p:nvPr/>
        </p:nvSpPr>
        <p:spPr>
          <a:xfrm>
            <a:off x="2600810" y="4096307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Usage_types.TYPE_ID_USG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319A73B-924F-420F-926D-4F01383B056D}"/>
              </a:ext>
            </a:extLst>
          </p:cNvPr>
          <p:cNvCxnSpPr>
            <a:stCxn id="96" idx="3"/>
            <a:endCxn id="100" idx="1"/>
          </p:cNvCxnSpPr>
          <p:nvPr/>
        </p:nvCxnSpPr>
        <p:spPr>
          <a:xfrm>
            <a:off x="1298926" y="4230919"/>
            <a:ext cx="1301885" cy="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1240CB3-950A-40D8-89BB-585B8A0BC0A9}"/>
              </a:ext>
            </a:extLst>
          </p:cNvPr>
          <p:cNvSpPr/>
          <p:nvPr/>
        </p:nvSpPr>
        <p:spPr>
          <a:xfrm>
            <a:off x="2600810" y="4405395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USG_DEC3_TOTAL.USG_DEC3_TOTAL_ID 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9C87465-33DD-49BF-AA70-EBA781A9A4E1}"/>
              </a:ext>
            </a:extLst>
          </p:cNvPr>
          <p:cNvCxnSpPr>
            <a:stCxn id="97" idx="3"/>
            <a:endCxn id="73" idx="1"/>
          </p:cNvCxnSpPr>
          <p:nvPr/>
        </p:nvCxnSpPr>
        <p:spPr>
          <a:xfrm flipV="1">
            <a:off x="1298926" y="3305971"/>
            <a:ext cx="1291669" cy="1026383"/>
          </a:xfrm>
          <a:prstGeom prst="bentConnector3">
            <a:avLst>
              <a:gd name="adj1" fmla="val 78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41026D6-0093-47C6-B3A8-4A8D83A8FEF7}"/>
              </a:ext>
            </a:extLst>
          </p:cNvPr>
          <p:cNvCxnSpPr>
            <a:stCxn id="99" idx="3"/>
            <a:endCxn id="104" idx="1"/>
          </p:cNvCxnSpPr>
          <p:nvPr/>
        </p:nvCxnSpPr>
        <p:spPr>
          <a:xfrm flipV="1">
            <a:off x="1298926" y="4543668"/>
            <a:ext cx="1301885" cy="238464"/>
          </a:xfrm>
          <a:prstGeom prst="bentConnector3">
            <a:avLst>
              <a:gd name="adj1" fmla="val 77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91">
            <a:extLst>
              <a:ext uri="{FF2B5EF4-FFF2-40B4-BE49-F238E27FC236}">
                <a16:creationId xmlns:a16="http://schemas.microsoft.com/office/drawing/2014/main" id="{B804629D-15D3-43A4-B5B2-1E698B5C4EB6}"/>
              </a:ext>
            </a:extLst>
          </p:cNvPr>
          <p:cNvCxnSpPr>
            <a:cxnSpLocks/>
            <a:stCxn id="98" idx="3"/>
            <a:endCxn id="5" idx="1"/>
          </p:cNvCxnSpPr>
          <p:nvPr/>
        </p:nvCxnSpPr>
        <p:spPr>
          <a:xfrm flipV="1">
            <a:off x="1298926" y="1027069"/>
            <a:ext cx="1291669" cy="3404264"/>
          </a:xfrm>
          <a:prstGeom prst="bentConnector3">
            <a:avLst>
              <a:gd name="adj1" fmla="val 7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C82BC1-6E7C-4351-9F58-6CF9E8BE3721}"/>
              </a:ext>
            </a:extLst>
          </p:cNvPr>
          <p:cNvGrpSpPr/>
          <p:nvPr/>
        </p:nvGrpSpPr>
        <p:grpSpPr>
          <a:xfrm>
            <a:off x="5281249" y="2998257"/>
            <a:ext cx="3554006" cy="1800670"/>
            <a:chOff x="6901205" y="1043643"/>
            <a:chExt cx="4738675" cy="24008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199441E-64AD-47E0-B441-DCEB794ED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1205" y="1043643"/>
              <a:ext cx="2148840" cy="24003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94C28E-52C0-415D-82E8-596F2CD4B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1883" y="1835996"/>
              <a:ext cx="1028700" cy="5715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08F6B1-75AA-4304-83D4-52BAA76C6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4216" y="2505939"/>
              <a:ext cx="1314450" cy="30861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5D95AB-C7EA-4D26-836E-8FAF9665F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4216" y="1498558"/>
              <a:ext cx="2411730" cy="28575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9B16DF3-AEC8-4D3D-B197-F16AF2DC8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1883" y="2853437"/>
              <a:ext cx="1028700" cy="571500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E50247D-F422-47A4-9E09-D0D3D03A06D3}"/>
                </a:ext>
              </a:extLst>
            </p:cNvPr>
            <p:cNvCxnSpPr>
              <a:stCxn id="3" idx="2"/>
              <a:endCxn id="11" idx="1"/>
            </p:cNvCxnSpPr>
            <p:nvPr/>
          </p:nvCxnSpPr>
          <p:spPr>
            <a:xfrm rot="16200000" flipH="1">
              <a:off x="7881040" y="1378257"/>
              <a:ext cx="357760" cy="168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D556AD-E285-4C9D-8EC6-9BA9F85E9BEB}"/>
                </a:ext>
              </a:extLst>
            </p:cNvPr>
            <p:cNvCxnSpPr>
              <a:stCxn id="11" idx="2"/>
              <a:endCxn id="8" idx="1"/>
            </p:cNvCxnSpPr>
            <p:nvPr/>
          </p:nvCxnSpPr>
          <p:spPr>
            <a:xfrm rot="16200000" flipH="1">
              <a:off x="9352263" y="1782126"/>
              <a:ext cx="337438" cy="3418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01BD9FE-82FF-4699-9B8F-A9605B623E3D}"/>
                </a:ext>
              </a:extLst>
            </p:cNvPr>
            <p:cNvCxnSpPr>
              <a:stCxn id="3" idx="2"/>
              <a:endCxn id="10" idx="1"/>
            </p:cNvCxnSpPr>
            <p:nvPr/>
          </p:nvCxnSpPr>
          <p:spPr>
            <a:xfrm rot="16200000" flipH="1">
              <a:off x="7371635" y="1887662"/>
              <a:ext cx="1376571" cy="168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C1D1D86-B01E-49CE-A005-553ED120B942}"/>
                </a:ext>
              </a:extLst>
            </p:cNvPr>
            <p:cNvCxnSpPr>
              <a:stCxn id="10" idx="2"/>
              <a:endCxn id="53" idx="1"/>
            </p:cNvCxnSpPr>
            <p:nvPr/>
          </p:nvCxnSpPr>
          <p:spPr>
            <a:xfrm rot="16200000" flipH="1">
              <a:off x="9084343" y="2531647"/>
              <a:ext cx="324638" cy="8904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row: Circular 27">
              <a:extLst>
                <a:ext uri="{FF2B5EF4-FFF2-40B4-BE49-F238E27FC236}">
                  <a16:creationId xmlns:a16="http://schemas.microsoft.com/office/drawing/2014/main" id="{7855B951-4308-4F7C-827C-D995692D9B60}"/>
                </a:ext>
              </a:extLst>
            </p:cNvPr>
            <p:cNvSpPr/>
            <p:nvPr/>
          </p:nvSpPr>
          <p:spPr>
            <a:xfrm rot="5400000">
              <a:off x="9891223" y="1695878"/>
              <a:ext cx="1546614" cy="1950701"/>
            </a:xfrm>
            <a:prstGeom prst="circularArrow">
              <a:avLst>
                <a:gd name="adj1" fmla="val 12077"/>
                <a:gd name="adj2" fmla="val 1142319"/>
                <a:gd name="adj3" fmla="val 20366934"/>
                <a:gd name="adj4" fmla="val 10800277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35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ECA8A1-426E-4464-8EA7-65C219AC2D6E}"/>
                </a:ext>
              </a:extLst>
            </p:cNvPr>
            <p:cNvSpPr/>
            <p:nvPr/>
          </p:nvSpPr>
          <p:spPr>
            <a:xfrm>
              <a:off x="9718760" y="3139187"/>
              <a:ext cx="945770" cy="21361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350"/>
            </a:p>
          </p:txBody>
        </p: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843134A-F2FB-4C79-BBD4-C4FB515F5B06}"/>
              </a:ext>
            </a:extLst>
          </p:cNvPr>
          <p:cNvSpPr/>
          <p:nvPr/>
        </p:nvSpPr>
        <p:spPr>
          <a:xfrm>
            <a:off x="2600810" y="579647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Source.SOURCE_ID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C8CF33F-6E92-4927-83A2-B822FCFFF612}"/>
              </a:ext>
            </a:extLst>
          </p:cNvPr>
          <p:cNvSpPr/>
          <p:nvPr/>
        </p:nvSpPr>
        <p:spPr>
          <a:xfrm>
            <a:off x="218926" y="716553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SOURCE_ID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2B3725-BDEC-45E1-BDEC-EF05002F79DC}"/>
              </a:ext>
            </a:extLst>
          </p:cNvPr>
          <p:cNvCxnSpPr>
            <a:stCxn id="74" idx="3"/>
            <a:endCxn id="71" idx="1"/>
          </p:cNvCxnSpPr>
          <p:nvPr/>
        </p:nvCxnSpPr>
        <p:spPr>
          <a:xfrm flipV="1">
            <a:off x="1298926" y="717921"/>
            <a:ext cx="1301885" cy="39133"/>
          </a:xfrm>
          <a:prstGeom prst="bentConnector3">
            <a:avLst>
              <a:gd name="adj1" fmla="val 77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Brace 68">
            <a:extLst>
              <a:ext uri="{FF2B5EF4-FFF2-40B4-BE49-F238E27FC236}">
                <a16:creationId xmlns:a16="http://schemas.microsoft.com/office/drawing/2014/main" id="{48F3BD73-B4D0-4F19-B85A-C9C2CEAD2B87}"/>
              </a:ext>
            </a:extLst>
          </p:cNvPr>
          <p:cNvSpPr/>
          <p:nvPr/>
        </p:nvSpPr>
        <p:spPr>
          <a:xfrm>
            <a:off x="4771658" y="405119"/>
            <a:ext cx="810000" cy="4465071"/>
          </a:xfrm>
          <a:prstGeom prst="rightBrace">
            <a:avLst>
              <a:gd name="adj1" fmla="val 8333"/>
              <a:gd name="adj2" fmla="val 713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sz="135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26E78E-2395-43A9-AA2D-7EB906C5F9A0}"/>
              </a:ext>
            </a:extLst>
          </p:cNvPr>
          <p:cNvSpPr/>
          <p:nvPr/>
        </p:nvSpPr>
        <p:spPr>
          <a:xfrm>
            <a:off x="276142" y="-2277"/>
            <a:ext cx="7621022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 3 – Rated Usage File (L01_File) – Mapeo de datos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1DDF87B-3D70-437F-B62F-C9340C2695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0643" y="453296"/>
          <a:ext cx="1914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2553120" imgH="685800" progId="Package">
                  <p:embed/>
                </p:oleObj>
              </mc:Choice>
              <mc:Fallback>
                <p:oleObj name="Packager Shell Object" showAsIcon="1" r:id="rId6" imgW="2553120" imgH="685800" progId="Packag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1DDF87B-3D70-437F-B62F-C9340C2695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60643" y="453296"/>
                        <a:ext cx="1914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3F52985C-F606-40DC-97DF-264EA08B47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1333" y="1026760"/>
            <a:ext cx="2293144" cy="17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24" grpId="0" animBg="1"/>
      <p:bldP spid="24" grpId="1" animBg="1"/>
      <p:bldP spid="24" grpId="2" animBg="1"/>
      <p:bldP spid="27" grpId="0" animBg="1"/>
      <p:bldP spid="27" grpId="1" animBg="1"/>
      <p:bldP spid="27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52" grpId="0" animBg="1"/>
      <p:bldP spid="52" grpId="1" animBg="1"/>
      <p:bldP spid="52" grpId="2" animBg="1"/>
      <p:bldP spid="58" grpId="0" animBg="1"/>
      <p:bldP spid="58" grpId="1" animBg="1"/>
      <p:bldP spid="58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6" grpId="0" animBg="1"/>
      <p:bldP spid="96" grpId="1" animBg="1"/>
      <p:bldP spid="96" grpId="2" animBg="1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4" grpId="0" animBg="1"/>
      <p:bldP spid="104" grpId="1" animBg="1"/>
      <p:bldP spid="104" grpId="2" animBg="1"/>
      <p:bldP spid="71" grpId="0" animBg="1"/>
      <p:bldP spid="71" grpId="1" animBg="1"/>
      <p:bldP spid="71" grpId="2" animBg="1"/>
      <p:bldP spid="74" grpId="0" animBg="1"/>
      <p:bldP spid="74" grpId="1" animBg="1"/>
      <p:bldP spid="74" grpId="2" animBg="1"/>
      <p:bldP spid="6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B52BAE-D399-4AA7-8F95-9BD1D344B6F1}"/>
              </a:ext>
            </a:extLst>
          </p:cNvPr>
          <p:cNvSpPr/>
          <p:nvPr/>
        </p:nvSpPr>
        <p:spPr>
          <a:xfrm>
            <a:off x="7149819" y="525073"/>
            <a:ext cx="1994181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s-AR" sz="105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OSSDB: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tasación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los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servicios de Internet por consumo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cargo de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consolidar los Consumos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enviarlos a EOP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s-AR" sz="105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r>
              <a:rPr lang="es-AR" sz="105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tasación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los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servicios de Internet por consumo bajo la figura de DEC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cargo de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consolidar los Consumos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enviarlos a EOP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6C9B6-7F89-4ACB-833F-46514D520DA0}"/>
              </a:ext>
            </a:extLst>
          </p:cNvPr>
          <p:cNvSpPr/>
          <p:nvPr/>
        </p:nvSpPr>
        <p:spPr>
          <a:xfrm>
            <a:off x="7149819" y="2320066"/>
            <a:ext cx="1978579" cy="164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s-AR" sz="105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EOP: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External </a:t>
            </a:r>
            <a:r>
              <a:rPr lang="es-AR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Processor. Es el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responsable de validar el formato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contexto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la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 de la información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insertan los distintos sistemas de tasación y, también, de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los archivos L01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es el modo en el que los datos circulan en Kenan.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665321-893F-47C2-8CFD-85ECAFF7DD63}"/>
              </a:ext>
            </a:extLst>
          </p:cNvPr>
          <p:cNvSpPr/>
          <p:nvPr/>
        </p:nvSpPr>
        <p:spPr>
          <a:xfrm>
            <a:off x="276142" y="-2277"/>
            <a:ext cx="484351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 – Contexto - Arquitectura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17DFF0-8A42-47A9-9EED-2A7F4C1AE581}"/>
              </a:ext>
            </a:extLst>
          </p:cNvPr>
          <p:cNvGrpSpPr/>
          <p:nvPr/>
        </p:nvGrpSpPr>
        <p:grpSpPr>
          <a:xfrm>
            <a:off x="15602" y="448885"/>
            <a:ext cx="7249723" cy="3761992"/>
            <a:chOff x="460655" y="428328"/>
            <a:chExt cx="7706314" cy="38906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F15FA15-93A0-4EA3-99F6-3A75529ED4FD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103" y="428328"/>
              <a:ext cx="7197866" cy="3870991"/>
            </a:xfrm>
            <a:prstGeom prst="rect">
              <a:avLst/>
            </a:prstGeom>
            <a:noFill/>
          </p:spPr>
        </p:pic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7974B07B-912C-494F-BDB7-638ADEE3B631}"/>
                </a:ext>
              </a:extLst>
            </p:cNvPr>
            <p:cNvSpPr/>
            <p:nvPr/>
          </p:nvSpPr>
          <p:spPr>
            <a:xfrm>
              <a:off x="1485633" y="3344910"/>
              <a:ext cx="1232452" cy="974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b="1" dirty="0"/>
                <a:t>OSSDB</a:t>
              </a:r>
            </a:p>
          </p:txBody>
        </p:sp>
        <p:sp>
          <p:nvSpPr>
            <p:cNvPr id="3" name="Flecha: a la derecha 2">
              <a:extLst>
                <a:ext uri="{FF2B5EF4-FFF2-40B4-BE49-F238E27FC236}">
                  <a16:creationId xmlns:a16="http://schemas.microsoft.com/office/drawing/2014/main" id="{1891A140-3B0E-4B4E-8291-D92C8EE038C6}"/>
                </a:ext>
              </a:extLst>
            </p:cNvPr>
            <p:cNvSpPr/>
            <p:nvPr/>
          </p:nvSpPr>
          <p:spPr>
            <a:xfrm rot="19872372">
              <a:off x="2057861" y="2800289"/>
              <a:ext cx="894639" cy="33265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50" dirty="0"/>
                <a:t>Internet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9E984C4-B2A3-4FF7-87BE-FBFE73858B11}"/>
                </a:ext>
              </a:extLst>
            </p:cNvPr>
            <p:cNvSpPr/>
            <p:nvPr/>
          </p:nvSpPr>
          <p:spPr>
            <a:xfrm>
              <a:off x="460655" y="2947429"/>
              <a:ext cx="1045127" cy="88222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900" b="1" dirty="0" err="1"/>
                <a:t>VmWare</a:t>
              </a:r>
              <a:endParaRPr lang="es-CO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7377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BFB72D1-E90E-4BBD-B553-1899EB3D69F8}"/>
              </a:ext>
            </a:extLst>
          </p:cNvPr>
          <p:cNvSpPr/>
          <p:nvPr/>
        </p:nvSpPr>
        <p:spPr>
          <a:xfrm>
            <a:off x="276142" y="-2277"/>
            <a:ext cx="484351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defTabSz="685800">
              <a:defRPr/>
            </a:pPr>
            <a:r>
              <a:rPr lang="en-US" sz="2100" b="1" u="sng" dirty="0">
                <a:ln w="0"/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Internet – Descripción del Proceso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1F4C167-00C4-4922-9D9A-061105717DD2}"/>
              </a:ext>
            </a:extLst>
          </p:cNvPr>
          <p:cNvSpPr/>
          <p:nvPr/>
        </p:nvSpPr>
        <p:spPr>
          <a:xfrm>
            <a:off x="540487" y="894522"/>
            <a:ext cx="7900692" cy="3468756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8D378CDD-A902-41F8-B43B-EF8E86E88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51" y="2015793"/>
            <a:ext cx="1560082" cy="553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="horz" wrap="square" lIns="68580" tIns="34290" rIns="68580" bIns="34290" anchor="t" anchorCtr="0" upright="1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s-CO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WS Client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s-CO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Descarga de consumos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957DA6DB-4AE1-4962-B18A-52F1A4E49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69" y="3896536"/>
            <a:ext cx="1141502" cy="621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="horz" wrap="square" lIns="68580" tIns="34290" rIns="68580" bIns="3429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s-CO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Realizar </a:t>
            </a:r>
            <a:r>
              <a:rPr lang="es-CO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calculos</a:t>
            </a:r>
            <a:r>
              <a:rPr lang="es-CO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(tasar / </a:t>
            </a:r>
            <a:r>
              <a:rPr lang="es-CO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PxQ</a:t>
            </a:r>
            <a:r>
              <a:rPr lang="es-CO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AutoShape 12">
            <a:extLst>
              <a:ext uri="{FF2B5EF4-FFF2-40B4-BE49-F238E27FC236}">
                <a16:creationId xmlns:a16="http://schemas.microsoft.com/office/drawing/2014/main" id="{5E223598-3148-4F0B-BBB0-79C8ED0A1E0E}"/>
              </a:ext>
            </a:extLst>
          </p:cNvPr>
          <p:cNvCxnSpPr>
            <a:cxnSpLocks noChangeShapeType="1"/>
            <a:stCxn id="60" idx="1"/>
            <a:endCxn id="19" idx="0"/>
          </p:cNvCxnSpPr>
          <p:nvPr/>
        </p:nvCxnSpPr>
        <p:spPr bwMode="auto">
          <a:xfrm>
            <a:off x="816236" y="1724675"/>
            <a:ext cx="381756" cy="29111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3">
            <a:extLst>
              <a:ext uri="{FF2B5EF4-FFF2-40B4-BE49-F238E27FC236}">
                <a16:creationId xmlns:a16="http://schemas.microsoft.com/office/drawing/2014/main" id="{87CD2973-90BB-4837-BD8D-AF35DE548A4C}"/>
              </a:ext>
            </a:extLst>
          </p:cNvPr>
          <p:cNvCxnSpPr>
            <a:cxnSpLocks noChangeShapeType="1"/>
            <a:stCxn id="19" idx="2"/>
            <a:endCxn id="26" idx="1"/>
          </p:cNvCxnSpPr>
          <p:nvPr/>
        </p:nvCxnSpPr>
        <p:spPr bwMode="auto">
          <a:xfrm>
            <a:off x="1197991" y="2569317"/>
            <a:ext cx="692837" cy="48420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AutoShape 14">
            <a:extLst>
              <a:ext uri="{FF2B5EF4-FFF2-40B4-BE49-F238E27FC236}">
                <a16:creationId xmlns:a16="http://schemas.microsoft.com/office/drawing/2014/main" id="{A1C6FEFB-DCAD-44FE-9DCE-BC747BD3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992" y="3053522"/>
            <a:ext cx="1385673" cy="415144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="horz" wrap="square" lIns="68580" tIns="34290" rIns="68580" bIns="3429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1865D3DE-FDCB-4F16-B34A-ACC9CC099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504" y="4144469"/>
            <a:ext cx="1204289" cy="3360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="horz" wrap="square" lIns="68580" tIns="34290" rIns="68580" bIns="3429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s-CO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Importar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E38496D3-50D5-44F3-800A-2A7C16897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208" y="3904775"/>
            <a:ext cx="1538132" cy="338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="horz" wrap="square" lIns="68580" tIns="34290" rIns="68580" bIns="3429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s-CO" sz="1200" dirty="0">
                <a:latin typeface="Calibri" panose="020F0502020204030204" pitchFamily="34" charset="0"/>
                <a:ea typeface="Calibri" panose="020F0502020204030204" pitchFamily="34" charset="0"/>
              </a:rPr>
              <a:t>4. Crear L01 File</a:t>
            </a:r>
            <a:endParaRPr lang="es-CO" sz="2100" dirty="0"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sp>
        <p:nvSpPr>
          <p:cNvPr id="41" name="AutoShape 14">
            <a:extLst>
              <a:ext uri="{FF2B5EF4-FFF2-40B4-BE49-F238E27FC236}">
                <a16:creationId xmlns:a16="http://schemas.microsoft.com/office/drawing/2014/main" id="{9453E063-B3BD-40B3-945A-DF9FB27F6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33" y="4001640"/>
            <a:ext cx="1385673" cy="414485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="horz" wrap="square" lIns="68580" tIns="34290" rIns="68580" bIns="3429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</a:rPr>
              <a:t>Siebel</a:t>
            </a:r>
            <a:endParaRPr lang="es-CO" sz="2100" dirty="0"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cxnSp>
        <p:nvCxnSpPr>
          <p:cNvPr id="42" name="AutoShape 13">
            <a:extLst>
              <a:ext uri="{FF2B5EF4-FFF2-40B4-BE49-F238E27FC236}">
                <a16:creationId xmlns:a16="http://schemas.microsoft.com/office/drawing/2014/main" id="{1CBE3B7B-E5C3-4C71-AFC6-EC8A91D17BF9}"/>
              </a:ext>
            </a:extLst>
          </p:cNvPr>
          <p:cNvCxnSpPr>
            <a:cxnSpLocks noChangeShapeType="1"/>
            <a:stCxn id="19" idx="2"/>
            <a:endCxn id="41" idx="1"/>
          </p:cNvCxnSpPr>
          <p:nvPr/>
        </p:nvCxnSpPr>
        <p:spPr bwMode="auto">
          <a:xfrm flipH="1">
            <a:off x="913770" y="2569317"/>
            <a:ext cx="284222" cy="143232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Speech Bubble: Rectangle with Corners Rounded 8">
            <a:extLst>
              <a:ext uri="{FF2B5EF4-FFF2-40B4-BE49-F238E27FC236}">
                <a16:creationId xmlns:a16="http://schemas.microsoft.com/office/drawing/2014/main" id="{B65FC662-4A9D-43D0-A1D4-AF8BBF853A21}"/>
              </a:ext>
            </a:extLst>
          </p:cNvPr>
          <p:cNvSpPr/>
          <p:nvPr/>
        </p:nvSpPr>
        <p:spPr>
          <a:xfrm>
            <a:off x="845242" y="469264"/>
            <a:ext cx="3058264" cy="546635"/>
          </a:xfrm>
          <a:prstGeom prst="wedgeRoundRectCallout">
            <a:avLst>
              <a:gd name="adj1" fmla="val -27292"/>
              <a:gd name="adj2" fmla="val 230889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–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medio de una aplicación desarrollada para este producto, el primer día del mes se descarga la información de consumos. Procedimiento automático</a:t>
            </a:r>
            <a:endParaRPr lang="es-AR" sz="900" dirty="0">
              <a:solidFill>
                <a:schemeClr val="tx1"/>
              </a:solidFill>
            </a:endParaRPr>
          </a:p>
        </p:txBody>
      </p:sp>
      <p:sp>
        <p:nvSpPr>
          <p:cNvPr id="44" name="Speech Bubble: Rectangle with Corners Rounded 4">
            <a:extLst>
              <a:ext uri="{FF2B5EF4-FFF2-40B4-BE49-F238E27FC236}">
                <a16:creationId xmlns:a16="http://schemas.microsoft.com/office/drawing/2014/main" id="{B8153EFC-3340-4D9F-9567-5E97CCDD0E65}"/>
              </a:ext>
            </a:extLst>
          </p:cNvPr>
          <p:cNvSpPr/>
          <p:nvPr/>
        </p:nvSpPr>
        <p:spPr>
          <a:xfrm>
            <a:off x="7250322" y="360638"/>
            <a:ext cx="1341179" cy="788989"/>
          </a:xfrm>
          <a:prstGeom prst="wedgeRoundRectCallout">
            <a:avLst>
              <a:gd name="adj1" fmla="val -13217"/>
              <a:gd name="adj2" fmla="val 139084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5 -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Kenan procesa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archivo y los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cargados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nuevo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facturador.</a:t>
            </a:r>
            <a:endParaRPr lang="es-AR" sz="900" b="1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Speech Bubble: Rectangle with Corners Rounded 5">
            <a:extLst>
              <a:ext uri="{FF2B5EF4-FFF2-40B4-BE49-F238E27FC236}">
                <a16:creationId xmlns:a16="http://schemas.microsoft.com/office/drawing/2014/main" id="{C72C9642-62F7-4B31-A766-100058BA1C6A}"/>
              </a:ext>
            </a:extLst>
          </p:cNvPr>
          <p:cNvSpPr/>
          <p:nvPr/>
        </p:nvSpPr>
        <p:spPr>
          <a:xfrm>
            <a:off x="7494725" y="2512916"/>
            <a:ext cx="1480532" cy="842271"/>
          </a:xfrm>
          <a:prstGeom prst="wedgeRoundRectCallout">
            <a:avLst>
              <a:gd name="adj1" fmla="val -18940"/>
              <a:gd name="adj2" fmla="val 113662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archivo desaparece de la carpeta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gracias a un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procedimiento en Kenan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cada 15 minutos verifica la información de la carpeta</a:t>
            </a:r>
            <a:endParaRPr lang="es-AR" sz="900" dirty="0"/>
          </a:p>
        </p:txBody>
      </p:sp>
      <p:sp>
        <p:nvSpPr>
          <p:cNvPr id="46" name="Speech Bubble: Rectangle with Corners Rounded 6">
            <a:extLst>
              <a:ext uri="{FF2B5EF4-FFF2-40B4-BE49-F238E27FC236}">
                <a16:creationId xmlns:a16="http://schemas.microsoft.com/office/drawing/2014/main" id="{043055DE-B049-4FA1-8D8D-DF70E39275DC}"/>
              </a:ext>
            </a:extLst>
          </p:cNvPr>
          <p:cNvSpPr/>
          <p:nvPr/>
        </p:nvSpPr>
        <p:spPr>
          <a:xfrm>
            <a:off x="5323984" y="307703"/>
            <a:ext cx="1385857" cy="3249947"/>
          </a:xfrm>
          <a:prstGeom prst="wedgeRoundRectCallout">
            <a:avLst>
              <a:gd name="adj1" fmla="val -76003"/>
              <a:gd name="adj2" fmla="val 66064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comando para iniciar la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Importación de Cargos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luego los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insertará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tabla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EOP.L01_stagging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En caso de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errores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información relacionada quedará registrada en la tabla </a:t>
            </a:r>
            <a:r>
              <a:rPr lang="es-AR" sz="9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EOP.INTERNET_Log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crea un archivo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plano llamado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L01_file (</a:t>
            </a:r>
            <a:r>
              <a:rPr lang="es-AR" sz="9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Rated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9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Usages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File)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una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carpeta compartida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donde queda a disposición de </a:t>
            </a:r>
            <a:r>
              <a:rPr lang="es-AR" sz="9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Kenan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su posterior procesamiento.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mantiene una copia de este archivo</a:t>
            </a:r>
            <a:endParaRPr lang="es-AR" sz="900" b="1" dirty="0"/>
          </a:p>
        </p:txBody>
      </p:sp>
      <p:sp>
        <p:nvSpPr>
          <p:cNvPr id="49" name="Nube 48">
            <a:extLst>
              <a:ext uri="{FF2B5EF4-FFF2-40B4-BE49-F238E27FC236}">
                <a16:creationId xmlns:a16="http://schemas.microsoft.com/office/drawing/2014/main" id="{55FE118C-E363-4CC4-86C4-99E7C32903F8}"/>
              </a:ext>
            </a:extLst>
          </p:cNvPr>
          <p:cNvSpPr/>
          <p:nvPr/>
        </p:nvSpPr>
        <p:spPr>
          <a:xfrm>
            <a:off x="7313408" y="1683511"/>
            <a:ext cx="1391616" cy="680602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50" dirty="0"/>
              <a:t>5. </a:t>
            </a:r>
            <a:r>
              <a:rPr lang="es-CO" sz="1350" dirty="0" err="1"/>
              <a:t>Kenan</a:t>
            </a:r>
            <a:endParaRPr lang="es-CO" sz="1350" dirty="0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AAE09FEB-9E97-4332-8F90-F48FEA65B303}"/>
              </a:ext>
            </a:extLst>
          </p:cNvPr>
          <p:cNvSpPr/>
          <p:nvPr/>
        </p:nvSpPr>
        <p:spPr>
          <a:xfrm rot="16940498">
            <a:off x="6831370" y="3220534"/>
            <a:ext cx="589052" cy="3176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sp>
        <p:nvSpPr>
          <p:cNvPr id="60" name="Nube 59">
            <a:extLst>
              <a:ext uri="{FF2B5EF4-FFF2-40B4-BE49-F238E27FC236}">
                <a16:creationId xmlns:a16="http://schemas.microsoft.com/office/drawing/2014/main" id="{50116189-543E-4841-B354-3A0CA5FE33B9}"/>
              </a:ext>
            </a:extLst>
          </p:cNvPr>
          <p:cNvSpPr/>
          <p:nvPr/>
        </p:nvSpPr>
        <p:spPr>
          <a:xfrm>
            <a:off x="276642" y="1044797"/>
            <a:ext cx="1079187" cy="680603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OSSDB</a:t>
            </a:r>
          </a:p>
        </p:txBody>
      </p:sp>
      <p:sp>
        <p:nvSpPr>
          <p:cNvPr id="66" name="Flecha: a la derecha 65">
            <a:extLst>
              <a:ext uri="{FF2B5EF4-FFF2-40B4-BE49-F238E27FC236}">
                <a16:creationId xmlns:a16="http://schemas.microsoft.com/office/drawing/2014/main" id="{A75E4E60-2867-4E54-B530-127B07084129}"/>
              </a:ext>
            </a:extLst>
          </p:cNvPr>
          <p:cNvSpPr/>
          <p:nvPr/>
        </p:nvSpPr>
        <p:spPr>
          <a:xfrm rot="20452448">
            <a:off x="6033724" y="4070642"/>
            <a:ext cx="589052" cy="3176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sp>
        <p:nvSpPr>
          <p:cNvPr id="67" name="Flecha: a la derecha 66">
            <a:extLst>
              <a:ext uri="{FF2B5EF4-FFF2-40B4-BE49-F238E27FC236}">
                <a16:creationId xmlns:a16="http://schemas.microsoft.com/office/drawing/2014/main" id="{D010B56C-646B-48AA-A12C-F2B0CD00BBD6}"/>
              </a:ext>
            </a:extLst>
          </p:cNvPr>
          <p:cNvSpPr/>
          <p:nvPr/>
        </p:nvSpPr>
        <p:spPr>
          <a:xfrm rot="3775520">
            <a:off x="2458742" y="2965541"/>
            <a:ext cx="589052" cy="3176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sp>
        <p:nvSpPr>
          <p:cNvPr id="70" name="Speech Bubble: Rectangle with Corners Rounded 4">
            <a:extLst>
              <a:ext uri="{FF2B5EF4-FFF2-40B4-BE49-F238E27FC236}">
                <a16:creationId xmlns:a16="http://schemas.microsoft.com/office/drawing/2014/main" id="{A8AC2469-5069-4A04-9757-B9A13F2723F9}"/>
              </a:ext>
            </a:extLst>
          </p:cNvPr>
          <p:cNvSpPr/>
          <p:nvPr/>
        </p:nvSpPr>
        <p:spPr>
          <a:xfrm>
            <a:off x="3093481" y="1211319"/>
            <a:ext cx="1341179" cy="2139539"/>
          </a:xfrm>
          <a:prstGeom prst="wedgeRoundRectCallout">
            <a:avLst>
              <a:gd name="adj1" fmla="val -26468"/>
              <a:gd name="adj2" fmla="val 74300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–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se tienen descargados los consumos se procede a consultar los precios a Siebel y se realiza una operación matemática sencilla para determinar si el consumo excede el abono y se debe cobrar algo al cliente. Procedimiento automático</a:t>
            </a:r>
            <a:endParaRPr lang="es-AR" sz="9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Flecha: a la derecha 70">
            <a:extLst>
              <a:ext uri="{FF2B5EF4-FFF2-40B4-BE49-F238E27FC236}">
                <a16:creationId xmlns:a16="http://schemas.microsoft.com/office/drawing/2014/main" id="{D31C41D3-F03D-4018-B2C4-7877A4123E80}"/>
              </a:ext>
            </a:extLst>
          </p:cNvPr>
          <p:cNvSpPr/>
          <p:nvPr/>
        </p:nvSpPr>
        <p:spPr>
          <a:xfrm rot="880003">
            <a:off x="3863536" y="3933391"/>
            <a:ext cx="589052" cy="3176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cxnSp>
        <p:nvCxnSpPr>
          <p:cNvPr id="72" name="AutoShape 13">
            <a:extLst>
              <a:ext uri="{FF2B5EF4-FFF2-40B4-BE49-F238E27FC236}">
                <a16:creationId xmlns:a16="http://schemas.microsoft.com/office/drawing/2014/main" id="{EC2C17EE-57FE-4D18-B40D-5B205B570ED1}"/>
              </a:ext>
            </a:extLst>
          </p:cNvPr>
          <p:cNvCxnSpPr>
            <a:cxnSpLocks noChangeShapeType="1"/>
            <a:stCxn id="20" idx="1"/>
            <a:endCxn id="41" idx="4"/>
          </p:cNvCxnSpPr>
          <p:nvPr/>
        </p:nvCxnSpPr>
        <p:spPr bwMode="auto">
          <a:xfrm flipH="1">
            <a:off x="1606606" y="4207450"/>
            <a:ext cx="1015964" cy="143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13">
            <a:extLst>
              <a:ext uri="{FF2B5EF4-FFF2-40B4-BE49-F238E27FC236}">
                <a16:creationId xmlns:a16="http://schemas.microsoft.com/office/drawing/2014/main" id="{C93425E7-AE65-4F74-9160-D9BF2F3563BF}"/>
              </a:ext>
            </a:extLst>
          </p:cNvPr>
          <p:cNvCxnSpPr>
            <a:cxnSpLocks noChangeShapeType="1"/>
            <a:stCxn id="20" idx="0"/>
            <a:endCxn id="26" idx="4"/>
          </p:cNvCxnSpPr>
          <p:nvPr/>
        </p:nvCxnSpPr>
        <p:spPr bwMode="auto">
          <a:xfrm flipH="1" flipV="1">
            <a:off x="2583664" y="3261094"/>
            <a:ext cx="609656" cy="6354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EDBCB873-1C27-45C5-8AB5-1D869684C328}"/>
              </a:ext>
            </a:extLst>
          </p:cNvPr>
          <p:cNvSpPr txBox="1"/>
          <p:nvPr/>
        </p:nvSpPr>
        <p:spPr>
          <a:xfrm>
            <a:off x="-18456" y="4397192"/>
            <a:ext cx="25186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350" dirty="0"/>
              <a:t>MV_INTERNET_BURSTABLE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BA729D2D-9750-4B79-BC21-24D502A8D9CC}"/>
              </a:ext>
            </a:extLst>
          </p:cNvPr>
          <p:cNvSpPr txBox="1"/>
          <p:nvPr/>
        </p:nvSpPr>
        <p:spPr>
          <a:xfrm>
            <a:off x="991112" y="3468665"/>
            <a:ext cx="23391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350" dirty="0"/>
              <a:t>USG_INTERNET_HEADER</a:t>
            </a:r>
          </a:p>
        </p:txBody>
      </p:sp>
      <p:sp>
        <p:nvSpPr>
          <p:cNvPr id="91" name="AutoShape 14">
            <a:extLst>
              <a:ext uri="{FF2B5EF4-FFF2-40B4-BE49-F238E27FC236}">
                <a16:creationId xmlns:a16="http://schemas.microsoft.com/office/drawing/2014/main" id="{993259BD-1E80-4063-8A8E-083A27EC5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147" y="4557981"/>
            <a:ext cx="1385673" cy="415144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="horz" wrap="square" lIns="68580" tIns="34290" rIns="68580" bIns="3429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6F97FBB7-5CE9-4A48-8E72-A9143A9F9C0A}"/>
              </a:ext>
            </a:extLst>
          </p:cNvPr>
          <p:cNvSpPr txBox="1"/>
          <p:nvPr/>
        </p:nvSpPr>
        <p:spPr>
          <a:xfrm>
            <a:off x="6416378" y="4658224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350" dirty="0"/>
              <a:t>L01_stagging</a:t>
            </a:r>
          </a:p>
        </p:txBody>
      </p:sp>
      <p:cxnSp>
        <p:nvCxnSpPr>
          <p:cNvPr id="93" name="AutoShape 13">
            <a:extLst>
              <a:ext uri="{FF2B5EF4-FFF2-40B4-BE49-F238E27FC236}">
                <a16:creationId xmlns:a16="http://schemas.microsoft.com/office/drawing/2014/main" id="{F2C7FBAE-BC6A-4388-A761-9AE88B4258BB}"/>
              </a:ext>
            </a:extLst>
          </p:cNvPr>
          <p:cNvCxnSpPr>
            <a:cxnSpLocks noChangeShapeType="1"/>
            <a:stCxn id="91" idx="1"/>
            <a:endCxn id="34" idx="2"/>
          </p:cNvCxnSpPr>
          <p:nvPr/>
        </p:nvCxnSpPr>
        <p:spPr bwMode="auto">
          <a:xfrm flipH="1" flipV="1">
            <a:off x="7747274" y="4243725"/>
            <a:ext cx="417710" cy="31425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5863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7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B667BF67-D9F6-412F-AB71-C36E5E9565D9}"/>
              </a:ext>
            </a:extLst>
          </p:cNvPr>
          <p:cNvCxnSpPr/>
          <p:nvPr/>
        </p:nvCxnSpPr>
        <p:spPr>
          <a:xfrm flipV="1">
            <a:off x="2202113" y="1848395"/>
            <a:ext cx="4891419" cy="1850472"/>
          </a:xfrm>
          <a:prstGeom prst="bentConnector3">
            <a:avLst>
              <a:gd name="adj1" fmla="val 94703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6932CE4-8FCB-42A0-88E0-8AC166BC1D4A}"/>
              </a:ext>
            </a:extLst>
          </p:cNvPr>
          <p:cNvSpPr/>
          <p:nvPr/>
        </p:nvSpPr>
        <p:spPr>
          <a:xfrm>
            <a:off x="2894212" y="3261171"/>
            <a:ext cx="1852613" cy="894632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INTERNET_LOG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/>
              <a:t>Esta es la tabla donde se registran todos los errores.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894213" y="3089926"/>
            <a:ext cx="1881188" cy="1061390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600" b="1" dirty="0" err="1">
                <a:solidFill>
                  <a:schemeClr val="dk1"/>
                </a:solidFill>
              </a:rPr>
              <a:t>Internet_LOG</a:t>
            </a:r>
            <a:endParaRPr lang="es-AR" sz="600" b="1" dirty="0">
              <a:solidFill>
                <a:schemeClr val="dk1"/>
              </a:solidFill>
            </a:endParaRPr>
          </a:p>
          <a:p>
            <a:r>
              <a:rPr lang="es-AR" sz="600" b="1" dirty="0" err="1">
                <a:solidFill>
                  <a:schemeClr val="dk1"/>
                </a:solidFill>
              </a:rPr>
              <a:t>Column</a:t>
            </a:r>
            <a:r>
              <a:rPr lang="es-AR" sz="600" b="1" dirty="0">
                <a:solidFill>
                  <a:schemeClr val="dk1"/>
                </a:solidFill>
              </a:rPr>
              <a:t> </a:t>
            </a:r>
            <a:r>
              <a:rPr lang="es-AR" sz="600" b="1" dirty="0" err="1">
                <a:solidFill>
                  <a:schemeClr val="dk1"/>
                </a:solidFill>
              </a:rPr>
              <a:t>Name</a:t>
            </a:r>
            <a:r>
              <a:rPr lang="es-AR" sz="600" b="1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ADDITIONAL_DESCRIPTION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CIRCUIT_ID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CREATED_BY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MODIFIED_BY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CFG_IMPORT_MESSAGE_ID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USG_INTERNET_HEADER_ID</a:t>
            </a:r>
            <a:endParaRPr lang="es-AR" sz="600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F38501-4F09-4370-8203-7CF90EA02D0B}"/>
              </a:ext>
            </a:extLst>
          </p:cNvPr>
          <p:cNvSpPr/>
          <p:nvPr/>
        </p:nvSpPr>
        <p:spPr>
          <a:xfrm>
            <a:off x="7122316" y="340789"/>
            <a:ext cx="1871663" cy="47654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b="1" dirty="0"/>
              <a:t>L01_STAGGING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/>
              <a:t>Contiene todos los registros que se enviarán de EOP a Kenan en el archivo de formato L01.</a:t>
            </a:r>
            <a:endParaRPr lang="es-AR" sz="1350" dirty="0"/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7122316" y="340789"/>
            <a:ext cx="1871663" cy="4765416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B0F0"/>
                </a:solidFill>
              </a:rPr>
              <a:t>SOURCE_ID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ACCOUNT_NRO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BASE_AMT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BILL_CLASS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CDR_STATUS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COUNTRY_DIAL_CODE_ORIGIN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CUSTOMER_TAG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EQUIP_CLASS_CODE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996633"/>
                </a:solidFill>
              </a:rPr>
              <a:t>EXT_TRACKING_ID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JURISDICTION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NO_BILL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OPEN_ITEM_ID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RATE_PERIOD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TYPE_ID_USG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UNROUNDED_AMOUNT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4836316" y="419254"/>
            <a:ext cx="1871663" cy="2268558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600" b="1" dirty="0" err="1">
                <a:solidFill>
                  <a:schemeClr val="dk1"/>
                </a:solidFill>
              </a:rPr>
              <a:t>USG_Internet_Header</a:t>
            </a:r>
            <a:endParaRPr lang="es-AR" sz="600" b="1" dirty="0">
              <a:solidFill>
                <a:schemeClr val="dk1"/>
              </a:solidFill>
            </a:endParaRPr>
          </a:p>
          <a:p>
            <a:r>
              <a:rPr lang="es-AR" sz="600" b="1" dirty="0">
                <a:solidFill>
                  <a:schemeClr val="dk1"/>
                </a:solidFill>
              </a:rPr>
              <a:t>Column Name</a:t>
            </a:r>
            <a:r>
              <a:rPr lang="es-AR" sz="600" b="1" dirty="0"/>
              <a:t> </a:t>
            </a:r>
          </a:p>
          <a:p>
            <a:r>
              <a:rPr lang="en-US" sz="600" dirty="0"/>
              <a:t>ID</a:t>
            </a:r>
          </a:p>
          <a:p>
            <a:r>
              <a:rPr lang="en-US" sz="600" dirty="0"/>
              <a:t>BW_EXCESS</a:t>
            </a:r>
          </a:p>
          <a:p>
            <a:r>
              <a:rPr lang="en-US" sz="600" dirty="0"/>
              <a:t>BW_PRICE</a:t>
            </a:r>
          </a:p>
          <a:p>
            <a:r>
              <a:rPr lang="en-US" sz="600" dirty="0"/>
              <a:t>CIRCUIT_ID</a:t>
            </a:r>
          </a:p>
          <a:p>
            <a:r>
              <a:rPr lang="en-US" sz="600" dirty="0"/>
              <a:t>COMMITED_BW</a:t>
            </a:r>
          </a:p>
          <a:p>
            <a:r>
              <a:rPr lang="en-US" sz="600" dirty="0"/>
              <a:t>CREATED_ON</a:t>
            </a:r>
          </a:p>
          <a:p>
            <a:r>
              <a:rPr lang="en-US" sz="600" dirty="0"/>
              <a:t>CURRENCY</a:t>
            </a:r>
          </a:p>
          <a:p>
            <a:r>
              <a:rPr lang="en-US" sz="600" dirty="0"/>
              <a:t>END_DATE</a:t>
            </a:r>
          </a:p>
          <a:p>
            <a:r>
              <a:rPr lang="en-US" sz="600" dirty="0"/>
              <a:t>MODIFIED_ON</a:t>
            </a:r>
          </a:p>
          <a:p>
            <a:r>
              <a:rPr lang="en-US" sz="600" dirty="0"/>
              <a:t>OPERATIONAL_UNIT</a:t>
            </a:r>
          </a:p>
          <a:p>
            <a:r>
              <a:rPr lang="en-US" sz="600" dirty="0"/>
              <a:t>P_AGG</a:t>
            </a:r>
          </a:p>
          <a:p>
            <a:r>
              <a:rPr lang="en-US" sz="600" dirty="0"/>
              <a:t>P_IN</a:t>
            </a:r>
          </a:p>
          <a:p>
            <a:r>
              <a:rPr lang="en-US" sz="600" dirty="0"/>
              <a:t>P_OUT</a:t>
            </a:r>
          </a:p>
          <a:p>
            <a:r>
              <a:rPr lang="en-US" sz="600" dirty="0"/>
              <a:t>PERCENTILE</a:t>
            </a:r>
          </a:p>
          <a:p>
            <a:r>
              <a:rPr lang="en-US" sz="600" dirty="0"/>
              <a:t>RECORD_MAX_STAMP</a:t>
            </a:r>
          </a:p>
          <a:p>
            <a:r>
              <a:rPr lang="en-US" sz="600" dirty="0"/>
              <a:t>RECORD_MIN_STAMP</a:t>
            </a:r>
          </a:p>
          <a:p>
            <a:r>
              <a:rPr lang="en-US" sz="600" dirty="0"/>
              <a:t>RECORDS</a:t>
            </a:r>
          </a:p>
          <a:p>
            <a:r>
              <a:rPr lang="en-US" sz="600" dirty="0"/>
              <a:t>SERVICE_ELEMENT</a:t>
            </a:r>
          </a:p>
          <a:p>
            <a:r>
              <a:rPr lang="en-US" sz="600" dirty="0"/>
              <a:t>SERVICE_INSTANCE</a:t>
            </a:r>
          </a:p>
          <a:p>
            <a:r>
              <a:rPr lang="en-US" sz="600" dirty="0"/>
              <a:t>START_DATE</a:t>
            </a:r>
          </a:p>
          <a:p>
            <a:r>
              <a:rPr lang="en-US" sz="600" dirty="0"/>
              <a:t>STATE</a:t>
            </a:r>
          </a:p>
          <a:p>
            <a:r>
              <a:rPr lang="en-US" sz="600" dirty="0"/>
              <a:t>TOTAL_AMOUNT</a:t>
            </a:r>
            <a:endParaRPr lang="es-AR" sz="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7DC442-4826-4D55-A40F-4355645F4A04}"/>
              </a:ext>
            </a:extLst>
          </p:cNvPr>
          <p:cNvSpPr/>
          <p:nvPr/>
        </p:nvSpPr>
        <p:spPr>
          <a:xfrm>
            <a:off x="2875161" y="4227995"/>
            <a:ext cx="1876427" cy="878210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b="1" dirty="0"/>
              <a:t>CFG_IMPORT_MESSAGE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/>
              <a:t>Esta tabla mantiene todos los errores posibles que la aplicación registra en tabla de registro (FCARGA_TELEFONIA_LOG).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2875162" y="4227996"/>
            <a:ext cx="1881188" cy="878209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CFG_IMPORT_MESSAGE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IMPORT_MESSAGE_ID</a:t>
            </a:r>
            <a:r>
              <a:rPr lang="en-US" altLang="es-AR" sz="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IMPORT_MESSAGE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CREATED_BY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MODIFIED_BY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MESSAGE_PARAMETER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4EB3F-FE32-47E8-8D71-798509E47B94}"/>
              </a:ext>
            </a:extLst>
          </p:cNvPr>
          <p:cNvSpPr/>
          <p:nvPr/>
        </p:nvSpPr>
        <p:spPr>
          <a:xfrm>
            <a:off x="324475" y="4329939"/>
            <a:ext cx="1871663" cy="55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b="1" dirty="0"/>
              <a:t>SOURCE</a:t>
            </a:r>
          </a:p>
          <a:p>
            <a:pPr algn="ctr"/>
            <a:r>
              <a:rPr lang="es-AR" sz="900" dirty="0"/>
              <a:t>Contiene la lista de Tipos de Consumo y las DL del mail de Errores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8DB279-E096-48DB-A189-A1E9861355EE}"/>
              </a:ext>
            </a:extLst>
          </p:cNvPr>
          <p:cNvSpPr/>
          <p:nvPr/>
        </p:nvSpPr>
        <p:spPr>
          <a:xfrm>
            <a:off x="322716" y="3325526"/>
            <a:ext cx="1871663" cy="640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b="1" dirty="0"/>
              <a:t>CFG_OPERATING_UNIT</a:t>
            </a:r>
          </a:p>
          <a:p>
            <a:pPr algn="ctr"/>
            <a:r>
              <a:rPr lang="es-AR" sz="825" dirty="0"/>
              <a:t>Contiene la lista de los diferentes códigos de país. Estos códigos son utilizados por el reporte de error EOP</a:t>
            </a:r>
            <a:r>
              <a:rPr lang="es-AR" sz="900" dirty="0"/>
              <a:t>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2BAB4A-958B-46AF-AEBB-299FFCF27D1C}"/>
              </a:ext>
            </a:extLst>
          </p:cNvPr>
          <p:cNvSpPr/>
          <p:nvPr/>
        </p:nvSpPr>
        <p:spPr>
          <a:xfrm>
            <a:off x="328691" y="2030657"/>
            <a:ext cx="1871663" cy="92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b="1" dirty="0"/>
              <a:t>USAGE_TYPES</a:t>
            </a:r>
          </a:p>
          <a:p>
            <a:pPr algn="ctr"/>
            <a:r>
              <a:rPr lang="es-AR" sz="825" dirty="0"/>
              <a:t>Contiene la lista de </a:t>
            </a:r>
            <a:r>
              <a:rPr lang="es-AR" sz="825" dirty="0" err="1"/>
              <a:t>usage_id</a:t>
            </a:r>
            <a:r>
              <a:rPr lang="es-AR" sz="825" dirty="0"/>
              <a:t>. Esta tabla contiene un ID de consumo que es necesario para identificar el </a:t>
            </a:r>
            <a:r>
              <a:rPr lang="es-AR" sz="825" dirty="0" err="1"/>
              <a:t>Product_Id</a:t>
            </a:r>
            <a:r>
              <a:rPr lang="es-AR" sz="825" dirty="0"/>
              <a:t> y los Tipos de Llamadas. Este identificador de uso también se utiliza para descuentos.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4BB4C0-BD9F-4365-AB00-3AA364A05C55}"/>
              </a:ext>
            </a:extLst>
          </p:cNvPr>
          <p:cNvSpPr/>
          <p:nvPr/>
        </p:nvSpPr>
        <p:spPr>
          <a:xfrm>
            <a:off x="324475" y="397057"/>
            <a:ext cx="1871663" cy="128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b="1" dirty="0"/>
              <a:t>CFG_CURRENCY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/>
              <a:t>Contiene la lista de monedas. Esta tabla se utilizará para todos los consumos (Raw, Colaboración, Dec, Interconexión)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24475" y="4332292"/>
            <a:ext cx="1871663" cy="554646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600" b="1" dirty="0">
                <a:solidFill>
                  <a:schemeClr val="dk1"/>
                </a:solidFill>
              </a:rPr>
              <a:t>SOURCE</a:t>
            </a:r>
          </a:p>
          <a:p>
            <a:r>
              <a:rPr lang="es-AR" sz="600" b="1" dirty="0">
                <a:solidFill>
                  <a:schemeClr val="dk1"/>
                </a:solidFill>
              </a:rPr>
              <a:t>Column Name</a:t>
            </a:r>
            <a:r>
              <a:rPr lang="es-AR" sz="600" b="1" dirty="0"/>
              <a:t> </a:t>
            </a:r>
          </a:p>
          <a:p>
            <a:r>
              <a:rPr lang="es-AR" sz="600" b="1" dirty="0">
                <a:solidFill>
                  <a:srgbClr val="00B0F0"/>
                </a:solidFill>
              </a:rPr>
              <a:t>SOURCE_ID</a:t>
            </a:r>
            <a:r>
              <a:rPr lang="es-AR" sz="600" b="1" dirty="0">
                <a:solidFill>
                  <a:sysClr val="windowText" lastClr="000000"/>
                </a:solidFill>
              </a:rPr>
              <a:t> (PK)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SOURCE_EMAIL_ERROR_REPORT </a:t>
            </a: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324475" y="3325525"/>
            <a:ext cx="1871663" cy="640528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CFG_OPERATING_UNIT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OPERATING_UNIT_ID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OPERATING_UNIT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OPERATING_UNIT_COLLABORATION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OPERATING_UNIT_EOP_CODE</a:t>
            </a:r>
            <a:endParaRPr lang="en-US" altLang="es-AR" sz="135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24475" y="2033009"/>
            <a:ext cx="1871663" cy="923925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USAGE_TYPES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TYPE_ID_USG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SE_PRODUCT_ID</a:t>
            </a:r>
            <a:r>
              <a:rPr lang="en-US" altLang="es-AR" sz="600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CALL_TYPE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USAGE_TYPE</a:t>
            </a:r>
            <a:r>
              <a:rPr lang="en-US" altLang="es-AR" sz="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NA_ACCOUNT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GREATER_AMOUNT 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24476" y="399411"/>
            <a:ext cx="1871663" cy="1282303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CFG_CURRENCY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CURRENCY_CRM_CODE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FF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CURRENCY_ERP_CODE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CREATED_BY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MODIFIED_BY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CURRENCY_INTERCONN_CODE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CURRENCY_KENAN_CURRENCY_CODE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CURRENCY_KENAN_CURRENCY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" y="399024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sz="1350"/>
          </a:p>
        </p:txBody>
      </p:sp>
      <p:cxnSp>
        <p:nvCxnSpPr>
          <p:cNvPr id="21" name="Straight Arrow Connector 20"/>
          <p:cNvCxnSpPr>
            <a:cxnSpLocks/>
            <a:stCxn id="8" idx="3"/>
            <a:endCxn id="5" idx="3"/>
          </p:cNvCxnSpPr>
          <p:nvPr/>
        </p:nvCxnSpPr>
        <p:spPr>
          <a:xfrm flipV="1">
            <a:off x="4756350" y="3620621"/>
            <a:ext cx="19051" cy="1046480"/>
          </a:xfrm>
          <a:prstGeom prst="bentConnector3">
            <a:avLst>
              <a:gd name="adj1" fmla="val 99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5" idx="1"/>
            <a:endCxn id="7" idx="3"/>
          </p:cNvCxnSpPr>
          <p:nvPr/>
        </p:nvCxnSpPr>
        <p:spPr>
          <a:xfrm rot="10800000" flipV="1">
            <a:off x="2196138" y="3620620"/>
            <a:ext cx="698075" cy="988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5">
            <a:extLst>
              <a:ext uri="{FF2B5EF4-FFF2-40B4-BE49-F238E27FC236}">
                <a16:creationId xmlns:a16="http://schemas.microsoft.com/office/drawing/2014/main" id="{E3E7EC79-2075-49FF-9402-807761A253AD}"/>
              </a:ext>
            </a:extLst>
          </p:cNvPr>
          <p:cNvCxnSpPr>
            <a:cxnSpLocks/>
            <a:stCxn id="5" idx="1"/>
            <a:endCxn id="8" idx="1"/>
          </p:cNvCxnSpPr>
          <p:nvPr/>
        </p:nvCxnSpPr>
        <p:spPr>
          <a:xfrm rot="10800000" flipV="1">
            <a:off x="2875163" y="3620620"/>
            <a:ext cx="19051" cy="1046480"/>
          </a:xfrm>
          <a:prstGeom prst="bentConnector3">
            <a:avLst>
              <a:gd name="adj1" fmla="val 999965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15">
            <a:extLst>
              <a:ext uri="{FF2B5EF4-FFF2-40B4-BE49-F238E27FC236}">
                <a16:creationId xmlns:a16="http://schemas.microsoft.com/office/drawing/2014/main" id="{5D241207-CE33-46BF-A85C-83E6D5184465}"/>
              </a:ext>
            </a:extLst>
          </p:cNvPr>
          <p:cNvCxnSpPr>
            <a:cxnSpLocks/>
          </p:cNvCxnSpPr>
          <p:nvPr/>
        </p:nvCxnSpPr>
        <p:spPr>
          <a:xfrm flipH="1">
            <a:off x="322295" y="2671188"/>
            <a:ext cx="8100" cy="1917000"/>
          </a:xfrm>
          <a:prstGeom prst="bentConnector3">
            <a:avLst>
              <a:gd name="adj1" fmla="val 2782402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4482174-8797-4263-B6AB-B610143493F2}"/>
              </a:ext>
            </a:extLst>
          </p:cNvPr>
          <p:cNvSpPr/>
          <p:nvPr/>
        </p:nvSpPr>
        <p:spPr>
          <a:xfrm>
            <a:off x="276142" y="-2277"/>
            <a:ext cx="5150515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 – Descripción de Tablas - DER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8EAD4416-66C3-4EB7-8AF7-2E34197507F0}"/>
              </a:ext>
            </a:extLst>
          </p:cNvPr>
          <p:cNvCxnSpPr>
            <a:cxnSpLocks/>
          </p:cNvCxnSpPr>
          <p:nvPr/>
        </p:nvCxnSpPr>
        <p:spPr>
          <a:xfrm flipV="1">
            <a:off x="2155891" y="871479"/>
            <a:ext cx="5002455" cy="1823456"/>
          </a:xfrm>
          <a:prstGeom prst="bentConnector3">
            <a:avLst>
              <a:gd name="adj1" fmla="val 941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13">
            <a:extLst>
              <a:ext uri="{FF2B5EF4-FFF2-40B4-BE49-F238E27FC236}">
                <a16:creationId xmlns:a16="http://schemas.microsoft.com/office/drawing/2014/main" id="{EEC5A35F-92BE-424A-8B77-B8C50200E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316" y="413380"/>
            <a:ext cx="1871663" cy="2160761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600" b="1" dirty="0">
                <a:solidFill>
                  <a:schemeClr val="dk1"/>
                </a:solidFill>
              </a:rPr>
              <a:t>MV_INTERNET_BURSTABLE</a:t>
            </a:r>
          </a:p>
          <a:p>
            <a:r>
              <a:rPr lang="es-AR" sz="600" b="1" dirty="0">
                <a:solidFill>
                  <a:schemeClr val="dk1"/>
                </a:solidFill>
              </a:rPr>
              <a:t>Column Name</a:t>
            </a:r>
            <a:r>
              <a:rPr lang="es-AR" sz="600" b="1" dirty="0"/>
              <a:t> </a:t>
            </a:r>
          </a:p>
          <a:p>
            <a:r>
              <a:rPr lang="en-US" sz="600" dirty="0"/>
              <a:t>ID</a:t>
            </a:r>
          </a:p>
          <a:p>
            <a:r>
              <a:rPr lang="en-US" sz="600" dirty="0"/>
              <a:t>ORGANIZACION</a:t>
            </a:r>
          </a:p>
          <a:p>
            <a:r>
              <a:rPr lang="en-US" sz="600" dirty="0"/>
              <a:t>ID_CLIENTE</a:t>
            </a:r>
          </a:p>
          <a:p>
            <a:r>
              <a:rPr lang="en-US" sz="600" dirty="0"/>
              <a:t>CLIENTE</a:t>
            </a:r>
          </a:p>
          <a:p>
            <a:r>
              <a:rPr lang="en-US" sz="600" dirty="0"/>
              <a:t>ID_CUENTA_SERVICIO</a:t>
            </a:r>
          </a:p>
          <a:p>
            <a:r>
              <a:rPr lang="en-US" sz="600" dirty="0"/>
              <a:t>CUENTA_SERVICIO</a:t>
            </a:r>
          </a:p>
          <a:p>
            <a:r>
              <a:rPr lang="en-US" sz="600" dirty="0"/>
              <a:t>ID_CUENTA_FACTURACION</a:t>
            </a:r>
          </a:p>
          <a:p>
            <a:r>
              <a:rPr lang="en-US" sz="600" dirty="0"/>
              <a:t>CUENTA_FACTURACION</a:t>
            </a:r>
          </a:p>
          <a:p>
            <a:r>
              <a:rPr lang="en-US" sz="600" dirty="0"/>
              <a:t>ID_UNICO_INSTANCIA</a:t>
            </a:r>
          </a:p>
          <a:p>
            <a:r>
              <a:rPr lang="en-US" sz="600" dirty="0"/>
              <a:t>PROD_ID_SI</a:t>
            </a:r>
          </a:p>
          <a:p>
            <a:r>
              <a:rPr lang="en-US" sz="600" dirty="0"/>
              <a:t>PRODUCTO_SI</a:t>
            </a:r>
          </a:p>
          <a:p>
            <a:r>
              <a:rPr lang="en-US" sz="600" dirty="0"/>
              <a:t>ID_UNICO_ELEMENTO</a:t>
            </a:r>
          </a:p>
          <a:p>
            <a:r>
              <a:rPr lang="en-US" sz="600" dirty="0"/>
              <a:t>PROD_ID_SE</a:t>
            </a:r>
          </a:p>
          <a:p>
            <a:r>
              <a:rPr lang="en-US" sz="600" dirty="0"/>
              <a:t>PRODUCTO_SE</a:t>
            </a:r>
          </a:p>
          <a:p>
            <a:r>
              <a:rPr lang="en-US" sz="600" dirty="0"/>
              <a:t>COMMITED_BW</a:t>
            </a:r>
          </a:p>
          <a:p>
            <a:r>
              <a:rPr lang="en-US" sz="600" dirty="0"/>
              <a:t>BW_PRICE</a:t>
            </a:r>
          </a:p>
          <a:p>
            <a:r>
              <a:rPr lang="en-US" sz="600" dirty="0"/>
              <a:t>MONEDA</a:t>
            </a:r>
          </a:p>
          <a:p>
            <a:r>
              <a:rPr lang="en-US" sz="600" dirty="0"/>
              <a:t>MRC</a:t>
            </a:r>
          </a:p>
          <a:p>
            <a:r>
              <a:rPr lang="en-US" sz="600" dirty="0"/>
              <a:t>CIRCUIT_ID</a:t>
            </a:r>
          </a:p>
          <a:p>
            <a:r>
              <a:rPr lang="en-US" sz="600" dirty="0"/>
              <a:t>BILLING_STATUS</a:t>
            </a:r>
            <a:endParaRPr lang="es-AR" sz="600" dirty="0"/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886FA068-0C4C-44DF-9097-36371AE73E17}"/>
              </a:ext>
            </a:extLst>
          </p:cNvPr>
          <p:cNvCxnSpPr/>
          <p:nvPr/>
        </p:nvCxnSpPr>
        <p:spPr>
          <a:xfrm rot="5400000" flipH="1" flipV="1">
            <a:off x="4049557" y="1243900"/>
            <a:ext cx="1159178" cy="4143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B7F4790C-C8A8-4F54-BF42-3EB9322BDA6D}"/>
              </a:ext>
            </a:extLst>
          </p:cNvPr>
          <p:cNvCxnSpPr/>
          <p:nvPr/>
        </p:nvCxnSpPr>
        <p:spPr>
          <a:xfrm rot="5400000">
            <a:off x="4020748" y="1440615"/>
            <a:ext cx="1216797" cy="41433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angular 83">
            <a:extLst>
              <a:ext uri="{FF2B5EF4-FFF2-40B4-BE49-F238E27FC236}">
                <a16:creationId xmlns:a16="http://schemas.microsoft.com/office/drawing/2014/main" id="{4ED6FA54-FAF2-4F13-8B76-481BDAAF8621}"/>
              </a:ext>
            </a:extLst>
          </p:cNvPr>
          <p:cNvCxnSpPr/>
          <p:nvPr/>
        </p:nvCxnSpPr>
        <p:spPr>
          <a:xfrm rot="16200000" flipH="1">
            <a:off x="1657147" y="1278702"/>
            <a:ext cx="1431235" cy="34482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41">
            <a:extLst>
              <a:ext uri="{FF2B5EF4-FFF2-40B4-BE49-F238E27FC236}">
                <a16:creationId xmlns:a16="http://schemas.microsoft.com/office/drawing/2014/main" id="{8E47840E-A802-4E94-9150-3A5485A1A34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98695" y="1671212"/>
            <a:ext cx="1609262" cy="390695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6"/>
            </a:solidFill>
            <a:prstDash val="solid"/>
            <a:miter lim="800000"/>
            <a:headEnd type="arrow" w="lg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0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" grpId="0" animBg="1"/>
      <p:bldP spid="34" grpId="0" animBg="1"/>
      <p:bldP spid="4" grpId="0" animBg="1"/>
      <p:bldP spid="9" grpId="0" animBg="1"/>
      <p:bldP spid="32" grpId="0" animBg="1"/>
      <p:bldP spid="8" grpId="0" animBg="1"/>
      <p:bldP spid="30" grpId="0" animBg="1"/>
      <p:bldP spid="28" grpId="0" animBg="1"/>
      <p:bldP spid="26" grpId="0" animBg="1"/>
      <p:bldP spid="24" grpId="0" animBg="1"/>
      <p:bldP spid="7" grpId="0" animBg="1"/>
      <p:bldP spid="10" grpId="0" animBg="1"/>
      <p:bldP spid="6" grpId="0" animBg="1"/>
      <p:bldP spid="12" grpId="0" animBg="1"/>
      <p:bldP spid="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EFDDE78-D590-4C98-A705-10C025CA861F}"/>
              </a:ext>
            </a:extLst>
          </p:cNvPr>
          <p:cNvGrpSpPr/>
          <p:nvPr/>
        </p:nvGrpSpPr>
        <p:grpSpPr>
          <a:xfrm>
            <a:off x="6478428" y="1045548"/>
            <a:ext cx="2008852" cy="892311"/>
            <a:chOff x="8821348" y="874652"/>
            <a:chExt cx="2678469" cy="118974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A69953B-115A-40B0-A634-D619154495A1}"/>
                </a:ext>
              </a:extLst>
            </p:cNvPr>
            <p:cNvGrpSpPr/>
            <p:nvPr/>
          </p:nvGrpSpPr>
          <p:grpSpPr>
            <a:xfrm>
              <a:off x="8821348" y="874652"/>
              <a:ext cx="2296238" cy="1189748"/>
              <a:chOff x="9030046" y="954606"/>
              <a:chExt cx="2296238" cy="118974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B3B483E-9887-4A3F-B61A-4534FF1C00CA}"/>
                  </a:ext>
                </a:extLst>
              </p:cNvPr>
              <p:cNvSpPr/>
              <p:nvPr/>
            </p:nvSpPr>
            <p:spPr>
              <a:xfrm>
                <a:off x="9100461" y="1805800"/>
                <a:ext cx="22258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s-AR" sz="1050" dirty="0"/>
                  <a:t>DEC Consumo **RW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38452572-3CD5-40BE-8B62-867C0B502CA9}"/>
                  </a:ext>
                </a:extLst>
              </p:cNvPr>
              <p:cNvSpPr/>
              <p:nvPr/>
            </p:nvSpPr>
            <p:spPr>
              <a:xfrm>
                <a:off x="9030046" y="954606"/>
                <a:ext cx="1262086" cy="597940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b="1" dirty="0"/>
                  <a:t>DEC 1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FCAF09-7F51-4A81-A446-48F3711A48C1}"/>
                </a:ext>
              </a:extLst>
            </p:cNvPr>
            <p:cNvSpPr/>
            <p:nvPr/>
          </p:nvSpPr>
          <p:spPr>
            <a:xfrm>
              <a:off x="9996841" y="1110749"/>
              <a:ext cx="1502976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350" dirty="0"/>
                <a:t>81-7DZEUD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808006-EEB6-4365-8517-098568B8AB9A}"/>
              </a:ext>
            </a:extLst>
          </p:cNvPr>
          <p:cNvGrpSpPr/>
          <p:nvPr/>
        </p:nvGrpSpPr>
        <p:grpSpPr>
          <a:xfrm>
            <a:off x="111211" y="1263413"/>
            <a:ext cx="3186681" cy="2518902"/>
            <a:chOff x="7856906" y="3018395"/>
            <a:chExt cx="4016647" cy="333234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9A3C85C-E59A-4E75-AEE7-4C81BB734997}"/>
                </a:ext>
              </a:extLst>
            </p:cNvPr>
            <p:cNvSpPr/>
            <p:nvPr/>
          </p:nvSpPr>
          <p:spPr>
            <a:xfrm>
              <a:off x="7856907" y="3663427"/>
              <a:ext cx="4016646" cy="2687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AR" sz="1050" dirty="0"/>
                <a:t>81-6N6VMV	vCPU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AR" sz="1050" dirty="0"/>
                <a:t>81-6N9SU3	OS - Other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AR" sz="1050" dirty="0"/>
                <a:t>81-6NJIX5		</a:t>
              </a:r>
              <a:r>
                <a:rPr lang="es-AR" sz="1050" dirty="0" err="1"/>
                <a:t>vCORE</a:t>
              </a:r>
              <a:endParaRPr lang="es-AR" sz="1050" dirty="0"/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AR" sz="1050" dirty="0"/>
                <a:t>81-6N9SSP	OS - Red Hat Linux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AR" sz="1050" dirty="0"/>
                <a:t>81-6N9SRR	OS - MS Windows 			Standard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AR" sz="1050" dirty="0"/>
                <a:t>81-6N9SQD	VM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AR" sz="1050" dirty="0"/>
                <a:t>81-6N6VP9		vSTORAGE TIER I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AR" sz="1050" dirty="0"/>
                <a:t>81-6N9SOZ	vSTORAGE TIER II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AR" sz="1050" dirty="0"/>
                <a:t>81-6N9SVH	APP - MS SQL Enterprise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AR" sz="1050" dirty="0"/>
                <a:t>81-6N6VNR	vRAM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AR" sz="1050" dirty="0"/>
                <a:t>81-CSI0R5		APP - MS SQL Standard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92E7234-35A1-4F82-B91E-17F18FAE62EC}"/>
                </a:ext>
              </a:extLst>
            </p:cNvPr>
            <p:cNvSpPr/>
            <p:nvPr/>
          </p:nvSpPr>
          <p:spPr>
            <a:xfrm>
              <a:off x="7856906" y="3018395"/>
              <a:ext cx="1379676" cy="597940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/>
                <a:t>DEC 3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A3B5AB91-3555-43FB-8414-7DD6EAE7D0E1}"/>
              </a:ext>
            </a:extLst>
          </p:cNvPr>
          <p:cNvSpPr/>
          <p:nvPr/>
        </p:nvSpPr>
        <p:spPr>
          <a:xfrm>
            <a:off x="3785139" y="1715393"/>
            <a:ext cx="2160000" cy="2160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dirty="0"/>
              <a:t>DATA</a:t>
            </a:r>
          </a:p>
          <a:p>
            <a:pPr algn="ctr"/>
            <a:r>
              <a:rPr lang="es-AR" sz="2800" b="1" dirty="0"/>
              <a:t>USAGE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828C9AF-B883-4F78-9F4F-C4E2C0993443}"/>
              </a:ext>
            </a:extLst>
          </p:cNvPr>
          <p:cNvSpPr/>
          <p:nvPr/>
        </p:nvSpPr>
        <p:spPr>
          <a:xfrm flipH="1">
            <a:off x="3297890" y="2593368"/>
            <a:ext cx="393917" cy="40405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11D91D6-1B56-4EAE-A267-2805A1A84E07}"/>
              </a:ext>
            </a:extLst>
          </p:cNvPr>
          <p:cNvSpPr/>
          <p:nvPr/>
        </p:nvSpPr>
        <p:spPr>
          <a:xfrm rot="8112488" flipH="1">
            <a:off x="5642210" y="1595913"/>
            <a:ext cx="347934" cy="44180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9FF481F-E987-4AD8-9F3A-2DF26BF51D5E}"/>
              </a:ext>
            </a:extLst>
          </p:cNvPr>
          <p:cNvSpPr/>
          <p:nvPr/>
        </p:nvSpPr>
        <p:spPr>
          <a:xfrm rot="10800000" flipH="1">
            <a:off x="6125441" y="2593368"/>
            <a:ext cx="393917" cy="404050"/>
          </a:xfrm>
          <a:prstGeom prst="rightArrow">
            <a:avLst/>
          </a:prstGeom>
          <a:solidFill>
            <a:srgbClr val="CC9900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2C6A6BD-2F1C-4170-AAF8-0E174AAF4F25}"/>
              </a:ext>
            </a:extLst>
          </p:cNvPr>
          <p:cNvSpPr/>
          <p:nvPr/>
        </p:nvSpPr>
        <p:spPr>
          <a:xfrm>
            <a:off x="6756454" y="2548962"/>
            <a:ext cx="1376166" cy="448455"/>
          </a:xfrm>
          <a:prstGeom prst="roundRect">
            <a:avLst/>
          </a:prstGeom>
          <a:solidFill>
            <a:srgbClr val="CC9900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INTERNET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BB37BD-1139-4F07-876A-DDE52487E4BB}"/>
              </a:ext>
            </a:extLst>
          </p:cNvPr>
          <p:cNvSpPr/>
          <p:nvPr/>
        </p:nvSpPr>
        <p:spPr>
          <a:xfrm>
            <a:off x="276142" y="-2277"/>
            <a:ext cx="484351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USAGE – Tipos</a:t>
            </a: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667064A3-8950-41C0-987B-D039BF088C0C}"/>
              </a:ext>
            </a:extLst>
          </p:cNvPr>
          <p:cNvSpPr/>
          <p:nvPr/>
        </p:nvSpPr>
        <p:spPr>
          <a:xfrm>
            <a:off x="6519358" y="3461539"/>
            <a:ext cx="14657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AR" sz="1050" dirty="0"/>
              <a:t>Internet </a:t>
            </a:r>
            <a:r>
              <a:rPr lang="es-AR" sz="1050" dirty="0" err="1"/>
              <a:t>Burstable</a:t>
            </a:r>
            <a:endParaRPr lang="es-AR" sz="1050" dirty="0"/>
          </a:p>
        </p:txBody>
      </p:sp>
      <p:sp>
        <p:nvSpPr>
          <p:cNvPr id="18" name="Rectangle 29">
            <a:extLst>
              <a:ext uri="{FF2B5EF4-FFF2-40B4-BE49-F238E27FC236}">
                <a16:creationId xmlns:a16="http://schemas.microsoft.com/office/drawing/2014/main" id="{11F73507-3581-4582-8DAC-A9D079C530FB}"/>
              </a:ext>
            </a:extLst>
          </p:cNvPr>
          <p:cNvSpPr/>
          <p:nvPr/>
        </p:nvSpPr>
        <p:spPr>
          <a:xfrm>
            <a:off x="6756454" y="3090978"/>
            <a:ext cx="1107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50" dirty="0"/>
              <a:t>SI 81-EVPS</a:t>
            </a:r>
          </a:p>
        </p:txBody>
      </p:sp>
    </p:spTree>
    <p:extLst>
      <p:ext uri="{BB962C8B-B14F-4D97-AF65-F5344CB8AC3E}">
        <p14:creationId xmlns:p14="http://schemas.microsoft.com/office/powerpoint/2010/main" val="256584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6" grpId="0" animBg="1"/>
      <p:bldP spid="45" grpId="0" animBg="1"/>
      <p:bldP spid="4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994FD1A2-1D5E-4281-8C3D-58084143A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10" y="408016"/>
            <a:ext cx="1871663" cy="4597303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B0F0"/>
                </a:solidFill>
              </a:rPr>
              <a:t>SOURCE_ID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ACCOUNT_NRO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BASE_AMT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BILL_CLASS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CDR_STATUS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COUNTRY_DIAL_CODE_ORIGIN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CUSTOMER_TAG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EQUIP_CLASS_CODE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996633"/>
                </a:solidFill>
              </a:rPr>
              <a:t>EXT_TRACKING_ID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JURISDICTION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NO_BILL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OPEN_ITEM_ID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RATE_PERIOD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TYPE_ID_USG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UNROUNDED_AMOUNT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B53557-CE0E-4A4B-B953-0BB5601AE589}"/>
              </a:ext>
            </a:extLst>
          </p:cNvPr>
          <p:cNvSpPr/>
          <p:nvPr/>
        </p:nvSpPr>
        <p:spPr>
          <a:xfrm>
            <a:off x="2600810" y="885068"/>
            <a:ext cx="2462256" cy="301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USG_INTERNET_HEADER.TOTAL_AMOUNT</a:t>
            </a:r>
            <a:endParaRPr lang="es-AR" sz="7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3D4E07-23C4-467D-8C42-5601D7AC4D69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>
            <a:off x="1298926" y="929295"/>
            <a:ext cx="1301884" cy="106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71A7AA-921F-462C-9A4B-5ADA075F99E3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 flipV="1">
            <a:off x="1298926" y="1035977"/>
            <a:ext cx="1301884" cy="88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AF9F3F-C67D-4B1E-AA99-58681894F00D}"/>
              </a:ext>
            </a:extLst>
          </p:cNvPr>
          <p:cNvSpPr/>
          <p:nvPr/>
        </p:nvSpPr>
        <p:spPr>
          <a:xfrm>
            <a:off x="218926" y="888795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AMOUNT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4C885E0-A618-4D3E-A84D-FE80AB3D68BA}"/>
              </a:ext>
            </a:extLst>
          </p:cNvPr>
          <p:cNvSpPr/>
          <p:nvPr/>
        </p:nvSpPr>
        <p:spPr>
          <a:xfrm>
            <a:off x="218926" y="1084342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BASE_AMT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BB6C46A-B84B-49AC-AE9D-C9BE89CCFD21}"/>
              </a:ext>
            </a:extLst>
          </p:cNvPr>
          <p:cNvSpPr/>
          <p:nvPr/>
        </p:nvSpPr>
        <p:spPr>
          <a:xfrm>
            <a:off x="218926" y="1450574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CUSTOMER_TAG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047BFC-D621-4681-B48C-674257A06128}"/>
              </a:ext>
            </a:extLst>
          </p:cNvPr>
          <p:cNvSpPr/>
          <p:nvPr/>
        </p:nvSpPr>
        <p:spPr>
          <a:xfrm>
            <a:off x="2590595" y="1178617"/>
            <a:ext cx="2462256" cy="334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b="1" dirty="0"/>
              <a:t>"Internet </a:t>
            </a:r>
            <a:r>
              <a:rPr lang="es-AR" sz="800" b="1" dirty="0" err="1"/>
              <a:t>usage</a:t>
            </a:r>
            <a:r>
              <a:rPr lang="es-AR" sz="800" b="1" dirty="0"/>
              <a:t>. Consumo Excedente " </a:t>
            </a:r>
            <a:r>
              <a:rPr lang="es-AR" sz="900" b="1" dirty="0"/>
              <a:t>+  </a:t>
            </a:r>
            <a:r>
              <a:rPr lang="es-AR" sz="700" b="1" dirty="0"/>
              <a:t>USG_INTERNET_HEADER.BW_EXCESS + "MB"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7F9915-1F06-4F43-8EFB-47DD371520A2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1298926" y="1346047"/>
            <a:ext cx="1291669" cy="1450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2DEAC48-1FEC-4776-86C7-F6CD19ED4F02}"/>
              </a:ext>
            </a:extLst>
          </p:cNvPr>
          <p:cNvSpPr/>
          <p:nvPr/>
        </p:nvSpPr>
        <p:spPr>
          <a:xfrm>
            <a:off x="218926" y="1816807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EXT_TRACKING_ID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5EBEEA-6931-4F49-A73E-AD1CF76A2F11}"/>
              </a:ext>
            </a:extLst>
          </p:cNvPr>
          <p:cNvSpPr/>
          <p:nvPr/>
        </p:nvSpPr>
        <p:spPr>
          <a:xfrm>
            <a:off x="2584631" y="1522888"/>
            <a:ext cx="2462256" cy="1248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b="1" dirty="0"/>
              <a:t>Internet </a:t>
            </a:r>
            <a:r>
              <a:rPr lang="es-AR" sz="800" b="1" dirty="0" err="1"/>
              <a:t>Usage</a:t>
            </a:r>
            <a:r>
              <a:rPr lang="es-AR" sz="800" b="1" dirty="0"/>
              <a:t>: </a:t>
            </a:r>
            <a:r>
              <a:rPr lang="es-AR" sz="800" b="1" dirty="0" err="1"/>
              <a:t>Committed</a:t>
            </a:r>
            <a:r>
              <a:rPr lang="es-AR" sz="800" b="1" dirty="0"/>
              <a:t> '||USG_INTERNET_HEADER. COMMITED_BW||'. </a:t>
            </a:r>
            <a:r>
              <a:rPr lang="es-AR" sz="800" b="1" dirty="0" err="1"/>
              <a:t>Excess</a:t>
            </a:r>
            <a:r>
              <a:rPr lang="es-AR" sz="800" b="1" dirty="0"/>
              <a:t> '||USG_INTERNET_HEADER.BW_EXCESS||' Mbps @ '||USG_INTERNET_HEADER.BW_PRICE||' ' ||USG_INTERNET_HEADER.CURRENCY||' /Mbps’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AB156AB-36A0-4808-98CE-719F3CFA1857}"/>
              </a:ext>
            </a:extLst>
          </p:cNvPr>
          <p:cNvSpPr/>
          <p:nvPr/>
        </p:nvSpPr>
        <p:spPr>
          <a:xfrm>
            <a:off x="218926" y="1916420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EXTERNAL_ID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4FA3E5-C441-4868-9C78-D2A198940D04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1298926" y="1857307"/>
            <a:ext cx="1285705" cy="28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569D01B-4816-4238-A8D5-A5CE321FB9B4}"/>
              </a:ext>
            </a:extLst>
          </p:cNvPr>
          <p:cNvSpPr/>
          <p:nvPr/>
        </p:nvSpPr>
        <p:spPr>
          <a:xfrm>
            <a:off x="2584630" y="2811634"/>
            <a:ext cx="2462255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USG_INTERNET_HEADER.SERVICE_ELEMENT ||||||</a:t>
            </a:r>
            <a:endParaRPr lang="es-AR" sz="7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7C9890-3878-482D-9395-6C96155F7775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1298926" y="1956920"/>
            <a:ext cx="1285704" cy="9929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0F60E47-A74E-46FD-8362-51201A8E74FD}"/>
              </a:ext>
            </a:extLst>
          </p:cNvPr>
          <p:cNvSpPr/>
          <p:nvPr/>
        </p:nvSpPr>
        <p:spPr>
          <a:xfrm>
            <a:off x="218926" y="3097818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PRIMARY_UNITS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D58F86E-6F31-4301-9FB6-957CC288E345}"/>
              </a:ext>
            </a:extLst>
          </p:cNvPr>
          <p:cNvSpPr/>
          <p:nvPr/>
        </p:nvSpPr>
        <p:spPr>
          <a:xfrm>
            <a:off x="218926" y="3198655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PROVIDER_ID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523103B-FB16-4BA5-855A-46AACA121799}"/>
              </a:ext>
            </a:extLst>
          </p:cNvPr>
          <p:cNvSpPr/>
          <p:nvPr/>
        </p:nvSpPr>
        <p:spPr>
          <a:xfrm>
            <a:off x="218926" y="3372784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RATE_CURRENCY_CODE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10A1193-E824-40F6-B527-B98F64EAB3E1}"/>
              </a:ext>
            </a:extLst>
          </p:cNvPr>
          <p:cNvSpPr/>
          <p:nvPr/>
        </p:nvSpPr>
        <p:spPr>
          <a:xfrm>
            <a:off x="2590595" y="3167697"/>
            <a:ext cx="245629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50" b="1" dirty="0" err="1"/>
              <a:t>cfg_currency.CURRENCY_KENAN_CURRENCY_CODE</a:t>
            </a:r>
            <a:endParaRPr lang="es-AR" sz="650" b="1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D385B57-2BED-4C91-BADA-C91F98813EE9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 flipV="1">
            <a:off x="1298926" y="3305971"/>
            <a:ext cx="1291669" cy="107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C838D9B-72FB-429B-B6DB-CF8F6FABFBCA}"/>
              </a:ext>
            </a:extLst>
          </p:cNvPr>
          <p:cNvSpPr/>
          <p:nvPr/>
        </p:nvSpPr>
        <p:spPr>
          <a:xfrm>
            <a:off x="218926" y="3546002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RATED_UNITS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751B609-5125-42C2-8178-2F5C5409523E}"/>
              </a:ext>
            </a:extLst>
          </p:cNvPr>
          <p:cNvSpPr/>
          <p:nvPr/>
        </p:nvSpPr>
        <p:spPr>
          <a:xfrm>
            <a:off x="218926" y="3641183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SECOND_DT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317124D-F2CB-45D4-825E-0B979380BEC2}"/>
              </a:ext>
            </a:extLst>
          </p:cNvPr>
          <p:cNvSpPr/>
          <p:nvPr/>
        </p:nvSpPr>
        <p:spPr>
          <a:xfrm>
            <a:off x="2590595" y="3474543"/>
            <a:ext cx="2462256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USG_INTERNET_HEADER.END_DATE</a:t>
            </a:r>
            <a:endParaRPr lang="es-AR" sz="900" b="1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22E45D-7EF6-4584-82A9-B738B114AB9C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 flipV="1">
            <a:off x="1298926" y="3612817"/>
            <a:ext cx="1291669" cy="68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16281A7-8FAA-4165-AB3A-9A763193587B}"/>
              </a:ext>
            </a:extLst>
          </p:cNvPr>
          <p:cNvSpPr/>
          <p:nvPr/>
        </p:nvSpPr>
        <p:spPr>
          <a:xfrm>
            <a:off x="218926" y="3742442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SECOND_UNITS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FEC58FF-E668-4A9D-A0F5-E739A9278824}"/>
              </a:ext>
            </a:extLst>
          </p:cNvPr>
          <p:cNvSpPr/>
          <p:nvPr/>
        </p:nvSpPr>
        <p:spPr>
          <a:xfrm>
            <a:off x="218926" y="4007279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TRANS_DT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7E644A9-84DD-44B0-A460-28E90363A0FD}"/>
              </a:ext>
            </a:extLst>
          </p:cNvPr>
          <p:cNvSpPr/>
          <p:nvPr/>
        </p:nvSpPr>
        <p:spPr>
          <a:xfrm>
            <a:off x="2600809" y="3781390"/>
            <a:ext cx="2446075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USG_INTERNET_HEADER.START_DATE</a:t>
            </a:r>
            <a:endParaRPr lang="es-AR" sz="900" b="1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924062F-C9C0-434B-9F05-69779B8DD5CC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 flipV="1">
            <a:off x="1298926" y="3919664"/>
            <a:ext cx="1301883" cy="128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DA03276-78A4-4C14-ADA3-4D602FC3D8FD}"/>
              </a:ext>
            </a:extLst>
          </p:cNvPr>
          <p:cNvSpPr/>
          <p:nvPr/>
        </p:nvSpPr>
        <p:spPr>
          <a:xfrm>
            <a:off x="218926" y="4190418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TYPE_ID_USG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1DF146-C248-4E1D-90CF-57D829A90E3D}"/>
              </a:ext>
            </a:extLst>
          </p:cNvPr>
          <p:cNvSpPr/>
          <p:nvPr/>
        </p:nvSpPr>
        <p:spPr>
          <a:xfrm>
            <a:off x="218926" y="4291853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UNITS_CURRENCY_CODE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5FA3B0E-0387-40FD-AC1C-EB9D5E20B352}"/>
              </a:ext>
            </a:extLst>
          </p:cNvPr>
          <p:cNvSpPr/>
          <p:nvPr/>
        </p:nvSpPr>
        <p:spPr>
          <a:xfrm>
            <a:off x="218926" y="4390833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UNROUNDED_AMOUNT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3A8AEF9-6D6C-4D12-A7D8-08D47DD00C55}"/>
              </a:ext>
            </a:extLst>
          </p:cNvPr>
          <p:cNvSpPr/>
          <p:nvPr/>
        </p:nvSpPr>
        <p:spPr>
          <a:xfrm>
            <a:off x="218926" y="4741632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SEQ_ORIGIN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FFA9356-94FF-41C0-8F5E-379CF8961328}"/>
              </a:ext>
            </a:extLst>
          </p:cNvPr>
          <p:cNvSpPr/>
          <p:nvPr/>
        </p:nvSpPr>
        <p:spPr>
          <a:xfrm>
            <a:off x="2600810" y="4096307"/>
            <a:ext cx="2446074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1285 -</a:t>
            </a:r>
            <a:r>
              <a:rPr lang="es-AR" sz="900" b="1" dirty="0" err="1"/>
              <a:t>Usage_types.TYPE_ID_USG</a:t>
            </a:r>
            <a:endParaRPr lang="es-AR" sz="900" b="1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319A73B-924F-420F-926D-4F01383B056D}"/>
              </a:ext>
            </a:extLst>
          </p:cNvPr>
          <p:cNvCxnSpPr>
            <a:cxnSpLocks/>
            <a:stCxn id="96" idx="3"/>
            <a:endCxn id="100" idx="1"/>
          </p:cNvCxnSpPr>
          <p:nvPr/>
        </p:nvCxnSpPr>
        <p:spPr>
          <a:xfrm>
            <a:off x="1298926" y="4230918"/>
            <a:ext cx="1301884" cy="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9C87465-33DD-49BF-AA70-EBA781A9A4E1}"/>
              </a:ext>
            </a:extLst>
          </p:cNvPr>
          <p:cNvCxnSpPr>
            <a:cxnSpLocks/>
            <a:stCxn id="97" idx="3"/>
            <a:endCxn id="73" idx="1"/>
          </p:cNvCxnSpPr>
          <p:nvPr/>
        </p:nvCxnSpPr>
        <p:spPr>
          <a:xfrm flipV="1">
            <a:off x="1298926" y="3305971"/>
            <a:ext cx="1291669" cy="10263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91">
            <a:extLst>
              <a:ext uri="{FF2B5EF4-FFF2-40B4-BE49-F238E27FC236}">
                <a16:creationId xmlns:a16="http://schemas.microsoft.com/office/drawing/2014/main" id="{B804629D-15D3-43A4-B5B2-1E698B5C4EB6}"/>
              </a:ext>
            </a:extLst>
          </p:cNvPr>
          <p:cNvCxnSpPr>
            <a:cxnSpLocks/>
            <a:stCxn id="98" idx="3"/>
            <a:endCxn id="5" idx="1"/>
          </p:cNvCxnSpPr>
          <p:nvPr/>
        </p:nvCxnSpPr>
        <p:spPr>
          <a:xfrm flipV="1">
            <a:off x="1298926" y="1035977"/>
            <a:ext cx="1301884" cy="3395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C82BC1-6E7C-4351-9F58-6CF9E8BE3721}"/>
              </a:ext>
            </a:extLst>
          </p:cNvPr>
          <p:cNvGrpSpPr/>
          <p:nvPr/>
        </p:nvGrpSpPr>
        <p:grpSpPr>
          <a:xfrm>
            <a:off x="5281249" y="2998257"/>
            <a:ext cx="3554006" cy="1800670"/>
            <a:chOff x="6901205" y="1043643"/>
            <a:chExt cx="4738675" cy="24008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199441E-64AD-47E0-B441-DCEB794ED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1205" y="1043643"/>
              <a:ext cx="2148840" cy="24003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94C28E-52C0-415D-82E8-596F2CD4B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1883" y="1835996"/>
              <a:ext cx="1028700" cy="5715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08F6B1-75AA-4304-83D4-52BAA76C6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4216" y="2505939"/>
              <a:ext cx="1314450" cy="30861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5D95AB-C7EA-4D26-836E-8FAF9665F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4216" y="1498558"/>
              <a:ext cx="2411730" cy="28575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9B16DF3-AEC8-4D3D-B197-F16AF2DC8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1883" y="2853437"/>
              <a:ext cx="1028700" cy="571500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E50247D-F422-47A4-9E09-D0D3D03A06D3}"/>
                </a:ext>
              </a:extLst>
            </p:cNvPr>
            <p:cNvCxnSpPr>
              <a:stCxn id="3" idx="2"/>
              <a:endCxn id="11" idx="1"/>
            </p:cNvCxnSpPr>
            <p:nvPr/>
          </p:nvCxnSpPr>
          <p:spPr>
            <a:xfrm rot="16200000" flipH="1">
              <a:off x="7881040" y="1378257"/>
              <a:ext cx="357760" cy="168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D556AD-E285-4C9D-8EC6-9BA9F85E9BEB}"/>
                </a:ext>
              </a:extLst>
            </p:cNvPr>
            <p:cNvCxnSpPr>
              <a:stCxn id="11" idx="2"/>
              <a:endCxn id="8" idx="1"/>
            </p:cNvCxnSpPr>
            <p:nvPr/>
          </p:nvCxnSpPr>
          <p:spPr>
            <a:xfrm rot="16200000" flipH="1">
              <a:off x="9352263" y="1782126"/>
              <a:ext cx="337438" cy="3418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01BD9FE-82FF-4699-9B8F-A9605B623E3D}"/>
                </a:ext>
              </a:extLst>
            </p:cNvPr>
            <p:cNvCxnSpPr>
              <a:stCxn id="3" idx="2"/>
              <a:endCxn id="10" idx="1"/>
            </p:cNvCxnSpPr>
            <p:nvPr/>
          </p:nvCxnSpPr>
          <p:spPr>
            <a:xfrm rot="16200000" flipH="1">
              <a:off x="7371635" y="1887662"/>
              <a:ext cx="1376571" cy="168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C1D1D86-B01E-49CE-A005-553ED120B942}"/>
                </a:ext>
              </a:extLst>
            </p:cNvPr>
            <p:cNvCxnSpPr>
              <a:stCxn id="10" idx="2"/>
              <a:endCxn id="53" idx="1"/>
            </p:cNvCxnSpPr>
            <p:nvPr/>
          </p:nvCxnSpPr>
          <p:spPr>
            <a:xfrm rot="16200000" flipH="1">
              <a:off x="9084343" y="2531647"/>
              <a:ext cx="324638" cy="8904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row: Circular 27">
              <a:extLst>
                <a:ext uri="{FF2B5EF4-FFF2-40B4-BE49-F238E27FC236}">
                  <a16:creationId xmlns:a16="http://schemas.microsoft.com/office/drawing/2014/main" id="{7855B951-4308-4F7C-827C-D995692D9B60}"/>
                </a:ext>
              </a:extLst>
            </p:cNvPr>
            <p:cNvSpPr/>
            <p:nvPr/>
          </p:nvSpPr>
          <p:spPr>
            <a:xfrm rot="5400000">
              <a:off x="9891223" y="1695878"/>
              <a:ext cx="1546614" cy="1950701"/>
            </a:xfrm>
            <a:prstGeom prst="circularArrow">
              <a:avLst>
                <a:gd name="adj1" fmla="val 12077"/>
                <a:gd name="adj2" fmla="val 1142319"/>
                <a:gd name="adj3" fmla="val 20366934"/>
                <a:gd name="adj4" fmla="val 10800277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35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ECA8A1-426E-4464-8EA7-65C219AC2D6E}"/>
                </a:ext>
              </a:extLst>
            </p:cNvPr>
            <p:cNvSpPr/>
            <p:nvPr/>
          </p:nvSpPr>
          <p:spPr>
            <a:xfrm>
              <a:off x="9718760" y="3139187"/>
              <a:ext cx="945770" cy="21361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350"/>
            </a:p>
          </p:txBody>
        </p: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843134A-F2FB-4C79-BBD4-C4FB515F5B06}"/>
              </a:ext>
            </a:extLst>
          </p:cNvPr>
          <p:cNvSpPr/>
          <p:nvPr/>
        </p:nvSpPr>
        <p:spPr>
          <a:xfrm>
            <a:off x="2600809" y="579647"/>
            <a:ext cx="2462257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b="1" dirty="0"/>
              <a:t>6 - </a:t>
            </a:r>
            <a:r>
              <a:rPr lang="es-AR" sz="800" b="1" dirty="0" err="1"/>
              <a:t>Source.SOURCE_ID</a:t>
            </a:r>
            <a:endParaRPr lang="es-AR" sz="800" b="1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C8CF33F-6E92-4927-83A2-B822FCFFF612}"/>
              </a:ext>
            </a:extLst>
          </p:cNvPr>
          <p:cNvSpPr/>
          <p:nvPr/>
        </p:nvSpPr>
        <p:spPr>
          <a:xfrm>
            <a:off x="218926" y="716553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SOURCE_ID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2B3725-BDEC-45E1-BDEC-EF05002F79DC}"/>
              </a:ext>
            </a:extLst>
          </p:cNvPr>
          <p:cNvCxnSpPr>
            <a:cxnSpLocks/>
            <a:stCxn id="74" idx="3"/>
            <a:endCxn id="71" idx="1"/>
          </p:cNvCxnSpPr>
          <p:nvPr/>
        </p:nvCxnSpPr>
        <p:spPr>
          <a:xfrm flipV="1">
            <a:off x="1298926" y="717921"/>
            <a:ext cx="1301883" cy="39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Brace 68">
            <a:extLst>
              <a:ext uri="{FF2B5EF4-FFF2-40B4-BE49-F238E27FC236}">
                <a16:creationId xmlns:a16="http://schemas.microsoft.com/office/drawing/2014/main" id="{48F3BD73-B4D0-4F19-B85A-C9C2CEAD2B87}"/>
              </a:ext>
            </a:extLst>
          </p:cNvPr>
          <p:cNvSpPr/>
          <p:nvPr/>
        </p:nvSpPr>
        <p:spPr>
          <a:xfrm>
            <a:off x="4771658" y="405119"/>
            <a:ext cx="810000" cy="4465071"/>
          </a:xfrm>
          <a:prstGeom prst="rightBrace">
            <a:avLst>
              <a:gd name="adj1" fmla="val 8333"/>
              <a:gd name="adj2" fmla="val 713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sz="135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26E78E-2395-43A9-AA2D-7EB906C5F9A0}"/>
              </a:ext>
            </a:extLst>
          </p:cNvPr>
          <p:cNvSpPr/>
          <p:nvPr/>
        </p:nvSpPr>
        <p:spPr>
          <a:xfrm>
            <a:off x="276142" y="-2277"/>
            <a:ext cx="7621022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</a:t>
            </a:r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Rated Usage File (L01_File) – Mapeo de datos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0D79498-0ACE-4F69-9D15-51E39DB77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7737" y="894628"/>
            <a:ext cx="2843213" cy="1078706"/>
          </a:xfrm>
          <a:prstGeom prst="rect">
            <a:avLst/>
          </a:prstGeom>
        </p:spPr>
      </p:pic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5C4780BB-A606-460B-BCD2-056FA4EAF8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6168" y="305492"/>
          <a:ext cx="222051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7" imgW="2959920" imgH="685800" progId="Package">
                  <p:embed/>
                </p:oleObj>
              </mc:Choice>
              <mc:Fallback>
                <p:oleObj name="Objeto empaquetador del shell" showAsIcon="1" r:id="rId7" imgW="2959920" imgH="685800" progId="Package">
                  <p:embed/>
                  <p:pic>
                    <p:nvPicPr>
                      <p:cNvPr id="18" name="Objeto 17">
                        <a:extLst>
                          <a:ext uri="{FF2B5EF4-FFF2-40B4-BE49-F238E27FC236}">
                            <a16:creationId xmlns:a16="http://schemas.microsoft.com/office/drawing/2014/main" id="{5C4780BB-A606-460B-BCD2-056FA4EAF8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96168" y="305492"/>
                        <a:ext cx="222051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95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24" grpId="0" animBg="1"/>
      <p:bldP spid="24" grpId="1" animBg="1"/>
      <p:bldP spid="24" grpId="2" animBg="1"/>
      <p:bldP spid="27" grpId="0" animBg="1"/>
      <p:bldP spid="27" grpId="1" animBg="1"/>
      <p:bldP spid="27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52" grpId="0" animBg="1"/>
      <p:bldP spid="52" grpId="1" animBg="1"/>
      <p:bldP spid="52" grpId="2" animBg="1"/>
      <p:bldP spid="58" grpId="0" animBg="1"/>
      <p:bldP spid="58" grpId="1" animBg="1"/>
      <p:bldP spid="58" grpId="2" animBg="1"/>
      <p:bldP spid="62" grpId="0" animBg="1"/>
      <p:bldP spid="62" grpId="1" animBg="1"/>
      <p:bldP spid="62" grpId="2" animBg="1"/>
      <p:bldP spid="67" grpId="0" animBg="1"/>
      <p:bldP spid="67" grpId="1" animBg="1"/>
      <p:bldP spid="67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6" grpId="0" animBg="1"/>
      <p:bldP spid="76" grpId="1" animBg="1"/>
      <p:bldP spid="76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3" grpId="0" animBg="1"/>
      <p:bldP spid="83" grpId="1" animBg="1"/>
      <p:bldP spid="83" grpId="2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6" grpId="0" animBg="1"/>
      <p:bldP spid="96" grpId="1" animBg="1"/>
      <p:bldP spid="96" grpId="2" animBg="1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71" grpId="0" animBg="1"/>
      <p:bldP spid="71" grpId="1" animBg="1"/>
      <p:bldP spid="71" grpId="2" animBg="1"/>
      <p:bldP spid="74" grpId="0" animBg="1"/>
      <p:bldP spid="74" grpId="1" animBg="1"/>
      <p:bldP spid="74" grpId="2" animBg="1"/>
      <p:bldP spid="6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5C26E78E-2395-43A9-AA2D-7EB906C5F9A0}"/>
              </a:ext>
            </a:extLst>
          </p:cNvPr>
          <p:cNvSpPr/>
          <p:nvPr/>
        </p:nvSpPr>
        <p:spPr>
          <a:xfrm>
            <a:off x="276142" y="-2277"/>
            <a:ext cx="7621022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EOP - </a:t>
            </a:r>
            <a:r>
              <a:rPr lang="en-US" sz="2100" b="1" u="sng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Información</a:t>
            </a:r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los ambientes</a:t>
            </a:r>
          </a:p>
        </p:txBody>
      </p:sp>
      <p:grpSp>
        <p:nvGrpSpPr>
          <p:cNvPr id="59" name="Group 36">
            <a:extLst>
              <a:ext uri="{FF2B5EF4-FFF2-40B4-BE49-F238E27FC236}">
                <a16:creationId xmlns:a16="http://schemas.microsoft.com/office/drawing/2014/main" id="{AC1552D4-7398-4E4E-8F29-8A84FF9D3120}"/>
              </a:ext>
            </a:extLst>
          </p:cNvPr>
          <p:cNvGrpSpPr/>
          <p:nvPr/>
        </p:nvGrpSpPr>
        <p:grpSpPr>
          <a:xfrm>
            <a:off x="409929" y="306837"/>
            <a:ext cx="3966128" cy="4411144"/>
            <a:chOff x="174417" y="888895"/>
            <a:chExt cx="3598460" cy="5881524"/>
          </a:xfrm>
        </p:grpSpPr>
        <p:sp>
          <p:nvSpPr>
            <p:cNvPr id="65" name="Rectangle 16">
              <a:extLst>
                <a:ext uri="{FF2B5EF4-FFF2-40B4-BE49-F238E27FC236}">
                  <a16:creationId xmlns:a16="http://schemas.microsoft.com/office/drawing/2014/main" id="{5FA52A47-8437-416E-A992-26E6280F3640}"/>
                </a:ext>
              </a:extLst>
            </p:cNvPr>
            <p:cNvSpPr/>
            <p:nvPr/>
          </p:nvSpPr>
          <p:spPr>
            <a:xfrm>
              <a:off x="174417" y="1476663"/>
              <a:ext cx="3598460" cy="5293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/>
                <a:t>TEC</a:t>
              </a:r>
            </a:p>
            <a:p>
              <a:pPr marL="557213" lvl="1" indent="-214313">
                <a:buFont typeface="Arial" panose="020B0604020202020204" pitchFamily="34" charset="0"/>
                <a:buChar char="•"/>
              </a:pPr>
              <a:r>
                <a:rPr lang="en-US" sz="1200" dirty="0"/>
                <a:t>URL: </a:t>
              </a:r>
              <a:r>
                <a:rPr lang="en-US" sz="1200" dirty="0">
                  <a:hlinkClick r:id="rId2"/>
                </a:rPr>
                <a:t>http://10.48.41.149:9001/tec-2.0/secure/index.xhtml</a:t>
              </a:r>
              <a:endParaRPr lang="en-US" sz="1200" dirty="0"/>
            </a:p>
            <a:p>
              <a:pPr marL="557213" lvl="1" indent="-214313">
                <a:buFont typeface="Arial" panose="020B0604020202020204" pitchFamily="34" charset="0"/>
                <a:buChar char="•"/>
              </a:pPr>
              <a:r>
                <a:rPr lang="en-US" sz="1200" dirty="0" err="1"/>
                <a:t>Usuario</a:t>
              </a:r>
              <a:r>
                <a:rPr lang="en-US" sz="1200" dirty="0"/>
                <a:t>: TEC</a:t>
              </a:r>
            </a:p>
            <a:p>
              <a:pPr marL="557213" lvl="1" indent="-214313">
                <a:buFont typeface="Arial" panose="020B0604020202020204" pitchFamily="34" charset="0"/>
                <a:buChar char="•"/>
              </a:pPr>
              <a:r>
                <a:rPr lang="en-US" sz="1200" dirty="0" err="1"/>
                <a:t>Contraseña</a:t>
              </a:r>
              <a:r>
                <a:rPr lang="en-US" sz="1200" dirty="0"/>
                <a:t>: TEC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 err="1"/>
                <a:t>Servidor</a:t>
              </a:r>
              <a:r>
                <a:rPr lang="en-US" sz="1200" dirty="0"/>
                <a:t> EOP testing: 10.48.41.88</a:t>
              </a:r>
            </a:p>
            <a:p>
              <a:pPr marL="557213" lvl="1" indent="-214313">
                <a:buFont typeface="Arial" panose="020B0604020202020204" pitchFamily="34" charset="0"/>
                <a:buChar char="•"/>
              </a:pPr>
              <a:r>
                <a:rPr lang="en-US" sz="1200" dirty="0" err="1"/>
                <a:t>Usuario</a:t>
              </a:r>
              <a:r>
                <a:rPr lang="en-US" sz="1200" dirty="0"/>
                <a:t>: Hay que solicitor </a:t>
              </a:r>
              <a:r>
                <a:rPr lang="en-US" sz="1200" dirty="0" err="1"/>
                <a:t>permisos</a:t>
              </a:r>
              <a:endParaRPr lang="en-US" sz="1200" dirty="0"/>
            </a:p>
            <a:p>
              <a:pPr marL="557213" lvl="1" indent="-214313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 err="1"/>
                <a:t>Instrucciones</a:t>
              </a:r>
              <a:r>
                <a:rPr lang="en-US" sz="1200" dirty="0"/>
                <a:t> para </a:t>
              </a:r>
              <a:r>
                <a:rPr lang="en-US" sz="1200" dirty="0" err="1"/>
                <a:t>emular</a:t>
              </a:r>
              <a:r>
                <a:rPr lang="en-US" sz="1200" dirty="0"/>
                <a:t> TEC:</a:t>
              </a:r>
            </a:p>
            <a:p>
              <a:r>
                <a:rPr lang="en-US" sz="1200" dirty="0" err="1"/>
                <a:t>Ir</a:t>
              </a:r>
              <a:r>
                <a:rPr lang="en-US" sz="1200" dirty="0"/>
                <a:t> a la </a:t>
              </a:r>
              <a:r>
                <a:rPr lang="en-US" sz="1200" dirty="0" err="1"/>
                <a:t>carpeta</a:t>
              </a:r>
              <a:r>
                <a:rPr lang="en-US" sz="1200" dirty="0"/>
                <a:t> </a:t>
              </a:r>
              <a:r>
                <a:rPr lang="en-US" sz="1200" dirty="0" err="1"/>
                <a:t>donde</a:t>
              </a:r>
              <a:r>
                <a:rPr lang="en-US" sz="1200" dirty="0"/>
                <a:t> </a:t>
              </a:r>
              <a:r>
                <a:rPr lang="en-US" sz="1200" dirty="0" err="1"/>
                <a:t>esta</a:t>
              </a:r>
              <a:r>
                <a:rPr lang="en-US" sz="1200" dirty="0"/>
                <a:t> el </a:t>
              </a:r>
              <a:r>
                <a:rPr lang="en-US" sz="1200" dirty="0" err="1"/>
                <a:t>importador</a:t>
              </a:r>
              <a:r>
                <a:rPr lang="en-US" sz="1200" dirty="0"/>
                <a:t>: </a:t>
              </a:r>
            </a:p>
            <a:p>
              <a:r>
                <a:rPr lang="en-US" sz="1200" dirty="0"/>
                <a:t>cd /opt/common/batch/EOP/ratingengine-import-batch-1.11.1-RELEASE-cert/bin</a:t>
              </a:r>
            </a:p>
            <a:p>
              <a:endParaRPr lang="en-US" sz="1200" dirty="0"/>
            </a:p>
            <a:p>
              <a:r>
                <a:rPr lang="en-US" sz="1200" dirty="0" err="1"/>
                <a:t>Ejecutar</a:t>
              </a:r>
              <a:r>
                <a:rPr lang="en-US" sz="1200" dirty="0"/>
                <a:t> </a:t>
              </a:r>
              <a:r>
                <a:rPr lang="en-US" sz="1200" dirty="0" err="1"/>
                <a:t>posibles</a:t>
              </a:r>
              <a:r>
                <a:rPr lang="en-US" sz="1200" dirty="0"/>
                <a:t> </a:t>
              </a:r>
              <a:r>
                <a:rPr lang="en-US" sz="1200" dirty="0" err="1"/>
                <a:t>Instrucciones</a:t>
              </a:r>
              <a:r>
                <a:rPr lang="en-US" sz="1200" dirty="0"/>
                <a:t> de </a:t>
              </a:r>
              <a:r>
                <a:rPr lang="en-US" sz="1200" dirty="0" err="1"/>
                <a:t>acuerdo</a:t>
              </a:r>
              <a:r>
                <a:rPr lang="en-US" sz="1200" dirty="0"/>
                <a:t> con la </a:t>
              </a:r>
              <a:r>
                <a:rPr lang="en-US" sz="1200" dirty="0" err="1"/>
                <a:t>necesidad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 ./</a:t>
              </a:r>
              <a:r>
                <a:rPr lang="en-US" sz="1200" dirty="0" err="1"/>
                <a:t>ratingengine</a:t>
              </a:r>
              <a:r>
                <a:rPr lang="en-US" sz="1200" dirty="0"/>
                <a:t>-import-batch -o –</a:t>
              </a:r>
              <a:r>
                <a:rPr lang="en-US" sz="1200" dirty="0" err="1"/>
                <a:t>pInternet</a:t>
              </a:r>
              <a:endParaRPr lang="en-US" sz="1200" dirty="0"/>
            </a:p>
            <a:p>
              <a:r>
                <a:rPr lang="en-US" sz="1200" dirty="0"/>
                <a:t> ./</a:t>
              </a:r>
              <a:r>
                <a:rPr lang="en-US" sz="1200" dirty="0" err="1"/>
                <a:t>ratingengine</a:t>
              </a:r>
              <a:r>
                <a:rPr lang="en-US" sz="1200" dirty="0"/>
                <a:t>-import-batch -o –</a:t>
              </a:r>
              <a:r>
                <a:rPr lang="en-US" sz="1200" dirty="0" err="1"/>
                <a:t>pRaw</a:t>
              </a:r>
              <a:endParaRPr lang="en-US" sz="1200" dirty="0"/>
            </a:p>
            <a:p>
              <a:r>
                <a:rPr lang="en-US" sz="1200" dirty="0"/>
                <a:t> ./</a:t>
              </a:r>
              <a:r>
                <a:rPr lang="en-US" sz="1200" dirty="0" err="1"/>
                <a:t>ratingengine</a:t>
              </a:r>
              <a:r>
                <a:rPr lang="en-US" sz="1200" dirty="0"/>
                <a:t>-import-batch -o –</a:t>
              </a:r>
              <a:r>
                <a:rPr lang="en-US" sz="1200" dirty="0" err="1"/>
                <a:t>pCollaboration</a:t>
              </a:r>
              <a:endParaRPr lang="en-US" sz="1200" dirty="0"/>
            </a:p>
            <a:p>
              <a:r>
                <a:rPr lang="en-US" sz="1200" dirty="0"/>
                <a:t> ./</a:t>
              </a:r>
              <a:r>
                <a:rPr lang="en-US" sz="1200" dirty="0" err="1"/>
                <a:t>ratingengine</a:t>
              </a:r>
              <a:r>
                <a:rPr lang="en-US" sz="1200" dirty="0"/>
                <a:t>-import-batch -o –</a:t>
              </a:r>
              <a:r>
                <a:rPr lang="en-US" sz="1200" dirty="0" err="1"/>
                <a:t>pDECI</a:t>
              </a:r>
              <a:endParaRPr lang="en-US" sz="1200" dirty="0"/>
            </a:p>
            <a:p>
              <a:r>
                <a:rPr lang="en-US" sz="1200" dirty="0"/>
                <a:t> ./</a:t>
              </a:r>
              <a:r>
                <a:rPr lang="en-US" sz="1200" dirty="0" err="1"/>
                <a:t>ratingengine</a:t>
              </a:r>
              <a:r>
                <a:rPr lang="en-US" sz="1200" dirty="0"/>
                <a:t>-import-batch -o –pDEC3</a:t>
              </a:r>
            </a:p>
            <a:p>
              <a:r>
                <a:rPr lang="en-US" sz="1200" dirty="0"/>
                <a:t> ./</a:t>
              </a:r>
              <a:r>
                <a:rPr lang="en-US" sz="1200" dirty="0" err="1"/>
                <a:t>ratingengine</a:t>
              </a:r>
              <a:r>
                <a:rPr lang="en-US" sz="1200" dirty="0"/>
                <a:t>-import-batch -o -</a:t>
              </a:r>
              <a:r>
                <a:rPr lang="en-US" sz="1200" dirty="0" err="1"/>
                <a:t>pInterconnection</a:t>
              </a:r>
              <a:endParaRPr lang="en-US" sz="1200" dirty="0"/>
            </a:p>
          </p:txBody>
        </p:sp>
        <p:sp>
          <p:nvSpPr>
            <p:cNvPr id="64" name="Rectangle 34">
              <a:extLst>
                <a:ext uri="{FF2B5EF4-FFF2-40B4-BE49-F238E27FC236}">
                  <a16:creationId xmlns:a16="http://schemas.microsoft.com/office/drawing/2014/main" id="{5EBA246E-B711-4292-92D4-3FF44091B868}"/>
                </a:ext>
              </a:extLst>
            </p:cNvPr>
            <p:cNvSpPr/>
            <p:nvPr/>
          </p:nvSpPr>
          <p:spPr>
            <a:xfrm>
              <a:off x="1278585" y="888895"/>
              <a:ext cx="1282313" cy="553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100" b="1" dirty="0">
                  <a:solidFill>
                    <a:schemeClr val="tx2"/>
                  </a:solidFill>
                </a:rPr>
                <a:t>Pruebas</a:t>
              </a:r>
            </a:p>
          </p:txBody>
        </p:sp>
      </p:grpSp>
      <p:grpSp>
        <p:nvGrpSpPr>
          <p:cNvPr id="85" name="Group 36">
            <a:extLst>
              <a:ext uri="{FF2B5EF4-FFF2-40B4-BE49-F238E27FC236}">
                <a16:creationId xmlns:a16="http://schemas.microsoft.com/office/drawing/2014/main" id="{4B317245-01B5-494F-848C-D6F5B5E6A150}"/>
              </a:ext>
            </a:extLst>
          </p:cNvPr>
          <p:cNvGrpSpPr/>
          <p:nvPr/>
        </p:nvGrpSpPr>
        <p:grpSpPr>
          <a:xfrm>
            <a:off x="4533801" y="265805"/>
            <a:ext cx="3666770" cy="4534280"/>
            <a:chOff x="174417" y="888895"/>
            <a:chExt cx="3598460" cy="6045707"/>
          </a:xfrm>
        </p:grpSpPr>
        <p:sp>
          <p:nvSpPr>
            <p:cNvPr id="86" name="Rectangle 16">
              <a:extLst>
                <a:ext uri="{FF2B5EF4-FFF2-40B4-BE49-F238E27FC236}">
                  <a16:creationId xmlns:a16="http://schemas.microsoft.com/office/drawing/2014/main" id="{D33669D4-A4FD-448B-808E-882009ED46BC}"/>
                </a:ext>
              </a:extLst>
            </p:cNvPr>
            <p:cNvSpPr/>
            <p:nvPr/>
          </p:nvSpPr>
          <p:spPr>
            <a:xfrm>
              <a:off x="174417" y="1610067"/>
              <a:ext cx="3598460" cy="53245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/>
                <a:t>TEC</a:t>
              </a:r>
            </a:p>
            <a:p>
              <a:pPr marL="557213" lvl="1" indent="-214313">
                <a:buFont typeface="Arial" panose="020B0604020202020204" pitchFamily="34" charset="0"/>
                <a:buChar char="•"/>
              </a:pPr>
              <a:r>
                <a:rPr lang="en-US" sz="1200" dirty="0"/>
                <a:t>URL: </a:t>
              </a:r>
              <a:r>
                <a:rPr lang="es-AR" sz="1200" dirty="0">
                  <a:hlinkClick r:id="rId3"/>
                </a:rPr>
                <a:t>http://arbue-docker-finance:5080/tec/login.xhtml</a:t>
              </a:r>
              <a:endParaRPr lang="es-AR" sz="1200" dirty="0"/>
            </a:p>
            <a:p>
              <a:pPr marL="557213" lvl="1" indent="-214313">
                <a:buFont typeface="Arial" panose="020B0604020202020204" pitchFamily="34" charset="0"/>
                <a:buChar char="•"/>
              </a:pPr>
              <a:r>
                <a:rPr lang="en-US" sz="1200" dirty="0" err="1"/>
                <a:t>Usuario</a:t>
              </a:r>
              <a:r>
                <a:rPr lang="en-US" sz="1200" dirty="0"/>
                <a:t>: TEC</a:t>
              </a:r>
            </a:p>
            <a:p>
              <a:pPr marL="557213" lvl="1" indent="-214313">
                <a:buFont typeface="Arial" panose="020B0604020202020204" pitchFamily="34" charset="0"/>
                <a:buChar char="•"/>
              </a:pPr>
              <a:r>
                <a:rPr lang="en-US" sz="1200" dirty="0" err="1"/>
                <a:t>Contraseña</a:t>
              </a:r>
              <a:r>
                <a:rPr lang="en-US" sz="1200" dirty="0"/>
                <a:t>: TEC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 err="1"/>
                <a:t>Servidor</a:t>
              </a:r>
              <a:r>
                <a:rPr lang="en-US" sz="1200" dirty="0"/>
                <a:t> EOP : </a:t>
              </a:r>
              <a:r>
                <a:rPr lang="es-CO" sz="1350" dirty="0" err="1"/>
                <a:t>arbue-commonbatch</a:t>
              </a:r>
              <a:r>
                <a:rPr lang="es-CO" sz="1350" dirty="0"/>
                <a:t>  </a:t>
              </a:r>
              <a:endParaRPr lang="en-US" sz="1200" dirty="0"/>
            </a:p>
            <a:p>
              <a:pPr marL="557213" lvl="1" indent="-214313">
                <a:buFont typeface="Arial" panose="020B0604020202020204" pitchFamily="34" charset="0"/>
                <a:buChar char="•"/>
              </a:pPr>
              <a:r>
                <a:rPr lang="en-US" sz="1200" dirty="0" err="1"/>
                <a:t>Usuario</a:t>
              </a:r>
              <a:r>
                <a:rPr lang="en-US" sz="1200" dirty="0"/>
                <a:t>: Hay que </a:t>
              </a:r>
              <a:r>
                <a:rPr lang="en-US" sz="1200" dirty="0" err="1"/>
                <a:t>solicitar</a:t>
              </a:r>
              <a:r>
                <a:rPr lang="en-US" sz="1200" dirty="0"/>
                <a:t> </a:t>
              </a:r>
              <a:r>
                <a:rPr lang="en-US" sz="1200" dirty="0" err="1"/>
                <a:t>permisos</a:t>
              </a:r>
              <a:endParaRPr lang="en-US" sz="1200" dirty="0"/>
            </a:p>
            <a:p>
              <a:pPr lvl="1"/>
              <a:endParaRPr lang="en-US" sz="1200" dirty="0"/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 err="1"/>
                <a:t>Instrucciones</a:t>
              </a:r>
              <a:r>
                <a:rPr lang="en-US" sz="1200" dirty="0"/>
                <a:t> para </a:t>
              </a:r>
              <a:r>
                <a:rPr lang="en-US" sz="1200" dirty="0" err="1"/>
                <a:t>emular</a:t>
              </a:r>
              <a:r>
                <a:rPr lang="en-US" sz="1200" dirty="0"/>
                <a:t> TEC:</a:t>
              </a:r>
            </a:p>
            <a:p>
              <a:r>
                <a:rPr lang="en-US" sz="1200" dirty="0" err="1"/>
                <a:t>Ir</a:t>
              </a:r>
              <a:r>
                <a:rPr lang="en-US" sz="1200" dirty="0"/>
                <a:t> a la </a:t>
              </a:r>
              <a:r>
                <a:rPr lang="en-US" sz="1200" dirty="0" err="1"/>
                <a:t>carpeta</a:t>
              </a:r>
              <a:r>
                <a:rPr lang="en-US" sz="1200" dirty="0"/>
                <a:t> </a:t>
              </a:r>
              <a:r>
                <a:rPr lang="en-US" sz="1200" dirty="0" err="1"/>
                <a:t>donde</a:t>
              </a:r>
              <a:r>
                <a:rPr lang="en-US" sz="1200" dirty="0"/>
                <a:t> </a:t>
              </a:r>
              <a:r>
                <a:rPr lang="en-US" sz="1200" dirty="0" err="1"/>
                <a:t>esta</a:t>
              </a:r>
              <a:r>
                <a:rPr lang="en-US" sz="1200" dirty="0"/>
                <a:t> el </a:t>
              </a:r>
              <a:r>
                <a:rPr lang="en-US" sz="1200" dirty="0" err="1"/>
                <a:t>importador</a:t>
              </a:r>
              <a:r>
                <a:rPr lang="en-US" sz="1200" dirty="0"/>
                <a:t>: </a:t>
              </a:r>
            </a:p>
            <a:p>
              <a:r>
                <a:rPr lang="en-US" sz="1200" dirty="0"/>
                <a:t>cd /opt/common/batch/</a:t>
              </a:r>
              <a:r>
                <a:rPr lang="en-US" sz="1200" dirty="0" err="1"/>
                <a:t>ExternalOriginProcessor</a:t>
              </a:r>
              <a:r>
                <a:rPr lang="en-US" sz="1200" dirty="0"/>
                <a:t>/bin </a:t>
              </a:r>
            </a:p>
            <a:p>
              <a:endParaRPr lang="en-US" sz="1200" dirty="0"/>
            </a:p>
            <a:p>
              <a:r>
                <a:rPr lang="en-US" sz="1200" dirty="0" err="1"/>
                <a:t>Ejecutar</a:t>
              </a:r>
              <a:r>
                <a:rPr lang="en-US" sz="1200" dirty="0"/>
                <a:t> </a:t>
              </a:r>
              <a:r>
                <a:rPr lang="en-US" sz="1200" dirty="0" err="1"/>
                <a:t>posibles</a:t>
              </a:r>
              <a:r>
                <a:rPr lang="en-US" sz="1200" dirty="0"/>
                <a:t> </a:t>
              </a:r>
              <a:r>
                <a:rPr lang="en-US" sz="1200" dirty="0" err="1"/>
                <a:t>Instrucciones</a:t>
              </a:r>
              <a:r>
                <a:rPr lang="en-US" sz="1200" dirty="0"/>
                <a:t> de </a:t>
              </a:r>
              <a:r>
                <a:rPr lang="en-US" sz="1200" dirty="0" err="1"/>
                <a:t>acuerdo</a:t>
              </a:r>
              <a:r>
                <a:rPr lang="en-US" sz="1200" dirty="0"/>
                <a:t> con la </a:t>
              </a:r>
              <a:r>
                <a:rPr lang="en-US" sz="1200" dirty="0" err="1"/>
                <a:t>necesidad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 ./</a:t>
              </a:r>
              <a:r>
                <a:rPr lang="en-US" sz="1200" dirty="0" err="1"/>
                <a:t>ratingengine</a:t>
              </a:r>
              <a:r>
                <a:rPr lang="en-US" sz="1200" dirty="0"/>
                <a:t>-import-batch -o –</a:t>
              </a:r>
              <a:r>
                <a:rPr lang="en-US" sz="1200" dirty="0" err="1"/>
                <a:t>pInternet</a:t>
              </a:r>
              <a:endParaRPr lang="en-US" sz="1200" dirty="0"/>
            </a:p>
            <a:p>
              <a:r>
                <a:rPr lang="en-US" sz="1200" dirty="0"/>
                <a:t> ./</a:t>
              </a:r>
              <a:r>
                <a:rPr lang="en-US" sz="1200" dirty="0" err="1"/>
                <a:t>ratingengine</a:t>
              </a:r>
              <a:r>
                <a:rPr lang="en-US" sz="1200" dirty="0"/>
                <a:t>-import-batch -o –</a:t>
              </a:r>
              <a:r>
                <a:rPr lang="en-US" sz="1200" dirty="0" err="1"/>
                <a:t>pRaw</a:t>
              </a:r>
              <a:endParaRPr lang="en-US" sz="1200" dirty="0"/>
            </a:p>
            <a:p>
              <a:r>
                <a:rPr lang="en-US" sz="1200" dirty="0"/>
                <a:t> ./</a:t>
              </a:r>
              <a:r>
                <a:rPr lang="en-US" sz="1200" dirty="0" err="1"/>
                <a:t>ratingengine</a:t>
              </a:r>
              <a:r>
                <a:rPr lang="en-US" sz="1200" dirty="0"/>
                <a:t>-import-batch -o –</a:t>
              </a:r>
              <a:r>
                <a:rPr lang="en-US" sz="1200" dirty="0" err="1"/>
                <a:t>pCollaboration</a:t>
              </a:r>
              <a:endParaRPr lang="en-US" sz="1200" dirty="0"/>
            </a:p>
            <a:p>
              <a:r>
                <a:rPr lang="en-US" sz="1200" dirty="0"/>
                <a:t> ./</a:t>
              </a:r>
              <a:r>
                <a:rPr lang="en-US" sz="1200" dirty="0" err="1"/>
                <a:t>ratingengine</a:t>
              </a:r>
              <a:r>
                <a:rPr lang="en-US" sz="1200" dirty="0"/>
                <a:t>-import-batch -o –</a:t>
              </a:r>
              <a:r>
                <a:rPr lang="en-US" sz="1200" dirty="0" err="1"/>
                <a:t>pDECI</a:t>
              </a:r>
              <a:endParaRPr lang="en-US" sz="1200" dirty="0"/>
            </a:p>
            <a:p>
              <a:r>
                <a:rPr lang="en-US" sz="1200" dirty="0"/>
                <a:t> ./</a:t>
              </a:r>
              <a:r>
                <a:rPr lang="en-US" sz="1200" dirty="0" err="1"/>
                <a:t>ratingengine</a:t>
              </a:r>
              <a:r>
                <a:rPr lang="en-US" sz="1200" dirty="0"/>
                <a:t>-import-batch -o –pDEC3</a:t>
              </a:r>
            </a:p>
            <a:p>
              <a:r>
                <a:rPr lang="en-US" sz="1200" dirty="0"/>
                <a:t> ./</a:t>
              </a:r>
              <a:r>
                <a:rPr lang="en-US" sz="1200" dirty="0" err="1"/>
                <a:t>ratingengine</a:t>
              </a:r>
              <a:r>
                <a:rPr lang="en-US" sz="1200" dirty="0"/>
                <a:t>-import-batch -o -</a:t>
              </a:r>
              <a:r>
                <a:rPr lang="en-US" sz="1200" dirty="0" err="1"/>
                <a:t>pInterconnection</a:t>
              </a:r>
              <a:endParaRPr lang="en-US" sz="1200" dirty="0"/>
            </a:p>
          </p:txBody>
        </p:sp>
        <p:sp>
          <p:nvSpPr>
            <p:cNvPr id="87" name="Rectangle 34">
              <a:extLst>
                <a:ext uri="{FF2B5EF4-FFF2-40B4-BE49-F238E27FC236}">
                  <a16:creationId xmlns:a16="http://schemas.microsoft.com/office/drawing/2014/main" id="{19EB5B80-77A6-406E-A3CB-F228F826015C}"/>
                </a:ext>
              </a:extLst>
            </p:cNvPr>
            <p:cNvSpPr/>
            <p:nvPr/>
          </p:nvSpPr>
          <p:spPr>
            <a:xfrm>
              <a:off x="1278585" y="888895"/>
              <a:ext cx="1716240" cy="553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100" b="1" dirty="0">
                  <a:solidFill>
                    <a:schemeClr val="tx2"/>
                  </a:solidFill>
                </a:rPr>
                <a:t>Producción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19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B52BAE-D399-4AA7-8F95-9BD1D344B6F1}"/>
              </a:ext>
            </a:extLst>
          </p:cNvPr>
          <p:cNvSpPr/>
          <p:nvPr/>
        </p:nvSpPr>
        <p:spPr>
          <a:xfrm>
            <a:off x="6891251" y="448888"/>
            <a:ext cx="2286000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s-AR" sz="105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OSSDB: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tasación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los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servicios de Internet por consumo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cargo de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consolidar los Consumos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enviarlos a EOP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s-AR" sz="105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r>
              <a:rPr lang="es-AR" sz="105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tasación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los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servicios de Internet por consumo bajo la figura de DEC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cargo de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consolidar los Consumos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enviarlos a EOP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6C9B6-7F89-4ACB-833F-46514D520DA0}"/>
              </a:ext>
            </a:extLst>
          </p:cNvPr>
          <p:cNvSpPr/>
          <p:nvPr/>
        </p:nvSpPr>
        <p:spPr>
          <a:xfrm>
            <a:off x="6891251" y="2240062"/>
            <a:ext cx="2177934" cy="1467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s-AR" sz="105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EOP: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External </a:t>
            </a:r>
            <a:r>
              <a:rPr lang="es-AR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Processor. Es el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responsable de validar el formato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contexto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la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 de la información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insertan los distintos sistemas de tasación y, también, de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los archivos L01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es el modo en el que los datos circulan en Kenan.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665321-893F-47C2-8CFD-85ECAFF7DD63}"/>
              </a:ext>
            </a:extLst>
          </p:cNvPr>
          <p:cNvSpPr/>
          <p:nvPr/>
        </p:nvSpPr>
        <p:spPr>
          <a:xfrm>
            <a:off x="276142" y="-2277"/>
            <a:ext cx="484351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VPN – Contexto - Arquitectura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26E120-F68F-4A7F-A7C9-14D247A7A1ED}"/>
              </a:ext>
            </a:extLst>
          </p:cNvPr>
          <p:cNvGrpSpPr/>
          <p:nvPr/>
        </p:nvGrpSpPr>
        <p:grpSpPr>
          <a:xfrm>
            <a:off x="-24940" y="448888"/>
            <a:ext cx="6858001" cy="3815542"/>
            <a:chOff x="431008" y="367357"/>
            <a:chExt cx="7968718" cy="39515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F15FA15-93A0-4EA3-99F6-3A75529ED4FD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860" y="367357"/>
              <a:ext cx="7197866" cy="3870991"/>
            </a:xfrm>
            <a:prstGeom prst="rect">
              <a:avLst/>
            </a:prstGeom>
            <a:noFill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694C1C2-BB12-4702-898D-4414AFDCE48D}"/>
                </a:ext>
              </a:extLst>
            </p:cNvPr>
            <p:cNvGrpSpPr/>
            <p:nvPr/>
          </p:nvGrpSpPr>
          <p:grpSpPr>
            <a:xfrm>
              <a:off x="431008" y="2800289"/>
              <a:ext cx="2521492" cy="1518656"/>
              <a:chOff x="431008" y="2800289"/>
              <a:chExt cx="2521492" cy="1518656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974B07B-912C-494F-BDB7-638ADEE3B631}"/>
                  </a:ext>
                </a:extLst>
              </p:cNvPr>
              <p:cNvSpPr/>
              <p:nvPr/>
            </p:nvSpPr>
            <p:spPr>
              <a:xfrm>
                <a:off x="1485633" y="3344910"/>
                <a:ext cx="1232452" cy="9740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b="1" dirty="0"/>
                  <a:t>OSSDB</a:t>
                </a:r>
              </a:p>
            </p:txBody>
          </p:sp>
          <p:sp>
            <p:nvSpPr>
              <p:cNvPr id="3" name="Flecha: a la derecha 2">
                <a:extLst>
                  <a:ext uri="{FF2B5EF4-FFF2-40B4-BE49-F238E27FC236}">
                    <a16:creationId xmlns:a16="http://schemas.microsoft.com/office/drawing/2014/main" id="{1891A140-3B0E-4B4E-8291-D92C8EE038C6}"/>
                  </a:ext>
                </a:extLst>
              </p:cNvPr>
              <p:cNvSpPr/>
              <p:nvPr/>
            </p:nvSpPr>
            <p:spPr>
              <a:xfrm rot="19872372">
                <a:off x="2057861" y="2800289"/>
                <a:ext cx="894639" cy="332656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350" dirty="0"/>
                  <a:t>VPN</a:t>
                </a:r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C9E984C4-B2A3-4FF7-87BE-FBFE73858B11}"/>
                  </a:ext>
                </a:extLst>
              </p:cNvPr>
              <p:cNvSpPr/>
              <p:nvPr/>
            </p:nvSpPr>
            <p:spPr>
              <a:xfrm>
                <a:off x="431008" y="3114338"/>
                <a:ext cx="1139790" cy="71531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900" b="1" dirty="0" err="1"/>
                  <a:t>VmWare</a:t>
                </a:r>
                <a:endParaRPr lang="es-CO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765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BFB72D1-E90E-4BBD-B553-1899EB3D69F8}"/>
              </a:ext>
            </a:extLst>
          </p:cNvPr>
          <p:cNvSpPr/>
          <p:nvPr/>
        </p:nvSpPr>
        <p:spPr>
          <a:xfrm>
            <a:off x="276142" y="-2277"/>
            <a:ext cx="484351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defTabSz="685800">
              <a:defRPr/>
            </a:pPr>
            <a:r>
              <a:rPr lang="en-US" sz="2100" b="1" u="sng" dirty="0">
                <a:ln w="0"/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VPN – Descripción del Proceso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1F4C167-00C4-4922-9D9A-061105717DD2}"/>
              </a:ext>
            </a:extLst>
          </p:cNvPr>
          <p:cNvSpPr/>
          <p:nvPr/>
        </p:nvSpPr>
        <p:spPr>
          <a:xfrm>
            <a:off x="540487" y="894522"/>
            <a:ext cx="7900692" cy="3468756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8D378CDD-A902-41F8-B43B-EF8E86E88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51" y="2015793"/>
            <a:ext cx="1560082" cy="553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="horz" wrap="square" lIns="68580" tIns="34290" rIns="68580" bIns="34290" anchor="t" anchorCtr="0" upright="1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s-CO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WS Client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s-CO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Descarga de consumos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957DA6DB-4AE1-4962-B18A-52F1A4E49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69" y="3896536"/>
            <a:ext cx="1141502" cy="621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="horz" wrap="square" lIns="68580" tIns="34290" rIns="68580" bIns="3429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s-CO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Realizar </a:t>
            </a:r>
            <a:r>
              <a:rPr lang="es-CO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calculos</a:t>
            </a:r>
            <a:r>
              <a:rPr lang="es-CO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(tasar / </a:t>
            </a:r>
            <a:r>
              <a:rPr lang="es-CO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PxQ</a:t>
            </a:r>
            <a:r>
              <a:rPr lang="es-CO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AutoShape 12">
            <a:extLst>
              <a:ext uri="{FF2B5EF4-FFF2-40B4-BE49-F238E27FC236}">
                <a16:creationId xmlns:a16="http://schemas.microsoft.com/office/drawing/2014/main" id="{5E223598-3148-4F0B-BBB0-79C8ED0A1E0E}"/>
              </a:ext>
            </a:extLst>
          </p:cNvPr>
          <p:cNvCxnSpPr>
            <a:cxnSpLocks noChangeShapeType="1"/>
            <a:stCxn id="60" idx="1"/>
            <a:endCxn id="19" idx="0"/>
          </p:cNvCxnSpPr>
          <p:nvPr/>
        </p:nvCxnSpPr>
        <p:spPr bwMode="auto">
          <a:xfrm>
            <a:off x="816236" y="1724675"/>
            <a:ext cx="381756" cy="29111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3">
            <a:extLst>
              <a:ext uri="{FF2B5EF4-FFF2-40B4-BE49-F238E27FC236}">
                <a16:creationId xmlns:a16="http://schemas.microsoft.com/office/drawing/2014/main" id="{87CD2973-90BB-4837-BD8D-AF35DE548A4C}"/>
              </a:ext>
            </a:extLst>
          </p:cNvPr>
          <p:cNvCxnSpPr>
            <a:cxnSpLocks noChangeShapeType="1"/>
            <a:stCxn id="19" idx="2"/>
            <a:endCxn id="26" idx="1"/>
          </p:cNvCxnSpPr>
          <p:nvPr/>
        </p:nvCxnSpPr>
        <p:spPr bwMode="auto">
          <a:xfrm>
            <a:off x="1197991" y="2569317"/>
            <a:ext cx="692837" cy="48420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AutoShape 14">
            <a:extLst>
              <a:ext uri="{FF2B5EF4-FFF2-40B4-BE49-F238E27FC236}">
                <a16:creationId xmlns:a16="http://schemas.microsoft.com/office/drawing/2014/main" id="{A1C6FEFB-DCAD-44FE-9DCE-BC747BD3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992" y="3053522"/>
            <a:ext cx="1385673" cy="415144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="horz" wrap="square" lIns="68580" tIns="34290" rIns="68580" bIns="3429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1865D3DE-FDCB-4F16-B34A-ACC9CC099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504" y="4144469"/>
            <a:ext cx="1204289" cy="3360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="horz" wrap="square" lIns="68580" tIns="34290" rIns="68580" bIns="3429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s-CO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Importar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E38496D3-50D5-44F3-800A-2A7C16897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208" y="3904775"/>
            <a:ext cx="1538132" cy="338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="horz" wrap="square" lIns="68580" tIns="34290" rIns="68580" bIns="3429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s-CO" sz="1200" dirty="0">
                <a:latin typeface="Calibri" panose="020F0502020204030204" pitchFamily="34" charset="0"/>
                <a:ea typeface="Calibri" panose="020F0502020204030204" pitchFamily="34" charset="0"/>
              </a:rPr>
              <a:t>4. Crear L01 File</a:t>
            </a:r>
            <a:endParaRPr lang="es-CO" sz="2100" dirty="0"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sp>
        <p:nvSpPr>
          <p:cNvPr id="41" name="AutoShape 14">
            <a:extLst>
              <a:ext uri="{FF2B5EF4-FFF2-40B4-BE49-F238E27FC236}">
                <a16:creationId xmlns:a16="http://schemas.microsoft.com/office/drawing/2014/main" id="{9453E063-B3BD-40B3-945A-DF9FB27F6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33" y="4001640"/>
            <a:ext cx="1385673" cy="414485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="horz" wrap="square" lIns="68580" tIns="34290" rIns="68580" bIns="3429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</a:rPr>
              <a:t>Siebel</a:t>
            </a:r>
            <a:endParaRPr lang="es-CO" sz="2100" dirty="0"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cxnSp>
        <p:nvCxnSpPr>
          <p:cNvPr id="42" name="AutoShape 13">
            <a:extLst>
              <a:ext uri="{FF2B5EF4-FFF2-40B4-BE49-F238E27FC236}">
                <a16:creationId xmlns:a16="http://schemas.microsoft.com/office/drawing/2014/main" id="{1CBE3B7B-E5C3-4C71-AFC6-EC8A91D17BF9}"/>
              </a:ext>
            </a:extLst>
          </p:cNvPr>
          <p:cNvCxnSpPr>
            <a:cxnSpLocks noChangeShapeType="1"/>
            <a:stCxn id="19" idx="2"/>
            <a:endCxn id="41" idx="1"/>
          </p:cNvCxnSpPr>
          <p:nvPr/>
        </p:nvCxnSpPr>
        <p:spPr bwMode="auto">
          <a:xfrm flipH="1">
            <a:off x="913770" y="2569317"/>
            <a:ext cx="284222" cy="143232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Speech Bubble: Rectangle with Corners Rounded 8">
            <a:extLst>
              <a:ext uri="{FF2B5EF4-FFF2-40B4-BE49-F238E27FC236}">
                <a16:creationId xmlns:a16="http://schemas.microsoft.com/office/drawing/2014/main" id="{B65FC662-4A9D-43D0-A1D4-AF8BBF853A21}"/>
              </a:ext>
            </a:extLst>
          </p:cNvPr>
          <p:cNvSpPr/>
          <p:nvPr/>
        </p:nvSpPr>
        <p:spPr>
          <a:xfrm>
            <a:off x="845242" y="469264"/>
            <a:ext cx="3058264" cy="546635"/>
          </a:xfrm>
          <a:prstGeom prst="wedgeRoundRectCallout">
            <a:avLst>
              <a:gd name="adj1" fmla="val -27292"/>
              <a:gd name="adj2" fmla="val 230889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–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medio de una aplicación desarrollada para este producto, el primer día del mes se descarga la información de consumos. Procedimiento automático</a:t>
            </a:r>
            <a:endParaRPr lang="es-AR" sz="900" dirty="0">
              <a:solidFill>
                <a:schemeClr val="tx1"/>
              </a:solidFill>
            </a:endParaRPr>
          </a:p>
        </p:txBody>
      </p:sp>
      <p:sp>
        <p:nvSpPr>
          <p:cNvPr id="44" name="Speech Bubble: Rectangle with Corners Rounded 4">
            <a:extLst>
              <a:ext uri="{FF2B5EF4-FFF2-40B4-BE49-F238E27FC236}">
                <a16:creationId xmlns:a16="http://schemas.microsoft.com/office/drawing/2014/main" id="{B8153EFC-3340-4D9F-9567-5E97CCDD0E65}"/>
              </a:ext>
            </a:extLst>
          </p:cNvPr>
          <p:cNvSpPr/>
          <p:nvPr/>
        </p:nvSpPr>
        <p:spPr>
          <a:xfrm>
            <a:off x="7250322" y="360638"/>
            <a:ext cx="1341179" cy="788989"/>
          </a:xfrm>
          <a:prstGeom prst="wedgeRoundRectCallout">
            <a:avLst>
              <a:gd name="adj1" fmla="val -13217"/>
              <a:gd name="adj2" fmla="val 139084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5 -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Kenan procesa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archivo y los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cargados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nuevo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facturador.</a:t>
            </a:r>
            <a:endParaRPr lang="es-AR" sz="900" b="1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Speech Bubble: Rectangle with Corners Rounded 5">
            <a:extLst>
              <a:ext uri="{FF2B5EF4-FFF2-40B4-BE49-F238E27FC236}">
                <a16:creationId xmlns:a16="http://schemas.microsoft.com/office/drawing/2014/main" id="{C72C9642-62F7-4B31-A766-100058BA1C6A}"/>
              </a:ext>
            </a:extLst>
          </p:cNvPr>
          <p:cNvSpPr/>
          <p:nvPr/>
        </p:nvSpPr>
        <p:spPr>
          <a:xfrm>
            <a:off x="7494725" y="2512916"/>
            <a:ext cx="1480532" cy="842271"/>
          </a:xfrm>
          <a:prstGeom prst="wedgeRoundRectCallout">
            <a:avLst>
              <a:gd name="adj1" fmla="val -18940"/>
              <a:gd name="adj2" fmla="val 113662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archivo desaparece de la carpeta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gracias a un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procedimiento en Kenan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cada 15 minutos verifica la información de la carpeta</a:t>
            </a:r>
            <a:endParaRPr lang="es-AR" sz="900" dirty="0"/>
          </a:p>
        </p:txBody>
      </p:sp>
      <p:sp>
        <p:nvSpPr>
          <p:cNvPr id="46" name="Speech Bubble: Rectangle with Corners Rounded 6">
            <a:extLst>
              <a:ext uri="{FF2B5EF4-FFF2-40B4-BE49-F238E27FC236}">
                <a16:creationId xmlns:a16="http://schemas.microsoft.com/office/drawing/2014/main" id="{043055DE-B049-4FA1-8D8D-DF70E39275DC}"/>
              </a:ext>
            </a:extLst>
          </p:cNvPr>
          <p:cNvSpPr/>
          <p:nvPr/>
        </p:nvSpPr>
        <p:spPr>
          <a:xfrm>
            <a:off x="5323984" y="307703"/>
            <a:ext cx="1385857" cy="3249947"/>
          </a:xfrm>
          <a:prstGeom prst="wedgeRoundRectCallout">
            <a:avLst>
              <a:gd name="adj1" fmla="val -76003"/>
              <a:gd name="adj2" fmla="val 66064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comando para iniciar la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Importación de Cargos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luego los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insertará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tabla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EOP.L01_stagging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En caso de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errores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información relacionada quedará registrada en la tabla </a:t>
            </a:r>
            <a:r>
              <a:rPr lang="es-AR" sz="9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EOP.INTERNET_Log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crea un archivo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plano llamado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L01_file (</a:t>
            </a:r>
            <a:r>
              <a:rPr lang="es-AR" sz="9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Rated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9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Usages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File)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una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carpeta compartida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donde queda a disposición de </a:t>
            </a:r>
            <a:r>
              <a:rPr lang="es-AR" sz="9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Kenan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su posterior procesamiento.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mantiene una copia de este archivo</a:t>
            </a:r>
            <a:endParaRPr lang="es-AR" sz="900" b="1" dirty="0"/>
          </a:p>
        </p:txBody>
      </p:sp>
      <p:sp>
        <p:nvSpPr>
          <p:cNvPr id="49" name="Nube 48">
            <a:extLst>
              <a:ext uri="{FF2B5EF4-FFF2-40B4-BE49-F238E27FC236}">
                <a16:creationId xmlns:a16="http://schemas.microsoft.com/office/drawing/2014/main" id="{55FE118C-E363-4CC4-86C4-99E7C32903F8}"/>
              </a:ext>
            </a:extLst>
          </p:cNvPr>
          <p:cNvSpPr/>
          <p:nvPr/>
        </p:nvSpPr>
        <p:spPr>
          <a:xfrm>
            <a:off x="7313408" y="1683511"/>
            <a:ext cx="1391616" cy="680602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50" dirty="0"/>
              <a:t>5. </a:t>
            </a:r>
            <a:r>
              <a:rPr lang="es-CO" sz="1350" dirty="0" err="1"/>
              <a:t>Kenan</a:t>
            </a:r>
            <a:endParaRPr lang="es-CO" sz="1350" dirty="0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AAE09FEB-9E97-4332-8F90-F48FEA65B303}"/>
              </a:ext>
            </a:extLst>
          </p:cNvPr>
          <p:cNvSpPr/>
          <p:nvPr/>
        </p:nvSpPr>
        <p:spPr>
          <a:xfrm rot="16940498">
            <a:off x="6831370" y="3220534"/>
            <a:ext cx="589052" cy="3176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sp>
        <p:nvSpPr>
          <p:cNvPr id="60" name="Nube 59">
            <a:extLst>
              <a:ext uri="{FF2B5EF4-FFF2-40B4-BE49-F238E27FC236}">
                <a16:creationId xmlns:a16="http://schemas.microsoft.com/office/drawing/2014/main" id="{50116189-543E-4841-B354-3A0CA5FE33B9}"/>
              </a:ext>
            </a:extLst>
          </p:cNvPr>
          <p:cNvSpPr/>
          <p:nvPr/>
        </p:nvSpPr>
        <p:spPr>
          <a:xfrm>
            <a:off x="276642" y="1044797"/>
            <a:ext cx="1079187" cy="680603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OSSDB</a:t>
            </a:r>
          </a:p>
        </p:txBody>
      </p:sp>
      <p:sp>
        <p:nvSpPr>
          <p:cNvPr id="66" name="Flecha: a la derecha 65">
            <a:extLst>
              <a:ext uri="{FF2B5EF4-FFF2-40B4-BE49-F238E27FC236}">
                <a16:creationId xmlns:a16="http://schemas.microsoft.com/office/drawing/2014/main" id="{A75E4E60-2867-4E54-B530-127B07084129}"/>
              </a:ext>
            </a:extLst>
          </p:cNvPr>
          <p:cNvSpPr/>
          <p:nvPr/>
        </p:nvSpPr>
        <p:spPr>
          <a:xfrm rot="20452448">
            <a:off x="6033724" y="4070642"/>
            <a:ext cx="589052" cy="3176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sp>
        <p:nvSpPr>
          <p:cNvPr id="67" name="Flecha: a la derecha 66">
            <a:extLst>
              <a:ext uri="{FF2B5EF4-FFF2-40B4-BE49-F238E27FC236}">
                <a16:creationId xmlns:a16="http://schemas.microsoft.com/office/drawing/2014/main" id="{D010B56C-646B-48AA-A12C-F2B0CD00BBD6}"/>
              </a:ext>
            </a:extLst>
          </p:cNvPr>
          <p:cNvSpPr/>
          <p:nvPr/>
        </p:nvSpPr>
        <p:spPr>
          <a:xfrm rot="3775520">
            <a:off x="2458742" y="2965541"/>
            <a:ext cx="589052" cy="3176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sp>
        <p:nvSpPr>
          <p:cNvPr id="70" name="Speech Bubble: Rectangle with Corners Rounded 4">
            <a:extLst>
              <a:ext uri="{FF2B5EF4-FFF2-40B4-BE49-F238E27FC236}">
                <a16:creationId xmlns:a16="http://schemas.microsoft.com/office/drawing/2014/main" id="{A8AC2469-5069-4A04-9757-B9A13F2723F9}"/>
              </a:ext>
            </a:extLst>
          </p:cNvPr>
          <p:cNvSpPr/>
          <p:nvPr/>
        </p:nvSpPr>
        <p:spPr>
          <a:xfrm>
            <a:off x="3093481" y="1211319"/>
            <a:ext cx="1341179" cy="2139539"/>
          </a:xfrm>
          <a:prstGeom prst="wedgeRoundRectCallout">
            <a:avLst>
              <a:gd name="adj1" fmla="val -26468"/>
              <a:gd name="adj2" fmla="val 74300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–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se tienen descargados los consumos se procede a consultar los precios a Siebel y se realiza una operación matemática sencilla para determinar si el consumo excede el abono y se debe cobrar algo al cliente. Procedimiento automático</a:t>
            </a:r>
            <a:endParaRPr lang="es-AR" sz="9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Flecha: a la derecha 70">
            <a:extLst>
              <a:ext uri="{FF2B5EF4-FFF2-40B4-BE49-F238E27FC236}">
                <a16:creationId xmlns:a16="http://schemas.microsoft.com/office/drawing/2014/main" id="{D31C41D3-F03D-4018-B2C4-7877A4123E80}"/>
              </a:ext>
            </a:extLst>
          </p:cNvPr>
          <p:cNvSpPr/>
          <p:nvPr/>
        </p:nvSpPr>
        <p:spPr>
          <a:xfrm rot="880003">
            <a:off x="3863536" y="3933391"/>
            <a:ext cx="589052" cy="3176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cxnSp>
        <p:nvCxnSpPr>
          <p:cNvPr id="72" name="AutoShape 13">
            <a:extLst>
              <a:ext uri="{FF2B5EF4-FFF2-40B4-BE49-F238E27FC236}">
                <a16:creationId xmlns:a16="http://schemas.microsoft.com/office/drawing/2014/main" id="{EC2C17EE-57FE-4D18-B40D-5B205B570ED1}"/>
              </a:ext>
            </a:extLst>
          </p:cNvPr>
          <p:cNvCxnSpPr>
            <a:cxnSpLocks noChangeShapeType="1"/>
            <a:stCxn id="20" idx="1"/>
            <a:endCxn id="41" idx="4"/>
          </p:cNvCxnSpPr>
          <p:nvPr/>
        </p:nvCxnSpPr>
        <p:spPr bwMode="auto">
          <a:xfrm flipH="1">
            <a:off x="1606606" y="4207450"/>
            <a:ext cx="1015964" cy="143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13">
            <a:extLst>
              <a:ext uri="{FF2B5EF4-FFF2-40B4-BE49-F238E27FC236}">
                <a16:creationId xmlns:a16="http://schemas.microsoft.com/office/drawing/2014/main" id="{C93425E7-AE65-4F74-9160-D9BF2F3563BF}"/>
              </a:ext>
            </a:extLst>
          </p:cNvPr>
          <p:cNvCxnSpPr>
            <a:cxnSpLocks noChangeShapeType="1"/>
            <a:stCxn id="20" idx="0"/>
            <a:endCxn id="26" idx="4"/>
          </p:cNvCxnSpPr>
          <p:nvPr/>
        </p:nvCxnSpPr>
        <p:spPr bwMode="auto">
          <a:xfrm flipH="1" flipV="1">
            <a:off x="2583664" y="3261094"/>
            <a:ext cx="609656" cy="6354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EDBCB873-1C27-45C5-8AB5-1D869684C328}"/>
              </a:ext>
            </a:extLst>
          </p:cNvPr>
          <p:cNvSpPr txBox="1"/>
          <p:nvPr/>
        </p:nvSpPr>
        <p:spPr>
          <a:xfrm>
            <a:off x="-18456" y="4397192"/>
            <a:ext cx="25186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350" dirty="0"/>
              <a:t>MV_INTERNET_BURSTABLE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BA729D2D-9750-4B79-BC21-24D502A8D9CC}"/>
              </a:ext>
            </a:extLst>
          </p:cNvPr>
          <p:cNvSpPr txBox="1"/>
          <p:nvPr/>
        </p:nvSpPr>
        <p:spPr>
          <a:xfrm>
            <a:off x="991112" y="3468665"/>
            <a:ext cx="19094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350" dirty="0"/>
              <a:t>USG_DATA_HEADER</a:t>
            </a:r>
          </a:p>
        </p:txBody>
      </p:sp>
      <p:sp>
        <p:nvSpPr>
          <p:cNvPr id="91" name="AutoShape 14">
            <a:extLst>
              <a:ext uri="{FF2B5EF4-FFF2-40B4-BE49-F238E27FC236}">
                <a16:creationId xmlns:a16="http://schemas.microsoft.com/office/drawing/2014/main" id="{993259BD-1E80-4063-8A8E-083A27EC5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147" y="4557981"/>
            <a:ext cx="1385673" cy="415144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="horz" wrap="square" lIns="68580" tIns="34290" rIns="68580" bIns="3429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6F97FBB7-5CE9-4A48-8E72-A9143A9F9C0A}"/>
              </a:ext>
            </a:extLst>
          </p:cNvPr>
          <p:cNvSpPr txBox="1"/>
          <p:nvPr/>
        </p:nvSpPr>
        <p:spPr>
          <a:xfrm>
            <a:off x="6416378" y="4658224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350" dirty="0"/>
              <a:t>L01_stagging</a:t>
            </a:r>
          </a:p>
        </p:txBody>
      </p:sp>
      <p:cxnSp>
        <p:nvCxnSpPr>
          <p:cNvPr id="93" name="AutoShape 13">
            <a:extLst>
              <a:ext uri="{FF2B5EF4-FFF2-40B4-BE49-F238E27FC236}">
                <a16:creationId xmlns:a16="http://schemas.microsoft.com/office/drawing/2014/main" id="{F2C7FBAE-BC6A-4388-A761-9AE88B4258BB}"/>
              </a:ext>
            </a:extLst>
          </p:cNvPr>
          <p:cNvCxnSpPr>
            <a:cxnSpLocks noChangeShapeType="1"/>
            <a:stCxn id="91" idx="1"/>
            <a:endCxn id="34" idx="2"/>
          </p:cNvCxnSpPr>
          <p:nvPr/>
        </p:nvCxnSpPr>
        <p:spPr bwMode="auto">
          <a:xfrm flipH="1" flipV="1">
            <a:off x="7747274" y="4243725"/>
            <a:ext cx="417710" cy="31425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2253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3C7770-6980-4C2E-9DEF-1983AF1F039C}"/>
              </a:ext>
            </a:extLst>
          </p:cNvPr>
          <p:cNvSpPr/>
          <p:nvPr/>
        </p:nvSpPr>
        <p:spPr>
          <a:xfrm>
            <a:off x="276142" y="-2277"/>
            <a:ext cx="484351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USAGE – </a:t>
            </a:r>
            <a:r>
              <a:rPr lang="en-US" sz="2100" b="1" u="sng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Ciclos</a:t>
            </a:r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Geos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773CD7-05CF-4EBD-AB2D-770EA2FA81E0}"/>
              </a:ext>
            </a:extLst>
          </p:cNvPr>
          <p:cNvGrpSpPr/>
          <p:nvPr/>
        </p:nvGrpSpPr>
        <p:grpSpPr>
          <a:xfrm>
            <a:off x="276142" y="713087"/>
            <a:ext cx="8321609" cy="3779877"/>
            <a:chOff x="276142" y="893953"/>
            <a:chExt cx="8321609" cy="377987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4CAF71A-E3C5-4291-8C17-A3FC23F85D70}"/>
                </a:ext>
              </a:extLst>
            </p:cNvPr>
            <p:cNvGrpSpPr/>
            <p:nvPr/>
          </p:nvGrpSpPr>
          <p:grpSpPr>
            <a:xfrm>
              <a:off x="276142" y="893953"/>
              <a:ext cx="8321609" cy="3771725"/>
              <a:chOff x="368188" y="1191937"/>
              <a:chExt cx="11095479" cy="502896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C9FAA1C-540A-4D91-A06E-D161BAF21B06}"/>
                  </a:ext>
                </a:extLst>
              </p:cNvPr>
              <p:cNvGrpSpPr/>
              <p:nvPr/>
            </p:nvGrpSpPr>
            <p:grpSpPr>
              <a:xfrm>
                <a:off x="368188" y="1191937"/>
                <a:ext cx="11095479" cy="5028967"/>
                <a:chOff x="198782" y="1141137"/>
                <a:chExt cx="11095479" cy="5028967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1C461A3F-7213-42FB-A95A-D825C61C0ABE}"/>
                    </a:ext>
                  </a:extLst>
                </p:cNvPr>
                <p:cNvSpPr/>
                <p:nvPr/>
              </p:nvSpPr>
              <p:spPr>
                <a:xfrm>
                  <a:off x="1656501" y="1940523"/>
                  <a:ext cx="2435890" cy="602640"/>
                </a:xfrm>
                <a:prstGeom prst="roundRect">
                  <a:avLst/>
                </a:prstGeom>
                <a:solidFill>
                  <a:srgbClr val="0099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1400" b="1" dirty="0"/>
                    <a:t>DEC 1</a:t>
                  </a: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BE4AD73C-F337-4D65-9DB6-8BDE972CE0ED}"/>
                    </a:ext>
                  </a:extLst>
                </p:cNvPr>
                <p:cNvSpPr/>
                <p:nvPr/>
              </p:nvSpPr>
              <p:spPr>
                <a:xfrm>
                  <a:off x="1656501" y="5572164"/>
                  <a:ext cx="2435890" cy="597940"/>
                </a:xfrm>
                <a:prstGeom prst="roundRect">
                  <a:avLst/>
                </a:prstGeom>
                <a:solidFill>
                  <a:srgbClr val="CC9900"/>
                </a:solidFill>
                <a:ln>
                  <a:solidFill>
                    <a:srgbClr val="CC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1400" b="1" dirty="0"/>
                    <a:t>INTERNET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024DF17C-C2FD-40B3-80D5-099B1217C0A1}"/>
                    </a:ext>
                  </a:extLst>
                </p:cNvPr>
                <p:cNvSpPr/>
                <p:nvPr/>
              </p:nvSpPr>
              <p:spPr>
                <a:xfrm>
                  <a:off x="1656501" y="2608611"/>
                  <a:ext cx="2435890" cy="602640"/>
                </a:xfrm>
                <a:prstGeom prst="roundRect">
                  <a:avLst/>
                </a:prstGeom>
                <a:solidFill>
                  <a:srgbClr val="0099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1400" b="1" dirty="0"/>
                    <a:t>DEC 3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ECB79F5F-50EB-4BC6-A586-A10A008E5271}"/>
                    </a:ext>
                  </a:extLst>
                </p:cNvPr>
                <p:cNvSpPr/>
                <p:nvPr/>
              </p:nvSpPr>
              <p:spPr>
                <a:xfrm>
                  <a:off x="1656500" y="3570010"/>
                  <a:ext cx="2435891" cy="602640"/>
                </a:xfrm>
                <a:prstGeom prst="roundRect">
                  <a:avLst/>
                </a:prstGeom>
                <a:solidFill>
                  <a:srgbClr val="0099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1400" b="1" dirty="0"/>
                    <a:t>RAW</a:t>
                  </a: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32DC9AE4-BF05-47DA-91BF-AAFA8981C840}"/>
                    </a:ext>
                  </a:extLst>
                </p:cNvPr>
                <p:cNvSpPr/>
                <p:nvPr/>
              </p:nvSpPr>
              <p:spPr>
                <a:xfrm>
                  <a:off x="1656501" y="4226190"/>
                  <a:ext cx="2435891" cy="602640"/>
                </a:xfrm>
                <a:prstGeom prst="roundRect">
                  <a:avLst/>
                </a:prstGeom>
                <a:solidFill>
                  <a:srgbClr val="0099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1400" b="1" dirty="0"/>
                    <a:t>COLLABORATION</a:t>
                  </a: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B9B91F13-5161-469F-B7B0-FB02FC437985}"/>
                    </a:ext>
                  </a:extLst>
                </p:cNvPr>
                <p:cNvSpPr/>
                <p:nvPr/>
              </p:nvSpPr>
              <p:spPr>
                <a:xfrm>
                  <a:off x="1656501" y="4899177"/>
                  <a:ext cx="2435890" cy="602640"/>
                </a:xfrm>
                <a:prstGeom prst="roundRect">
                  <a:avLst/>
                </a:prstGeom>
                <a:solidFill>
                  <a:srgbClr val="0099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1400" b="1" dirty="0"/>
                    <a:t>INTERCONEXION</a:t>
                  </a: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1ED7B1F-07E4-4F28-93EC-43E56059BB58}"/>
                    </a:ext>
                  </a:extLst>
                </p:cNvPr>
                <p:cNvSpPr/>
                <p:nvPr/>
              </p:nvSpPr>
              <p:spPr>
                <a:xfrm>
                  <a:off x="198782" y="3570010"/>
                  <a:ext cx="1347371" cy="2600094"/>
                </a:xfrm>
                <a:prstGeom prst="round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CICLO 8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A7AE4BCA-5F35-4B41-86F4-15AF6A3E2DBF}"/>
                    </a:ext>
                  </a:extLst>
                </p:cNvPr>
                <p:cNvSpPr/>
                <p:nvPr/>
              </p:nvSpPr>
              <p:spPr>
                <a:xfrm>
                  <a:off x="198782" y="1940523"/>
                  <a:ext cx="1347371" cy="1270728"/>
                </a:xfrm>
                <a:prstGeom prst="round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CICLO 3</a:t>
                  </a: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E6227FB8-0AC1-4678-AE4A-A08431CAAD8B}"/>
                    </a:ext>
                  </a:extLst>
                </p:cNvPr>
                <p:cNvSpPr/>
                <p:nvPr/>
              </p:nvSpPr>
              <p:spPr>
                <a:xfrm>
                  <a:off x="4140602" y="1141137"/>
                  <a:ext cx="7153659" cy="602640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GEOGRAFIAS</a:t>
                  </a: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C28CDAC3-448C-4480-9A9C-0FDA96A4B585}"/>
                    </a:ext>
                  </a:extLst>
                </p:cNvPr>
                <p:cNvSpPr/>
                <p:nvPr/>
              </p:nvSpPr>
              <p:spPr>
                <a:xfrm>
                  <a:off x="1656500" y="1141137"/>
                  <a:ext cx="2435891" cy="602640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USAGES</a:t>
                  </a:r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3BF69B0B-CA87-4E49-BD66-9CE33D03EFC6}"/>
                    </a:ext>
                  </a:extLst>
                </p:cNvPr>
                <p:cNvSpPr/>
                <p:nvPr/>
              </p:nvSpPr>
              <p:spPr>
                <a:xfrm>
                  <a:off x="198782" y="1141137"/>
                  <a:ext cx="1347371" cy="602640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CICLO</a:t>
                  </a: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961782DB-A2D0-4FC4-9E63-5DDD9F7BCF3D}"/>
                    </a:ext>
                  </a:extLst>
                </p:cNvPr>
                <p:cNvSpPr/>
                <p:nvPr/>
              </p:nvSpPr>
              <p:spPr>
                <a:xfrm>
                  <a:off x="4140601" y="3570010"/>
                  <a:ext cx="1039055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ARG</a:t>
                  </a:r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D47CD3CD-F321-4C87-936D-960160A2145C}"/>
                    </a:ext>
                  </a:extLst>
                </p:cNvPr>
                <p:cNvSpPr/>
                <p:nvPr/>
              </p:nvSpPr>
              <p:spPr>
                <a:xfrm>
                  <a:off x="5170717" y="3576179"/>
                  <a:ext cx="972966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BRA</a:t>
                  </a:r>
                </a:p>
              </p:txBody>
            </p:sp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B68B1A7F-C352-421D-8497-72A54CD66F64}"/>
                    </a:ext>
                  </a:extLst>
                </p:cNvPr>
                <p:cNvSpPr/>
                <p:nvPr/>
              </p:nvSpPr>
              <p:spPr>
                <a:xfrm>
                  <a:off x="6200833" y="3582348"/>
                  <a:ext cx="972966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CHI</a:t>
                  </a:r>
                </a:p>
              </p:txBody>
            </p:sp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C2A5614A-C769-4DD5-9BC2-2A77F84541BD}"/>
                    </a:ext>
                  </a:extLst>
                </p:cNvPr>
                <p:cNvSpPr/>
                <p:nvPr/>
              </p:nvSpPr>
              <p:spPr>
                <a:xfrm>
                  <a:off x="7230948" y="3582348"/>
                  <a:ext cx="972966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COL</a:t>
                  </a:r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5CC010F9-170E-41A8-B0D7-EA0B8C53E91C}"/>
                    </a:ext>
                  </a:extLst>
                </p:cNvPr>
                <p:cNvSpPr/>
                <p:nvPr/>
              </p:nvSpPr>
              <p:spPr>
                <a:xfrm>
                  <a:off x="8261064" y="3582348"/>
                  <a:ext cx="972966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ECU</a:t>
                  </a:r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BD4571CA-D318-4728-BF44-C055A65DE029}"/>
                    </a:ext>
                  </a:extLst>
                </p:cNvPr>
                <p:cNvSpPr/>
                <p:nvPr/>
              </p:nvSpPr>
              <p:spPr>
                <a:xfrm>
                  <a:off x="9291179" y="3582348"/>
                  <a:ext cx="972966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PER</a:t>
                  </a:r>
                </a:p>
              </p:txBody>
            </p:sp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661E2CD4-A5B2-4798-B63B-836F4C1A1725}"/>
                    </a:ext>
                  </a:extLst>
                </p:cNvPr>
                <p:cNvSpPr/>
                <p:nvPr/>
              </p:nvSpPr>
              <p:spPr>
                <a:xfrm>
                  <a:off x="10321295" y="3570010"/>
                  <a:ext cx="972966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USA</a:t>
                  </a:r>
                </a:p>
              </p:txBody>
            </p: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47CF7EC-A9BD-470B-8D63-192976F4CC3D}"/>
                    </a:ext>
                  </a:extLst>
                </p:cNvPr>
                <p:cNvSpPr/>
                <p:nvPr/>
              </p:nvSpPr>
              <p:spPr>
                <a:xfrm>
                  <a:off x="4140602" y="4226191"/>
                  <a:ext cx="1039053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ARG</a:t>
                  </a:r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7B53A517-A9A0-4E96-A5EC-C444DE97AE00}"/>
                    </a:ext>
                  </a:extLst>
                </p:cNvPr>
                <p:cNvSpPr/>
                <p:nvPr/>
              </p:nvSpPr>
              <p:spPr>
                <a:xfrm>
                  <a:off x="5170717" y="4232359"/>
                  <a:ext cx="972966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BRA</a:t>
                  </a:r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C141D500-9454-4B5C-A634-FDE6C8B69027}"/>
                    </a:ext>
                  </a:extLst>
                </p:cNvPr>
                <p:cNvSpPr/>
                <p:nvPr/>
              </p:nvSpPr>
              <p:spPr>
                <a:xfrm>
                  <a:off x="6200833" y="4238528"/>
                  <a:ext cx="972966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CHI</a:t>
                  </a:r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DC4DC920-236F-4756-A30C-5D9D1FD5E8FE}"/>
                    </a:ext>
                  </a:extLst>
                </p:cNvPr>
                <p:cNvSpPr/>
                <p:nvPr/>
              </p:nvSpPr>
              <p:spPr>
                <a:xfrm>
                  <a:off x="7230948" y="4238528"/>
                  <a:ext cx="972966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COL</a:t>
                  </a:r>
                </a:p>
              </p:txBody>
            </p: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E303EA37-A0C9-4B19-9871-85B94FAAEC78}"/>
                    </a:ext>
                  </a:extLst>
                </p:cNvPr>
                <p:cNvSpPr/>
                <p:nvPr/>
              </p:nvSpPr>
              <p:spPr>
                <a:xfrm>
                  <a:off x="8261064" y="4238528"/>
                  <a:ext cx="972966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ECU</a:t>
                  </a:r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AFEE14C9-3A4C-48C1-A920-70F31B74DDE1}"/>
                    </a:ext>
                  </a:extLst>
                </p:cNvPr>
                <p:cNvSpPr/>
                <p:nvPr/>
              </p:nvSpPr>
              <p:spPr>
                <a:xfrm>
                  <a:off x="9291179" y="4238528"/>
                  <a:ext cx="972966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PER</a:t>
                  </a:r>
                </a:p>
              </p:txBody>
            </p: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D87DB9CE-8344-4698-8F43-39972ED1ADC7}"/>
                    </a:ext>
                  </a:extLst>
                </p:cNvPr>
                <p:cNvSpPr/>
                <p:nvPr/>
              </p:nvSpPr>
              <p:spPr>
                <a:xfrm>
                  <a:off x="10321295" y="4226190"/>
                  <a:ext cx="972966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USA</a:t>
                  </a:r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BF10FD46-41FE-453E-9D90-48F03CA4ABC9}"/>
                    </a:ext>
                  </a:extLst>
                </p:cNvPr>
                <p:cNvSpPr/>
                <p:nvPr/>
              </p:nvSpPr>
              <p:spPr>
                <a:xfrm>
                  <a:off x="4140602" y="4891367"/>
                  <a:ext cx="1039053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ARG</a:t>
                  </a:r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32C7CF06-CB1B-4117-A604-FA294EB50E3C}"/>
                    </a:ext>
                  </a:extLst>
                </p:cNvPr>
                <p:cNvSpPr/>
                <p:nvPr/>
              </p:nvSpPr>
              <p:spPr>
                <a:xfrm>
                  <a:off x="5170717" y="4897536"/>
                  <a:ext cx="972966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BRA</a:t>
                  </a:r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39F16C4C-A84D-4094-9DBB-223711ABF5BB}"/>
                    </a:ext>
                  </a:extLst>
                </p:cNvPr>
                <p:cNvSpPr/>
                <p:nvPr/>
              </p:nvSpPr>
              <p:spPr>
                <a:xfrm>
                  <a:off x="8261064" y="4903705"/>
                  <a:ext cx="972966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ECU</a:t>
                  </a:r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5BC493C1-43F8-4DB2-97C4-532F4E0E48EB}"/>
                    </a:ext>
                  </a:extLst>
                </p:cNvPr>
                <p:cNvSpPr/>
                <p:nvPr/>
              </p:nvSpPr>
              <p:spPr>
                <a:xfrm>
                  <a:off x="9291179" y="4903705"/>
                  <a:ext cx="972966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PER</a:t>
                  </a:r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CBA04A6C-390B-487E-9829-3B6257B23526}"/>
                    </a:ext>
                  </a:extLst>
                </p:cNvPr>
                <p:cNvSpPr/>
                <p:nvPr/>
              </p:nvSpPr>
              <p:spPr>
                <a:xfrm>
                  <a:off x="10321295" y="4891367"/>
                  <a:ext cx="972966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USA</a:t>
                  </a: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FFAAB03F-990D-4723-BA77-047B75960385}"/>
                    </a:ext>
                  </a:extLst>
                </p:cNvPr>
                <p:cNvSpPr/>
                <p:nvPr/>
              </p:nvSpPr>
              <p:spPr>
                <a:xfrm>
                  <a:off x="4140602" y="1926965"/>
                  <a:ext cx="1030115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ARG</a:t>
                  </a:r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54249D97-F5EC-4324-A432-0C63B8AC28BF}"/>
                    </a:ext>
                  </a:extLst>
                </p:cNvPr>
                <p:cNvSpPr/>
                <p:nvPr/>
              </p:nvSpPr>
              <p:spPr>
                <a:xfrm>
                  <a:off x="5170717" y="1933134"/>
                  <a:ext cx="972966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BRA</a:t>
                  </a:r>
                </a:p>
              </p:txBody>
            </p:sp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92901B1F-6128-4EA0-9913-D38B24461E41}"/>
                    </a:ext>
                  </a:extLst>
                </p:cNvPr>
                <p:cNvSpPr/>
                <p:nvPr/>
              </p:nvSpPr>
              <p:spPr>
                <a:xfrm>
                  <a:off x="6200833" y="1939303"/>
                  <a:ext cx="972966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CHI</a:t>
                  </a:r>
                </a:p>
              </p:txBody>
            </p:sp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29633EB3-5261-4F30-9492-24EAB70ABFCE}"/>
                    </a:ext>
                  </a:extLst>
                </p:cNvPr>
                <p:cNvSpPr/>
                <p:nvPr/>
              </p:nvSpPr>
              <p:spPr>
                <a:xfrm>
                  <a:off x="7230948" y="1939303"/>
                  <a:ext cx="972966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COL</a:t>
                  </a:r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E5C0311E-3ECC-491A-AE03-6FD56EF55D8F}"/>
                    </a:ext>
                  </a:extLst>
                </p:cNvPr>
                <p:cNvSpPr/>
                <p:nvPr/>
              </p:nvSpPr>
              <p:spPr>
                <a:xfrm>
                  <a:off x="4140602" y="2599476"/>
                  <a:ext cx="1030115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ARG</a:t>
                  </a:r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182DEFD4-33D9-4CBE-84BA-0C3A62DDD105}"/>
                    </a:ext>
                  </a:extLst>
                </p:cNvPr>
                <p:cNvSpPr/>
                <p:nvPr/>
              </p:nvSpPr>
              <p:spPr>
                <a:xfrm>
                  <a:off x="5170717" y="2605645"/>
                  <a:ext cx="972966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BRA</a:t>
                  </a:r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E7BC29AA-BDB0-4CAE-8A3F-8DBFDC30839E}"/>
                    </a:ext>
                  </a:extLst>
                </p:cNvPr>
                <p:cNvSpPr/>
                <p:nvPr/>
              </p:nvSpPr>
              <p:spPr>
                <a:xfrm>
                  <a:off x="6200833" y="2611814"/>
                  <a:ext cx="972966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CHI</a:t>
                  </a:r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5984091E-F5F5-4341-9E82-4CA8B3842443}"/>
                    </a:ext>
                  </a:extLst>
                </p:cNvPr>
                <p:cNvSpPr/>
                <p:nvPr/>
              </p:nvSpPr>
              <p:spPr>
                <a:xfrm>
                  <a:off x="7230948" y="2611814"/>
                  <a:ext cx="972966" cy="60264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b="1" dirty="0"/>
                    <a:t>COL</a:t>
                  </a:r>
                </a:p>
              </p:txBody>
            </p:sp>
          </p:grp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BE8AFCE9-5316-45C5-BFBD-6CD46DE0E8E6}"/>
                  </a:ext>
                </a:extLst>
              </p:cNvPr>
              <p:cNvSpPr/>
              <p:nvPr/>
            </p:nvSpPr>
            <p:spPr>
              <a:xfrm>
                <a:off x="368188" y="3349869"/>
                <a:ext cx="11095479" cy="182932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b="1" dirty="0"/>
              </a:p>
            </p:txBody>
          </p:sp>
        </p:grpSp>
        <p:sp>
          <p:nvSpPr>
            <p:cNvPr id="50" name="Rectangle: Rounded Corners 57">
              <a:extLst>
                <a:ext uri="{FF2B5EF4-FFF2-40B4-BE49-F238E27FC236}">
                  <a16:creationId xmlns:a16="http://schemas.microsoft.com/office/drawing/2014/main" id="{446A214C-9B38-41C0-B61A-526F6F9A6E3D}"/>
                </a:ext>
              </a:extLst>
            </p:cNvPr>
            <p:cNvSpPr/>
            <p:nvPr/>
          </p:nvSpPr>
          <p:spPr>
            <a:xfrm>
              <a:off x="3232506" y="4217223"/>
              <a:ext cx="779290" cy="4519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/>
                <a:t>ARG</a:t>
              </a:r>
            </a:p>
          </p:txBody>
        </p:sp>
        <p:sp>
          <p:nvSpPr>
            <p:cNvPr id="67" name="Rectangle: Rounded Corners 58">
              <a:extLst>
                <a:ext uri="{FF2B5EF4-FFF2-40B4-BE49-F238E27FC236}">
                  <a16:creationId xmlns:a16="http://schemas.microsoft.com/office/drawing/2014/main" id="{32729864-44D4-41F9-B0D2-DA5A73C7E2E1}"/>
                </a:ext>
              </a:extLst>
            </p:cNvPr>
            <p:cNvSpPr/>
            <p:nvPr/>
          </p:nvSpPr>
          <p:spPr>
            <a:xfrm>
              <a:off x="4005092" y="4221850"/>
              <a:ext cx="729725" cy="4519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/>
                <a:t>BRA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666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15FA15-93A0-4EA3-99F6-3A75529ED4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03" y="428328"/>
            <a:ext cx="7197866" cy="3870991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B52BAE-D399-4AA7-8F95-9BD1D344B6F1}"/>
              </a:ext>
            </a:extLst>
          </p:cNvPr>
          <p:cNvSpPr/>
          <p:nvPr/>
        </p:nvSpPr>
        <p:spPr>
          <a:xfrm>
            <a:off x="472802" y="4338571"/>
            <a:ext cx="3128211" cy="60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s-AR" sz="105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RAW:</a:t>
            </a:r>
            <a:r>
              <a:rPr lang="es-AR" sz="105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 Anywhere.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tasación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los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servicios de telefonía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cargo de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establecer la tarifa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consolidar los Consumos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enviarlos a EOP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6C9B6-7F89-4ACB-833F-46514D520DA0}"/>
              </a:ext>
            </a:extLst>
          </p:cNvPr>
          <p:cNvSpPr/>
          <p:nvPr/>
        </p:nvSpPr>
        <p:spPr>
          <a:xfrm>
            <a:off x="3747833" y="4338571"/>
            <a:ext cx="4923926" cy="776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s-AR" sz="105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EOP: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External </a:t>
            </a:r>
            <a:r>
              <a:rPr lang="es-AR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Processor. Es el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responsable de validar el formato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contexto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la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 de la información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insertan los distintos sistemas de tasación y, también, de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los archivos L01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es el modo en el que los datos circulan en Kenan.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665321-893F-47C2-8CFD-85ECAFF7DD63}"/>
              </a:ext>
            </a:extLst>
          </p:cNvPr>
          <p:cNvSpPr/>
          <p:nvPr/>
        </p:nvSpPr>
        <p:spPr>
          <a:xfrm>
            <a:off x="276142" y="-2277"/>
            <a:ext cx="484351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RAW – Contexto - Arquitectura</a:t>
            </a:r>
          </a:p>
        </p:txBody>
      </p:sp>
    </p:spTree>
    <p:extLst>
      <p:ext uri="{BB962C8B-B14F-4D97-AF65-F5344CB8AC3E}">
        <p14:creationId xmlns:p14="http://schemas.microsoft.com/office/powerpoint/2010/main" val="341042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70E229-BD7A-4767-B65C-7C90A3C15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7" y="705851"/>
            <a:ext cx="7914077" cy="43529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58E4FA07-E2B5-4216-9229-47E6342D6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70" y="1391481"/>
            <a:ext cx="368051" cy="39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AR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A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842504F7-EB12-4E83-A767-481DDFF7B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165" y="1587966"/>
            <a:ext cx="368051" cy="39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AR" sz="12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AR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9CDD6281-ABBC-4E81-82AB-51A3E9417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068" y="2685827"/>
            <a:ext cx="368051" cy="39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AR" sz="12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s-AR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49930DA5-CE4F-47C0-A26A-BB263635B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365" y="2257588"/>
            <a:ext cx="368051" cy="39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AR" sz="12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s-AR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59E3601C-0572-416C-AA29-55ED8A4A3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839" y="3418210"/>
            <a:ext cx="368051" cy="39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AR" sz="12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s-AR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A25787C3-131D-464E-9519-29267DA46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188" y="4123098"/>
            <a:ext cx="368051" cy="39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AR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s-A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91C413-9EAC-4832-882F-0CAA5FF0A96C}"/>
              </a:ext>
            </a:extLst>
          </p:cNvPr>
          <p:cNvSpPr txBox="1"/>
          <p:nvPr/>
        </p:nvSpPr>
        <p:spPr>
          <a:xfrm>
            <a:off x="3727006" y="1754007"/>
            <a:ext cx="674582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900" dirty="0"/>
              <a:t>OK</a:t>
            </a:r>
          </a:p>
          <a:p>
            <a:pPr algn="ctr"/>
            <a:r>
              <a:rPr lang="es-AR" sz="900" dirty="0"/>
              <a:t>ESTADO = 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32DFC0-3908-487A-8DDD-5DBE193530E5}"/>
              </a:ext>
            </a:extLst>
          </p:cNvPr>
          <p:cNvSpPr txBox="1"/>
          <p:nvPr/>
        </p:nvSpPr>
        <p:spPr>
          <a:xfrm>
            <a:off x="5225246" y="2396644"/>
            <a:ext cx="674582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900" dirty="0"/>
              <a:t>OK</a:t>
            </a:r>
          </a:p>
          <a:p>
            <a:pPr algn="ctr"/>
            <a:r>
              <a:rPr lang="es-AR" sz="900" dirty="0"/>
              <a:t>ESTADO = 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B3EEF0-AF53-4883-BD82-37EDC1A4E90B}"/>
              </a:ext>
            </a:extLst>
          </p:cNvPr>
          <p:cNvSpPr/>
          <p:nvPr/>
        </p:nvSpPr>
        <p:spPr>
          <a:xfrm>
            <a:off x="276142" y="-2277"/>
            <a:ext cx="484351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RAW – Descripción del Proceso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AAE1419-2C72-48E2-B330-7304B2814AA8}"/>
              </a:ext>
            </a:extLst>
          </p:cNvPr>
          <p:cNvSpPr/>
          <p:nvPr/>
        </p:nvSpPr>
        <p:spPr>
          <a:xfrm>
            <a:off x="8112549" y="3929322"/>
            <a:ext cx="914062" cy="1117511"/>
          </a:xfrm>
          <a:prstGeom prst="wedgeRoundRectCallout">
            <a:avLst>
              <a:gd name="adj1" fmla="val -72385"/>
              <a:gd name="adj2" fmla="val -17504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5 -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Kenan procesa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archivo y los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cargados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nuevo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facturador.</a:t>
            </a:r>
            <a:endParaRPr lang="es-AR" sz="900" b="1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27A3E13E-B9E5-4D83-B8AA-8302AC582A21}"/>
              </a:ext>
            </a:extLst>
          </p:cNvPr>
          <p:cNvSpPr/>
          <p:nvPr/>
        </p:nvSpPr>
        <p:spPr>
          <a:xfrm>
            <a:off x="7542543" y="2564602"/>
            <a:ext cx="1479476" cy="1138615"/>
          </a:xfrm>
          <a:prstGeom prst="wedgeRoundRectCallout">
            <a:avLst>
              <a:gd name="adj1" fmla="val -129376"/>
              <a:gd name="adj2" fmla="val 6499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archivo desaparece de la carpeta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gracias a un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procedimiento en Kenan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cada 15 minutos verifica la información de la carpeta</a:t>
            </a:r>
          </a:p>
          <a:p>
            <a:endParaRPr lang="es-AR" sz="900" dirty="0"/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94383BF2-4090-4696-8280-5A150A957CE5}"/>
              </a:ext>
            </a:extLst>
          </p:cNvPr>
          <p:cNvSpPr/>
          <p:nvPr/>
        </p:nvSpPr>
        <p:spPr>
          <a:xfrm>
            <a:off x="6444573" y="923051"/>
            <a:ext cx="2577446" cy="1526009"/>
          </a:xfrm>
          <a:prstGeom prst="wedgeRoundRectCallout">
            <a:avLst>
              <a:gd name="adj1" fmla="val -116155"/>
              <a:gd name="adj2" fmla="val 44492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comando para iniciar la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Importación de Cargos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luego los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insertará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tabla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EOP.L01_stagging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En caso de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errores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información relacionada quedará registrada en la tabla </a:t>
            </a:r>
            <a:r>
              <a:rPr lang="es-AR" sz="9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EOP.Fcarga_Telefonia_log</a:t>
            </a:r>
            <a:endParaRPr lang="es-AR" sz="9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crea un archivo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plano llamado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L01_file (Rated Usages File)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una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carpeta compartida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donde queda a disposición de Kenan para su posterior procesamiento.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mantiene una copia de este archivo</a:t>
            </a:r>
            <a:endParaRPr lang="es-AR" sz="900" b="1" dirty="0"/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99BD6603-3A7B-4084-80A9-048AE1CC0767}"/>
              </a:ext>
            </a:extLst>
          </p:cNvPr>
          <p:cNvSpPr/>
          <p:nvPr/>
        </p:nvSpPr>
        <p:spPr>
          <a:xfrm>
            <a:off x="5023557" y="441041"/>
            <a:ext cx="2677792" cy="382504"/>
          </a:xfrm>
          <a:prstGeom prst="wedgeRoundRectCallout">
            <a:avLst>
              <a:gd name="adj1" fmla="val -132852"/>
              <a:gd name="adj2" fmla="val 271236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Tras esto, los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consumos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quedarán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disponibles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tabla </a:t>
            </a:r>
            <a:r>
              <a:rPr lang="es-AR" sz="9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Fcarga_Telefonia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AR" sz="900" b="1" dirty="0">
              <a:solidFill>
                <a:schemeClr val="tx1"/>
              </a:solidFill>
            </a:endParaRP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BEB9AC03-0643-4FF5-BB2C-6C06D485D0EE}"/>
              </a:ext>
            </a:extLst>
          </p:cNvPr>
          <p:cNvSpPr/>
          <p:nvPr/>
        </p:nvSpPr>
        <p:spPr>
          <a:xfrm>
            <a:off x="1797117" y="451090"/>
            <a:ext cx="3058264" cy="352724"/>
          </a:xfrm>
          <a:prstGeom prst="wedgeRoundRectCallout">
            <a:avLst>
              <a:gd name="adj1" fmla="val -45228"/>
              <a:gd name="adj2" fmla="val 89346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realizan las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conciliaciones de cargos en RAW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 una vez terminado este proceso se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liberan los consumos para EOP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AR" sz="900" dirty="0">
              <a:solidFill>
                <a:schemeClr val="tx1"/>
              </a:solidFill>
            </a:endParaRP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198C8A39-E64C-4B67-850F-931F196FD89B}"/>
              </a:ext>
            </a:extLst>
          </p:cNvPr>
          <p:cNvSpPr/>
          <p:nvPr/>
        </p:nvSpPr>
        <p:spPr>
          <a:xfrm>
            <a:off x="148282" y="3973792"/>
            <a:ext cx="1158152" cy="1117511"/>
          </a:xfrm>
          <a:prstGeom prst="wedgeRoundRectCallout">
            <a:avLst>
              <a:gd name="adj1" fmla="val 211890"/>
              <a:gd name="adj2" fmla="val 11522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9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s-AR" sz="9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generan los reportes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Error y de Detalles y </a:t>
            </a:r>
            <a:r>
              <a:rPr lang="es-AR" sz="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envían por mail </a:t>
            </a:r>
            <a:r>
              <a:rPr lang="es-AR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un DL predeterminado</a:t>
            </a:r>
            <a:endParaRPr lang="es-AR" sz="9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0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6932CE4-8FCB-42A0-88E0-8AC166BC1D4A}"/>
              </a:ext>
            </a:extLst>
          </p:cNvPr>
          <p:cNvSpPr/>
          <p:nvPr/>
        </p:nvSpPr>
        <p:spPr>
          <a:xfrm>
            <a:off x="2894212" y="3261171"/>
            <a:ext cx="1852613" cy="894632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/>
              <a:t>FCARGA_TELEFONIA_LOG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/>
              <a:t>Esta es la tabla donde se registran todos los errores.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875162" y="3261172"/>
            <a:ext cx="1881188" cy="894632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600" b="1" dirty="0">
                <a:solidFill>
                  <a:schemeClr val="dk1"/>
                </a:solidFill>
              </a:rPr>
              <a:t>FCARGA_TELEFONIA_LOG</a:t>
            </a:r>
          </a:p>
          <a:p>
            <a:r>
              <a:rPr lang="es-AR" sz="600" b="1" dirty="0">
                <a:solidFill>
                  <a:schemeClr val="dk1"/>
                </a:solidFill>
              </a:rPr>
              <a:t>Column Name</a:t>
            </a:r>
            <a:r>
              <a:rPr lang="es-AR" sz="600" b="1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NCOUNTRY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CREATED_DATE</a:t>
            </a:r>
          </a:p>
          <a:p>
            <a:r>
              <a:rPr lang="es-AR" sz="600" b="1" dirty="0">
                <a:solidFill>
                  <a:srgbClr val="7030A0"/>
                </a:solidFill>
              </a:rPr>
              <a:t>ERROR</a:t>
            </a:r>
          </a:p>
          <a:p>
            <a:r>
              <a:rPr lang="es-AR" sz="600" b="1" dirty="0">
                <a:solidFill>
                  <a:srgbClr val="FF0000"/>
                </a:solidFill>
              </a:rPr>
              <a:t>FCARGATELEFSEQ</a:t>
            </a:r>
          </a:p>
          <a:p>
            <a:r>
              <a:rPr lang="es-AR" sz="600" b="1" dirty="0">
                <a:solidFill>
                  <a:schemeClr val="accent6"/>
                </a:solidFill>
              </a:rPr>
              <a:t>SCQSASSETNUMBER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442C9B-808D-412D-B44A-FB7E0759CC7D}"/>
              </a:ext>
            </a:extLst>
          </p:cNvPr>
          <p:cNvSpPr/>
          <p:nvPr/>
        </p:nvSpPr>
        <p:spPr>
          <a:xfrm>
            <a:off x="5216113" y="340789"/>
            <a:ext cx="1756181" cy="13995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25" b="1" dirty="0"/>
              <a:t>FCARGA_TELEF_SOPORTE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/>
              <a:t>Extensión de la FCARGA_TELEFONIA </a:t>
            </a:r>
          </a:p>
          <a:p>
            <a:pPr algn="ctr"/>
            <a:r>
              <a:rPr lang="es-AR" sz="900" dirty="0"/>
              <a:t>(solo Perú)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3DBE7F-DB81-4FDA-A1D3-6210D5F1F633}"/>
              </a:ext>
            </a:extLst>
          </p:cNvPr>
          <p:cNvSpPr/>
          <p:nvPr/>
        </p:nvSpPr>
        <p:spPr>
          <a:xfrm>
            <a:off x="2875162" y="340789"/>
            <a:ext cx="1871663" cy="284819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b="1" dirty="0"/>
              <a:t>FCARGA_TELEFONIA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/>
              <a:t>Esta es la tabla donde Raw inserta el registro consolidado con "Estado" = Nulo. Cuando el proceso de validación se ejecuta, el campo "Estado" podría ser "F" o "E" (F = procesado correctamente / E = error).</a:t>
            </a:r>
            <a:endParaRPr lang="es-AR" sz="13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F38501-4F09-4370-8203-7CF90EA02D0B}"/>
              </a:ext>
            </a:extLst>
          </p:cNvPr>
          <p:cNvSpPr/>
          <p:nvPr/>
        </p:nvSpPr>
        <p:spPr>
          <a:xfrm>
            <a:off x="7122316" y="340789"/>
            <a:ext cx="1871663" cy="47654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b="1" dirty="0"/>
              <a:t>L01_STAGGING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/>
              <a:t>Contiene todos los registros que se enviarán de EOP a Kenan en el archivo de formato L01.</a:t>
            </a:r>
            <a:endParaRPr lang="es-AR" sz="1350" dirty="0"/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7122316" y="340789"/>
            <a:ext cx="1871663" cy="4765416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B0F0"/>
                </a:solidFill>
              </a:rPr>
              <a:t>SOURCE_ID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ACCOUNT_NRO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BASE_AMT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BILL_CLASS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CDR_STATUS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COUNTRY_DIAL_CODE_ORIGIN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CUSTOMER_TAG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EQUIP_CLASS_CODE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996633"/>
                </a:solidFill>
              </a:rPr>
              <a:t>EXT_TRACKING_ID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JURISDICTION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NO_BILL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OPEN_ITEM_ID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RATE_PERIOD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TYPE_ID_USG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UNROUNDED_AMOUNT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37" name="TextBox 17"/>
          <p:cNvSpPr txBox="1"/>
          <p:nvPr/>
        </p:nvSpPr>
        <p:spPr>
          <a:xfrm>
            <a:off x="5216116" y="340789"/>
            <a:ext cx="1756178" cy="139954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600" b="1" dirty="0"/>
              <a:t>FCARGA_TELEF_SOPORTE (solo </a:t>
            </a:r>
            <a:r>
              <a:rPr lang="es-AR" sz="600" b="1" dirty="0" err="1"/>
              <a:t>Peru</a:t>
            </a:r>
            <a:r>
              <a:rPr lang="es-AR" sz="600" b="1" dirty="0"/>
              <a:t>) </a:t>
            </a:r>
          </a:p>
          <a:p>
            <a:pPr algn="l"/>
            <a:r>
              <a:rPr lang="es-AR" sz="600" b="1" dirty="0"/>
              <a:t>Column Name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SERVICE_INSTANCE_UNIQUE</a:t>
            </a:r>
          </a:p>
          <a:p>
            <a:pPr algn="l"/>
            <a:r>
              <a:rPr lang="es-AR" sz="600" b="1" dirty="0">
                <a:solidFill>
                  <a:srgbClr val="996633"/>
                </a:solidFill>
              </a:rPr>
              <a:t>SERVICE_ELEMENT_UNIQUE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CIERRE_RAW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CODIGO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MINUTOS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rgbClr val="FF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MONEDA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CUM1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CUM2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CUM3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CUM4</a:t>
            </a: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2875162" y="340789"/>
            <a:ext cx="1871663" cy="2848190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600" b="1" dirty="0">
                <a:solidFill>
                  <a:schemeClr val="dk1"/>
                </a:solidFill>
              </a:rPr>
              <a:t>FCARGA_TELEFONIA</a:t>
            </a:r>
          </a:p>
          <a:p>
            <a:r>
              <a:rPr lang="es-AR" sz="600" b="1" dirty="0">
                <a:solidFill>
                  <a:schemeClr val="dk1"/>
                </a:solidFill>
              </a:rPr>
              <a:t>Column Name</a:t>
            </a:r>
            <a:r>
              <a:rPr lang="es-AR" sz="600" b="1" dirty="0"/>
              <a:t> </a:t>
            </a:r>
          </a:p>
          <a:p>
            <a:r>
              <a:rPr lang="es-AR" sz="600" b="1" dirty="0">
                <a:solidFill>
                  <a:srgbClr val="FF0000"/>
                </a:solidFill>
              </a:rPr>
              <a:t>SEQ</a:t>
            </a:r>
          </a:p>
          <a:p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</a:p>
          <a:p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ID_REGISTRO</a:t>
            </a:r>
          </a:p>
          <a:p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CLIENTE_LOGIN</a:t>
            </a:r>
          </a:p>
          <a:p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</a:p>
          <a:p>
            <a:r>
              <a:rPr lang="es-AR" sz="600" b="1" dirty="0">
                <a:solidFill>
                  <a:srgbClr val="9999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OPERADOR</a:t>
            </a:r>
          </a:p>
          <a:p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ID_CONSOLIDACION</a:t>
            </a:r>
          </a:p>
          <a:p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SEGUNDOS</a:t>
            </a:r>
          </a:p>
          <a:p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FILLER_1</a:t>
            </a:r>
          </a:p>
          <a:p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MONTO</a:t>
            </a:r>
          </a:p>
          <a:p>
            <a:r>
              <a:rPr lang="es-AR" sz="600" b="1" dirty="0">
                <a:solidFill>
                  <a:srgbClr val="FF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MONEDA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ID_TRAFICO</a:t>
            </a:r>
          </a:p>
          <a:p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DESCRIPCION</a:t>
            </a:r>
          </a:p>
          <a:p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FILLER_2</a:t>
            </a:r>
          </a:p>
          <a:p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START_T</a:t>
            </a:r>
          </a:p>
          <a:p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END_T</a:t>
            </a:r>
          </a:p>
          <a:p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QLLAMADAS</a:t>
            </a:r>
          </a:p>
          <a:p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FITR_UID</a:t>
            </a:r>
          </a:p>
          <a:p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BILL_ID</a:t>
            </a:r>
          </a:p>
          <a:p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EVENT_ID</a:t>
            </a:r>
          </a:p>
          <a:p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MOTIVO</a:t>
            </a:r>
          </a:p>
          <a:p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SEQ_ORIGEN</a:t>
            </a:r>
          </a:p>
          <a:p>
            <a:r>
              <a:rPr lang="es-AR" sz="600" b="1" dirty="0">
                <a:solidFill>
                  <a:schemeClr val="accent2"/>
                </a:solidFill>
              </a:rPr>
              <a:t>SE_PRODUCT_ID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SERVICE_INSTANCE_UNIQUE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AR" sz="600" b="1" dirty="0">
                <a:solidFill>
                  <a:srgbClr val="996633"/>
                </a:solidFill>
              </a:rPr>
              <a:t>SERVICE_ELEMENT_UNIQUE</a:t>
            </a:r>
          </a:p>
          <a:p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</a:p>
          <a:p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MA_ID</a:t>
            </a:r>
          </a:p>
          <a:p>
            <a:r>
              <a:rPr lang="es-AR" sz="600" b="1" dirty="0">
                <a:solidFill>
                  <a:schemeClr val="accent6"/>
                </a:solidFill>
              </a:rPr>
              <a:t>ASSET_NUMBER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7DC442-4826-4D55-A40F-4355645F4A04}"/>
              </a:ext>
            </a:extLst>
          </p:cNvPr>
          <p:cNvSpPr/>
          <p:nvPr/>
        </p:nvSpPr>
        <p:spPr>
          <a:xfrm>
            <a:off x="2875161" y="4227995"/>
            <a:ext cx="1876427" cy="878210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b="1" dirty="0"/>
              <a:t>CFG_IMPORT_MESSAGE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/>
              <a:t>Esta tabla mantiene todos los errores posibles que la aplicación registra en tabla de registro (FCARGA_TELEFONIA_LOG).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2875162" y="4227996"/>
            <a:ext cx="1881188" cy="878209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CFG_IMPORT_MESSAGE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IMPORT_MESSAGE_ID</a:t>
            </a:r>
            <a:r>
              <a:rPr lang="en-US" altLang="es-AR" sz="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IMPORT_MESSAGE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CREATED_BY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MODIFIED_BY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MESSAGE_PARAMETER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BC24B8-E22B-4744-9CB0-A97AF588A991}"/>
              </a:ext>
            </a:extLst>
          </p:cNvPr>
          <p:cNvSpPr/>
          <p:nvPr/>
        </p:nvSpPr>
        <p:spPr>
          <a:xfrm>
            <a:off x="5216113" y="3946406"/>
            <a:ext cx="1364710" cy="72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b="1" dirty="0"/>
              <a:t>OPERATOR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/>
              <a:t>Contiene la lista de proveedores.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4EB3F-FE32-47E8-8D71-798509E47B94}"/>
              </a:ext>
            </a:extLst>
          </p:cNvPr>
          <p:cNvSpPr/>
          <p:nvPr/>
        </p:nvSpPr>
        <p:spPr>
          <a:xfrm>
            <a:off x="324475" y="4329939"/>
            <a:ext cx="1871663" cy="55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b="1" dirty="0"/>
              <a:t>SOURCE</a:t>
            </a:r>
          </a:p>
          <a:p>
            <a:pPr algn="ctr"/>
            <a:r>
              <a:rPr lang="es-AR" sz="900" dirty="0"/>
              <a:t>Contiene la lista de Tipos de Consumo y las DL del mail de Errores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8DB279-E096-48DB-A189-A1E9861355EE}"/>
              </a:ext>
            </a:extLst>
          </p:cNvPr>
          <p:cNvSpPr/>
          <p:nvPr/>
        </p:nvSpPr>
        <p:spPr>
          <a:xfrm>
            <a:off x="322716" y="3325526"/>
            <a:ext cx="1871663" cy="640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b="1" dirty="0"/>
              <a:t>CFG_OPERATING_UNIT</a:t>
            </a:r>
          </a:p>
          <a:p>
            <a:pPr algn="ctr"/>
            <a:r>
              <a:rPr lang="es-AR" sz="825" dirty="0"/>
              <a:t>Contiene la lista de los diferentes códigos de país. Estos códigos son utilizados por el reporte de error EOP</a:t>
            </a:r>
            <a:r>
              <a:rPr lang="es-AR" sz="900" dirty="0"/>
              <a:t>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2BAB4A-958B-46AF-AEBB-299FFCF27D1C}"/>
              </a:ext>
            </a:extLst>
          </p:cNvPr>
          <p:cNvSpPr/>
          <p:nvPr/>
        </p:nvSpPr>
        <p:spPr>
          <a:xfrm>
            <a:off x="328691" y="2030657"/>
            <a:ext cx="1871663" cy="92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b="1" dirty="0"/>
              <a:t>USAGE_TYPES</a:t>
            </a:r>
          </a:p>
          <a:p>
            <a:pPr algn="ctr"/>
            <a:r>
              <a:rPr lang="es-AR" sz="825" dirty="0"/>
              <a:t>Contiene la lista de </a:t>
            </a:r>
            <a:r>
              <a:rPr lang="es-AR" sz="825" dirty="0" err="1"/>
              <a:t>usage_id</a:t>
            </a:r>
            <a:r>
              <a:rPr lang="es-AR" sz="825" dirty="0"/>
              <a:t>. Esta tabla contiene un ID de consumo que es necesario para identificar el </a:t>
            </a:r>
            <a:r>
              <a:rPr lang="es-AR" sz="825" dirty="0" err="1"/>
              <a:t>Product_Id</a:t>
            </a:r>
            <a:r>
              <a:rPr lang="es-AR" sz="825" dirty="0"/>
              <a:t> y los Tipos de Llamadas. Este identificador de uso también se utiliza para descuentos.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4BB4C0-BD9F-4365-AB00-3AA364A05C55}"/>
              </a:ext>
            </a:extLst>
          </p:cNvPr>
          <p:cNvSpPr/>
          <p:nvPr/>
        </p:nvSpPr>
        <p:spPr>
          <a:xfrm>
            <a:off x="324475" y="397057"/>
            <a:ext cx="1871663" cy="128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b="1" dirty="0"/>
              <a:t>CFG_CURRENCY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/>
              <a:t>Contiene la lista de monedas. Esta tabla se utilizará para todos los consumos (Raw, Colaboración, Dec, Interconexión)</a:t>
            </a:r>
          </a:p>
        </p:txBody>
      </p:sp>
      <p:sp>
        <p:nvSpPr>
          <p:cNvPr id="54" name="TextBox 17"/>
          <p:cNvSpPr txBox="1"/>
          <p:nvPr/>
        </p:nvSpPr>
        <p:spPr>
          <a:xfrm>
            <a:off x="5216115" y="3946406"/>
            <a:ext cx="1364710" cy="72070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600" b="1" dirty="0"/>
              <a:t>OPERATOR </a:t>
            </a:r>
          </a:p>
          <a:p>
            <a:pPr algn="l"/>
            <a:r>
              <a:rPr lang="es-AR" sz="600" b="1" dirty="0"/>
              <a:t>Column Name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>
                <a:solidFill>
                  <a:srgbClr val="9999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OPERATOR_ID</a:t>
            </a: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MERCHANT_ID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OPER_CODE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OPER_NAME</a:t>
            </a:r>
            <a:endParaRPr lang="es-AR" sz="600" dirty="0">
              <a:solidFill>
                <a:srgbClr val="76717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24475" y="4332292"/>
            <a:ext cx="1871663" cy="554646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600" b="1" dirty="0">
                <a:solidFill>
                  <a:schemeClr val="dk1"/>
                </a:solidFill>
              </a:rPr>
              <a:t>SOURCE</a:t>
            </a:r>
          </a:p>
          <a:p>
            <a:r>
              <a:rPr lang="es-AR" sz="600" b="1" dirty="0">
                <a:solidFill>
                  <a:schemeClr val="dk1"/>
                </a:solidFill>
              </a:rPr>
              <a:t>Column Name</a:t>
            </a:r>
            <a:r>
              <a:rPr lang="es-AR" sz="600" b="1" dirty="0"/>
              <a:t> </a:t>
            </a:r>
          </a:p>
          <a:p>
            <a:r>
              <a:rPr lang="es-AR" sz="600" b="1" dirty="0">
                <a:solidFill>
                  <a:srgbClr val="00B0F0"/>
                </a:solidFill>
              </a:rPr>
              <a:t>SOURCE_ID</a:t>
            </a:r>
            <a:r>
              <a:rPr lang="es-AR" sz="600" b="1" dirty="0">
                <a:solidFill>
                  <a:sysClr val="windowText" lastClr="000000"/>
                </a:solidFill>
              </a:rPr>
              <a:t> (PK)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SOURCE_EMAIL_ERROR_REPORT </a:t>
            </a: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324475" y="3325525"/>
            <a:ext cx="1871663" cy="640528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CFG_OPERATING_UNIT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OPERATING_UNIT_ID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OPERATING_UNIT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OPERATING_UNIT_COLLABORATION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OPERATING_UNIT_EOP_CODE</a:t>
            </a:r>
            <a:endParaRPr lang="en-US" altLang="es-AR" sz="135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24475" y="2033009"/>
            <a:ext cx="1871663" cy="923925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USAGE_TYPES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TYPE_ID_USG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SE_PRODUCT_ID</a:t>
            </a:r>
            <a:r>
              <a:rPr lang="en-US" altLang="es-AR" sz="600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CALL_TYPE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USAGE_TYPE</a:t>
            </a:r>
            <a:r>
              <a:rPr lang="en-US" altLang="es-AR" sz="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NA_ACCOUNT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GREATER_AMOUNT 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24476" y="399411"/>
            <a:ext cx="1871663" cy="1282303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CFG_CURRENCY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CURRENCY_CRM_CODE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FF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CURRENCY_ERP_CODE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CREATED_BY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MODIFIED_BY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MODIFIED_ON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CURRENCY_INTERCONN_CODE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CURRENCY_KENAN_CURRENCY_CODE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CURRENCY_KENAN_CURRENCY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" y="399024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sz="1350"/>
          </a:p>
        </p:txBody>
      </p:sp>
      <p:cxnSp>
        <p:nvCxnSpPr>
          <p:cNvPr id="16" name="Straight Arrow Connector 15"/>
          <p:cNvCxnSpPr>
            <a:cxnSpLocks/>
            <a:stCxn id="9" idx="3"/>
            <a:endCxn id="5" idx="3"/>
          </p:cNvCxnSpPr>
          <p:nvPr/>
        </p:nvCxnSpPr>
        <p:spPr>
          <a:xfrm>
            <a:off x="4746825" y="1764884"/>
            <a:ext cx="9525" cy="1943604"/>
          </a:xfrm>
          <a:prstGeom prst="bentConnector3">
            <a:avLst>
              <a:gd name="adj1" fmla="val 19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8" idx="3"/>
            <a:endCxn id="5" idx="3"/>
          </p:cNvCxnSpPr>
          <p:nvPr/>
        </p:nvCxnSpPr>
        <p:spPr>
          <a:xfrm flipV="1">
            <a:off x="4756350" y="3708488"/>
            <a:ext cx="9525" cy="95861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5" idx="1"/>
            <a:endCxn id="7" idx="3"/>
          </p:cNvCxnSpPr>
          <p:nvPr/>
        </p:nvCxnSpPr>
        <p:spPr>
          <a:xfrm rot="10800000" flipV="1">
            <a:off x="2196139" y="3708487"/>
            <a:ext cx="679024" cy="9011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4" idx="1"/>
          </p:cNvCxnSpPr>
          <p:nvPr/>
        </p:nvCxnSpPr>
        <p:spPr>
          <a:xfrm>
            <a:off x="4746825" y="1764884"/>
            <a:ext cx="2375491" cy="9586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9" idx="1"/>
            <a:endCxn id="10" idx="3"/>
          </p:cNvCxnSpPr>
          <p:nvPr/>
        </p:nvCxnSpPr>
        <p:spPr>
          <a:xfrm rot="10800000" flipV="1">
            <a:off x="2196139" y="1764883"/>
            <a:ext cx="679024" cy="18809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1"/>
            <a:endCxn id="6" idx="3"/>
          </p:cNvCxnSpPr>
          <p:nvPr/>
        </p:nvCxnSpPr>
        <p:spPr>
          <a:xfrm rot="10800000" flipV="1">
            <a:off x="2196139" y="1764883"/>
            <a:ext cx="679024" cy="730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1"/>
            <a:endCxn id="12" idx="3"/>
          </p:cNvCxnSpPr>
          <p:nvPr/>
        </p:nvCxnSpPr>
        <p:spPr>
          <a:xfrm rot="10800000">
            <a:off x="2196139" y="1040562"/>
            <a:ext cx="679023" cy="724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9" idx="3"/>
            <a:endCxn id="37" idx="1"/>
          </p:cNvCxnSpPr>
          <p:nvPr/>
        </p:nvCxnSpPr>
        <p:spPr>
          <a:xfrm flipV="1">
            <a:off x="4746825" y="1040562"/>
            <a:ext cx="469290" cy="724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3"/>
            <a:endCxn id="54" idx="1"/>
          </p:cNvCxnSpPr>
          <p:nvPr/>
        </p:nvCxnSpPr>
        <p:spPr>
          <a:xfrm>
            <a:off x="4746826" y="1764884"/>
            <a:ext cx="469289" cy="2541875"/>
          </a:xfrm>
          <a:prstGeom prst="bentConnector3">
            <a:avLst>
              <a:gd name="adj1" fmla="val 634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20485C1-DBFF-4770-AB57-1FE68035927E}"/>
              </a:ext>
            </a:extLst>
          </p:cNvPr>
          <p:cNvCxnSpPr>
            <a:cxnSpLocks/>
          </p:cNvCxnSpPr>
          <p:nvPr/>
        </p:nvCxnSpPr>
        <p:spPr>
          <a:xfrm flipV="1">
            <a:off x="3918563" y="671064"/>
            <a:ext cx="1350000" cy="2079000"/>
          </a:xfrm>
          <a:prstGeom prst="bentConnector3">
            <a:avLst>
              <a:gd name="adj1" fmla="val 71585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1C1F38C-115F-4CEC-A5DA-67943F01B21F}"/>
              </a:ext>
            </a:extLst>
          </p:cNvPr>
          <p:cNvCxnSpPr>
            <a:cxnSpLocks/>
          </p:cNvCxnSpPr>
          <p:nvPr/>
        </p:nvCxnSpPr>
        <p:spPr>
          <a:xfrm>
            <a:off x="1126214" y="748667"/>
            <a:ext cx="1782000" cy="756000"/>
          </a:xfrm>
          <a:prstGeom prst="bentConnector3">
            <a:avLst>
              <a:gd name="adj1" fmla="val 71442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5C969C2-6434-4150-894D-F8A5767F7406}"/>
              </a:ext>
            </a:extLst>
          </p:cNvPr>
          <p:cNvCxnSpPr>
            <a:cxnSpLocks/>
          </p:cNvCxnSpPr>
          <p:nvPr/>
        </p:nvCxnSpPr>
        <p:spPr>
          <a:xfrm>
            <a:off x="943140" y="2391515"/>
            <a:ext cx="1944000" cy="216000"/>
          </a:xfrm>
          <a:prstGeom prst="bentConnector3">
            <a:avLst>
              <a:gd name="adj1" fmla="val 71442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3B1420C-DC24-49DF-BAE5-16C2B3322D22}"/>
              </a:ext>
            </a:extLst>
          </p:cNvPr>
          <p:cNvCxnSpPr>
            <a:cxnSpLocks/>
          </p:cNvCxnSpPr>
          <p:nvPr/>
        </p:nvCxnSpPr>
        <p:spPr>
          <a:xfrm flipV="1">
            <a:off x="1396796" y="1609031"/>
            <a:ext cx="1512000" cy="2241000"/>
          </a:xfrm>
          <a:prstGeom prst="bentConnector3">
            <a:avLst>
              <a:gd name="adj1" fmla="val 66280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98BDF58-324C-440B-9D95-708EA04C5EEC}"/>
              </a:ext>
            </a:extLst>
          </p:cNvPr>
          <p:cNvCxnSpPr>
            <a:cxnSpLocks/>
          </p:cNvCxnSpPr>
          <p:nvPr/>
        </p:nvCxnSpPr>
        <p:spPr>
          <a:xfrm>
            <a:off x="3309911" y="1048631"/>
            <a:ext cx="1944000" cy="3159000"/>
          </a:xfrm>
          <a:prstGeom prst="bentConnector3">
            <a:avLst>
              <a:gd name="adj1" fmla="val 85222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15">
            <a:extLst>
              <a:ext uri="{FF2B5EF4-FFF2-40B4-BE49-F238E27FC236}">
                <a16:creationId xmlns:a16="http://schemas.microsoft.com/office/drawing/2014/main" id="{1512085C-3ED7-4042-8F4F-2080FEDEAB60}"/>
              </a:ext>
            </a:extLst>
          </p:cNvPr>
          <p:cNvCxnSpPr>
            <a:cxnSpLocks/>
          </p:cNvCxnSpPr>
          <p:nvPr/>
        </p:nvCxnSpPr>
        <p:spPr>
          <a:xfrm flipH="1">
            <a:off x="2886925" y="600455"/>
            <a:ext cx="9525" cy="3267000"/>
          </a:xfrm>
          <a:prstGeom prst="bentConnector3">
            <a:avLst>
              <a:gd name="adj1" fmla="val 4469898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15">
            <a:extLst>
              <a:ext uri="{FF2B5EF4-FFF2-40B4-BE49-F238E27FC236}">
                <a16:creationId xmlns:a16="http://schemas.microsoft.com/office/drawing/2014/main" id="{E3E7EC79-2075-49FF-9402-807761A253AD}"/>
              </a:ext>
            </a:extLst>
          </p:cNvPr>
          <p:cNvCxnSpPr>
            <a:cxnSpLocks/>
          </p:cNvCxnSpPr>
          <p:nvPr/>
        </p:nvCxnSpPr>
        <p:spPr>
          <a:xfrm flipH="1">
            <a:off x="2863842" y="3809258"/>
            <a:ext cx="9525" cy="783000"/>
          </a:xfrm>
          <a:prstGeom prst="bentConnector3">
            <a:avLst>
              <a:gd name="adj1" fmla="val 3569898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15">
            <a:extLst>
              <a:ext uri="{FF2B5EF4-FFF2-40B4-BE49-F238E27FC236}">
                <a16:creationId xmlns:a16="http://schemas.microsoft.com/office/drawing/2014/main" id="{5D241207-CE33-46BF-A85C-83E6D5184465}"/>
              </a:ext>
            </a:extLst>
          </p:cNvPr>
          <p:cNvCxnSpPr>
            <a:cxnSpLocks/>
          </p:cNvCxnSpPr>
          <p:nvPr/>
        </p:nvCxnSpPr>
        <p:spPr>
          <a:xfrm flipH="1">
            <a:off x="322295" y="2671188"/>
            <a:ext cx="8100" cy="1917000"/>
          </a:xfrm>
          <a:prstGeom prst="bentConnector3">
            <a:avLst>
              <a:gd name="adj1" fmla="val 2782402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15">
            <a:extLst>
              <a:ext uri="{FF2B5EF4-FFF2-40B4-BE49-F238E27FC236}">
                <a16:creationId xmlns:a16="http://schemas.microsoft.com/office/drawing/2014/main" id="{26F0C052-0A03-4998-8C5B-68BCAAEF6A53}"/>
              </a:ext>
            </a:extLst>
          </p:cNvPr>
          <p:cNvCxnSpPr>
            <a:cxnSpLocks/>
          </p:cNvCxnSpPr>
          <p:nvPr/>
        </p:nvCxnSpPr>
        <p:spPr>
          <a:xfrm flipH="1">
            <a:off x="2869963" y="3077747"/>
            <a:ext cx="9525" cy="891000"/>
          </a:xfrm>
          <a:prstGeom prst="bentConnector3">
            <a:avLst>
              <a:gd name="adj1" fmla="val 2332394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2B866A6-228F-4BD1-ADF0-A75647225C90}"/>
              </a:ext>
            </a:extLst>
          </p:cNvPr>
          <p:cNvCxnSpPr>
            <a:cxnSpLocks/>
          </p:cNvCxnSpPr>
          <p:nvPr/>
        </p:nvCxnSpPr>
        <p:spPr>
          <a:xfrm>
            <a:off x="3088122" y="600575"/>
            <a:ext cx="4023000" cy="4131000"/>
          </a:xfrm>
          <a:prstGeom prst="bentConnector3">
            <a:avLst>
              <a:gd name="adj1" fmla="val 49196"/>
            </a:avLst>
          </a:prstGeom>
          <a:ln w="38100" cmpd="sng"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0E5EA01-0067-43A4-998A-1E25C1BF0212}"/>
              </a:ext>
            </a:extLst>
          </p:cNvPr>
          <p:cNvCxnSpPr>
            <a:cxnSpLocks/>
          </p:cNvCxnSpPr>
          <p:nvPr/>
        </p:nvCxnSpPr>
        <p:spPr>
          <a:xfrm flipV="1">
            <a:off x="3924159" y="1835282"/>
            <a:ext cx="3213000" cy="918000"/>
          </a:xfrm>
          <a:prstGeom prst="bentConnector3">
            <a:avLst>
              <a:gd name="adj1" fmla="val 71585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4482174-8797-4263-B6AB-B610143493F2}"/>
              </a:ext>
            </a:extLst>
          </p:cNvPr>
          <p:cNvSpPr/>
          <p:nvPr/>
        </p:nvSpPr>
        <p:spPr>
          <a:xfrm>
            <a:off x="276142" y="-2277"/>
            <a:ext cx="4843517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RAW – Descripción de Tablas - DER</a:t>
            </a:r>
          </a:p>
        </p:txBody>
      </p:sp>
    </p:spTree>
    <p:extLst>
      <p:ext uri="{BB962C8B-B14F-4D97-AF65-F5344CB8AC3E}">
        <p14:creationId xmlns:p14="http://schemas.microsoft.com/office/powerpoint/2010/main" val="50921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" grpId="0" animBg="1"/>
      <p:bldP spid="35" grpId="0" animBg="1"/>
      <p:bldP spid="2" grpId="0" animBg="1"/>
      <p:bldP spid="34" grpId="0" animBg="1"/>
      <p:bldP spid="4" grpId="0" animBg="1"/>
      <p:bldP spid="37" grpId="0" animBg="1"/>
      <p:bldP spid="9" grpId="0" animBg="1"/>
      <p:bldP spid="32" grpId="0" animBg="1"/>
      <p:bldP spid="8" grpId="0" animBg="1"/>
      <p:bldP spid="36" grpId="0" animBg="1"/>
      <p:bldP spid="30" grpId="0" animBg="1"/>
      <p:bldP spid="28" grpId="0" animBg="1"/>
      <p:bldP spid="26" grpId="0" animBg="1"/>
      <p:bldP spid="24" grpId="0" animBg="1"/>
      <p:bldP spid="54" grpId="0" animBg="1"/>
      <p:bldP spid="7" grpId="0" animBg="1"/>
      <p:bldP spid="10" grpId="0" animBg="1"/>
      <p:bldP spid="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994FD1A2-1D5E-4281-8C3D-58084143A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10" y="408016"/>
            <a:ext cx="1871663" cy="4597303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L01_STAGGING_ID </a:t>
            </a:r>
            <a:r>
              <a:rPr lang="en-US" altLang="es-AR" sz="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(PK)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B0F0"/>
                </a:solidFill>
              </a:rPr>
              <a:t>SOURCE_ID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ACCOUNT_NRO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BASE_AMT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BILL_CLASS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CDR_STATUS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COUNTRY_DIAL_CODE_ORIGIN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CUSTOMER_TAG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EQUIP_CLASS_CODE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996633"/>
                </a:solidFill>
              </a:rPr>
              <a:t>EXT_TRACKING_ID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EXTERNAL_ID_TYPE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JURISDICTION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NO_BILL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OPEN_ITEM_ID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POINT_CLASS_TARGET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POINT_TAX_CODE_TYPE_TARGET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POINT_TARGET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RATE_CLASS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RATE_PERIOD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THIRD_UNITS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TRANS_DT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TRANS_ID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TYPE_ID_USG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UNITS_CURRENCY_CODE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UNROUNDED_AMOUNT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COMP_STATUS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RECORD_TYPE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SEQ_ORIGIN</a:t>
            </a:r>
            <a:endParaRPr lang="en-US" altLang="es-AR" sz="900" dirty="0">
              <a:ea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AR" sz="6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CREATED_ON</a:t>
            </a:r>
            <a:endParaRPr lang="en-US" altLang="es-AR" sz="1350" dirty="0"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B53557-CE0E-4A4B-B953-0BB5601AE589}"/>
              </a:ext>
            </a:extLst>
          </p:cNvPr>
          <p:cNvSpPr/>
          <p:nvPr/>
        </p:nvSpPr>
        <p:spPr>
          <a:xfrm>
            <a:off x="2590595" y="888795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Fcarga_telefonia.MONTO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3D4E07-23C4-467D-8C42-5601D7AC4D69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>
            <a:off x="1298926" y="929295"/>
            <a:ext cx="1291669" cy="97774"/>
          </a:xfrm>
          <a:prstGeom prst="bentConnector3">
            <a:avLst>
              <a:gd name="adj1" fmla="val 7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71A7AA-921F-462C-9A4B-5ADA075F99E3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 flipV="1">
            <a:off x="1298926" y="1027069"/>
            <a:ext cx="1291669" cy="97773"/>
          </a:xfrm>
          <a:prstGeom prst="bentConnector3">
            <a:avLst>
              <a:gd name="adj1" fmla="val 7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AF9F3F-C67D-4B1E-AA99-58681894F00D}"/>
              </a:ext>
            </a:extLst>
          </p:cNvPr>
          <p:cNvSpPr/>
          <p:nvPr/>
        </p:nvSpPr>
        <p:spPr>
          <a:xfrm>
            <a:off x="218926" y="888795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AMOUNT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4C885E0-A618-4D3E-A84D-FE80AB3D68BA}"/>
              </a:ext>
            </a:extLst>
          </p:cNvPr>
          <p:cNvSpPr/>
          <p:nvPr/>
        </p:nvSpPr>
        <p:spPr>
          <a:xfrm>
            <a:off x="218926" y="1084342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BASE_AMT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BB6C46A-B84B-49AC-AE9D-C9BE89CCFD21}"/>
              </a:ext>
            </a:extLst>
          </p:cNvPr>
          <p:cNvSpPr/>
          <p:nvPr/>
        </p:nvSpPr>
        <p:spPr>
          <a:xfrm>
            <a:off x="218926" y="1450574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CUSTOMER_TAG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047BFC-D621-4681-B48C-674257A06128}"/>
              </a:ext>
            </a:extLst>
          </p:cNvPr>
          <p:cNvSpPr/>
          <p:nvPr/>
        </p:nvSpPr>
        <p:spPr>
          <a:xfrm>
            <a:off x="2590595" y="1205842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Fcarga_telefonia.DESCRIPCION | Fcarga_telefonia.ASSET_NUMBER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7F9915-1F06-4F43-8EFB-47DD371520A2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1298926" y="1344116"/>
            <a:ext cx="1291669" cy="146959"/>
          </a:xfrm>
          <a:prstGeom prst="bentConnector3">
            <a:avLst>
              <a:gd name="adj1" fmla="val 77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2DEAC48-1FEC-4776-86C7-F6CD19ED4F02}"/>
              </a:ext>
            </a:extLst>
          </p:cNvPr>
          <p:cNvSpPr/>
          <p:nvPr/>
        </p:nvSpPr>
        <p:spPr>
          <a:xfrm>
            <a:off x="218926" y="1816807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EXT_TRACKING_ID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5EBEEA-6931-4F49-A73E-AD1CF76A2F11}"/>
              </a:ext>
            </a:extLst>
          </p:cNvPr>
          <p:cNvSpPr/>
          <p:nvPr/>
        </p:nvSpPr>
        <p:spPr>
          <a:xfrm>
            <a:off x="2584631" y="1522889"/>
            <a:ext cx="2349000" cy="67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Fcarga_telefonia.SERVICE_ELEMENT_UNIQUE | | Fcarga_telefonia.QLLAMADAS | | | Fcarga_telefonia.ID_CONSOLIDACION | Fcarga_telefonia.ID_TRAFICO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AB156AB-36A0-4808-98CE-719F3CFA1857}"/>
              </a:ext>
            </a:extLst>
          </p:cNvPr>
          <p:cNvSpPr/>
          <p:nvPr/>
        </p:nvSpPr>
        <p:spPr>
          <a:xfrm>
            <a:off x="218926" y="1916420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EXTERNAL_ID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4FA3E5-C441-4868-9C78-D2A198940D04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1298926" y="1857307"/>
            <a:ext cx="1285706" cy="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569D01B-4816-4238-A8D5-A5CE321FB9B4}"/>
              </a:ext>
            </a:extLst>
          </p:cNvPr>
          <p:cNvSpPr/>
          <p:nvPr/>
        </p:nvSpPr>
        <p:spPr>
          <a:xfrm>
            <a:off x="2590595" y="2233744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Fcarga_telefonía.SERVICE_INSTANCE_UNIQUE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7C9890-3878-482D-9395-6C96155F7775}"/>
              </a:ext>
            </a:extLst>
          </p:cNvPr>
          <p:cNvCxnSpPr>
            <a:stCxn id="52" idx="3"/>
            <a:endCxn id="58" idx="1"/>
          </p:cNvCxnSpPr>
          <p:nvPr/>
        </p:nvCxnSpPr>
        <p:spPr>
          <a:xfrm>
            <a:off x="1298926" y="1956920"/>
            <a:ext cx="1291669" cy="415098"/>
          </a:xfrm>
          <a:prstGeom prst="bentConnector3">
            <a:avLst>
              <a:gd name="adj1" fmla="val 78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0F60E47-A74E-46FD-8362-51201A8E74FD}"/>
              </a:ext>
            </a:extLst>
          </p:cNvPr>
          <p:cNvSpPr/>
          <p:nvPr/>
        </p:nvSpPr>
        <p:spPr>
          <a:xfrm>
            <a:off x="218926" y="3097818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PRIMARY_UNITS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02D3EEE-8AC2-4315-BF50-016A7426FEBD}"/>
              </a:ext>
            </a:extLst>
          </p:cNvPr>
          <p:cNvSpPr/>
          <p:nvPr/>
        </p:nvSpPr>
        <p:spPr>
          <a:xfrm>
            <a:off x="2590595" y="2546146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Fcarga_telefonia.SEGUNDOS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2576C2-B39B-4FCE-805B-410839AB0184}"/>
              </a:ext>
            </a:extLst>
          </p:cNvPr>
          <p:cNvCxnSpPr>
            <a:endCxn id="63" idx="1"/>
          </p:cNvCxnSpPr>
          <p:nvPr/>
        </p:nvCxnSpPr>
        <p:spPr>
          <a:xfrm flipV="1">
            <a:off x="1298926" y="2684419"/>
            <a:ext cx="1291669" cy="453899"/>
          </a:xfrm>
          <a:prstGeom prst="bentConnector3">
            <a:avLst>
              <a:gd name="adj1" fmla="val 778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D58F86E-6F31-4301-9FB6-957CC288E345}"/>
              </a:ext>
            </a:extLst>
          </p:cNvPr>
          <p:cNvSpPr/>
          <p:nvPr/>
        </p:nvSpPr>
        <p:spPr>
          <a:xfrm>
            <a:off x="218926" y="3198655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PROVIDER_ID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78E00E6-C738-4063-A0B1-347C07FC9D18}"/>
              </a:ext>
            </a:extLst>
          </p:cNvPr>
          <p:cNvSpPr/>
          <p:nvPr/>
        </p:nvSpPr>
        <p:spPr>
          <a:xfrm>
            <a:off x="2590595" y="2858548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Fcarga_telefonia.OPERADOR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EBA251-59EB-4936-959A-3BD7564D64A8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 flipV="1">
            <a:off x="1298926" y="2996822"/>
            <a:ext cx="1291669" cy="242333"/>
          </a:xfrm>
          <a:prstGeom prst="bentConnector3">
            <a:avLst>
              <a:gd name="adj1" fmla="val 77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523103B-FB16-4BA5-855A-46AACA121799}"/>
              </a:ext>
            </a:extLst>
          </p:cNvPr>
          <p:cNvSpPr/>
          <p:nvPr/>
        </p:nvSpPr>
        <p:spPr>
          <a:xfrm>
            <a:off x="218926" y="3372784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RATE_CURRENCY_CODE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10A1193-E824-40F6-B527-B98F64EAB3E1}"/>
              </a:ext>
            </a:extLst>
          </p:cNvPr>
          <p:cNvSpPr/>
          <p:nvPr/>
        </p:nvSpPr>
        <p:spPr>
          <a:xfrm>
            <a:off x="2590595" y="3167697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err="1"/>
              <a:t>cfg_currency.CURRENCY_KENAN_CURRENCY_CODE</a:t>
            </a:r>
            <a:endParaRPr lang="es-AR" sz="900" b="1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D385B57-2BED-4C91-BADA-C91F98813EE9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 flipV="1">
            <a:off x="1298926" y="3305970"/>
            <a:ext cx="1291669" cy="107314"/>
          </a:xfrm>
          <a:prstGeom prst="bentConnector3">
            <a:avLst>
              <a:gd name="adj1" fmla="val 78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C838D9B-72FB-429B-B6DB-CF8F6FABFBCA}"/>
              </a:ext>
            </a:extLst>
          </p:cNvPr>
          <p:cNvSpPr/>
          <p:nvPr/>
        </p:nvSpPr>
        <p:spPr>
          <a:xfrm>
            <a:off x="218926" y="3546002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RATED_UNITS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315C64-21F0-4DE3-BACE-9E4B0A6A1D53}"/>
              </a:ext>
            </a:extLst>
          </p:cNvPr>
          <p:cNvCxnSpPr>
            <a:stCxn id="76" idx="3"/>
            <a:endCxn id="63" idx="1"/>
          </p:cNvCxnSpPr>
          <p:nvPr/>
        </p:nvCxnSpPr>
        <p:spPr>
          <a:xfrm flipV="1">
            <a:off x="1298926" y="2684420"/>
            <a:ext cx="1291669" cy="902082"/>
          </a:xfrm>
          <a:prstGeom prst="bentConnector3">
            <a:avLst>
              <a:gd name="adj1" fmla="val 77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751B609-5125-42C2-8178-2F5C5409523E}"/>
              </a:ext>
            </a:extLst>
          </p:cNvPr>
          <p:cNvSpPr/>
          <p:nvPr/>
        </p:nvSpPr>
        <p:spPr>
          <a:xfrm>
            <a:off x="218926" y="3641183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SECOND_DT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317124D-F2CB-45D4-825E-0B979380BEC2}"/>
              </a:ext>
            </a:extLst>
          </p:cNvPr>
          <p:cNvSpPr/>
          <p:nvPr/>
        </p:nvSpPr>
        <p:spPr>
          <a:xfrm>
            <a:off x="2590595" y="3474543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Fcarga_telefonia.END_T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22E45D-7EF6-4584-82A9-B738B114AB9C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 flipV="1">
            <a:off x="1298926" y="3612817"/>
            <a:ext cx="1291669" cy="68866"/>
          </a:xfrm>
          <a:prstGeom prst="bentConnector3">
            <a:avLst>
              <a:gd name="adj1" fmla="val 78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16281A7-8FAA-4165-AB3A-9A763193587B}"/>
              </a:ext>
            </a:extLst>
          </p:cNvPr>
          <p:cNvSpPr/>
          <p:nvPr/>
        </p:nvSpPr>
        <p:spPr>
          <a:xfrm>
            <a:off x="218926" y="3742442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SECOND_UNITS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543FB8F-D825-41A7-ACB2-A3B152B98907}"/>
              </a:ext>
            </a:extLst>
          </p:cNvPr>
          <p:cNvCxnSpPr>
            <a:stCxn id="83" idx="3"/>
            <a:endCxn id="63" idx="1"/>
          </p:cNvCxnSpPr>
          <p:nvPr/>
        </p:nvCxnSpPr>
        <p:spPr>
          <a:xfrm flipV="1">
            <a:off x="1298926" y="2684420"/>
            <a:ext cx="1291669" cy="1098523"/>
          </a:xfrm>
          <a:prstGeom prst="bentConnector3">
            <a:avLst>
              <a:gd name="adj1" fmla="val 778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FEC58FF-E668-4A9D-A0F5-E739A9278824}"/>
              </a:ext>
            </a:extLst>
          </p:cNvPr>
          <p:cNvSpPr/>
          <p:nvPr/>
        </p:nvSpPr>
        <p:spPr>
          <a:xfrm>
            <a:off x="218926" y="4007279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TRANS_DT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7E644A9-84DD-44B0-A460-28E90363A0FD}"/>
              </a:ext>
            </a:extLst>
          </p:cNvPr>
          <p:cNvSpPr/>
          <p:nvPr/>
        </p:nvSpPr>
        <p:spPr>
          <a:xfrm>
            <a:off x="2600810" y="3781390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Fcarga_telefonia.START_T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924062F-C9C0-434B-9F05-69779B8DD5CC}"/>
              </a:ext>
            </a:extLst>
          </p:cNvPr>
          <p:cNvCxnSpPr>
            <a:stCxn id="89" idx="3"/>
            <a:endCxn id="90" idx="1"/>
          </p:cNvCxnSpPr>
          <p:nvPr/>
        </p:nvCxnSpPr>
        <p:spPr>
          <a:xfrm flipV="1">
            <a:off x="1298926" y="3919664"/>
            <a:ext cx="1301885" cy="128115"/>
          </a:xfrm>
          <a:prstGeom prst="bentConnector3">
            <a:avLst>
              <a:gd name="adj1" fmla="val 77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DA03276-78A4-4C14-ADA3-4D602FC3D8FD}"/>
              </a:ext>
            </a:extLst>
          </p:cNvPr>
          <p:cNvSpPr/>
          <p:nvPr/>
        </p:nvSpPr>
        <p:spPr>
          <a:xfrm>
            <a:off x="218926" y="4190418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TYPE_ID_USG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1DF146-C248-4E1D-90CF-57D829A90E3D}"/>
              </a:ext>
            </a:extLst>
          </p:cNvPr>
          <p:cNvSpPr/>
          <p:nvPr/>
        </p:nvSpPr>
        <p:spPr>
          <a:xfrm>
            <a:off x="218926" y="4291853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UNITS_CURRENCY_CODE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5FA3B0E-0387-40FD-AC1C-EB9D5E20B352}"/>
              </a:ext>
            </a:extLst>
          </p:cNvPr>
          <p:cNvSpPr/>
          <p:nvPr/>
        </p:nvSpPr>
        <p:spPr>
          <a:xfrm>
            <a:off x="218926" y="4390833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UNROUNDED_AMOUNT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3A8AEF9-6D6C-4D12-A7D8-08D47DD00C55}"/>
              </a:ext>
            </a:extLst>
          </p:cNvPr>
          <p:cNvSpPr/>
          <p:nvPr/>
        </p:nvSpPr>
        <p:spPr>
          <a:xfrm>
            <a:off x="218926" y="4741632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SEQ_ORIGIN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FFA9356-94FF-41C0-8F5E-379CF8961328}"/>
              </a:ext>
            </a:extLst>
          </p:cNvPr>
          <p:cNvSpPr/>
          <p:nvPr/>
        </p:nvSpPr>
        <p:spPr>
          <a:xfrm>
            <a:off x="2600810" y="4096307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Usage_types.TYPE_ID_USG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319A73B-924F-420F-926D-4F01383B056D}"/>
              </a:ext>
            </a:extLst>
          </p:cNvPr>
          <p:cNvCxnSpPr>
            <a:stCxn id="96" idx="3"/>
            <a:endCxn id="100" idx="1"/>
          </p:cNvCxnSpPr>
          <p:nvPr/>
        </p:nvCxnSpPr>
        <p:spPr>
          <a:xfrm>
            <a:off x="1298926" y="4230919"/>
            <a:ext cx="1301885" cy="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1240CB3-950A-40D8-89BB-585B8A0BC0A9}"/>
              </a:ext>
            </a:extLst>
          </p:cNvPr>
          <p:cNvSpPr/>
          <p:nvPr/>
        </p:nvSpPr>
        <p:spPr>
          <a:xfrm>
            <a:off x="2600810" y="4405395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Fcarga_telefonia.SEQ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9C87465-33DD-49BF-AA70-EBA781A9A4E1}"/>
              </a:ext>
            </a:extLst>
          </p:cNvPr>
          <p:cNvCxnSpPr>
            <a:stCxn id="97" idx="3"/>
            <a:endCxn id="73" idx="1"/>
          </p:cNvCxnSpPr>
          <p:nvPr/>
        </p:nvCxnSpPr>
        <p:spPr>
          <a:xfrm flipV="1">
            <a:off x="1298926" y="3305971"/>
            <a:ext cx="1291669" cy="1026383"/>
          </a:xfrm>
          <a:prstGeom prst="bentConnector3">
            <a:avLst>
              <a:gd name="adj1" fmla="val 78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41026D6-0093-47C6-B3A8-4A8D83A8FEF7}"/>
              </a:ext>
            </a:extLst>
          </p:cNvPr>
          <p:cNvCxnSpPr>
            <a:stCxn id="99" idx="3"/>
            <a:endCxn id="104" idx="1"/>
          </p:cNvCxnSpPr>
          <p:nvPr/>
        </p:nvCxnSpPr>
        <p:spPr>
          <a:xfrm flipV="1">
            <a:off x="1298926" y="4543668"/>
            <a:ext cx="1301885" cy="238464"/>
          </a:xfrm>
          <a:prstGeom prst="bentConnector3">
            <a:avLst>
              <a:gd name="adj1" fmla="val 77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91">
            <a:extLst>
              <a:ext uri="{FF2B5EF4-FFF2-40B4-BE49-F238E27FC236}">
                <a16:creationId xmlns:a16="http://schemas.microsoft.com/office/drawing/2014/main" id="{B804629D-15D3-43A4-B5B2-1E698B5C4EB6}"/>
              </a:ext>
            </a:extLst>
          </p:cNvPr>
          <p:cNvCxnSpPr>
            <a:cxnSpLocks/>
            <a:stCxn id="98" idx="3"/>
            <a:endCxn id="5" idx="1"/>
          </p:cNvCxnSpPr>
          <p:nvPr/>
        </p:nvCxnSpPr>
        <p:spPr>
          <a:xfrm flipV="1">
            <a:off x="1298926" y="1027069"/>
            <a:ext cx="1291669" cy="3404264"/>
          </a:xfrm>
          <a:prstGeom prst="bentConnector3">
            <a:avLst>
              <a:gd name="adj1" fmla="val 7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92FF293-F652-4067-80F9-4381F09EEC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0022" y="405119"/>
          <a:ext cx="1887141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515680" imgH="685800" progId="Package">
                  <p:embed/>
                </p:oleObj>
              </mc:Choice>
              <mc:Fallback>
                <p:oleObj name="Packager Shell Object" showAsIcon="1" r:id="rId2" imgW="2515680" imgH="685800" progId="Packag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92FF293-F652-4067-80F9-4381F09EEC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10022" y="405119"/>
                        <a:ext cx="1887141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90C82BC1-6E7C-4351-9F58-6CF9E8BE3721}"/>
              </a:ext>
            </a:extLst>
          </p:cNvPr>
          <p:cNvGrpSpPr/>
          <p:nvPr/>
        </p:nvGrpSpPr>
        <p:grpSpPr>
          <a:xfrm>
            <a:off x="5281249" y="2998257"/>
            <a:ext cx="3554006" cy="1800670"/>
            <a:chOff x="6901205" y="1043643"/>
            <a:chExt cx="4738675" cy="24008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199441E-64AD-47E0-B441-DCEB794ED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1205" y="1043643"/>
              <a:ext cx="2148840" cy="24003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94C28E-52C0-415D-82E8-596F2CD4B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91883" y="1835996"/>
              <a:ext cx="1028700" cy="5715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08F6B1-75AA-4304-83D4-52BAA76C6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44216" y="2505939"/>
              <a:ext cx="1314450" cy="30861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5D95AB-C7EA-4D26-836E-8FAF9665F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4216" y="1498558"/>
              <a:ext cx="2411730" cy="28575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9B16DF3-AEC8-4D3D-B197-F16AF2DC8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91883" y="2853437"/>
              <a:ext cx="1028700" cy="571500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E50247D-F422-47A4-9E09-D0D3D03A06D3}"/>
                </a:ext>
              </a:extLst>
            </p:cNvPr>
            <p:cNvCxnSpPr>
              <a:stCxn id="3" idx="2"/>
              <a:endCxn id="11" idx="1"/>
            </p:cNvCxnSpPr>
            <p:nvPr/>
          </p:nvCxnSpPr>
          <p:spPr>
            <a:xfrm rot="16200000" flipH="1">
              <a:off x="7881040" y="1378257"/>
              <a:ext cx="357760" cy="168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D556AD-E285-4C9D-8EC6-9BA9F85E9BEB}"/>
                </a:ext>
              </a:extLst>
            </p:cNvPr>
            <p:cNvCxnSpPr>
              <a:stCxn id="11" idx="2"/>
              <a:endCxn id="8" idx="1"/>
            </p:cNvCxnSpPr>
            <p:nvPr/>
          </p:nvCxnSpPr>
          <p:spPr>
            <a:xfrm rot="16200000" flipH="1">
              <a:off x="9352263" y="1782126"/>
              <a:ext cx="337438" cy="3418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01BD9FE-82FF-4699-9B8F-A9605B623E3D}"/>
                </a:ext>
              </a:extLst>
            </p:cNvPr>
            <p:cNvCxnSpPr>
              <a:stCxn id="3" idx="2"/>
              <a:endCxn id="10" idx="1"/>
            </p:cNvCxnSpPr>
            <p:nvPr/>
          </p:nvCxnSpPr>
          <p:spPr>
            <a:xfrm rot="16200000" flipH="1">
              <a:off x="7371635" y="1887662"/>
              <a:ext cx="1376571" cy="168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C1D1D86-B01E-49CE-A005-553ED120B942}"/>
                </a:ext>
              </a:extLst>
            </p:cNvPr>
            <p:cNvCxnSpPr>
              <a:stCxn id="10" idx="2"/>
              <a:endCxn id="53" idx="1"/>
            </p:cNvCxnSpPr>
            <p:nvPr/>
          </p:nvCxnSpPr>
          <p:spPr>
            <a:xfrm rot="16200000" flipH="1">
              <a:off x="9084343" y="2531647"/>
              <a:ext cx="324638" cy="8904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row: Circular 27">
              <a:extLst>
                <a:ext uri="{FF2B5EF4-FFF2-40B4-BE49-F238E27FC236}">
                  <a16:creationId xmlns:a16="http://schemas.microsoft.com/office/drawing/2014/main" id="{7855B951-4308-4F7C-827C-D995692D9B60}"/>
                </a:ext>
              </a:extLst>
            </p:cNvPr>
            <p:cNvSpPr/>
            <p:nvPr/>
          </p:nvSpPr>
          <p:spPr>
            <a:xfrm rot="5400000">
              <a:off x="9891223" y="1695878"/>
              <a:ext cx="1546614" cy="1950701"/>
            </a:xfrm>
            <a:prstGeom prst="circularArrow">
              <a:avLst>
                <a:gd name="adj1" fmla="val 12077"/>
                <a:gd name="adj2" fmla="val 1142319"/>
                <a:gd name="adj3" fmla="val 20366934"/>
                <a:gd name="adj4" fmla="val 10800277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35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ECA8A1-426E-4464-8EA7-65C219AC2D6E}"/>
                </a:ext>
              </a:extLst>
            </p:cNvPr>
            <p:cNvSpPr/>
            <p:nvPr/>
          </p:nvSpPr>
          <p:spPr>
            <a:xfrm>
              <a:off x="9718760" y="3139187"/>
              <a:ext cx="945770" cy="21361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350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2028C460-3B66-4E1E-8980-8EEC576A10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6625" y="1004679"/>
            <a:ext cx="2307431" cy="1785938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843134A-F2FB-4C79-BBD4-C4FB515F5B06}"/>
              </a:ext>
            </a:extLst>
          </p:cNvPr>
          <p:cNvSpPr/>
          <p:nvPr/>
        </p:nvSpPr>
        <p:spPr>
          <a:xfrm>
            <a:off x="2600810" y="579647"/>
            <a:ext cx="2349000" cy="276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/>
              <a:t>Source.SOURCE_ID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C8CF33F-6E92-4927-83A2-B822FCFFF612}"/>
              </a:ext>
            </a:extLst>
          </p:cNvPr>
          <p:cNvSpPr/>
          <p:nvPr/>
        </p:nvSpPr>
        <p:spPr>
          <a:xfrm>
            <a:off x="218926" y="716553"/>
            <a:ext cx="1080000" cy="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" b="1" dirty="0"/>
              <a:t>SOURCE_ID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2B3725-BDEC-45E1-BDEC-EF05002F79DC}"/>
              </a:ext>
            </a:extLst>
          </p:cNvPr>
          <p:cNvCxnSpPr>
            <a:stCxn id="74" idx="3"/>
            <a:endCxn id="71" idx="1"/>
          </p:cNvCxnSpPr>
          <p:nvPr/>
        </p:nvCxnSpPr>
        <p:spPr>
          <a:xfrm flipV="1">
            <a:off x="1298926" y="717921"/>
            <a:ext cx="1301885" cy="39133"/>
          </a:xfrm>
          <a:prstGeom prst="bentConnector3">
            <a:avLst>
              <a:gd name="adj1" fmla="val 77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Brace 68">
            <a:extLst>
              <a:ext uri="{FF2B5EF4-FFF2-40B4-BE49-F238E27FC236}">
                <a16:creationId xmlns:a16="http://schemas.microsoft.com/office/drawing/2014/main" id="{48F3BD73-B4D0-4F19-B85A-C9C2CEAD2B87}"/>
              </a:ext>
            </a:extLst>
          </p:cNvPr>
          <p:cNvSpPr/>
          <p:nvPr/>
        </p:nvSpPr>
        <p:spPr>
          <a:xfrm>
            <a:off x="4771658" y="405119"/>
            <a:ext cx="810000" cy="4465071"/>
          </a:xfrm>
          <a:prstGeom prst="rightBrace">
            <a:avLst>
              <a:gd name="adj1" fmla="val 8333"/>
              <a:gd name="adj2" fmla="val 713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sz="135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26E78E-2395-43A9-AA2D-7EB906C5F9A0}"/>
              </a:ext>
            </a:extLst>
          </p:cNvPr>
          <p:cNvSpPr/>
          <p:nvPr/>
        </p:nvSpPr>
        <p:spPr>
          <a:xfrm>
            <a:off x="276142" y="-2277"/>
            <a:ext cx="7621022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RAW – Rated Usage File (L01_File) – Mapeo de datos</a:t>
            </a:r>
          </a:p>
        </p:txBody>
      </p:sp>
    </p:spTree>
    <p:extLst>
      <p:ext uri="{BB962C8B-B14F-4D97-AF65-F5344CB8AC3E}">
        <p14:creationId xmlns:p14="http://schemas.microsoft.com/office/powerpoint/2010/main" val="53771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24" grpId="0" animBg="1"/>
      <p:bldP spid="24" grpId="1" animBg="1"/>
      <p:bldP spid="24" grpId="2" animBg="1"/>
      <p:bldP spid="27" grpId="0" animBg="1"/>
      <p:bldP spid="27" grpId="1" animBg="1"/>
      <p:bldP spid="27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52" grpId="0" animBg="1"/>
      <p:bldP spid="52" grpId="1" animBg="1"/>
      <p:bldP spid="52" grpId="2" animBg="1"/>
      <p:bldP spid="58" grpId="0" animBg="1"/>
      <p:bldP spid="58" grpId="1" animBg="1"/>
      <p:bldP spid="58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6" grpId="0" animBg="1"/>
      <p:bldP spid="76" grpId="1" animBg="1"/>
      <p:bldP spid="76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3" grpId="0" animBg="1"/>
      <p:bldP spid="83" grpId="1" animBg="1"/>
      <p:bldP spid="83" grpId="2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6" grpId="0" animBg="1"/>
      <p:bldP spid="96" grpId="1" animBg="1"/>
      <p:bldP spid="96" grpId="2" animBg="1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4" grpId="0" animBg="1"/>
      <p:bldP spid="104" grpId="1" animBg="1"/>
      <p:bldP spid="104" grpId="2" animBg="1"/>
      <p:bldP spid="71" grpId="0" animBg="1"/>
      <p:bldP spid="71" grpId="1" animBg="1"/>
      <p:bldP spid="71" grpId="2" animBg="1"/>
      <p:bldP spid="74" grpId="0" animBg="1"/>
      <p:bldP spid="74" grpId="1" animBg="1"/>
      <p:bldP spid="74" grpId="2" animBg="1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15FA15-93A0-4EA3-99F6-3A75529ED4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93" y="636254"/>
            <a:ext cx="7197866" cy="370231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B52BAE-D399-4AA7-8F95-9BD1D344B6F1}"/>
              </a:ext>
            </a:extLst>
          </p:cNvPr>
          <p:cNvSpPr/>
          <p:nvPr/>
        </p:nvSpPr>
        <p:spPr>
          <a:xfrm>
            <a:off x="276141" y="3816057"/>
            <a:ext cx="3128211" cy="776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s-AR" sz="105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LEXM-RAW:</a:t>
            </a:r>
            <a:r>
              <a:rPr lang="es-AR" sz="105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tasación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los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servicios de conferencia denominados COLLABORATION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, luego,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responsable de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consolidar los Consumos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enviarlos a EOP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6C9B6-7F89-4ACB-833F-46514D520DA0}"/>
              </a:ext>
            </a:extLst>
          </p:cNvPr>
          <p:cNvSpPr/>
          <p:nvPr/>
        </p:nvSpPr>
        <p:spPr>
          <a:xfrm>
            <a:off x="5739650" y="3816057"/>
            <a:ext cx="3404350" cy="956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s-AR" sz="105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EOP: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External </a:t>
            </a:r>
            <a:r>
              <a:rPr lang="es-AR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Processor. Es el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responsable de validar el formato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contexto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la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 de la información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insertan los distintos sistemas de tasación y, también, de </a:t>
            </a:r>
            <a:r>
              <a:rPr lang="es-AR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los archivos L01</a:t>
            </a: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es el modo en el que los datos circulan en Kenan.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665321-893F-47C2-8CFD-85ECAFF7DD63}"/>
              </a:ext>
            </a:extLst>
          </p:cNvPr>
          <p:cNvSpPr/>
          <p:nvPr/>
        </p:nvSpPr>
        <p:spPr>
          <a:xfrm>
            <a:off x="276141" y="-2277"/>
            <a:ext cx="6102888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100" b="1" u="sng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COLLABORATION – Contexto - Arquitectura</a:t>
            </a:r>
          </a:p>
        </p:txBody>
      </p:sp>
    </p:spTree>
    <p:extLst>
      <p:ext uri="{BB962C8B-B14F-4D97-AF65-F5344CB8AC3E}">
        <p14:creationId xmlns:p14="http://schemas.microsoft.com/office/powerpoint/2010/main" val="233758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CL | Level3">
      <a:dk1>
        <a:srgbClr val="000000"/>
      </a:dk1>
      <a:lt1>
        <a:sysClr val="window" lastClr="FFFFFF"/>
      </a:lt1>
      <a:dk2>
        <a:srgbClr val="616365"/>
      </a:dk2>
      <a:lt2>
        <a:srgbClr val="9A9B9C"/>
      </a:lt2>
      <a:accent1>
        <a:srgbClr val="00853F"/>
      </a:accent1>
      <a:accent2>
        <a:srgbClr val="8CC43F"/>
      </a:accent2>
      <a:accent3>
        <a:srgbClr val="284E36"/>
      </a:accent3>
      <a:accent4>
        <a:srgbClr val="34B233"/>
      </a:accent4>
      <a:accent5>
        <a:srgbClr val="0098DB"/>
      </a:accent5>
      <a:accent6>
        <a:srgbClr val="FFA02F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28219</TotalTime>
  <Words>9159</Words>
  <Application>Microsoft Office PowerPoint</Application>
  <PresentationFormat>On-screen Show (16:9)</PresentationFormat>
  <Paragraphs>1791</Paragraphs>
  <Slides>33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Unicode MS</vt:lpstr>
      <vt:lpstr>Calibri</vt:lpstr>
      <vt:lpstr>Lucida Grande</vt:lpstr>
      <vt:lpstr>Office Theme</vt:lpstr>
      <vt:lpstr>Packager Shell Object</vt:lpstr>
      <vt:lpstr>Objeto empaquetador del shell</vt:lpstr>
      <vt:lpstr>UEXE - LatAm Usage External Origin Processor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NextGen</dc:title>
  <dc:creator>Yelitza Rivera</dc:creator>
  <cp:lastModifiedBy>Facundo Kogan</cp:lastModifiedBy>
  <cp:revision>393</cp:revision>
  <dcterms:created xsi:type="dcterms:W3CDTF">2018-07-31T15:12:32Z</dcterms:created>
  <dcterms:modified xsi:type="dcterms:W3CDTF">2022-04-08T17:36:48Z</dcterms:modified>
</cp:coreProperties>
</file>