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145706298" r:id="rId5"/>
    <p:sldId id="2145706299" r:id="rId6"/>
    <p:sldId id="2145706300" r:id="rId7"/>
    <p:sldId id="2146846947" r:id="rId8"/>
    <p:sldId id="2146846948" r:id="rId9"/>
    <p:sldId id="2146846951" r:id="rId10"/>
    <p:sldId id="2145706278" r:id="rId11"/>
    <p:sldId id="2146846953" r:id="rId12"/>
    <p:sldId id="2146846954" r:id="rId13"/>
    <p:sldId id="2146846955" r:id="rId14"/>
    <p:sldId id="2146846956" r:id="rId15"/>
    <p:sldId id="2146846957" r:id="rId16"/>
    <p:sldId id="2145706280" r:id="rId17"/>
    <p:sldId id="2145706295" r:id="rId18"/>
    <p:sldId id="2145706296" r:id="rId19"/>
    <p:sldId id="2145706281" r:id="rId20"/>
    <p:sldId id="2145706297" r:id="rId21"/>
    <p:sldId id="2146846950" r:id="rId22"/>
    <p:sldId id="2146846933" r:id="rId23"/>
    <p:sldId id="2146846952"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3455F8-2F29-FF41-8A63-CD5BED9D380D}">
          <p14:sldIdLst>
            <p14:sldId id="2145706298"/>
            <p14:sldId id="2145706299"/>
            <p14:sldId id="2145706300"/>
            <p14:sldId id="2146846947"/>
            <p14:sldId id="2146846948"/>
            <p14:sldId id="2146846951"/>
            <p14:sldId id="2145706278"/>
            <p14:sldId id="2146846953"/>
            <p14:sldId id="2146846954"/>
            <p14:sldId id="2146846955"/>
            <p14:sldId id="2146846956"/>
            <p14:sldId id="2146846957"/>
            <p14:sldId id="2145706280"/>
            <p14:sldId id="2145706295"/>
            <p14:sldId id="2145706296"/>
            <p14:sldId id="2145706281"/>
            <p14:sldId id="2145706297"/>
            <p14:sldId id="2146846950"/>
            <p14:sldId id="2146846933"/>
            <p14:sldId id="2146846952"/>
          </p14:sldIdLst>
        </p14:section>
      </p14:sectionLst>
    </p:ext>
    <p:ext uri="{EFAFB233-063F-42B5-8137-9DF3F51BA10A}">
      <p15:sldGuideLst xmlns:p15="http://schemas.microsoft.com/office/powerpoint/2012/main">
        <p15:guide id="1" orient="horz" userDrawn="1">
          <p15:clr>
            <a:srgbClr val="A4A3A4"/>
          </p15:clr>
        </p15:guide>
        <p15:guide id="2" pos="1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oco, Jorge" initials="TJ" lastIdx="1" clrIdx="0">
    <p:extLst>
      <p:ext uri="{19B8F6BF-5375-455C-9EA6-DF929625EA0E}">
        <p15:presenceInfo xmlns:p15="http://schemas.microsoft.com/office/powerpoint/2012/main" userId="S::jorge.tinoco@centurylink.com::d627e25f-ba0e-46b5-bd6a-a7f20529962f" providerId="AD"/>
      </p:ext>
    </p:extLst>
  </p:cmAuthor>
  <p:cmAuthor id="2" name="Arozamena, Jose" initials="AJ" lastIdx="3" clrIdx="1">
    <p:extLst>
      <p:ext uri="{19B8F6BF-5375-455C-9EA6-DF929625EA0E}">
        <p15:presenceInfo xmlns:p15="http://schemas.microsoft.com/office/powerpoint/2012/main" userId="S::jose.arozamena@centurylink.com::14d1bb55-c08c-4bf7-bbdb-7828b2393328" providerId="AD"/>
      </p:ext>
    </p:extLst>
  </p:cmAuthor>
  <p:cmAuthor id="3" name="Jose Luis" initials="JL" lastIdx="2" clrIdx="2">
    <p:extLst>
      <p:ext uri="{19B8F6BF-5375-455C-9EA6-DF929625EA0E}">
        <p15:presenceInfo xmlns:p15="http://schemas.microsoft.com/office/powerpoint/2012/main" userId="S::jose.arozamena@lumen.com::14d1bb55-c08c-4bf7-bbdb-7828b2393328" providerId="AD"/>
      </p:ext>
    </p:extLst>
  </p:cmAuthor>
  <p:cmAuthor id="4" name="Tobarez, Natalia Vanesa" initials="TNV" lastIdx="1" clrIdx="3">
    <p:extLst>
      <p:ext uri="{19B8F6BF-5375-455C-9EA6-DF929625EA0E}">
        <p15:presenceInfo xmlns:p15="http://schemas.microsoft.com/office/powerpoint/2012/main" userId="S::natalia.tobarez@lumen.com::4bdb17fe-f845-4848-b144-babb25011b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FA"/>
    <a:srgbClr val="FF9E18"/>
    <a:srgbClr val="FF5050"/>
    <a:srgbClr val="E1251B"/>
    <a:srgbClr val="D7F4FD"/>
    <a:srgbClr val="E8E8E8"/>
    <a:srgbClr val="38C6F4"/>
    <a:srgbClr val="0C9ED9"/>
    <a:srgbClr val="E77528"/>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87A6C-7887-48BB-BE43-D5EF6090419A}" v="22" dt="2021-10-11T18:29:09.584"/>
    <p1510:client id="{8C7A1235-0194-43C3-809E-5146ED1F8D15}" v="104" dt="2021-10-13T15:57:13.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2832" autoAdjust="0"/>
  </p:normalViewPr>
  <p:slideViewPr>
    <p:cSldViewPr snapToGrid="0">
      <p:cViewPr varScale="1">
        <p:scale>
          <a:sx n="101" d="100"/>
          <a:sy n="101" d="100"/>
        </p:scale>
        <p:origin x="1094" y="67"/>
      </p:cViewPr>
      <p:guideLst>
        <p:guide orient="horz"/>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A101F-F7FA-4553-BA27-FF4A2508500D}" type="datetimeFigureOut">
              <a:rPr lang="en-GB" smtClean="0"/>
              <a:t>22/11/2021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51E72-025F-49C8-882A-B0132C5AF9ED}" type="slidenum">
              <a:rPr lang="en-GB" smtClean="0"/>
              <a:t>‹#›</a:t>
            </a:fld>
            <a:endParaRPr lang="en-GB"/>
          </a:p>
        </p:txBody>
      </p:sp>
    </p:spTree>
    <p:extLst>
      <p:ext uri="{BB962C8B-B14F-4D97-AF65-F5344CB8AC3E}">
        <p14:creationId xmlns:p14="http://schemas.microsoft.com/office/powerpoint/2010/main" val="385761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6</a:t>
            </a:fld>
            <a:endParaRPr lang="en-GB"/>
          </a:p>
        </p:txBody>
      </p:sp>
    </p:spTree>
    <p:extLst>
      <p:ext uri="{BB962C8B-B14F-4D97-AF65-F5344CB8AC3E}">
        <p14:creationId xmlns:p14="http://schemas.microsoft.com/office/powerpoint/2010/main" val="250907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7</a:t>
            </a:fld>
            <a:endParaRPr lang="en-GB"/>
          </a:p>
        </p:txBody>
      </p:sp>
    </p:spTree>
    <p:extLst>
      <p:ext uri="{BB962C8B-B14F-4D97-AF65-F5344CB8AC3E}">
        <p14:creationId xmlns:p14="http://schemas.microsoft.com/office/powerpoint/2010/main" val="398114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13</a:t>
            </a:fld>
            <a:endParaRPr lang="en-GB"/>
          </a:p>
        </p:txBody>
      </p:sp>
    </p:spTree>
    <p:extLst>
      <p:ext uri="{BB962C8B-B14F-4D97-AF65-F5344CB8AC3E}">
        <p14:creationId xmlns:p14="http://schemas.microsoft.com/office/powerpoint/2010/main" val="168486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14</a:t>
            </a:fld>
            <a:endParaRPr lang="en-GB"/>
          </a:p>
        </p:txBody>
      </p:sp>
    </p:spTree>
    <p:extLst>
      <p:ext uri="{BB962C8B-B14F-4D97-AF65-F5344CB8AC3E}">
        <p14:creationId xmlns:p14="http://schemas.microsoft.com/office/powerpoint/2010/main" val="95528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15</a:t>
            </a:fld>
            <a:endParaRPr lang="en-GB"/>
          </a:p>
        </p:txBody>
      </p:sp>
    </p:spTree>
    <p:extLst>
      <p:ext uri="{BB962C8B-B14F-4D97-AF65-F5344CB8AC3E}">
        <p14:creationId xmlns:p14="http://schemas.microsoft.com/office/powerpoint/2010/main" val="76560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16</a:t>
            </a:fld>
            <a:endParaRPr lang="en-GB"/>
          </a:p>
        </p:txBody>
      </p:sp>
    </p:spTree>
    <p:extLst>
      <p:ext uri="{BB962C8B-B14F-4D97-AF65-F5344CB8AC3E}">
        <p14:creationId xmlns:p14="http://schemas.microsoft.com/office/powerpoint/2010/main" val="2560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17</a:t>
            </a:fld>
            <a:endParaRPr lang="en-GB"/>
          </a:p>
        </p:txBody>
      </p:sp>
    </p:spTree>
    <p:extLst>
      <p:ext uri="{BB962C8B-B14F-4D97-AF65-F5344CB8AC3E}">
        <p14:creationId xmlns:p14="http://schemas.microsoft.com/office/powerpoint/2010/main" val="408460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13753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51E72-025F-49C8-882A-B0132C5AF9ED}" type="slidenum">
              <a:rPr lang="en-GB" smtClean="0"/>
              <a:t>19</a:t>
            </a:fld>
            <a:endParaRPr lang="en-GB"/>
          </a:p>
        </p:txBody>
      </p:sp>
    </p:spTree>
    <p:extLst>
      <p:ext uri="{BB962C8B-B14F-4D97-AF65-F5344CB8AC3E}">
        <p14:creationId xmlns:p14="http://schemas.microsoft.com/office/powerpoint/2010/main" val="455944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4573"/>
            <a:ext cx="9144000" cy="5148072"/>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0" y="0"/>
            <a:ext cx="139775" cy="51434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2382" y="2411188"/>
            <a:ext cx="7930038" cy="1241822"/>
          </a:xfrm>
        </p:spPr>
        <p:txBody>
          <a:bodyPr>
            <a:normAutofit/>
          </a:bodyPr>
          <a:lstStyle>
            <a:lvl1pPr marL="0" indent="0" algn="l">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249509" y="4566542"/>
            <a:ext cx="2057400" cy="273844"/>
          </a:xfrm>
          <a:prstGeom prst="rect">
            <a:avLst/>
          </a:prstGeom>
        </p:spPr>
        <p:txBody>
          <a:bodyPr/>
          <a:lstStyle>
            <a:lvl1pPr>
              <a:defRPr sz="1050">
                <a:solidFill>
                  <a:schemeClr val="bg2">
                    <a:lumMod val="50000"/>
                  </a:schemeClr>
                </a:solidFill>
              </a:defRPr>
            </a:lvl1pPr>
          </a:lstStyle>
          <a:p>
            <a:fld id="{C764DE79-268F-4C1A-8933-263129D2AF90}" type="datetimeFigureOut">
              <a:rPr lang="en-US" smtClean="0"/>
              <a:pPr/>
              <a:t>11/22/2021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606981" y="1106872"/>
            <a:ext cx="7930038" cy="1259182"/>
          </a:xfrm>
        </p:spPr>
        <p:txBody>
          <a:bodyPr anchor="b">
            <a:noAutofit/>
          </a:bodyPr>
          <a:lstStyle>
            <a:lvl1pP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317452" y="4916157"/>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2" name="Picture 11">
            <a:extLst>
              <a:ext uri="{FF2B5EF4-FFF2-40B4-BE49-F238E27FC236}">
                <a16:creationId xmlns:a16="http://schemas.microsoft.com/office/drawing/2014/main" id="{190666DA-95C0-D342-A0BE-35F5D75A7706}"/>
              </a:ext>
            </a:extLst>
          </p:cNvPr>
          <p:cNvPicPr>
            <a:picLocks noChangeAspect="1"/>
          </p:cNvPicPr>
          <p:nvPr userDrawn="1"/>
        </p:nvPicPr>
        <p:blipFill>
          <a:blip r:embed="rId3"/>
          <a:srcRect/>
          <a:stretch/>
        </p:blipFill>
        <p:spPr>
          <a:xfrm>
            <a:off x="7442162" y="4683974"/>
            <a:ext cx="1603374" cy="414390"/>
          </a:xfrm>
          <a:prstGeom prst="rect">
            <a:avLst/>
          </a:prstGeom>
        </p:spPr>
      </p:pic>
      <p:sp>
        <p:nvSpPr>
          <p:cNvPr id="6" name="Rectangle 5">
            <a:extLst>
              <a:ext uri="{FF2B5EF4-FFF2-40B4-BE49-F238E27FC236}">
                <a16:creationId xmlns:a16="http://schemas.microsoft.com/office/drawing/2014/main" id="{70F7449C-7E3C-4CA7-B340-B9FB5463EBF0}"/>
              </a:ext>
            </a:extLst>
          </p:cNvPr>
          <p:cNvSpPr/>
          <p:nvPr userDrawn="1"/>
        </p:nvSpPr>
        <p:spPr>
          <a:xfrm rot="1925923">
            <a:off x="8049573" y="219887"/>
            <a:ext cx="1158798" cy="425450"/>
          </a:xfrm>
          <a:prstGeom prst="rect">
            <a:avLst/>
          </a:prstGeom>
          <a:noFill/>
          <a:ln w="53975" cmpd="thickThi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solidFill>
                  <a:schemeClr val="tx2">
                    <a:alpha val="60000"/>
                  </a:schemeClr>
                </a:solidFill>
              </a:rPr>
              <a:t>DRAFT</a:t>
            </a:r>
            <a:endParaRPr lang="en-US">
              <a:solidFill>
                <a:schemeClr val="tx2">
                  <a:alpha val="60000"/>
                </a:schemeClr>
              </a:solidFill>
            </a:endParaRPr>
          </a:p>
        </p:txBody>
      </p:sp>
    </p:spTree>
    <p:extLst>
      <p:ext uri="{BB962C8B-B14F-4D97-AF65-F5344CB8AC3E}">
        <p14:creationId xmlns:p14="http://schemas.microsoft.com/office/powerpoint/2010/main" val="406096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1"/>
            <a:ext cx="8229600" cy="617934"/>
          </a:xfrm>
        </p:spPr>
        <p:txBody>
          <a:bodyPr/>
          <a:lstStyle/>
          <a:p>
            <a:r>
              <a:rPr lang="en-US"/>
              <a:t>Click to edit Master title style</a:t>
            </a:r>
          </a:p>
        </p:txBody>
      </p:sp>
      <p:sp>
        <p:nvSpPr>
          <p:cNvPr id="3" name="Text Placeholder 2"/>
          <p:cNvSpPr>
            <a:spLocks noGrp="1"/>
          </p:cNvSpPr>
          <p:nvPr>
            <p:ph type="body" idx="1"/>
          </p:nvPr>
        </p:nvSpPr>
        <p:spPr>
          <a:xfrm>
            <a:off x="457200" y="102103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55657"/>
            <a:ext cx="3868340" cy="298659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99409" y="102103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99409" y="1655658"/>
            <a:ext cx="3887391" cy="298659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5495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7819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35836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9144000" cy="185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2485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457200" y="365760"/>
            <a:ext cx="8229600" cy="626222"/>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99452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0" y="0"/>
            <a:ext cx="376253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119738" y="936885"/>
            <a:ext cx="4629150" cy="3470946"/>
          </a:xfrm>
        </p:spPr>
        <p:txBody>
          <a:bodyPr>
            <a:normAutofit/>
          </a:bodyPr>
          <a:lstStyle>
            <a:lvl1pPr>
              <a:defRPr sz="16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p:txBody>
      </p:sp>
      <p:sp>
        <p:nvSpPr>
          <p:cNvPr id="4" name="Text Placeholder 3"/>
          <p:cNvSpPr>
            <a:spLocks noGrp="1"/>
          </p:cNvSpPr>
          <p:nvPr>
            <p:ph type="body" sz="half" idx="2"/>
          </p:nvPr>
        </p:nvSpPr>
        <p:spPr>
          <a:xfrm>
            <a:off x="629841" y="1885950"/>
            <a:ext cx="2949178" cy="2515791"/>
          </a:xfrm>
        </p:spPr>
        <p:txBody>
          <a:bodyPr>
            <a:normAutofit/>
          </a:bodyPr>
          <a:lstStyle>
            <a:lvl1pPr marL="120650" indent="-120650">
              <a:buClr>
                <a:schemeClr val="tx1"/>
              </a:buClr>
              <a:buFont typeface="Arial" panose="020B0604020202020204" pitchFamily="34" charset="0"/>
              <a:buChar char="•"/>
              <a:tabLst/>
              <a:defRPr sz="1600"/>
            </a:lvl1pPr>
            <a:lvl2pPr marL="233363" indent="-112713">
              <a:buFont typeface="Monaco" pitchFamily="2" charset="77"/>
              <a:buChar char="⎻"/>
              <a:tabLst/>
              <a:defRPr sz="1400"/>
            </a:lvl2pPr>
            <a:lvl3pPr marL="347663" indent="-114300">
              <a:buFont typeface="Arial" panose="020B0604020202020204" pitchFamily="34" charset="0"/>
              <a:buChar char="•"/>
              <a:tabLst/>
              <a:defRPr sz="14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3762531" y="0"/>
            <a:ext cx="5381469" cy="277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630238" y="1543050"/>
            <a:ext cx="2949575" cy="268288"/>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662226" y="4837784"/>
            <a:ext cx="2976902" cy="184666"/>
          </a:xfrm>
          <a:prstGeom prst="rect">
            <a:avLst/>
          </a:prstGeom>
        </p:spPr>
        <p:txBody>
          <a:bodyPr wrap="square" lIns="0">
            <a:spAutoFit/>
          </a:bodyPr>
          <a:lstStyle/>
          <a:p>
            <a:r>
              <a:rPr lang="en-US" sz="6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542774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3887391" y="738587"/>
            <a:ext cx="4626768" cy="3663154"/>
          </a:xfrm>
        </p:spPr>
        <p:txBody>
          <a:bodyPr/>
          <a:lstStyle>
            <a:lvl1pPr marL="0" marR="0" indent="0" algn="l" defTabSz="685800" rtl="0" eaLnBrk="1" fontAlgn="auto" latinLnBrk="0" hangingPunct="1">
              <a:lnSpc>
                <a:spcPct val="90000"/>
              </a:lnSpc>
              <a:spcBef>
                <a:spcPts val="750"/>
              </a:spcBef>
              <a:spcAft>
                <a:spcPts val="0"/>
              </a:spcAft>
              <a:buClr>
                <a:schemeClr val="accent3"/>
              </a:buClr>
              <a:buSzPct val="100000"/>
              <a:buFontTx/>
              <a:buNone/>
              <a:tabLst/>
              <a:defRPr/>
            </a:lvl1pPr>
          </a:lstStyle>
          <a:p>
            <a:pPr marL="171450" marR="0" lvl="0" indent="-171450" algn="l" defTabSz="685800" rtl="0" eaLnBrk="1" fontAlgn="auto" latinLnBrk="0" hangingPunct="1">
              <a:lnSpc>
                <a:spcPct val="90000"/>
              </a:lnSpc>
              <a:spcBef>
                <a:spcPts val="75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84230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3887391" y="738587"/>
            <a:ext cx="4626768" cy="3663154"/>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4458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line White Slide">
    <p:spTree>
      <p:nvGrpSpPr>
        <p:cNvPr id="1" name=""/>
        <p:cNvGrpSpPr/>
        <p:nvPr/>
      </p:nvGrpSpPr>
      <p:grpSpPr>
        <a:xfrm>
          <a:off x="0" y="0"/>
          <a:ext cx="0" cy="0"/>
          <a:chOff x="0" y="0"/>
          <a:chExt cx="0" cy="0"/>
        </a:xfrm>
      </p:grpSpPr>
      <p:sp>
        <p:nvSpPr>
          <p:cNvPr id="7" name="Google Shape;88;p17">
            <a:extLst>
              <a:ext uri="{FF2B5EF4-FFF2-40B4-BE49-F238E27FC236}">
                <a16:creationId xmlns:a16="http://schemas.microsoft.com/office/drawing/2014/main" id="{4BED3398-50B2-204B-8F76-E3433308D810}"/>
              </a:ext>
            </a:extLst>
          </p:cNvPr>
          <p:cNvSpPr/>
          <p:nvPr userDrawn="1"/>
        </p:nvSpPr>
        <p:spPr>
          <a:xfrm>
            <a:off x="0" y="0"/>
            <a:ext cx="9144000" cy="51435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r>
              <a:rPr lang="en-US" sz="1350" b="0" i="0">
                <a:solidFill>
                  <a:schemeClr val="bg1">
                    <a:lumMod val="85000"/>
                  </a:schemeClr>
                </a:solidFill>
                <a:latin typeface="Roboto" panose="02000000000000000000" pitchFamily="2" charset="0"/>
              </a:rPr>
              <a:t> </a:t>
            </a:r>
            <a:endParaRPr sz="1350" b="0" i="0">
              <a:solidFill>
                <a:schemeClr val="bg1">
                  <a:lumMod val="85000"/>
                </a:schemeClr>
              </a:solidFill>
              <a:latin typeface="Roboto" panose="02000000000000000000" pitchFamily="2" charset="0"/>
            </a:endParaRPr>
          </a:p>
        </p:txBody>
      </p:sp>
      <p:sp>
        <p:nvSpPr>
          <p:cNvPr id="19" name="Text Placeholder 2">
            <a:extLst>
              <a:ext uri="{FF2B5EF4-FFF2-40B4-BE49-F238E27FC236}">
                <a16:creationId xmlns:a16="http://schemas.microsoft.com/office/drawing/2014/main" id="{BDBB7FA1-9C57-A44A-A592-9E4D3DB69B19}"/>
              </a:ext>
            </a:extLst>
          </p:cNvPr>
          <p:cNvSpPr>
            <a:spLocks noGrp="1"/>
          </p:cNvSpPr>
          <p:nvPr>
            <p:ph type="body" sz="quarter" idx="11" hasCustomPrompt="1"/>
          </p:nvPr>
        </p:nvSpPr>
        <p:spPr>
          <a:xfrm>
            <a:off x="695802" y="1202813"/>
            <a:ext cx="7778543" cy="595312"/>
          </a:xfrm>
          <a:prstGeom prst="rect">
            <a:avLst/>
          </a:prstGeom>
        </p:spPr>
        <p:txBody>
          <a:bodyPr/>
          <a:lstStyle>
            <a:lvl1pPr marL="0" indent="0">
              <a:buNone/>
              <a:defRPr sz="1200" b="0" i="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Content goes here.</a:t>
            </a:r>
          </a:p>
        </p:txBody>
      </p:sp>
      <p:sp>
        <p:nvSpPr>
          <p:cNvPr id="3" name="Text Placeholder 2">
            <a:extLst>
              <a:ext uri="{FF2B5EF4-FFF2-40B4-BE49-F238E27FC236}">
                <a16:creationId xmlns:a16="http://schemas.microsoft.com/office/drawing/2014/main" id="{44ED5658-0C28-4443-B358-85BC0726AC0D}"/>
              </a:ext>
            </a:extLst>
          </p:cNvPr>
          <p:cNvSpPr>
            <a:spLocks noGrp="1"/>
          </p:cNvSpPr>
          <p:nvPr>
            <p:ph type="body" sz="quarter" idx="12" hasCustomPrompt="1"/>
          </p:nvPr>
        </p:nvSpPr>
        <p:spPr>
          <a:xfrm>
            <a:off x="695802" y="664171"/>
            <a:ext cx="7778354" cy="457200"/>
          </a:xfrm>
          <a:prstGeom prst="rect">
            <a:avLst/>
          </a:prstGeom>
        </p:spPr>
        <p:txBody>
          <a:bodyPr/>
          <a:lstStyle>
            <a:lvl1pPr marL="0" indent="0">
              <a:buNone/>
              <a:defRPr sz="3300" b="0" i="0">
                <a:solidFill>
                  <a:srgbClr val="0072C6"/>
                </a:solidFill>
                <a:latin typeface="Roboto Thin" panose="02000000000000000000" pitchFamily="2" charset="0"/>
                <a:ea typeface="Roboto Thin" panose="02000000000000000000" pitchFamily="2" charset="0"/>
                <a:cs typeface="Roboto Thin" panose="02000000000000000000" pitchFamily="2" charset="0"/>
              </a:defRPr>
            </a:lvl1pPr>
            <a:lvl2pPr marL="342892" indent="0">
              <a:buNone/>
              <a:defRPr b="0" i="0">
                <a:latin typeface="Roboto Light" panose="02000000000000000000" pitchFamily="2" charset="0"/>
                <a:ea typeface="Roboto Light" panose="02000000000000000000" pitchFamily="2" charset="0"/>
                <a:cs typeface="Roboto Light" panose="02000000000000000000" pitchFamily="2" charset="0"/>
              </a:defRPr>
            </a:lvl2pPr>
            <a:lvl3pPr marL="685783" indent="0">
              <a:buFont typeface="Arial" panose="020B0604020202020204" pitchFamily="34" charset="0"/>
              <a:buNone/>
              <a:defRPr b="0" i="0">
                <a:latin typeface="Roboto Light" panose="02000000000000000000" pitchFamily="2" charset="0"/>
                <a:ea typeface="Roboto Light" panose="02000000000000000000" pitchFamily="2" charset="0"/>
                <a:cs typeface="Roboto Light" panose="02000000000000000000" pitchFamily="2" charset="0"/>
              </a:defRPr>
            </a:lvl3pPr>
            <a:lvl4pPr marL="1028675" indent="0">
              <a:buNone/>
              <a:defRPr b="0" i="0">
                <a:latin typeface="Roboto Light" panose="02000000000000000000" pitchFamily="2" charset="0"/>
                <a:ea typeface="Roboto Light" panose="02000000000000000000" pitchFamily="2" charset="0"/>
                <a:cs typeface="Roboto Light" panose="02000000000000000000" pitchFamily="2" charset="0"/>
              </a:defRPr>
            </a:lvl4pPr>
            <a:lvl5pPr marL="1371566" indent="0">
              <a:buFont typeface="Arial" panose="020B0604020202020204" pitchFamily="34" charset="0"/>
              <a:buNone/>
              <a:defRPr b="0" i="0">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a:t>Headline Goes Here</a:t>
            </a:r>
          </a:p>
        </p:txBody>
      </p:sp>
    </p:spTree>
    <p:extLst>
      <p:ext uri="{BB962C8B-B14F-4D97-AF65-F5344CB8AC3E}">
        <p14:creationId xmlns:p14="http://schemas.microsoft.com/office/powerpoint/2010/main" val="2148059573"/>
      </p:ext>
    </p:extLst>
  </p:cSld>
  <p:clrMapOvr>
    <a:masterClrMapping/>
  </p:clrMapOvr>
  <p:extLst>
    <p:ext uri="{DCECCB84-F9BA-43D5-87BE-67443E8EF086}">
      <p15:sldGuideLst xmlns:p15="http://schemas.microsoft.com/office/powerpoint/2012/main">
        <p15:guide id="1" orient="horz" pos="552">
          <p15:clr>
            <a:srgbClr val="FBAE40"/>
          </p15:clr>
        </p15:guide>
        <p15:guide id="2" pos="5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4428921"/>
            <a:ext cx="9144000" cy="71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9144000" cy="450469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351" y="3240964"/>
            <a:ext cx="8216963" cy="911312"/>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47351" y="4204994"/>
            <a:ext cx="2057400" cy="273844"/>
          </a:xfrm>
          <a:prstGeom prst="rect">
            <a:avLst/>
          </a:prstGeom>
        </p:spPr>
        <p:txBody>
          <a:bodyPr/>
          <a:lstStyle>
            <a:lvl1pPr>
              <a:defRPr sz="9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517161" y="4451406"/>
            <a:ext cx="70866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402853" y="1953380"/>
            <a:ext cx="8229600" cy="1259182"/>
          </a:xfrm>
        </p:spPr>
        <p:txBody>
          <a:bodyPr anchor="t">
            <a:noAutofit/>
          </a:bodyPr>
          <a:lstStyle>
            <a:lvl1pPr>
              <a:defRPr sz="4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317452" y="4902236"/>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12" name="Picture 11">
            <a:extLst>
              <a:ext uri="{FF2B5EF4-FFF2-40B4-BE49-F238E27FC236}">
                <a16:creationId xmlns:a16="http://schemas.microsoft.com/office/drawing/2014/main" id="{6B5DE918-F7CF-9447-A4E5-E973943F4656}"/>
              </a:ext>
            </a:extLst>
          </p:cNvPr>
          <p:cNvPicPr>
            <a:picLocks noChangeAspect="1"/>
          </p:cNvPicPr>
          <p:nvPr userDrawn="1"/>
        </p:nvPicPr>
        <p:blipFill>
          <a:blip r:embed="rId2"/>
          <a:srcRect/>
          <a:stretch/>
        </p:blipFill>
        <p:spPr>
          <a:xfrm>
            <a:off x="7442162" y="4683974"/>
            <a:ext cx="1603374" cy="414390"/>
          </a:xfrm>
          <a:prstGeom prst="rect">
            <a:avLst/>
          </a:prstGeom>
        </p:spPr>
      </p:pic>
    </p:spTree>
    <p:extLst>
      <p:ext uri="{BB962C8B-B14F-4D97-AF65-F5344CB8AC3E}">
        <p14:creationId xmlns:p14="http://schemas.microsoft.com/office/powerpoint/2010/main" val="177172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4428921"/>
            <a:ext cx="9144000" cy="71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559" y="4441369"/>
            <a:ext cx="9144000" cy="70212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351" y="3240964"/>
            <a:ext cx="8216963" cy="682917"/>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47351" y="3932777"/>
            <a:ext cx="2057400" cy="273844"/>
          </a:xfrm>
          <a:prstGeom prst="rect">
            <a:avLst/>
          </a:prstGeom>
        </p:spPr>
        <p:txBody>
          <a:bodyPr/>
          <a:lstStyle>
            <a:lvl1pPr>
              <a:defRPr sz="900">
                <a:solidFill>
                  <a:schemeClr val="tx1"/>
                </a:solidFill>
              </a:defRPr>
            </a:lvl1pPr>
          </a:lstStyle>
          <a:p>
            <a:fld id="{C764DE79-268F-4C1A-8933-263129D2AF90}" type="datetimeFigureOut">
              <a:rPr lang="en-US" smtClean="0"/>
              <a:pPr/>
              <a:t>11/22/2021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468131" y="4441369"/>
            <a:ext cx="70866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402853" y="1953380"/>
            <a:ext cx="8229600" cy="1259182"/>
          </a:xfrm>
        </p:spPr>
        <p:txBody>
          <a:bodyPr anchor="t">
            <a:noAutofit/>
          </a:bodyPr>
          <a:lstStyle>
            <a:lvl1pPr>
              <a:defRPr sz="4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0"/>
            <a:ext cx="9144000" cy="261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309288" y="4908149"/>
            <a:ext cx="2976902" cy="184666"/>
          </a:xfrm>
          <a:prstGeom prst="rect">
            <a:avLst/>
          </a:prstGeom>
        </p:spPr>
        <p:txBody>
          <a:bodyPr wrap="square" lIns="0">
            <a:spAutoFit/>
          </a:bodyPr>
          <a:lstStyle/>
          <a:p>
            <a:r>
              <a:rPr lang="en-US" sz="6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2020 Lumen Technologies. All Rights Reserved.</a:t>
            </a:r>
            <a:r>
              <a:rPr lang="en-US" sz="600">
                <a:solidFill>
                  <a:schemeClr val="tx1">
                    <a:lumMod val="95000"/>
                    <a:lumOff val="5000"/>
                  </a:schemeClr>
                </a:solidFill>
                <a:latin typeface="Arial" panose="020B0604020202020204" pitchFamily="34" charset="0"/>
                <a:cs typeface="Arial" panose="020B0604020202020204" pitchFamily="34" charset="0"/>
              </a:rPr>
              <a:t> </a:t>
            </a:r>
          </a:p>
        </p:txBody>
      </p:sp>
      <p:pic>
        <p:nvPicPr>
          <p:cNvPr id="12" name="Picture 11">
            <a:extLst>
              <a:ext uri="{FF2B5EF4-FFF2-40B4-BE49-F238E27FC236}">
                <a16:creationId xmlns:a16="http://schemas.microsoft.com/office/drawing/2014/main" id="{355909C6-6D0C-B541-856E-1840C87FBE00}"/>
              </a:ext>
            </a:extLst>
          </p:cNvPr>
          <p:cNvPicPr>
            <a:picLocks noChangeAspect="1"/>
          </p:cNvPicPr>
          <p:nvPr userDrawn="1"/>
        </p:nvPicPr>
        <p:blipFill>
          <a:blip r:embed="rId2"/>
          <a:srcRect/>
          <a:stretch/>
        </p:blipFill>
        <p:spPr>
          <a:xfrm>
            <a:off x="7440745" y="4683809"/>
            <a:ext cx="1642375" cy="424470"/>
          </a:xfrm>
          <a:prstGeom prst="rect">
            <a:avLst/>
          </a:prstGeom>
        </p:spPr>
      </p:pic>
    </p:spTree>
    <p:extLst>
      <p:ext uri="{BB962C8B-B14F-4D97-AF65-F5344CB8AC3E}">
        <p14:creationId xmlns:p14="http://schemas.microsoft.com/office/powerpoint/2010/main" val="74710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7962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598" cy="626222"/>
          </a:xfrm>
        </p:spPr>
        <p:txBody>
          <a:bodyPr/>
          <a:lstStyle/>
          <a:p>
            <a:r>
              <a:rPr lang="en-US"/>
              <a:t>Click to edit Master title style</a:t>
            </a:r>
          </a:p>
        </p:txBody>
      </p:sp>
      <p:sp>
        <p:nvSpPr>
          <p:cNvPr id="3" name="Content Placeholder 2"/>
          <p:cNvSpPr>
            <a:spLocks noGrp="1"/>
          </p:cNvSpPr>
          <p:nvPr>
            <p:ph idx="1"/>
          </p:nvPr>
        </p:nvSpPr>
        <p:spPr>
          <a:xfrm>
            <a:off x="457200" y="1567777"/>
            <a:ext cx="5257800" cy="3068457"/>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457199" y="1098224"/>
            <a:ext cx="5257801" cy="336550"/>
          </a:xfrm>
        </p:spPr>
        <p:txBody>
          <a:bodyPr>
            <a:noAutofit/>
          </a:bodyPr>
          <a:lstStyle>
            <a:lvl1pPr marL="0" indent="0">
              <a:buNone/>
              <a:defRPr sz="18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5949589" y="1098224"/>
            <a:ext cx="2737211" cy="2671663"/>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15363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186"/>
            <a:ext cx="8229598" cy="626222"/>
          </a:xfrm>
        </p:spPr>
        <p:txBody>
          <a:bodyPr/>
          <a:lstStyle/>
          <a:p>
            <a:r>
              <a:rPr lang="en-US"/>
              <a:t>Click to edit Master title style</a:t>
            </a:r>
          </a:p>
        </p:txBody>
      </p:sp>
      <p:sp>
        <p:nvSpPr>
          <p:cNvPr id="3" name="Content Placeholder 2"/>
          <p:cNvSpPr>
            <a:spLocks noGrp="1"/>
          </p:cNvSpPr>
          <p:nvPr>
            <p:ph idx="1"/>
          </p:nvPr>
        </p:nvSpPr>
        <p:spPr>
          <a:xfrm>
            <a:off x="457200" y="1567777"/>
            <a:ext cx="8229600" cy="3068457"/>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457199" y="1098224"/>
            <a:ext cx="8229599" cy="336550"/>
          </a:xfrm>
        </p:spPr>
        <p:txBody>
          <a:bodyPr>
            <a:noAutofit/>
          </a:bodyPr>
          <a:lstStyle>
            <a:lvl1pPr marL="0" indent="0">
              <a:buNone/>
              <a:defRPr sz="18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03905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0"/>
            <a:ext cx="9140276"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413760"/>
            <a:ext cx="179882" cy="230098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83842"/>
            <a:ext cx="7886700" cy="975814"/>
          </a:xfrm>
        </p:spPr>
        <p:txBody>
          <a:bodyPr anchor="ctr">
            <a:noAutofit/>
          </a:bodyPr>
          <a:lstStyle>
            <a:lvl1pPr algn="ct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662226" y="4837784"/>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pic>
        <p:nvPicPr>
          <p:cNvPr id="10" name="Picture 9">
            <a:extLst>
              <a:ext uri="{FF2B5EF4-FFF2-40B4-BE49-F238E27FC236}">
                <a16:creationId xmlns:a16="http://schemas.microsoft.com/office/drawing/2014/main" id="{ADCE5D40-5DDC-F940-A8CF-8201DF1237F2}"/>
              </a:ext>
            </a:extLst>
          </p:cNvPr>
          <p:cNvPicPr>
            <a:picLocks noChangeAspect="1"/>
          </p:cNvPicPr>
          <p:nvPr userDrawn="1"/>
        </p:nvPicPr>
        <p:blipFill>
          <a:blip r:embed="rId2"/>
          <a:srcRect/>
          <a:stretch/>
        </p:blipFill>
        <p:spPr>
          <a:xfrm>
            <a:off x="7442162" y="4683974"/>
            <a:ext cx="1603374" cy="414390"/>
          </a:xfrm>
          <a:prstGeom prst="rect">
            <a:avLst/>
          </a:prstGeom>
        </p:spPr>
      </p:pic>
    </p:spTree>
    <p:extLst>
      <p:ext uri="{BB962C8B-B14F-4D97-AF65-F5344CB8AC3E}">
        <p14:creationId xmlns:p14="http://schemas.microsoft.com/office/powerpoint/2010/main" val="27411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0"/>
            <a:ext cx="9140276"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9144001" cy="51435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786" y="1873982"/>
            <a:ext cx="7886700" cy="975814"/>
          </a:xfrm>
        </p:spPr>
        <p:txBody>
          <a:bodyPr anchor="ctr">
            <a:noAutofit/>
          </a:bodyPr>
          <a:lstStyle>
            <a:lvl1pPr algn="ct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662226" y="4837784"/>
            <a:ext cx="2976902" cy="184666"/>
          </a:xfrm>
          <a:prstGeom prst="rect">
            <a:avLst/>
          </a:prstGeom>
        </p:spPr>
        <p:txBody>
          <a:bodyPr wrap="square" lIns="0">
            <a:spAutoFit/>
          </a:bodyPr>
          <a:lstStyle/>
          <a:p>
            <a:r>
              <a:rPr lang="en-US" sz="600">
                <a:solidFill>
                  <a:schemeClr val="tx1">
                    <a:lumMod val="95000"/>
                    <a:lumOff val="5000"/>
                  </a:schemeClr>
                </a:solidFill>
                <a:latin typeface="Arial" panose="020B0604020202020204" pitchFamily="34" charset="0"/>
                <a:cs typeface="Arial" panose="020B0604020202020204" pitchFamily="34" charset="0"/>
              </a:rPr>
              <a:t>© 2020 Lumen Technologies. All Rights Reserved. </a:t>
            </a:r>
          </a:p>
        </p:txBody>
      </p:sp>
      <p:pic>
        <p:nvPicPr>
          <p:cNvPr id="7" name="Picture 6">
            <a:extLst>
              <a:ext uri="{FF2B5EF4-FFF2-40B4-BE49-F238E27FC236}">
                <a16:creationId xmlns:a16="http://schemas.microsoft.com/office/drawing/2014/main" id="{EF7ADD47-AB10-294D-8E2F-DCAABCBB8F52}"/>
              </a:ext>
            </a:extLst>
          </p:cNvPr>
          <p:cNvPicPr>
            <a:picLocks noChangeAspect="1"/>
          </p:cNvPicPr>
          <p:nvPr userDrawn="1"/>
        </p:nvPicPr>
        <p:blipFill>
          <a:blip r:embed="rId2"/>
          <a:srcRect/>
          <a:stretch/>
        </p:blipFill>
        <p:spPr>
          <a:xfrm>
            <a:off x="7440745" y="4683809"/>
            <a:ext cx="1642375" cy="424470"/>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50176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69219"/>
            <a:ext cx="4057650" cy="3263504"/>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601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6262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199" y="1166327"/>
            <a:ext cx="8229599" cy="33600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AB95BD6C-304F-6F4F-9AFA-F523AC7C70A4}"/>
              </a:ext>
            </a:extLst>
          </p:cNvPr>
          <p:cNvSpPr/>
          <p:nvPr userDrawn="1"/>
        </p:nvSpPr>
        <p:spPr>
          <a:xfrm>
            <a:off x="0" y="0"/>
            <a:ext cx="9144000" cy="185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50AEAA-E9B2-FB44-A85F-75D7146FAACD}"/>
              </a:ext>
            </a:extLst>
          </p:cNvPr>
          <p:cNvSpPr/>
          <p:nvPr userDrawn="1"/>
        </p:nvSpPr>
        <p:spPr>
          <a:xfrm>
            <a:off x="558537" y="4925524"/>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2020 Lumen Technologies. All Rights Reserved. </a:t>
            </a:r>
          </a:p>
        </p:txBody>
      </p:sp>
      <p:pic>
        <p:nvPicPr>
          <p:cNvPr id="5" name="Picture 4">
            <a:extLst>
              <a:ext uri="{FF2B5EF4-FFF2-40B4-BE49-F238E27FC236}">
                <a16:creationId xmlns:a16="http://schemas.microsoft.com/office/drawing/2014/main" id="{380401D8-6A50-264D-AD48-DCB690ADCB12}"/>
              </a:ext>
            </a:extLst>
          </p:cNvPr>
          <p:cNvPicPr>
            <a:picLocks noChangeAspect="1"/>
          </p:cNvPicPr>
          <p:nvPr userDrawn="1"/>
        </p:nvPicPr>
        <p:blipFill>
          <a:blip r:embed="rId19"/>
          <a:srcRect/>
          <a:stretch/>
        </p:blipFill>
        <p:spPr>
          <a:xfrm>
            <a:off x="8160137" y="4911605"/>
            <a:ext cx="920750" cy="237967"/>
          </a:xfrm>
          <a:prstGeom prst="rect">
            <a:avLst/>
          </a:prstGeom>
        </p:spPr>
      </p:pic>
      <p:sp>
        <p:nvSpPr>
          <p:cNvPr id="9" name="Slide Number Placeholder 5">
            <a:extLst>
              <a:ext uri="{FF2B5EF4-FFF2-40B4-BE49-F238E27FC236}">
                <a16:creationId xmlns:a16="http://schemas.microsoft.com/office/drawing/2014/main" id="{95ED3AEA-2592-574C-845C-D50182E18060}"/>
              </a:ext>
            </a:extLst>
          </p:cNvPr>
          <p:cNvSpPr>
            <a:spLocks noGrp="1"/>
          </p:cNvSpPr>
          <p:nvPr>
            <p:ph type="sldNum" sz="quarter" idx="4"/>
          </p:nvPr>
        </p:nvSpPr>
        <p:spPr>
          <a:xfrm>
            <a:off x="258568" y="4869656"/>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362245834"/>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62" r:id="rId4"/>
    <p:sldLayoutId id="2147483672" r:id="rId5"/>
    <p:sldLayoutId id="2147483679" r:id="rId6"/>
    <p:sldLayoutId id="2147483663" r:id="rId7"/>
    <p:sldLayoutId id="2147483676" r:id="rId8"/>
    <p:sldLayoutId id="2147483664" r:id="rId9"/>
    <p:sldLayoutId id="2147483665" r:id="rId10"/>
    <p:sldLayoutId id="2147483666" r:id="rId11"/>
    <p:sldLayoutId id="2147483667" r:id="rId12"/>
    <p:sldLayoutId id="2147483675" r:id="rId13"/>
    <p:sldLayoutId id="2147483668" r:id="rId14"/>
    <p:sldLayoutId id="2147483669" r:id="rId15"/>
    <p:sldLayoutId id="2147483680" r:id="rId16"/>
    <p:sldLayoutId id="2147483681" r:id="rId17"/>
  </p:sldLayoutIdLst>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3"/>
        </a:buClr>
        <a:buSzPct val="100000"/>
        <a:buFont typeface="Arial" panose="020B0604020202020204" pitchFamily="34" charset="0"/>
        <a:buChar char="•"/>
        <a:defRPr sz="1600" kern="1200">
          <a:solidFill>
            <a:schemeClr val="tx1"/>
          </a:solidFill>
          <a:latin typeface="+mn-lt"/>
          <a:ea typeface="+mn-ea"/>
          <a:cs typeface="+mn-cs"/>
        </a:defRPr>
      </a:lvl1pPr>
      <a:lvl2pPr marL="342900" indent="-169863" algn="l" defTabSz="685800" rtl="0" eaLnBrk="1" latinLnBrk="0" hangingPunct="1">
        <a:lnSpc>
          <a:spcPct val="90000"/>
        </a:lnSpc>
        <a:spcBef>
          <a:spcPts val="375"/>
        </a:spcBef>
        <a:buClr>
          <a:schemeClr val="tx1"/>
        </a:buClr>
        <a:buSzPct val="70000"/>
        <a:buFont typeface="Monaco" pitchFamily="2" charset="77"/>
        <a:buChar char="⎻"/>
        <a:tabLst/>
        <a:defRPr sz="1400" kern="1200">
          <a:solidFill>
            <a:schemeClr val="tx1"/>
          </a:solidFill>
          <a:latin typeface="+mn-lt"/>
          <a:ea typeface="+mn-ea"/>
          <a:cs typeface="+mn-cs"/>
        </a:defRPr>
      </a:lvl2pPr>
      <a:lvl3pPr marL="571500" indent="-168275" algn="l" defTabSz="685800" rtl="0" eaLnBrk="1" latinLnBrk="0" hangingPunct="1">
        <a:lnSpc>
          <a:spcPct val="90000"/>
        </a:lnSpc>
        <a:spcBef>
          <a:spcPts val="375"/>
        </a:spcBef>
        <a:buClr>
          <a:schemeClr val="tx1"/>
        </a:buClr>
        <a:buSzPct val="90000"/>
        <a:buFont typeface="Arial" panose="020B0604020202020204" pitchFamily="34" charset="0"/>
        <a:buChar char="•"/>
        <a:tabLst/>
        <a:defRPr sz="1400" kern="1200">
          <a:solidFill>
            <a:sysClr val="windowText" lastClr="000000"/>
          </a:solidFill>
          <a:latin typeface="+mn-lt"/>
          <a:ea typeface="+mn-ea"/>
          <a:cs typeface="+mn-cs"/>
        </a:defRPr>
      </a:lvl3pPr>
      <a:lvl4pPr marL="12001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4.xml"/><Relationship Id="rId7" Type="http://schemas.openxmlformats.org/officeDocument/2006/relationships/oleObject" Target="../embeddings/oleObject1.bin"/><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notesSlide" Target="../notesSlides/notesSlide9.xml"/><Relationship Id="rId5" Type="http://schemas.openxmlformats.org/officeDocument/2006/relationships/slideLayout" Target="../slideLayouts/slideLayout11.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366B2ACD-CBAC-445E-AAD1-99C168C91C11}"/>
              </a:ext>
            </a:extLst>
          </p:cNvPr>
          <p:cNvSpPr>
            <a:spLocks noGrp="1"/>
          </p:cNvSpPr>
          <p:nvPr>
            <p:ph type="subTitle" idx="1"/>
          </p:nvPr>
        </p:nvSpPr>
        <p:spPr/>
        <p:txBody>
          <a:bodyPr/>
          <a:lstStyle/>
          <a:p>
            <a:r>
              <a:rPr lang="en-US" dirty="0"/>
              <a:t>For Discussion Purposes Only</a:t>
            </a:r>
          </a:p>
        </p:txBody>
      </p:sp>
      <p:sp>
        <p:nvSpPr>
          <p:cNvPr id="3" name="Title 2">
            <a:extLst>
              <a:ext uri="{FF2B5EF4-FFF2-40B4-BE49-F238E27FC236}">
                <a16:creationId xmlns:a16="http://schemas.microsoft.com/office/drawing/2014/main" id="{BC2231A7-C2C6-45B9-958F-CEC3DE7DD2C3}"/>
              </a:ext>
            </a:extLst>
          </p:cNvPr>
          <p:cNvSpPr>
            <a:spLocks noGrp="1"/>
          </p:cNvSpPr>
          <p:nvPr>
            <p:ph type="title"/>
          </p:nvPr>
        </p:nvSpPr>
        <p:spPr/>
        <p:txBody>
          <a:bodyPr/>
          <a:lstStyle/>
          <a:p>
            <a:r>
              <a:rPr lang="en-US" dirty="0"/>
              <a:t>Commercial E2E Process</a:t>
            </a:r>
          </a:p>
        </p:txBody>
      </p:sp>
    </p:spTree>
    <p:extLst>
      <p:ext uri="{BB962C8B-B14F-4D97-AF65-F5344CB8AC3E}">
        <p14:creationId xmlns:p14="http://schemas.microsoft.com/office/powerpoint/2010/main" val="105151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EC7E-0F09-43B7-995D-DD9185E212BB}"/>
              </a:ext>
            </a:extLst>
          </p:cNvPr>
          <p:cNvSpPr>
            <a:spLocks noGrp="1"/>
          </p:cNvSpPr>
          <p:nvPr>
            <p:ph type="title"/>
          </p:nvPr>
        </p:nvSpPr>
        <p:spPr/>
        <p:txBody>
          <a:bodyPr>
            <a:normAutofit fontScale="90000"/>
          </a:bodyPr>
          <a:lstStyle/>
          <a:p>
            <a:r>
              <a:rPr lang="en-US" dirty="0">
                <a:ea typeface="+mj-lt"/>
                <a:cs typeface="+mj-lt"/>
              </a:rPr>
              <a:t>Process Impacts for ROW to LATAM with ROW Billing – New and Existing Customers with New Service </a:t>
            </a:r>
            <a:endParaRPr lang="en-US" dirty="0"/>
          </a:p>
        </p:txBody>
      </p:sp>
      <p:pic>
        <p:nvPicPr>
          <p:cNvPr id="5" name="Picture 5" descr="Graphical user interface, text&#10;&#10;Description automatically generated">
            <a:extLst>
              <a:ext uri="{FF2B5EF4-FFF2-40B4-BE49-F238E27FC236}">
                <a16:creationId xmlns:a16="http://schemas.microsoft.com/office/drawing/2014/main" id="{4075AC48-EFF3-485B-A1E5-1771C2C21BF6}"/>
              </a:ext>
            </a:extLst>
          </p:cNvPr>
          <p:cNvPicPr>
            <a:picLocks noChangeAspect="1"/>
          </p:cNvPicPr>
          <p:nvPr/>
        </p:nvPicPr>
        <p:blipFill>
          <a:blip r:embed="rId2"/>
          <a:stretch>
            <a:fillRect/>
          </a:stretch>
        </p:blipFill>
        <p:spPr>
          <a:xfrm>
            <a:off x="603586" y="2512051"/>
            <a:ext cx="7926803" cy="2244976"/>
          </a:xfrm>
          <a:prstGeom prst="rect">
            <a:avLst/>
          </a:prstGeom>
        </p:spPr>
      </p:pic>
      <p:pic>
        <p:nvPicPr>
          <p:cNvPr id="6" name="Picture 6" descr="Table&#10;&#10;Description automatically generated">
            <a:extLst>
              <a:ext uri="{FF2B5EF4-FFF2-40B4-BE49-F238E27FC236}">
                <a16:creationId xmlns:a16="http://schemas.microsoft.com/office/drawing/2014/main" id="{EE9D0D68-D581-4FF0-9A6B-E2ECAEDC8652}"/>
              </a:ext>
            </a:extLst>
          </p:cNvPr>
          <p:cNvPicPr>
            <a:picLocks noChangeAspect="1"/>
          </p:cNvPicPr>
          <p:nvPr/>
        </p:nvPicPr>
        <p:blipFill>
          <a:blip r:embed="rId3"/>
          <a:stretch>
            <a:fillRect/>
          </a:stretch>
        </p:blipFill>
        <p:spPr>
          <a:xfrm>
            <a:off x="423111" y="938882"/>
            <a:ext cx="8297778" cy="699000"/>
          </a:xfrm>
          <a:prstGeom prst="rect">
            <a:avLst/>
          </a:prstGeom>
        </p:spPr>
      </p:pic>
      <p:pic>
        <p:nvPicPr>
          <p:cNvPr id="7" name="Picture 7" descr="Timeline&#10;&#10;Description automatically generated">
            <a:extLst>
              <a:ext uri="{FF2B5EF4-FFF2-40B4-BE49-F238E27FC236}">
                <a16:creationId xmlns:a16="http://schemas.microsoft.com/office/drawing/2014/main" id="{31212698-C35D-4B03-A5FB-77700305B7F6}"/>
              </a:ext>
            </a:extLst>
          </p:cNvPr>
          <p:cNvPicPr>
            <a:picLocks noChangeAspect="1"/>
          </p:cNvPicPr>
          <p:nvPr/>
        </p:nvPicPr>
        <p:blipFill>
          <a:blip r:embed="rId4"/>
          <a:stretch>
            <a:fillRect/>
          </a:stretch>
        </p:blipFill>
        <p:spPr>
          <a:xfrm>
            <a:off x="453189" y="1708086"/>
            <a:ext cx="8227594" cy="624433"/>
          </a:xfrm>
          <a:prstGeom prst="rect">
            <a:avLst/>
          </a:prstGeom>
        </p:spPr>
      </p:pic>
    </p:spTree>
    <p:extLst>
      <p:ext uri="{BB962C8B-B14F-4D97-AF65-F5344CB8AC3E}">
        <p14:creationId xmlns:p14="http://schemas.microsoft.com/office/powerpoint/2010/main" val="114866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7E02-30D6-456A-9987-0013EE0B45BF}"/>
              </a:ext>
            </a:extLst>
          </p:cNvPr>
          <p:cNvSpPr>
            <a:spLocks noGrp="1"/>
          </p:cNvSpPr>
          <p:nvPr>
            <p:ph type="title"/>
          </p:nvPr>
        </p:nvSpPr>
        <p:spPr/>
        <p:txBody>
          <a:bodyPr>
            <a:normAutofit fontScale="90000"/>
          </a:bodyPr>
          <a:lstStyle/>
          <a:p>
            <a:r>
              <a:rPr lang="en-US" dirty="0">
                <a:ea typeface="+mj-lt"/>
                <a:cs typeface="+mj-lt"/>
              </a:rPr>
              <a:t>Process Impacts for LATAM to ROW with LATAM Billing – New and Existing Customers with New Service </a:t>
            </a:r>
            <a:endParaRPr lang="en-US" dirty="0"/>
          </a:p>
        </p:txBody>
      </p:sp>
      <p:pic>
        <p:nvPicPr>
          <p:cNvPr id="5" name="Picture 5" descr="Table&#10;&#10;Description automatically generated">
            <a:extLst>
              <a:ext uri="{FF2B5EF4-FFF2-40B4-BE49-F238E27FC236}">
                <a16:creationId xmlns:a16="http://schemas.microsoft.com/office/drawing/2014/main" id="{258A90FD-FB34-4E5D-8840-A1025F4A9297}"/>
              </a:ext>
            </a:extLst>
          </p:cNvPr>
          <p:cNvPicPr>
            <a:picLocks noChangeAspect="1"/>
          </p:cNvPicPr>
          <p:nvPr/>
        </p:nvPicPr>
        <p:blipFill>
          <a:blip r:embed="rId2"/>
          <a:stretch>
            <a:fillRect/>
          </a:stretch>
        </p:blipFill>
        <p:spPr>
          <a:xfrm>
            <a:off x="453190" y="1094094"/>
            <a:ext cx="8227595" cy="619183"/>
          </a:xfrm>
          <a:prstGeom prst="rect">
            <a:avLst/>
          </a:prstGeom>
        </p:spPr>
      </p:pic>
      <p:pic>
        <p:nvPicPr>
          <p:cNvPr id="6" name="Picture 6" descr="Text&#10;&#10;Description automatically generated">
            <a:extLst>
              <a:ext uri="{FF2B5EF4-FFF2-40B4-BE49-F238E27FC236}">
                <a16:creationId xmlns:a16="http://schemas.microsoft.com/office/drawing/2014/main" id="{802A3E84-3C7F-49C7-8344-3F61BB4E7CD0}"/>
              </a:ext>
            </a:extLst>
          </p:cNvPr>
          <p:cNvPicPr>
            <a:picLocks noChangeAspect="1"/>
          </p:cNvPicPr>
          <p:nvPr/>
        </p:nvPicPr>
        <p:blipFill>
          <a:blip r:embed="rId3"/>
          <a:stretch>
            <a:fillRect/>
          </a:stretch>
        </p:blipFill>
        <p:spPr>
          <a:xfrm>
            <a:off x="393031" y="2147728"/>
            <a:ext cx="3946357" cy="2462281"/>
          </a:xfrm>
          <a:prstGeom prst="rect">
            <a:avLst/>
          </a:prstGeom>
        </p:spPr>
      </p:pic>
      <p:pic>
        <p:nvPicPr>
          <p:cNvPr id="7" name="Picture 7" descr="Graphical user interface, text&#10;&#10;Description automatically generated">
            <a:extLst>
              <a:ext uri="{FF2B5EF4-FFF2-40B4-BE49-F238E27FC236}">
                <a16:creationId xmlns:a16="http://schemas.microsoft.com/office/drawing/2014/main" id="{FBAC7E0F-8BF1-4187-8419-8B2C613C8885}"/>
              </a:ext>
            </a:extLst>
          </p:cNvPr>
          <p:cNvPicPr>
            <a:picLocks noChangeAspect="1"/>
          </p:cNvPicPr>
          <p:nvPr/>
        </p:nvPicPr>
        <p:blipFill>
          <a:blip r:embed="rId4"/>
          <a:stretch>
            <a:fillRect/>
          </a:stretch>
        </p:blipFill>
        <p:spPr>
          <a:xfrm>
            <a:off x="4704347" y="2147728"/>
            <a:ext cx="3896227" cy="2462282"/>
          </a:xfrm>
          <a:prstGeom prst="rect">
            <a:avLst/>
          </a:prstGeom>
        </p:spPr>
      </p:pic>
    </p:spTree>
    <p:extLst>
      <p:ext uri="{BB962C8B-B14F-4D97-AF65-F5344CB8AC3E}">
        <p14:creationId xmlns:p14="http://schemas.microsoft.com/office/powerpoint/2010/main" val="69730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B81E-B1D8-46F8-A204-D52148109E29}"/>
              </a:ext>
            </a:extLst>
          </p:cNvPr>
          <p:cNvSpPr>
            <a:spLocks noGrp="1"/>
          </p:cNvSpPr>
          <p:nvPr>
            <p:ph type="title"/>
          </p:nvPr>
        </p:nvSpPr>
        <p:spPr/>
        <p:txBody>
          <a:bodyPr>
            <a:normAutofit fontScale="90000"/>
          </a:bodyPr>
          <a:lstStyle/>
          <a:p>
            <a:r>
              <a:rPr lang="en-US" dirty="0">
                <a:ea typeface="+mj-lt"/>
                <a:cs typeface="+mj-lt"/>
              </a:rPr>
              <a:t>Process Impacts for LATAM to ROW with LATAM Billing – New and Existing Customers with New Service </a:t>
            </a:r>
            <a:endParaRPr lang="en-US" dirty="0"/>
          </a:p>
        </p:txBody>
      </p:sp>
      <p:pic>
        <p:nvPicPr>
          <p:cNvPr id="5" name="Picture 5" descr="Table&#10;&#10;Description automatically generated">
            <a:extLst>
              <a:ext uri="{FF2B5EF4-FFF2-40B4-BE49-F238E27FC236}">
                <a16:creationId xmlns:a16="http://schemas.microsoft.com/office/drawing/2014/main" id="{27A519E6-3835-4E02-AD72-D8D94AC65AD2}"/>
              </a:ext>
            </a:extLst>
          </p:cNvPr>
          <p:cNvPicPr>
            <a:picLocks noChangeAspect="1"/>
          </p:cNvPicPr>
          <p:nvPr/>
        </p:nvPicPr>
        <p:blipFill>
          <a:blip r:embed="rId2"/>
          <a:stretch>
            <a:fillRect/>
          </a:stretch>
        </p:blipFill>
        <p:spPr>
          <a:xfrm>
            <a:off x="122321" y="1244488"/>
            <a:ext cx="8879305" cy="679342"/>
          </a:xfrm>
          <a:prstGeom prst="rect">
            <a:avLst/>
          </a:prstGeom>
        </p:spPr>
      </p:pic>
      <p:pic>
        <p:nvPicPr>
          <p:cNvPr id="6" name="Picture 6" descr="Text&#10;&#10;Description automatically generated">
            <a:extLst>
              <a:ext uri="{FF2B5EF4-FFF2-40B4-BE49-F238E27FC236}">
                <a16:creationId xmlns:a16="http://schemas.microsoft.com/office/drawing/2014/main" id="{C55B0ABF-4B56-46BF-926A-6565EB46E0EF}"/>
              </a:ext>
            </a:extLst>
          </p:cNvPr>
          <p:cNvPicPr>
            <a:picLocks noChangeAspect="1"/>
          </p:cNvPicPr>
          <p:nvPr/>
        </p:nvPicPr>
        <p:blipFill>
          <a:blip r:embed="rId3"/>
          <a:stretch>
            <a:fillRect/>
          </a:stretch>
        </p:blipFill>
        <p:spPr>
          <a:xfrm>
            <a:off x="673769" y="2376414"/>
            <a:ext cx="7786436" cy="2245539"/>
          </a:xfrm>
          <a:prstGeom prst="rect">
            <a:avLst/>
          </a:prstGeom>
        </p:spPr>
      </p:pic>
    </p:spTree>
    <p:extLst>
      <p:ext uri="{BB962C8B-B14F-4D97-AF65-F5344CB8AC3E}">
        <p14:creationId xmlns:p14="http://schemas.microsoft.com/office/powerpoint/2010/main" val="43724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EC0AC729-B979-4AD8-A87F-19E6BCE89BC2}"/>
              </a:ext>
            </a:extLst>
          </p:cNvPr>
          <p:cNvSpPr txBox="1">
            <a:spLocks/>
          </p:cNvSpPr>
          <p:nvPr/>
        </p:nvSpPr>
        <p:spPr>
          <a:xfrm>
            <a:off x="226709" y="267582"/>
            <a:ext cx="6353736" cy="3392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s-AR" sz="1600" dirty="0"/>
              <a:t>Process Changes – IFO/EON ROW </a:t>
            </a:r>
            <a:r>
              <a:rPr lang="es-AR" sz="1600" dirty="0">
                <a:sym typeface="Wingdings" panose="05000000000000000000" pitchFamily="2" charset="2"/>
              </a:rPr>
              <a:t> LATAM (1/3)</a:t>
            </a:r>
            <a:endParaRPr lang="en-US" sz="1600" dirty="0"/>
          </a:p>
        </p:txBody>
      </p:sp>
      <p:sp>
        <p:nvSpPr>
          <p:cNvPr id="2" name="TextBox 1">
            <a:extLst>
              <a:ext uri="{FF2B5EF4-FFF2-40B4-BE49-F238E27FC236}">
                <a16:creationId xmlns:a16="http://schemas.microsoft.com/office/drawing/2014/main" id="{43EB0CCB-DC7B-4F5E-88ED-BB931D5FD079}"/>
              </a:ext>
            </a:extLst>
          </p:cNvPr>
          <p:cNvSpPr txBox="1"/>
          <p:nvPr/>
        </p:nvSpPr>
        <p:spPr>
          <a:xfrm>
            <a:off x="6888996" y="267582"/>
            <a:ext cx="2131017" cy="339248"/>
          </a:xfrm>
          <a:prstGeom prst="rect">
            <a:avLst/>
          </a:prstGeom>
          <a:solidFill>
            <a:srgbClr val="FFC000"/>
          </a:solidFill>
        </p:spPr>
        <p:txBody>
          <a:bodyPr vert="horz" wrap="square" lIns="91440" tIns="45720" rIns="91440" bIns="45720" rtlCol="0" anchor="b">
            <a:noAutofit/>
          </a:bodyPr>
          <a:lstStyle/>
          <a:p>
            <a:pPr algn="l"/>
            <a:r>
              <a:rPr lang="en-US" sz="1100" dirty="0"/>
              <a:t>Working Slides </a:t>
            </a:r>
          </a:p>
        </p:txBody>
      </p:sp>
      <p:sp>
        <p:nvSpPr>
          <p:cNvPr id="7" name="TextBox 6">
            <a:extLst>
              <a:ext uri="{FF2B5EF4-FFF2-40B4-BE49-F238E27FC236}">
                <a16:creationId xmlns:a16="http://schemas.microsoft.com/office/drawing/2014/main" id="{F6CAA83B-4753-4F3C-A210-426946A15236}"/>
              </a:ext>
            </a:extLst>
          </p:cNvPr>
          <p:cNvSpPr txBox="1"/>
          <p:nvPr/>
        </p:nvSpPr>
        <p:spPr>
          <a:xfrm>
            <a:off x="478892" y="604295"/>
            <a:ext cx="7756902" cy="4339650"/>
          </a:xfrm>
          <a:prstGeom prst="rect">
            <a:avLst/>
          </a:prstGeom>
          <a:noFill/>
        </p:spPr>
        <p:txBody>
          <a:bodyPr wrap="square" lIns="91440" tIns="45720" rIns="91440" bIns="45720" anchor="t">
            <a:spAutoFit/>
          </a:bodyPr>
          <a:lstStyle/>
          <a:p>
            <a:pPr marL="0" marR="0">
              <a:spcBef>
                <a:spcPts val="0"/>
              </a:spcBef>
              <a:spcAft>
                <a:spcPts val="0"/>
              </a:spcAft>
            </a:pPr>
            <a:r>
              <a:rPr lang="en-US" sz="1200" u="sng" dirty="0">
                <a:effectLst/>
                <a:latin typeface="Calibri"/>
                <a:ea typeface="Calibri" panose="020F0502020204030204" pitchFamily="34" charset="0"/>
                <a:cs typeface="Calibri"/>
              </a:rPr>
              <a:t>Quoting</a:t>
            </a:r>
            <a:endParaRPr lang="en-US" sz="1200" dirty="0">
              <a:effectLst/>
              <a:latin typeface="Calibri"/>
              <a:ea typeface="Calibri" panose="020F0502020204030204" pitchFamily="34" charset="0"/>
              <a:cs typeface="Calibri"/>
            </a:endParaRPr>
          </a:p>
          <a:p>
            <a:pPr marL="342900" indent="-342900" fontAlgn="ctr">
              <a:buSzPts val="1000"/>
              <a:buFont typeface="Wingdings" panose="05050102010706020507" pitchFamily="18" charset="2"/>
              <a:buChar char="§"/>
              <a:tabLst>
                <a:tab pos="457200" algn="l"/>
              </a:tabLst>
            </a:pPr>
            <a:r>
              <a:rPr lang="en-US" sz="1200" dirty="0">
                <a:solidFill>
                  <a:srgbClr val="C00000"/>
                </a:solidFill>
                <a:effectLst/>
                <a:latin typeface="Calibri"/>
                <a:ea typeface="Calibri" panose="020F0502020204030204" pitchFamily="34" charset="0"/>
                <a:cs typeface="Calibri"/>
              </a:rPr>
              <a:t>Lumen to </a:t>
            </a:r>
            <a:r>
              <a:rPr lang="en-US" sz="1200" dirty="0">
                <a:solidFill>
                  <a:srgbClr val="C00000"/>
                </a:solidFill>
                <a:latin typeface="Calibri"/>
                <a:ea typeface="Calibri" panose="020F0502020204030204" pitchFamily="34" charset="0"/>
                <a:cs typeface="Calibri"/>
              </a:rPr>
              <a:t>include </a:t>
            </a:r>
            <a:r>
              <a:rPr lang="en-US" sz="1200" dirty="0">
                <a:solidFill>
                  <a:srgbClr val="C00000"/>
                </a:solidFill>
                <a:effectLst/>
                <a:latin typeface="Calibri"/>
                <a:ea typeface="Calibri" panose="020F0502020204030204" pitchFamily="34" charset="0"/>
                <a:cs typeface="Calibri"/>
              </a:rPr>
              <a:t>Columbus as a “preferred vendor” through notes or systematic rule for all LATAM locations</a:t>
            </a:r>
            <a:r>
              <a:rPr lang="en-US" sz="1200" dirty="0">
                <a:effectLst/>
                <a:latin typeface="Calibri"/>
                <a:ea typeface="Calibri" panose="020F0502020204030204" pitchFamily="34" charset="0"/>
                <a:cs typeface="Calibri"/>
              </a:rPr>
              <a:t>.</a:t>
            </a:r>
            <a:r>
              <a:rPr lang="en-US" sz="1200" dirty="0">
                <a:latin typeface="Calibri"/>
                <a:ea typeface="Calibri" panose="020F0502020204030204" pitchFamily="34" charset="0"/>
                <a:cs typeface="Calibri"/>
              </a:rPr>
              <a:t> </a:t>
            </a:r>
            <a:r>
              <a:rPr lang="en-US" sz="1200" dirty="0">
                <a:solidFill>
                  <a:srgbClr val="7030A0"/>
                </a:solidFill>
                <a:latin typeface="Calibri"/>
                <a:ea typeface="Calibri" panose="020F0502020204030204" pitchFamily="34" charset="0"/>
                <a:cs typeface="Calibri"/>
              </a:rPr>
              <a:t>(can be removed?)</a:t>
            </a:r>
            <a:endParaRPr lang="en-US" sz="1200" dirty="0">
              <a:solidFill>
                <a:srgbClr val="7030A0"/>
              </a:solidFill>
              <a:effectLst/>
              <a:latin typeface="Calibri"/>
              <a:ea typeface="Calibri" panose="020F0502020204030204" pitchFamily="34" charset="0"/>
              <a:cs typeface="Calibri"/>
            </a:endParaRPr>
          </a:p>
          <a:p>
            <a:pPr marL="342900" indent="-342900" fontAlgn="ctr">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Within Lumen systems, LATAM locations quoted as “offnet” if Sales Region = </a:t>
            </a:r>
            <a:r>
              <a:rPr lang="en-US" sz="1200" dirty="0">
                <a:latin typeface="Calibri"/>
                <a:ea typeface="Calibri" panose="020F0502020204030204" pitchFamily="34" charset="0"/>
                <a:cs typeface="Calibri"/>
              </a:rPr>
              <a:t>NA </a:t>
            </a:r>
            <a:r>
              <a:rPr lang="en-US" sz="1200" dirty="0">
                <a:solidFill>
                  <a:srgbClr val="7030A0"/>
                </a:solidFill>
                <a:latin typeface="Calibri"/>
                <a:ea typeface="Calibri" panose="020F0502020204030204" pitchFamily="34" charset="0"/>
                <a:cs typeface="Arial"/>
              </a:rPr>
              <a:t>Or</a:t>
            </a:r>
            <a:r>
              <a:rPr lang="en-US" sz="1200" dirty="0">
                <a:solidFill>
                  <a:srgbClr val="7030A0"/>
                </a:solidFill>
                <a:latin typeface="Calibri"/>
                <a:ea typeface="+mn-lt"/>
                <a:cs typeface="+mn-lt"/>
              </a:rPr>
              <a:t> if Sales Region = EMEA or APAC</a:t>
            </a:r>
            <a:endParaRPr lang="en-US" sz="1200" dirty="0">
              <a:solidFill>
                <a:srgbClr val="7030A0"/>
              </a:solidFill>
              <a:effectLst/>
              <a:latin typeface="Calibri"/>
              <a:ea typeface="+mn-lt"/>
              <a:cs typeface="+mn-lt"/>
            </a:endParaRPr>
          </a:p>
          <a:p>
            <a:pPr marL="342900" indent="-342900" fontAlgn="ctr">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Lumen submits SI </a:t>
            </a:r>
            <a:r>
              <a:rPr lang="en-US" sz="1200" dirty="0">
                <a:solidFill>
                  <a:srgbClr val="7030A0"/>
                </a:solidFill>
                <a:latin typeface="Calibri"/>
                <a:ea typeface="Calibri" panose="020F0502020204030204" pitchFamily="34" charset="0"/>
                <a:cs typeface="Calibri"/>
              </a:rPr>
              <a:t>or ROC </a:t>
            </a:r>
            <a:r>
              <a:rPr lang="en-US" sz="1200" dirty="0">
                <a:effectLst/>
                <a:latin typeface="Calibri"/>
                <a:ea typeface="Calibri" panose="020F0502020204030204" pitchFamily="34" charset="0"/>
                <a:cs typeface="Calibri"/>
              </a:rPr>
              <a:t>for all LATAM locations</a:t>
            </a:r>
          </a:p>
          <a:p>
            <a:pPr marL="742950" marR="0" lvl="1" indent="-285750" fontAlgn="ctr">
              <a:spcBef>
                <a:spcPts val="0"/>
              </a:spcBef>
              <a:spcAft>
                <a:spcPts val="0"/>
              </a:spcAft>
              <a:buSzPts val="1000"/>
              <a:buFont typeface="Wingdings" panose="02070309020205020404" pitchFamily="49" charset="0"/>
              <a:buChar char="§"/>
              <a:tabLst>
                <a:tab pos="914400" algn="l"/>
              </a:tabLst>
            </a:pPr>
            <a:r>
              <a:rPr lang="en-US" sz="1200" dirty="0">
                <a:effectLst/>
                <a:latin typeface="Calibri"/>
                <a:ea typeface="Calibri" panose="020F0502020204030204" pitchFamily="34" charset="0"/>
                <a:cs typeface="Times New Roman"/>
              </a:rPr>
              <a:t>NA/EMEA/APAC sold ROC go to new COG team - TBD</a:t>
            </a:r>
          </a:p>
          <a:p>
            <a:pPr marL="342900" indent="-342900" fontAlgn="ctr">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New Lumen COG team receives SI</a:t>
            </a:r>
            <a:r>
              <a:rPr lang="en-US" sz="1200" dirty="0">
                <a:latin typeface="Calibri"/>
                <a:ea typeface="Calibri" panose="020F0502020204030204" pitchFamily="34" charset="0"/>
                <a:cs typeface="Calibri"/>
              </a:rPr>
              <a:t> </a:t>
            </a:r>
            <a:r>
              <a:rPr lang="en-US" sz="1200" dirty="0">
                <a:effectLst/>
                <a:latin typeface="Calibri"/>
                <a:ea typeface="Calibri" panose="020F0502020204030204" pitchFamily="34" charset="0"/>
                <a:cs typeface="Calibri"/>
              </a:rPr>
              <a:t> </a:t>
            </a:r>
            <a:r>
              <a:rPr lang="en-US" sz="1200" dirty="0">
                <a:solidFill>
                  <a:srgbClr val="7030A0"/>
                </a:solidFill>
                <a:latin typeface="Calibri"/>
                <a:ea typeface="Calibri" panose="020F0502020204030204" pitchFamily="34" charset="0"/>
                <a:cs typeface="Calibri"/>
              </a:rPr>
              <a:t>or ROC</a:t>
            </a:r>
            <a:r>
              <a:rPr lang="en-US" sz="1200" dirty="0">
                <a:latin typeface="Calibri"/>
                <a:ea typeface="Calibri" panose="020F0502020204030204" pitchFamily="34" charset="0"/>
                <a:cs typeface="Calibri"/>
              </a:rPr>
              <a:t> </a:t>
            </a:r>
            <a:r>
              <a:rPr lang="en-US" sz="1200" dirty="0">
                <a:effectLst/>
                <a:latin typeface="Calibri"/>
                <a:ea typeface="Calibri" panose="020F0502020204030204" pitchFamily="34" charset="0"/>
                <a:cs typeface="Calibri"/>
              </a:rPr>
              <a:t>&amp; contacts LATAM for vendor bid – Configure new contacts/emails for LATAM Wholesale team</a:t>
            </a:r>
          </a:p>
          <a:p>
            <a:pPr marL="742950" marR="0" lvl="1" indent="-285750" fontAlgn="ctr">
              <a:spcBef>
                <a:spcPts val="0"/>
              </a:spcBef>
              <a:spcAft>
                <a:spcPts val="0"/>
              </a:spcAft>
              <a:buSzPts val="1000"/>
              <a:buFont typeface="Wingdings" panose="02070309020205020404" pitchFamily="49" charset="0"/>
              <a:buChar char="§"/>
              <a:tabLst>
                <a:tab pos="914400" algn="l"/>
              </a:tabLst>
            </a:pPr>
            <a:r>
              <a:rPr lang="en-US" sz="1200" dirty="0">
                <a:effectLst/>
                <a:latin typeface="Calibri"/>
                <a:ea typeface="Calibri" panose="020F0502020204030204" pitchFamily="34" charset="0"/>
                <a:cs typeface="Times New Roman"/>
              </a:rPr>
              <a:t>Need to add Columbus as new vendor</a:t>
            </a: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Lumen updates AMS to include Columbus vendor (for Lumen) info/pricing</a:t>
            </a: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LATAM team receives email from Lumen COG with product request.</a:t>
            </a: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LATAM creates Quote in Siebel 8</a:t>
            </a:r>
          </a:p>
          <a:p>
            <a:pPr marL="742950" lvl="1" indent="-285750" fontAlgn="ctr">
              <a:buSzPts val="1000"/>
              <a:buFont typeface="Wingdings" panose="02070309020205020404" pitchFamily="49" charset="0"/>
              <a:buChar char="§"/>
              <a:tabLst>
                <a:tab pos="914400" algn="l"/>
              </a:tabLst>
            </a:pPr>
            <a:r>
              <a:rPr lang="en-US" sz="1200" dirty="0">
                <a:effectLst/>
                <a:latin typeface="Calibri"/>
                <a:ea typeface="Calibri" panose="020F0502020204030204" pitchFamily="34" charset="0"/>
                <a:cs typeface="Times New Roman"/>
              </a:rPr>
              <a:t>Add Northern Cluster locations/pricing into Siebel</a:t>
            </a:r>
            <a:r>
              <a:rPr lang="en-US" sz="1200" dirty="0">
                <a:latin typeface="Calibri"/>
                <a:ea typeface="Calibri" panose="020F0502020204030204" pitchFamily="34" charset="0"/>
                <a:cs typeface="Times New Roman"/>
              </a:rPr>
              <a:t> </a:t>
            </a:r>
            <a:endParaRPr lang="en-US" sz="1200" dirty="0">
              <a:effectLst/>
              <a:latin typeface="Calibri"/>
              <a:ea typeface="Calibri" panose="020F0502020204030204" pitchFamily="34" charset="0"/>
              <a:cs typeface="Times New Roman" panose="02020603050405020304" pitchFamily="18" charset="0"/>
            </a:endParaRPr>
          </a:p>
          <a:p>
            <a:pPr marL="342900" indent="-342900" fontAlgn="ctr">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LATAM Wholesale sends email back to Lumen COG with vendor/pricing and Siebel reference data to refer to the original Siebel quote</a:t>
            </a:r>
            <a:r>
              <a:rPr lang="en-US" sz="1200" dirty="0">
                <a:latin typeface="Calibri"/>
                <a:ea typeface="Calibri" panose="020F0502020204030204" pitchFamily="34" charset="0"/>
                <a:cs typeface="Calibri"/>
              </a:rPr>
              <a:t> </a:t>
            </a:r>
            <a:endParaRPr lang="en-US" sz="1200" dirty="0">
              <a:effectLst/>
              <a:latin typeface="Calibri"/>
              <a:ea typeface="Calibri" panose="020F0502020204030204" pitchFamily="34" charset="0"/>
              <a:cs typeface="Calibri"/>
            </a:endParaRPr>
          </a:p>
          <a:p>
            <a:pPr marL="342900" marR="0">
              <a:spcBef>
                <a:spcPts val="0"/>
              </a:spcBef>
              <a:spcAft>
                <a:spcPts val="0"/>
              </a:spcAft>
            </a:pPr>
            <a:endParaRPr lang="en-US" sz="1200" dirty="0">
              <a:effectLst/>
              <a:latin typeface="Calibri"/>
              <a:ea typeface="Calibri" panose="020F0502020204030204" pitchFamily="34" charset="0"/>
              <a:cs typeface="Calibri"/>
            </a:endParaRPr>
          </a:p>
          <a:p>
            <a:pPr marL="0" marR="0">
              <a:spcBef>
                <a:spcPts val="0"/>
              </a:spcBef>
              <a:spcAft>
                <a:spcPts val="0"/>
              </a:spcAft>
            </a:pPr>
            <a:endParaRPr lang="en-US" sz="1200" dirty="0">
              <a:effectLst/>
              <a:latin typeface="Calibri"/>
              <a:ea typeface="Calibri" panose="020F0502020204030204" pitchFamily="34" charset="0"/>
              <a:cs typeface="Calibri"/>
            </a:endParaRPr>
          </a:p>
          <a:p>
            <a:pPr marL="0" marR="0">
              <a:spcBef>
                <a:spcPts val="0"/>
              </a:spcBef>
              <a:spcAft>
                <a:spcPts val="0"/>
              </a:spcAft>
            </a:pPr>
            <a:r>
              <a:rPr lang="en-US" sz="1200" u="sng" dirty="0">
                <a:effectLst/>
                <a:latin typeface="Calibri"/>
                <a:ea typeface="Calibri" panose="020F0502020204030204" pitchFamily="34" charset="0"/>
                <a:cs typeface="Calibri"/>
              </a:rPr>
              <a:t>Ordering</a:t>
            </a:r>
            <a:endParaRPr lang="en-US" sz="1200" dirty="0">
              <a:effectLst/>
              <a:latin typeface="Calibri"/>
              <a:ea typeface="Calibri" panose="020F0502020204030204" pitchFamily="34" charset="0"/>
              <a:cs typeface="Calibri"/>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Removal of automatic EON &gt; Siebel 8 integration for all Lumen to LATAM orders - </a:t>
            </a:r>
            <a:r>
              <a:rPr lang="en-US" sz="1200" u="sng" dirty="0">
                <a:effectLst/>
                <a:latin typeface="Calibri"/>
                <a:ea typeface="Calibri" panose="020F0502020204030204" pitchFamily="34" charset="0"/>
                <a:cs typeface="Calibri"/>
              </a:rPr>
              <a:t>New Process:</a:t>
            </a:r>
            <a:r>
              <a:rPr lang="en-US" sz="1200" dirty="0">
                <a:effectLst/>
                <a:latin typeface="Calibri"/>
                <a:ea typeface="Calibri" panose="020F0502020204030204" pitchFamily="34" charset="0"/>
                <a:cs typeface="Calibri"/>
              </a:rPr>
              <a:t> Orders will be sent via email order template to LATAM in the Offnet Ordering process</a:t>
            </a: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EON Ordering tasks previously performed by LATAM teams will need reassignment to new Lumen owners - </a:t>
            </a:r>
            <a:r>
              <a:rPr lang="en-US" sz="1200" u="sng" dirty="0">
                <a:effectLst/>
                <a:latin typeface="Calibri"/>
                <a:ea typeface="Calibri" panose="020F0502020204030204" pitchFamily="34" charset="0"/>
                <a:cs typeface="Calibri"/>
              </a:rPr>
              <a:t>New Process:</a:t>
            </a:r>
            <a:r>
              <a:rPr lang="en-US" sz="1200" dirty="0">
                <a:effectLst/>
                <a:latin typeface="Calibri"/>
                <a:ea typeface="Calibri" panose="020F0502020204030204" pitchFamily="34" charset="0"/>
                <a:cs typeface="Calibri"/>
              </a:rPr>
              <a:t> Ordering tasks will need to be performed by different Lumen resources</a:t>
            </a: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200" dirty="0">
                <a:effectLst/>
                <a:latin typeface="Calibri"/>
                <a:ea typeface="Calibri" panose="020F0502020204030204" pitchFamily="34" charset="0"/>
                <a:cs typeface="Calibri"/>
              </a:rPr>
              <a:t>LATAM Ordering will take Lumen In-Bound orders and submit them into Siebel</a:t>
            </a:r>
          </a:p>
        </p:txBody>
      </p:sp>
      <p:sp>
        <p:nvSpPr>
          <p:cNvPr id="6" name="Slide Number Placeholder 4">
            <a:extLst>
              <a:ext uri="{FF2B5EF4-FFF2-40B4-BE49-F238E27FC236}">
                <a16:creationId xmlns:a16="http://schemas.microsoft.com/office/drawing/2014/main" id="{6F8D91D7-A690-4F40-A4E5-EA270634B822}"/>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13</a:t>
            </a:fld>
            <a:endParaRPr lang="en-US"/>
          </a:p>
        </p:txBody>
      </p:sp>
    </p:spTree>
    <p:extLst>
      <p:ext uri="{BB962C8B-B14F-4D97-AF65-F5344CB8AC3E}">
        <p14:creationId xmlns:p14="http://schemas.microsoft.com/office/powerpoint/2010/main" val="379581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EC0AC729-B979-4AD8-A87F-19E6BCE89BC2}"/>
              </a:ext>
            </a:extLst>
          </p:cNvPr>
          <p:cNvSpPr txBox="1">
            <a:spLocks/>
          </p:cNvSpPr>
          <p:nvPr/>
        </p:nvSpPr>
        <p:spPr>
          <a:xfrm>
            <a:off x="226709" y="267582"/>
            <a:ext cx="6353736" cy="3392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s-AR" sz="1600" dirty="0"/>
              <a:t>Process Changes – IFO/EON ROW </a:t>
            </a:r>
            <a:r>
              <a:rPr lang="es-AR" sz="1600" dirty="0">
                <a:sym typeface="Wingdings" panose="05000000000000000000" pitchFamily="2" charset="2"/>
              </a:rPr>
              <a:t> LATAM (2/3)</a:t>
            </a:r>
            <a:endParaRPr lang="en-US" sz="1600" dirty="0"/>
          </a:p>
        </p:txBody>
      </p:sp>
      <p:sp>
        <p:nvSpPr>
          <p:cNvPr id="2" name="TextBox 1">
            <a:extLst>
              <a:ext uri="{FF2B5EF4-FFF2-40B4-BE49-F238E27FC236}">
                <a16:creationId xmlns:a16="http://schemas.microsoft.com/office/drawing/2014/main" id="{43EB0CCB-DC7B-4F5E-88ED-BB931D5FD079}"/>
              </a:ext>
            </a:extLst>
          </p:cNvPr>
          <p:cNvSpPr txBox="1"/>
          <p:nvPr/>
        </p:nvSpPr>
        <p:spPr>
          <a:xfrm>
            <a:off x="6888996" y="267582"/>
            <a:ext cx="2131017" cy="339248"/>
          </a:xfrm>
          <a:prstGeom prst="rect">
            <a:avLst/>
          </a:prstGeom>
          <a:solidFill>
            <a:srgbClr val="FFC000"/>
          </a:solidFill>
        </p:spPr>
        <p:txBody>
          <a:bodyPr vert="horz" wrap="square" lIns="91440" tIns="45720" rIns="91440" bIns="45720" rtlCol="0" anchor="b">
            <a:noAutofit/>
          </a:bodyPr>
          <a:lstStyle/>
          <a:p>
            <a:pPr algn="l"/>
            <a:r>
              <a:rPr lang="en-US" sz="1100" dirty="0"/>
              <a:t>Working Slides </a:t>
            </a:r>
          </a:p>
        </p:txBody>
      </p:sp>
      <p:sp>
        <p:nvSpPr>
          <p:cNvPr id="7" name="TextBox 6">
            <a:extLst>
              <a:ext uri="{FF2B5EF4-FFF2-40B4-BE49-F238E27FC236}">
                <a16:creationId xmlns:a16="http://schemas.microsoft.com/office/drawing/2014/main" id="{054A3C93-F0D6-4773-8405-7AEF60E65EFC}"/>
              </a:ext>
            </a:extLst>
          </p:cNvPr>
          <p:cNvSpPr txBox="1"/>
          <p:nvPr/>
        </p:nvSpPr>
        <p:spPr>
          <a:xfrm>
            <a:off x="534692" y="1157256"/>
            <a:ext cx="7733654" cy="3108543"/>
          </a:xfrm>
          <a:prstGeom prst="rect">
            <a:avLst/>
          </a:prstGeom>
          <a:noFill/>
        </p:spPr>
        <p:txBody>
          <a:bodyPr wrap="square" lIns="91440" tIns="45720" rIns="91440" bIns="45720" anchor="t">
            <a:spAutoFit/>
          </a:bodyPr>
          <a:lstStyle/>
          <a:p>
            <a:pPr marL="0" marR="0">
              <a:spcBef>
                <a:spcPts val="0"/>
              </a:spcBef>
              <a:spcAft>
                <a:spcPts val="0"/>
              </a:spcAft>
            </a:pPr>
            <a:r>
              <a:rPr lang="en-US" sz="1400" u="sng" dirty="0">
                <a:effectLst/>
                <a:latin typeface="Calibri" panose="020F0502020204030204" pitchFamily="34" charset="0"/>
                <a:ea typeface="Calibri" panose="020F0502020204030204" pitchFamily="34" charset="0"/>
              </a:rPr>
              <a:t>CCMs</a:t>
            </a:r>
            <a:endParaRPr lang="en-US" sz="1400" dirty="0">
              <a:effectLst/>
              <a:latin typeface="Calibri" panose="020F0502020204030204" pitchFamily="34" charset="0"/>
              <a:ea typeface="Calibri" panose="020F0502020204030204" pitchFamily="34" charset="0"/>
            </a:endParaRPr>
          </a:p>
          <a:p>
            <a:pPr>
              <a:tabLst>
                <a:tab pos="457200" algn="l"/>
              </a:tabLst>
            </a:pPr>
            <a:endParaRPr lang="en-US" sz="1400" u="sng" dirty="0">
              <a:latin typeface="Calibri"/>
              <a:ea typeface="Calibri" panose="020F0502020204030204" pitchFamily="34" charset="0"/>
              <a:cs typeface="Calibri"/>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dirty="0">
                <a:effectLst/>
                <a:latin typeface="Calibri" panose="020F0502020204030204" pitchFamily="34" charset="0"/>
                <a:ea typeface="Calibri" panose="020F0502020204030204" pitchFamily="34" charset="0"/>
              </a:rPr>
              <a:t>LATAM International Order Manager (CCM) role and process will change to no longer use EON to monitor orders - </a:t>
            </a:r>
            <a:r>
              <a:rPr lang="en-US" sz="1400" u="sng" dirty="0">
                <a:effectLst/>
                <a:latin typeface="Calibri" panose="020F0502020204030204" pitchFamily="34" charset="0"/>
                <a:ea typeface="Calibri" panose="020F0502020204030204" pitchFamily="34" charset="0"/>
              </a:rPr>
              <a:t>New Process:</a:t>
            </a:r>
            <a:r>
              <a:rPr lang="en-US" sz="1400" dirty="0">
                <a:effectLst/>
                <a:latin typeface="Calibri" panose="020F0502020204030204" pitchFamily="34" charset="0"/>
                <a:ea typeface="Calibri" panose="020F0502020204030204" pitchFamily="34" charset="0"/>
              </a:rPr>
              <a:t> International Order Manager (CCM) role will serve as a direct contact with Lumen CCMs (Further details of process definition required)</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u="sng" dirty="0">
                <a:effectLst/>
                <a:latin typeface="Calibri" panose="020F0502020204030204" pitchFamily="34" charset="0"/>
                <a:ea typeface="Calibri" panose="020F0502020204030204" pitchFamily="34" charset="0"/>
              </a:rPr>
              <a:t>New Process: </a:t>
            </a:r>
            <a:r>
              <a:rPr lang="en-US" sz="1400" dirty="0">
                <a:effectLst/>
                <a:latin typeface="Calibri" panose="020F0502020204030204" pitchFamily="34" charset="0"/>
                <a:ea typeface="Calibri" panose="020F0502020204030204" pitchFamily="34" charset="0"/>
              </a:rPr>
              <a:t>International Order Manager (CCM) will need to manage In-Bound Offnet order requests from Lumen Offnet Ordering team for orders, supps and also to return order details to Lumen.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spcBef>
                <a:spcPts val="0"/>
              </a:spcBef>
              <a:spcAft>
                <a:spcPts val="0"/>
              </a:spcAft>
              <a:buFont typeface="Wingdings"/>
              <a:buChar char="§"/>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400" u="sng" dirty="0">
                <a:effectLst/>
                <a:latin typeface="Calibri" panose="020F0502020204030204" pitchFamily="34" charset="0"/>
                <a:ea typeface="Calibri" panose="020F0502020204030204" pitchFamily="34" charset="0"/>
              </a:rPr>
              <a:t>Off-Net</a:t>
            </a:r>
            <a:endParaRPr lang="en-US" sz="1400" dirty="0">
              <a:effectLst/>
              <a:latin typeface="Calibri" panose="020F0502020204030204" pitchFamily="34" charset="0"/>
              <a:ea typeface="Calibri" panose="020F0502020204030204" pitchFamily="34" charset="0"/>
            </a:endParaRPr>
          </a:p>
          <a:p>
            <a:pPr>
              <a:tabLst>
                <a:tab pos="457200" algn="l"/>
              </a:tabLst>
            </a:pPr>
            <a:endParaRPr lang="en-US" sz="1400" u="sng" dirty="0">
              <a:latin typeface="Calibri"/>
              <a:ea typeface="Calibri" panose="020F0502020204030204" pitchFamily="34" charset="0"/>
              <a:cs typeface="Calibri"/>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dirty="0">
                <a:effectLst/>
                <a:latin typeface="Calibri" panose="020F0502020204030204" pitchFamily="34" charset="0"/>
                <a:ea typeface="Calibri" panose="020F0502020204030204" pitchFamily="34" charset="0"/>
              </a:rPr>
              <a:t>International Team will send LATAM terminating orders to LATAM International Order Manager via email with template and any Supps requiring a provisioning change</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dirty="0">
                <a:effectLst/>
                <a:latin typeface="Calibri" panose="020F0502020204030204" pitchFamily="34" charset="0"/>
                <a:ea typeface="Calibri" panose="020F0502020204030204" pitchFamily="34" charset="0"/>
              </a:rPr>
              <a:t>International Team will receive order details from LATAM CCM</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4">
            <a:extLst>
              <a:ext uri="{FF2B5EF4-FFF2-40B4-BE49-F238E27FC236}">
                <a16:creationId xmlns:a16="http://schemas.microsoft.com/office/drawing/2014/main" id="{09C9BDE6-4B21-4C88-B6CB-2690D0EA4507}"/>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14</a:t>
            </a:fld>
            <a:endParaRPr lang="en-US"/>
          </a:p>
        </p:txBody>
      </p:sp>
    </p:spTree>
    <p:extLst>
      <p:ext uri="{BB962C8B-B14F-4D97-AF65-F5344CB8AC3E}">
        <p14:creationId xmlns:p14="http://schemas.microsoft.com/office/powerpoint/2010/main" val="190199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EC0AC729-B979-4AD8-A87F-19E6BCE89BC2}"/>
              </a:ext>
            </a:extLst>
          </p:cNvPr>
          <p:cNvSpPr txBox="1">
            <a:spLocks/>
          </p:cNvSpPr>
          <p:nvPr/>
        </p:nvSpPr>
        <p:spPr>
          <a:xfrm>
            <a:off x="226709" y="267582"/>
            <a:ext cx="6353736" cy="3392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s-AR" sz="1600" dirty="0"/>
              <a:t>Process Changes – IFO/EON ROW </a:t>
            </a:r>
            <a:r>
              <a:rPr lang="es-AR" sz="1600" dirty="0">
                <a:sym typeface="Wingdings" panose="05000000000000000000" pitchFamily="2" charset="2"/>
              </a:rPr>
              <a:t> LATAM (3/3)</a:t>
            </a:r>
            <a:endParaRPr lang="en-US" sz="1600" dirty="0"/>
          </a:p>
        </p:txBody>
      </p:sp>
      <p:sp>
        <p:nvSpPr>
          <p:cNvPr id="2" name="TextBox 1">
            <a:extLst>
              <a:ext uri="{FF2B5EF4-FFF2-40B4-BE49-F238E27FC236}">
                <a16:creationId xmlns:a16="http://schemas.microsoft.com/office/drawing/2014/main" id="{43EB0CCB-DC7B-4F5E-88ED-BB931D5FD079}"/>
              </a:ext>
            </a:extLst>
          </p:cNvPr>
          <p:cNvSpPr txBox="1"/>
          <p:nvPr/>
        </p:nvSpPr>
        <p:spPr>
          <a:xfrm>
            <a:off x="6888996" y="267582"/>
            <a:ext cx="2131017" cy="339248"/>
          </a:xfrm>
          <a:prstGeom prst="rect">
            <a:avLst/>
          </a:prstGeom>
          <a:solidFill>
            <a:srgbClr val="FFC000"/>
          </a:solidFill>
        </p:spPr>
        <p:txBody>
          <a:bodyPr vert="horz" wrap="square" lIns="91440" tIns="45720" rIns="91440" bIns="45720" rtlCol="0" anchor="b">
            <a:noAutofit/>
          </a:bodyPr>
          <a:lstStyle/>
          <a:p>
            <a:pPr algn="l"/>
            <a:r>
              <a:rPr lang="en-US" sz="1100" dirty="0"/>
              <a:t>Working Slides </a:t>
            </a:r>
          </a:p>
        </p:txBody>
      </p:sp>
      <p:sp>
        <p:nvSpPr>
          <p:cNvPr id="7" name="TextBox 6">
            <a:extLst>
              <a:ext uri="{FF2B5EF4-FFF2-40B4-BE49-F238E27FC236}">
                <a16:creationId xmlns:a16="http://schemas.microsoft.com/office/drawing/2014/main" id="{FFB26C43-AD50-45FD-8803-74984D8450D8}"/>
              </a:ext>
            </a:extLst>
          </p:cNvPr>
          <p:cNvSpPr txBox="1"/>
          <p:nvPr/>
        </p:nvSpPr>
        <p:spPr>
          <a:xfrm>
            <a:off x="494113" y="732672"/>
            <a:ext cx="8159289" cy="3970318"/>
          </a:xfrm>
          <a:prstGeom prst="rect">
            <a:avLst/>
          </a:prstGeom>
          <a:noFill/>
        </p:spPr>
        <p:txBody>
          <a:bodyPr wrap="square" lIns="91440" tIns="45720" rIns="91440" bIns="45720" anchor="t">
            <a:spAutoFit/>
          </a:bodyPr>
          <a:lstStyle/>
          <a:p>
            <a:r>
              <a:rPr lang="en-US" sz="1400" u="sng">
                <a:effectLst/>
                <a:latin typeface="Calibri"/>
                <a:ea typeface="Calibri" panose="020F0502020204030204" pitchFamily="34" charset="0"/>
                <a:cs typeface="Calibri"/>
              </a:rPr>
              <a:t>Provisioning</a:t>
            </a:r>
            <a:r>
              <a:rPr lang="en-US" sz="1400" u="sng">
                <a:latin typeface="Calibri"/>
                <a:ea typeface="Calibri" panose="020F0502020204030204" pitchFamily="34" charset="0"/>
                <a:cs typeface="Calibri"/>
              </a:rPr>
              <a:t> </a:t>
            </a:r>
            <a:endParaRPr lang="en-US" sz="1400" dirty="0">
              <a:latin typeface="Calibri" panose="020F0502020204030204" pitchFamily="34" charset="0"/>
              <a:ea typeface="Calibri" panose="020F0502020204030204" pitchFamily="34" charset="0"/>
              <a:cs typeface="Calibri" panose="020F0502020204030204" pitchFamily="34" charset="0"/>
            </a:endParaRPr>
          </a:p>
          <a:p>
            <a:pPr>
              <a:tabLst>
                <a:tab pos="457200" algn="l"/>
              </a:tabLst>
            </a:pPr>
            <a:endParaRPr lang="en-US" sz="1400" u="sng" dirty="0">
              <a:latin typeface="Calibri"/>
              <a:ea typeface="Calibri" panose="020F0502020204030204" pitchFamily="34" charset="0"/>
              <a:cs typeface="Calibri"/>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i="1" dirty="0">
                <a:effectLst/>
                <a:latin typeface="Calibri" panose="020F0502020204030204" pitchFamily="34" charset="0"/>
                <a:ea typeface="Calibri" panose="020F0502020204030204" pitchFamily="34" charset="0"/>
              </a:rPr>
              <a:t>Short Term - </a:t>
            </a:r>
            <a:r>
              <a:rPr lang="en-US" sz="1400" dirty="0">
                <a:effectLst/>
                <a:latin typeface="Calibri" panose="020F0502020204030204" pitchFamily="34" charset="0"/>
                <a:ea typeface="Calibri" panose="020F0502020204030204" pitchFamily="34" charset="0"/>
              </a:rPr>
              <a:t>LATAM Designers will use Offnet handoff details and complete design to the customer premise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i="1" dirty="0">
                <a:effectLst/>
                <a:latin typeface="Calibri" panose="020F0502020204030204" pitchFamily="34" charset="0"/>
                <a:ea typeface="Calibri" panose="020F0502020204030204" pitchFamily="34" charset="0"/>
              </a:rPr>
              <a:t>Short Term - </a:t>
            </a:r>
            <a:r>
              <a:rPr lang="en-US" sz="1400" dirty="0">
                <a:effectLst/>
                <a:latin typeface="Calibri" panose="020F0502020204030204" pitchFamily="34" charset="0"/>
                <a:ea typeface="Calibri" panose="020F0502020204030204" pitchFamily="34" charset="0"/>
              </a:rPr>
              <a:t>LATAM Provisioners will provide CCM the DLR (Design Layout Record) and vendor (LATAM order details - Circuit ID/Service ID/etc.</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spcBef>
                <a:spcPts val="0"/>
              </a:spcBef>
              <a:spcAft>
                <a:spcPts val="0"/>
              </a:spcAft>
              <a:buFont typeface="Wingdings"/>
              <a:buChar char="§"/>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i="1" dirty="0">
                <a:effectLst/>
                <a:latin typeface="Calibri" panose="020F0502020204030204" pitchFamily="34" charset="0"/>
                <a:ea typeface="Calibri" panose="020F0502020204030204" pitchFamily="34" charset="0"/>
              </a:rPr>
              <a:t>Long Term</a:t>
            </a:r>
            <a:r>
              <a:rPr lang="en-US" sz="1400" dirty="0">
                <a:effectLst/>
                <a:latin typeface="Calibri" panose="020F0502020204030204" pitchFamily="34" charset="0"/>
                <a:ea typeface="Calibri" panose="020F0502020204030204" pitchFamily="34" charset="0"/>
              </a:rPr>
              <a:t> - International team will end all provisioning in LATAM and will manage Partner Ordering with LATAM</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i="1" dirty="0">
                <a:effectLst/>
                <a:latin typeface="Calibri" panose="020F0502020204030204" pitchFamily="34" charset="0"/>
                <a:ea typeface="Calibri" panose="020F0502020204030204" pitchFamily="34" charset="0"/>
              </a:rPr>
              <a:t>Long Term</a:t>
            </a:r>
            <a:r>
              <a:rPr lang="en-US" sz="1400" dirty="0">
                <a:effectLst/>
                <a:latin typeface="Calibri" panose="020F0502020204030204" pitchFamily="34" charset="0"/>
                <a:ea typeface="Calibri" panose="020F0502020204030204" pitchFamily="34" charset="0"/>
              </a:rPr>
              <a:t> - LATAM will perform all provisioning in LATAM</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u="sng" dirty="0">
                <a:effectLst/>
                <a:latin typeface="Calibri" panose="020F0502020204030204" pitchFamily="34" charset="0"/>
                <a:ea typeface="Calibri" panose="020F0502020204030204" pitchFamily="34" charset="0"/>
              </a:rPr>
              <a:t>Field/Logistics</a:t>
            </a:r>
            <a:endParaRPr lang="en-US" sz="1400" dirty="0">
              <a:effectLst/>
              <a:latin typeface="Calibri" panose="020F0502020204030204" pitchFamily="34" charset="0"/>
              <a:ea typeface="Calibri" panose="020F0502020204030204" pitchFamily="34" charset="0"/>
            </a:endParaRPr>
          </a:p>
          <a:p>
            <a:pPr>
              <a:tabLst>
                <a:tab pos="457200" algn="l"/>
              </a:tabLst>
            </a:pPr>
            <a:endParaRPr lang="en-US" sz="1400" u="sng" dirty="0">
              <a:latin typeface="Calibri"/>
              <a:ea typeface="Calibri" panose="020F0502020204030204" pitchFamily="34" charset="0"/>
              <a:cs typeface="Calibri"/>
            </a:endParaRPr>
          </a:p>
          <a:p>
            <a:pPr marL="285750" marR="0" lvl="0" indent="-285750" fontAlgn="ctr">
              <a:spcBef>
                <a:spcPts val="0"/>
              </a:spcBef>
              <a:spcAft>
                <a:spcPts val="0"/>
              </a:spcAft>
              <a:buSzPts val="1000"/>
              <a:buFont typeface="Wingdings"/>
              <a:buChar char="§"/>
              <a:tabLst>
                <a:tab pos="457200" algn="l"/>
              </a:tabLst>
            </a:pPr>
            <a:r>
              <a:rPr lang="en-US" sz="1400" dirty="0">
                <a:effectLst/>
                <a:latin typeface="Calibri" panose="020F0502020204030204" pitchFamily="34" charset="0"/>
                <a:ea typeface="Calibri" panose="020F0502020204030204" pitchFamily="34" charset="0"/>
              </a:rPr>
              <a:t>Process changes required to communicate CPE requests from Lumen to LATAM</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400" u="sng" dirty="0">
                <a:effectLst/>
                <a:latin typeface="Calibri" panose="020F0502020204030204" pitchFamily="34" charset="0"/>
                <a:ea typeface="Calibri" panose="020F0502020204030204" pitchFamily="34" charset="0"/>
              </a:rPr>
              <a:t>Activations</a:t>
            </a:r>
            <a:endParaRPr lang="en-US" sz="1400" dirty="0">
              <a:effectLst/>
              <a:latin typeface="Calibri" panose="020F0502020204030204" pitchFamily="34" charset="0"/>
              <a:ea typeface="Calibri" panose="020F0502020204030204" pitchFamily="34" charset="0"/>
            </a:endParaRPr>
          </a:p>
          <a:p>
            <a:pPr>
              <a:tabLst>
                <a:tab pos="457200" algn="l"/>
              </a:tabLst>
            </a:pPr>
            <a:endParaRPr lang="en-US" sz="1400" u="sng" dirty="0">
              <a:latin typeface="Calibri"/>
              <a:ea typeface="Calibri" panose="020F0502020204030204" pitchFamily="34" charset="0"/>
              <a:cs typeface="Calibri"/>
            </a:endParaRPr>
          </a:p>
          <a:p>
            <a:pPr marL="342900" marR="0" lvl="0" indent="-342900" fontAlgn="ctr">
              <a:spcBef>
                <a:spcPts val="0"/>
              </a:spcBef>
              <a:spcAft>
                <a:spcPts val="0"/>
              </a:spcAft>
              <a:buSzPts val="1000"/>
              <a:buFont typeface="Wingdings" panose="05050102010706020507" pitchFamily="18" charset="2"/>
              <a:buChar char="§"/>
              <a:tabLst>
                <a:tab pos="457200" algn="l"/>
              </a:tabLst>
            </a:pPr>
            <a:r>
              <a:rPr lang="en-US" sz="1400" dirty="0">
                <a:effectLst/>
                <a:latin typeface="Calibri" panose="020F0502020204030204" pitchFamily="34" charset="0"/>
                <a:ea typeface="Calibri" panose="020F0502020204030204" pitchFamily="34" charset="0"/>
              </a:rPr>
              <a:t>Process changes required for end to end circuit test and activation</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4">
            <a:extLst>
              <a:ext uri="{FF2B5EF4-FFF2-40B4-BE49-F238E27FC236}">
                <a16:creationId xmlns:a16="http://schemas.microsoft.com/office/drawing/2014/main" id="{4D226C17-2A5C-4585-8C19-6EF842AF9308}"/>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15</a:t>
            </a:fld>
            <a:endParaRPr lang="en-US"/>
          </a:p>
        </p:txBody>
      </p:sp>
    </p:spTree>
    <p:extLst>
      <p:ext uri="{BB962C8B-B14F-4D97-AF65-F5344CB8AC3E}">
        <p14:creationId xmlns:p14="http://schemas.microsoft.com/office/powerpoint/2010/main" val="102181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EC0AC729-B979-4AD8-A87F-19E6BCE89BC2}"/>
              </a:ext>
            </a:extLst>
          </p:cNvPr>
          <p:cNvSpPr txBox="1">
            <a:spLocks/>
          </p:cNvSpPr>
          <p:nvPr/>
        </p:nvSpPr>
        <p:spPr>
          <a:xfrm>
            <a:off x="226709" y="267582"/>
            <a:ext cx="6353736" cy="3392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s-AR" sz="1600" dirty="0"/>
              <a:t>Process Changes – Scenario Manager</a:t>
            </a:r>
            <a:endParaRPr lang="en-US" sz="1600" dirty="0"/>
          </a:p>
        </p:txBody>
      </p:sp>
      <p:sp>
        <p:nvSpPr>
          <p:cNvPr id="2" name="TextBox 1">
            <a:extLst>
              <a:ext uri="{FF2B5EF4-FFF2-40B4-BE49-F238E27FC236}">
                <a16:creationId xmlns:a16="http://schemas.microsoft.com/office/drawing/2014/main" id="{43EB0CCB-DC7B-4F5E-88ED-BB931D5FD079}"/>
              </a:ext>
            </a:extLst>
          </p:cNvPr>
          <p:cNvSpPr txBox="1"/>
          <p:nvPr/>
        </p:nvSpPr>
        <p:spPr>
          <a:xfrm>
            <a:off x="6888996" y="267582"/>
            <a:ext cx="2131017" cy="339248"/>
          </a:xfrm>
          <a:prstGeom prst="rect">
            <a:avLst/>
          </a:prstGeom>
          <a:solidFill>
            <a:srgbClr val="FFC000"/>
          </a:solidFill>
        </p:spPr>
        <p:txBody>
          <a:bodyPr vert="horz" wrap="square" lIns="91440" tIns="45720" rIns="91440" bIns="45720" rtlCol="0" anchor="b">
            <a:noAutofit/>
          </a:bodyPr>
          <a:lstStyle/>
          <a:p>
            <a:pPr algn="l"/>
            <a:r>
              <a:rPr lang="en-US" sz="1100" dirty="0"/>
              <a:t>Working Slides </a:t>
            </a:r>
          </a:p>
        </p:txBody>
      </p:sp>
      <p:sp>
        <p:nvSpPr>
          <p:cNvPr id="3" name="TextBox 2">
            <a:extLst>
              <a:ext uri="{FF2B5EF4-FFF2-40B4-BE49-F238E27FC236}">
                <a16:creationId xmlns:a16="http://schemas.microsoft.com/office/drawing/2014/main" id="{FB08960C-C1D2-4B1A-B8FA-7A75AD566E58}"/>
              </a:ext>
            </a:extLst>
          </p:cNvPr>
          <p:cNvSpPr txBox="1"/>
          <p:nvPr/>
        </p:nvSpPr>
        <p:spPr>
          <a:xfrm>
            <a:off x="214111" y="745765"/>
            <a:ext cx="8812368" cy="3970318"/>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r>
              <a:rPr lang="en-US" sz="1200" b="1" u="sng">
                <a:solidFill>
                  <a:srgbClr val="7030A0"/>
                </a:solidFill>
                <a:latin typeface="Calibri"/>
                <a:cs typeface="Calibri"/>
              </a:rPr>
              <a:t>Major Change – Migrated Northern Cluster to Siebel / Doku systems</a:t>
            </a:r>
            <a:r>
              <a:rPr lang="en-US" sz="1200" b="1" u="sng">
                <a:latin typeface="Calibri"/>
                <a:cs typeface="Calibri"/>
              </a:rPr>
              <a:t>:</a:t>
            </a:r>
          </a:p>
          <a:p>
            <a:pPr>
              <a:buChar char="•"/>
            </a:pPr>
            <a:endParaRPr lang="en-US" sz="1200" dirty="0">
              <a:latin typeface="Calibri"/>
              <a:cs typeface="Calibri"/>
            </a:endParaRPr>
          </a:p>
          <a:p>
            <a:pPr marL="171450" indent="-171450">
              <a:buFont typeface="Wingdings"/>
              <a:buChar char="§"/>
            </a:pPr>
            <a:r>
              <a:rPr lang="en-US" sz="1200">
                <a:latin typeface="Calibri"/>
                <a:cs typeface="Calibri"/>
              </a:rPr>
              <a:t>Expectation that Northern Cluster will migrate from EON to Siebel/Doku – Currently under analysis</a:t>
            </a:r>
            <a:endParaRPr lang="en-US" sz="1200" dirty="0">
              <a:latin typeface="Calibri"/>
              <a:cs typeface="Calibri"/>
            </a:endParaRPr>
          </a:p>
          <a:p>
            <a:endParaRPr lang="en-US" sz="1200" dirty="0">
              <a:latin typeface="Calibri"/>
              <a:cs typeface="Arial" panose="020B0604020202020204"/>
            </a:endParaRPr>
          </a:p>
          <a:p>
            <a:r>
              <a:rPr lang="en-US" sz="1200" u="sng">
                <a:latin typeface="Calibri"/>
                <a:cs typeface="Calibri"/>
              </a:rPr>
              <a:t>LATAM will be treated as Offnet:</a:t>
            </a:r>
          </a:p>
          <a:p>
            <a:pPr marL="171450" indent="-171450">
              <a:buFont typeface="Wingdings"/>
              <a:buChar char="§"/>
            </a:pPr>
            <a:r>
              <a:rPr lang="en-US" sz="1200">
                <a:latin typeface="Calibri"/>
                <a:cs typeface="Calibri"/>
              </a:rPr>
              <a:t>Remove/Update any automatic pricing</a:t>
            </a:r>
            <a:endParaRPr lang="en-US" sz="1200" dirty="0">
              <a:latin typeface="Calibri"/>
              <a:cs typeface="Calibri"/>
            </a:endParaRPr>
          </a:p>
          <a:p>
            <a:pPr marL="171450" indent="-171450">
              <a:buFont typeface="Wingdings"/>
              <a:buChar char="§"/>
            </a:pPr>
            <a:r>
              <a:rPr lang="en-US" sz="1200">
                <a:latin typeface="Calibri"/>
                <a:cs typeface="Calibri"/>
              </a:rPr>
              <a:t>AMS: Update required for Columbus pricing. Pending decision on separate LATAM instance.</a:t>
            </a:r>
            <a:endParaRPr lang="en-US" sz="1200" dirty="0">
              <a:latin typeface="Calibri"/>
              <a:cs typeface="Calibri"/>
            </a:endParaRPr>
          </a:p>
          <a:p>
            <a:pPr marL="171450" indent="-171450">
              <a:buFont typeface="Wingdings"/>
              <a:buChar char="§"/>
            </a:pPr>
            <a:r>
              <a:rPr lang="en-US" sz="1200">
                <a:latin typeface="Calibri"/>
                <a:cs typeface="Calibri"/>
              </a:rPr>
              <a:t>ROC: Submit to new COG team queue</a:t>
            </a:r>
            <a:endParaRPr lang="en-US" sz="1200" dirty="0">
              <a:latin typeface="Calibri"/>
              <a:cs typeface="Calibri"/>
            </a:endParaRPr>
          </a:p>
          <a:p>
            <a:pPr marL="171450" indent="-171450">
              <a:buFont typeface="Wingdings"/>
              <a:buChar char="§"/>
            </a:pPr>
            <a:r>
              <a:rPr lang="en-US" sz="1200">
                <a:latin typeface="Calibri"/>
                <a:cs typeface="Calibri"/>
              </a:rPr>
              <a:t>COG submits email requests to Columbus for vendor bid. Load Columbus vendor &amp; new email contacts.</a:t>
            </a:r>
            <a:endParaRPr lang="en-US" sz="1200" dirty="0">
              <a:latin typeface="Calibri"/>
              <a:cs typeface="Calibri"/>
            </a:endParaRPr>
          </a:p>
          <a:p>
            <a:pPr marL="171450" indent="-171450">
              <a:buFont typeface="Wingdings"/>
              <a:buChar char="§"/>
            </a:pPr>
            <a:r>
              <a:rPr lang="en-US" sz="1200">
                <a:latin typeface="Calibri"/>
                <a:cs typeface="Calibri"/>
              </a:rPr>
              <a:t>Process will be manual for LUMEN to LATAM NewCo pricing requests for Day 1</a:t>
            </a:r>
            <a:endParaRPr lang="en-US" sz="1200" dirty="0">
              <a:latin typeface="Calibri"/>
              <a:cs typeface="Calibri"/>
            </a:endParaRPr>
          </a:p>
          <a:p>
            <a:endParaRPr lang="en-US" sz="1200" dirty="0">
              <a:latin typeface="Calibri"/>
              <a:cs typeface="Arial" panose="020B0604020202020204"/>
            </a:endParaRPr>
          </a:p>
          <a:p>
            <a:r>
              <a:rPr lang="en-US" sz="1200" u="sng">
                <a:latin typeface="Calibri"/>
                <a:cs typeface="Calibri"/>
              </a:rPr>
              <a:t>Pricing Changes:</a:t>
            </a:r>
          </a:p>
          <a:p>
            <a:pPr marL="171450" indent="-171450">
              <a:buFont typeface="Wingdings"/>
              <a:buChar char="§"/>
            </a:pPr>
            <a:r>
              <a:rPr lang="en-US" sz="1200">
                <a:latin typeface="Calibri"/>
                <a:cs typeface="Calibri"/>
              </a:rPr>
              <a:t>ProfitMax adjustments for LATAM locations – Update margin calculations</a:t>
            </a:r>
            <a:endParaRPr lang="en-US" sz="1200" dirty="0">
              <a:latin typeface="Calibri"/>
              <a:cs typeface="Calibri"/>
            </a:endParaRPr>
          </a:p>
          <a:p>
            <a:pPr marL="171450" indent="-171450">
              <a:buFont typeface="Wingdings"/>
              <a:buChar char="§"/>
            </a:pPr>
            <a:r>
              <a:rPr lang="en-US" sz="1200">
                <a:latin typeface="Calibri"/>
                <a:cs typeface="Calibri"/>
              </a:rPr>
              <a:t>Pricing Adjustments/Discounts – LATAM will no longer access SM quote to update pricing/discounts for LATAM locations.  This will go through sold region Offer Management.</a:t>
            </a:r>
            <a:endParaRPr lang="en-US" sz="1200" dirty="0">
              <a:latin typeface="Calibri"/>
              <a:cs typeface="Calibri"/>
            </a:endParaRPr>
          </a:p>
          <a:p>
            <a:endParaRPr lang="en-US" sz="1200" dirty="0">
              <a:latin typeface="Calibri"/>
              <a:cs typeface="Arial"/>
            </a:endParaRPr>
          </a:p>
          <a:p>
            <a:r>
              <a:rPr lang="en-US" sz="1200" u="sng">
                <a:latin typeface="Calibri"/>
                <a:cs typeface="Calibri"/>
              </a:rPr>
              <a:t>Billing Changes:</a:t>
            </a:r>
          </a:p>
          <a:p>
            <a:pPr marL="171450" indent="-171450">
              <a:buFont typeface="Wingdings"/>
              <a:buChar char="§"/>
            </a:pPr>
            <a:r>
              <a:rPr lang="en-US" sz="1200">
                <a:latin typeface="Calibri"/>
                <a:cs typeface="Calibri"/>
              </a:rPr>
              <a:t>Lumen will not invoice in LATAM and therefore, will need to remove LCA process &amp; system requirements </a:t>
            </a:r>
            <a:endParaRPr lang="en-US" sz="1200" dirty="0">
              <a:latin typeface="Calibri"/>
              <a:cs typeface="Arial" panose="020B0604020202020204"/>
            </a:endParaRPr>
          </a:p>
          <a:p>
            <a:endParaRPr lang="en-US" sz="1200" dirty="0">
              <a:latin typeface="Calibri"/>
              <a:cs typeface="Arial" panose="020B0604020202020204"/>
            </a:endParaRPr>
          </a:p>
          <a:p>
            <a:r>
              <a:rPr lang="en-US" sz="1200" u="sng">
                <a:latin typeface="Calibri"/>
                <a:cs typeface="Calibri"/>
              </a:rPr>
              <a:t>Delivery:</a:t>
            </a:r>
          </a:p>
          <a:p>
            <a:pPr marL="171450" indent="-171450">
              <a:buFont typeface="Wingdings"/>
              <a:buChar char="§"/>
            </a:pPr>
            <a:r>
              <a:rPr lang="en-US" sz="1200">
                <a:latin typeface="Calibri"/>
                <a:cs typeface="Calibri"/>
              </a:rPr>
              <a:t>Delivery teams will need to understand that all LATAM locations are Offnet, and they will need to trigger Offnet workflow in EON</a:t>
            </a:r>
          </a:p>
        </p:txBody>
      </p:sp>
      <p:sp>
        <p:nvSpPr>
          <p:cNvPr id="6" name="Slide Number Placeholder 4">
            <a:extLst>
              <a:ext uri="{FF2B5EF4-FFF2-40B4-BE49-F238E27FC236}">
                <a16:creationId xmlns:a16="http://schemas.microsoft.com/office/drawing/2014/main" id="{90EAD0D5-44EF-4214-AE74-558BBAB57E0D}"/>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16</a:t>
            </a:fld>
            <a:endParaRPr lang="en-US"/>
          </a:p>
        </p:txBody>
      </p:sp>
    </p:spTree>
    <p:extLst>
      <p:ext uri="{BB962C8B-B14F-4D97-AF65-F5344CB8AC3E}">
        <p14:creationId xmlns:p14="http://schemas.microsoft.com/office/powerpoint/2010/main" val="357948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EC0AC729-B979-4AD8-A87F-19E6BCE89BC2}"/>
              </a:ext>
            </a:extLst>
          </p:cNvPr>
          <p:cNvSpPr txBox="1">
            <a:spLocks/>
          </p:cNvSpPr>
          <p:nvPr/>
        </p:nvSpPr>
        <p:spPr>
          <a:xfrm>
            <a:off x="226709" y="267582"/>
            <a:ext cx="6353736" cy="3392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s-AR" sz="1600"/>
              <a:t>Process Changes – LATAM--&gt; ROW</a:t>
            </a:r>
            <a:endParaRPr lang="en-US" sz="1600" dirty="0"/>
          </a:p>
        </p:txBody>
      </p:sp>
      <p:sp>
        <p:nvSpPr>
          <p:cNvPr id="2" name="TextBox 1">
            <a:extLst>
              <a:ext uri="{FF2B5EF4-FFF2-40B4-BE49-F238E27FC236}">
                <a16:creationId xmlns:a16="http://schemas.microsoft.com/office/drawing/2014/main" id="{43EB0CCB-DC7B-4F5E-88ED-BB931D5FD079}"/>
              </a:ext>
            </a:extLst>
          </p:cNvPr>
          <p:cNvSpPr txBox="1"/>
          <p:nvPr/>
        </p:nvSpPr>
        <p:spPr>
          <a:xfrm>
            <a:off x="6888996" y="267582"/>
            <a:ext cx="2131017" cy="339248"/>
          </a:xfrm>
          <a:prstGeom prst="rect">
            <a:avLst/>
          </a:prstGeom>
          <a:solidFill>
            <a:srgbClr val="FFC000"/>
          </a:solidFill>
        </p:spPr>
        <p:txBody>
          <a:bodyPr vert="horz" wrap="square" lIns="91440" tIns="45720" rIns="91440" bIns="45720" rtlCol="0" anchor="b">
            <a:noAutofit/>
          </a:bodyPr>
          <a:lstStyle/>
          <a:p>
            <a:pPr algn="l"/>
            <a:r>
              <a:rPr lang="en-US" sz="1100" dirty="0"/>
              <a:t>Working Slides </a:t>
            </a:r>
          </a:p>
        </p:txBody>
      </p:sp>
      <p:sp>
        <p:nvSpPr>
          <p:cNvPr id="4" name="TextBox 3">
            <a:extLst>
              <a:ext uri="{FF2B5EF4-FFF2-40B4-BE49-F238E27FC236}">
                <a16:creationId xmlns:a16="http://schemas.microsoft.com/office/drawing/2014/main" id="{76A95417-1D4A-45BD-AC9D-9725CA6B7623}"/>
              </a:ext>
            </a:extLst>
          </p:cNvPr>
          <p:cNvSpPr txBox="1"/>
          <p:nvPr/>
        </p:nvSpPr>
        <p:spPr>
          <a:xfrm>
            <a:off x="230210" y="656754"/>
            <a:ext cx="8611135" cy="3970318"/>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r>
              <a:rPr lang="en-US" sz="1200" u="sng">
                <a:latin typeface="Calibri"/>
                <a:cs typeface="Calibri"/>
              </a:rPr>
              <a:t>Sales</a:t>
            </a:r>
          </a:p>
          <a:p>
            <a:pPr marL="171450" indent="-171450">
              <a:buFont typeface="Wingdings"/>
              <a:buChar char="§"/>
            </a:pPr>
            <a:r>
              <a:rPr lang="en-US" sz="1200">
                <a:latin typeface="Calibri"/>
                <a:cs typeface="Calibri"/>
              </a:rPr>
              <a:t>A new LATAM Customer Hierarchy team will be created to review and manage customer accounts </a:t>
            </a:r>
            <a:endParaRPr lang="en-US" sz="1200">
              <a:latin typeface="Calibri"/>
              <a:cs typeface="Arial" panose="020B0604020202020204"/>
            </a:endParaRPr>
          </a:p>
          <a:p>
            <a:endParaRPr lang="en-US" sz="1200" b="1" u="sng" dirty="0">
              <a:latin typeface="Calibri"/>
              <a:cs typeface="Calibri"/>
            </a:endParaRPr>
          </a:p>
          <a:p>
            <a:r>
              <a:rPr lang="en-US" sz="1200" b="1" u="sng">
                <a:solidFill>
                  <a:srgbClr val="7030A0"/>
                </a:solidFill>
                <a:latin typeface="Calibri"/>
                <a:cs typeface="Calibri"/>
              </a:rPr>
              <a:t>Major Change – Migrated Northern Cluster to Siebel / Doku systems:</a:t>
            </a:r>
            <a:endParaRPr lang="en-US">
              <a:solidFill>
                <a:srgbClr val="7030A0"/>
              </a:solidFill>
              <a:latin typeface="Calibri"/>
              <a:cs typeface="Calibri"/>
            </a:endParaRPr>
          </a:p>
          <a:p>
            <a:pPr marL="171450" indent="-171450">
              <a:buFont typeface="Wingdings"/>
              <a:buChar char="§"/>
            </a:pPr>
            <a:r>
              <a:rPr lang="en-US" sz="1200">
                <a:latin typeface="Calibri"/>
                <a:cs typeface="Calibri"/>
              </a:rPr>
              <a:t>Northern Cluster will need to perform quoting, ordering and delivery in Siebel/Doku instead of IFO/EON</a:t>
            </a:r>
          </a:p>
          <a:p>
            <a:endParaRPr lang="en-US" sz="1200" u="sng" dirty="0">
              <a:latin typeface="Calibri"/>
              <a:cs typeface="Calibri"/>
            </a:endParaRPr>
          </a:p>
          <a:p>
            <a:r>
              <a:rPr lang="en-US" sz="1200" u="sng">
                <a:latin typeface="Calibri"/>
                <a:cs typeface="Calibri"/>
              </a:rPr>
              <a:t>Lumen will be treated as Offnet:</a:t>
            </a:r>
            <a:endParaRPr lang="en-US">
              <a:latin typeface="Calibri"/>
              <a:cs typeface="Calibri"/>
            </a:endParaRPr>
          </a:p>
          <a:p>
            <a:pPr marL="171450" indent="-171450">
              <a:buFont typeface="Wingdings"/>
              <a:buChar char="§"/>
            </a:pPr>
            <a:r>
              <a:rPr lang="en-US" sz="1200">
                <a:latin typeface="Calibri"/>
                <a:cs typeface="Calibri"/>
              </a:rPr>
              <a:t>AMS: Update required for Lumen pricing. Pending decision on separate LATAM instance.</a:t>
            </a:r>
          </a:p>
          <a:p>
            <a:pPr marL="171450" indent="-171450">
              <a:buFont typeface="Wingdings"/>
              <a:buChar char="§"/>
            </a:pPr>
            <a:r>
              <a:rPr lang="en-US" sz="1200">
                <a:latin typeface="Calibri"/>
                <a:cs typeface="Calibri"/>
              </a:rPr>
              <a:t>Process will be manual for LATAM to Lumen NewCo pricing requests for Day 1</a:t>
            </a:r>
          </a:p>
          <a:p>
            <a:pPr marL="171450" indent="-171450">
              <a:buFont typeface="Wingdings"/>
              <a:buChar char="§"/>
            </a:pPr>
            <a:r>
              <a:rPr lang="en-US" sz="1200" i="1">
                <a:latin typeface="Calibri"/>
                <a:cs typeface="Calibri"/>
              </a:rPr>
              <a:t>Investigating </a:t>
            </a:r>
            <a:r>
              <a:rPr lang="en-US" sz="1200">
                <a:latin typeface="Calibri"/>
                <a:cs typeface="Calibri"/>
              </a:rPr>
              <a:t>use of Control Center portal for LATAM to get pricing of products from Lumen</a:t>
            </a:r>
          </a:p>
          <a:p>
            <a:endParaRPr lang="en-US" sz="1200" u="sng" dirty="0">
              <a:latin typeface="Calibri"/>
              <a:cs typeface="Calibri"/>
            </a:endParaRPr>
          </a:p>
          <a:p>
            <a:r>
              <a:rPr lang="en-US" sz="1200" u="sng">
                <a:latin typeface="Calibri"/>
                <a:cs typeface="Calibri"/>
              </a:rPr>
              <a:t>Delivery:</a:t>
            </a:r>
            <a:endParaRPr lang="en-US">
              <a:latin typeface="Calibri"/>
              <a:cs typeface="Calibri"/>
            </a:endParaRPr>
          </a:p>
          <a:p>
            <a:pPr marL="171450" indent="-171450">
              <a:buFont typeface="Wingdings"/>
              <a:buChar char="§"/>
            </a:pPr>
            <a:r>
              <a:rPr lang="en-US" sz="1200">
                <a:latin typeface="Calibri"/>
                <a:cs typeface="Calibri"/>
              </a:rPr>
              <a:t>The LATAM Offnet team will be the team who sends some, or all order requests to Lumen Sales and Engineering team </a:t>
            </a:r>
            <a:endParaRPr lang="en-US" sz="1200">
              <a:latin typeface="Calibri"/>
              <a:cs typeface="Arial" panose="020B0604020202020204"/>
            </a:endParaRPr>
          </a:p>
          <a:p>
            <a:pPr marL="628650" lvl="1" indent="-171450">
              <a:buFont typeface="Wingdings"/>
              <a:buChar char="§"/>
            </a:pPr>
            <a:r>
              <a:rPr lang="en-US" sz="1200">
                <a:latin typeface="Calibri"/>
                <a:cs typeface="Calibri"/>
              </a:rPr>
              <a:t>TBD for products such as CDN, Vyvx, etc.c </a:t>
            </a:r>
            <a:endParaRPr lang="en-US" sz="1200">
              <a:latin typeface="Calibri"/>
              <a:cs typeface="Arial" panose="020B0604020202020204"/>
            </a:endParaRPr>
          </a:p>
          <a:p>
            <a:pPr marL="171450" indent="-171450">
              <a:buFont typeface="Wingdings"/>
              <a:buChar char="§"/>
            </a:pPr>
            <a:r>
              <a:rPr lang="en-US" sz="1200">
                <a:latin typeface="Calibri"/>
                <a:cs typeface="Calibri"/>
              </a:rPr>
              <a:t>Order Entry will receive LATAM order requests from Lumen Sales and Engineering or possibly Control Center (if we can submit orders to CC)</a:t>
            </a:r>
          </a:p>
          <a:p>
            <a:pPr marL="171450" indent="-171450">
              <a:buFont typeface="Wingdings"/>
              <a:buChar char="§"/>
            </a:pPr>
            <a:r>
              <a:rPr lang="en-US" sz="1200">
                <a:latin typeface="Calibri"/>
                <a:cs typeface="Calibri"/>
              </a:rPr>
              <a:t>There will be a dedicated CCM for any LATAM orders – Further operational details are still required</a:t>
            </a:r>
          </a:p>
          <a:p>
            <a:pPr marL="171450" indent="-171450">
              <a:buFont typeface="Wingdings"/>
              <a:buChar char="§"/>
            </a:pPr>
            <a:r>
              <a:rPr lang="en-US" sz="1200">
                <a:latin typeface="Calibri"/>
                <a:cs typeface="Calibri"/>
              </a:rPr>
              <a:t>Will need to validate any ROW Sold &gt; LATAM Delivery system routing rules to avoid impacts</a:t>
            </a:r>
          </a:p>
          <a:p>
            <a:pPr marL="171450" indent="-171450">
              <a:buFont typeface="Wingdings"/>
              <a:buChar char="§"/>
            </a:pPr>
            <a:r>
              <a:rPr lang="en-US" sz="1200">
                <a:latin typeface="Calibri"/>
                <a:cs typeface="Calibri"/>
              </a:rPr>
              <a:t>Activations will require a Stage 1 and Stage 2 activation model – Coordination will be performed via OpsConsole </a:t>
            </a:r>
            <a:endParaRPr lang="en-US" sz="1200">
              <a:latin typeface="Calibri"/>
              <a:cs typeface="Arial" panose="020B0604020202020204"/>
            </a:endParaRPr>
          </a:p>
          <a:p>
            <a:pPr marL="171450" indent="-171450">
              <a:buFont typeface="Wingdings"/>
              <a:buChar char="§"/>
            </a:pPr>
            <a:r>
              <a:rPr lang="en-US" sz="1200">
                <a:latin typeface="Calibri"/>
                <a:cs typeface="Calibri"/>
              </a:rPr>
              <a:t>If Lumen or LATAM encounters an issue at activation, they will create a ticket via OpsConsole for the respective region’s FRAT/PAT teams. </a:t>
            </a:r>
            <a:endParaRPr lang="en-US" sz="1200">
              <a:cs typeface="Arial" panose="020B0604020202020204"/>
            </a:endParaRPr>
          </a:p>
        </p:txBody>
      </p:sp>
      <p:sp>
        <p:nvSpPr>
          <p:cNvPr id="6" name="Slide Number Placeholder 4">
            <a:extLst>
              <a:ext uri="{FF2B5EF4-FFF2-40B4-BE49-F238E27FC236}">
                <a16:creationId xmlns:a16="http://schemas.microsoft.com/office/drawing/2014/main" id="{79889DE6-A09D-4E25-9C55-5DAB07C2215E}"/>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17</a:t>
            </a:fld>
            <a:endParaRPr lang="en-US"/>
          </a:p>
        </p:txBody>
      </p:sp>
    </p:spTree>
    <p:extLst>
      <p:ext uri="{BB962C8B-B14F-4D97-AF65-F5344CB8AC3E}">
        <p14:creationId xmlns:p14="http://schemas.microsoft.com/office/powerpoint/2010/main" val="338148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45057" name="think-cell Slide" r:id="rId5" imgW="395" imgH="396" progId="TCLayout.ActiveDocument.1">
                  <p:embed/>
                </p:oleObj>
              </mc:Choice>
              <mc:Fallback>
                <p:oleObj name="think-cell Slide" r:id="rId5"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r>
              <a:rPr lang="en-US" sz="1050" i="1" dirty="0">
                <a:solidFill>
                  <a:prstClr val="white"/>
                </a:solidFill>
                <a:latin typeface="Calibri" panose="020F0502020204030204"/>
                <a:ea typeface="Roboto Light" panose="02000000000000000000" pitchFamily="2" charset="0"/>
              </a:rPr>
              <a:t>(emphasis on areas of change)</a:t>
            </a:r>
            <a:endParaRPr lang="en-US" sz="1050" dirty="0">
              <a:solidFill>
                <a:prstClr val="white"/>
              </a:solidFill>
              <a:latin typeface="Calibri" panose="020F0502020204030204"/>
              <a:ea typeface="Roboto Light" panose="02000000000000000000" pitchFamily="2" charset="0"/>
            </a:endParaRP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Columbus Owners:</a:t>
            </a:r>
          </a:p>
          <a:p>
            <a:pPr marL="117472" indent="-117472" defTabSz="665550">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ResCo Owners:</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3009951"/>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RFM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Ops Console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IAA/Itential</a:t>
            </a: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dirty="0">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88800"/>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North America RFM instance has connectivity to LATAM network elements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Associated </a:t>
            </a:r>
            <a:r>
              <a:rPr lang="en-US" sz="900" dirty="0" err="1">
                <a:solidFill>
                  <a:srgbClr val="000000"/>
                </a:solidFill>
                <a:latin typeface="Arial" panose="020B0604020202020204"/>
                <a:cs typeface="+mn-cs"/>
              </a:rPr>
              <a:t>autoticketing</a:t>
            </a:r>
            <a:r>
              <a:rPr lang="en-US" sz="900" dirty="0">
                <a:solidFill>
                  <a:srgbClr val="000000"/>
                </a:solidFill>
                <a:latin typeface="Arial" panose="020B0604020202020204"/>
                <a:cs typeface="+mn-cs"/>
              </a:rPr>
              <a:t> automations like IAA need access to LATAM network</a:t>
            </a: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TBD</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TBD</a:t>
            </a: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SLAs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One combined RFM instance, or separate LATAM instance?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err="1">
                <a:solidFill>
                  <a:srgbClr val="000000"/>
                </a:solidFill>
                <a:latin typeface="Arial" panose="020B0604020202020204"/>
                <a:cs typeface="+mn-cs"/>
              </a:rPr>
              <a:t>Autoticketing</a:t>
            </a:r>
            <a:r>
              <a:rPr lang="en-US" sz="900" dirty="0">
                <a:solidFill>
                  <a:srgbClr val="000000"/>
                </a:solidFill>
                <a:latin typeface="Arial" panose="020B0604020202020204"/>
                <a:cs typeface="+mn-cs"/>
              </a:rPr>
              <a:t> capabilities as current?</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IAA/</a:t>
            </a:r>
            <a:r>
              <a:rPr lang="en-US" sz="900" dirty="0" err="1">
                <a:solidFill>
                  <a:srgbClr val="000000"/>
                </a:solidFill>
                <a:latin typeface="Arial" panose="020B0604020202020204"/>
                <a:cs typeface="+mn-cs"/>
              </a:rPr>
              <a:t>Itential</a:t>
            </a:r>
            <a:r>
              <a:rPr lang="en-US" sz="900" dirty="0">
                <a:solidFill>
                  <a:srgbClr val="000000"/>
                </a:solidFill>
                <a:latin typeface="Arial" panose="020B0604020202020204"/>
                <a:cs typeface="+mn-cs"/>
              </a:rPr>
              <a:t>, other automations available?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One combined Ops Console instance, or separate LATAM instance?</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dirty="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dirty="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dirty="0">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18</a:t>
            </a:fld>
            <a:endParaRPr lang="en-US" sz="700" dirty="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457202" y="268929"/>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&lt;Functional Area&gt; | &lt;Process ID&gt; Process Name</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40324" y="1281603"/>
            <a:ext cx="3816767" cy="1200329"/>
          </a:xfrm>
          <a:prstGeom prst="rect">
            <a:avLst/>
          </a:prstGeom>
          <a:noFill/>
        </p:spPr>
        <p:txBody>
          <a:bodyPr wrap="square">
            <a:spAutoFit/>
          </a:bodyPr>
          <a:lstStyle/>
          <a:p>
            <a:pPr defTabSz="665550">
              <a:buClr>
                <a:srgbClr val="0067B1"/>
              </a:buClr>
            </a:pPr>
            <a:r>
              <a:rPr lang="en-US" sz="900" b="1" dirty="0">
                <a:solidFill>
                  <a:srgbClr val="000000"/>
                </a:solidFill>
                <a:latin typeface="Arial" panose="020B0604020202020204"/>
              </a:rPr>
              <a:t>NA-EMEA IP: Network Monitoring – “Network Element Experiences a Fault”</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Network element experiences a fault</a:t>
            </a:r>
          </a:p>
          <a:p>
            <a:pPr marL="117472" indent="-117472" defTabSz="665550">
              <a:buClr>
                <a:srgbClr val="0067B1"/>
              </a:buClr>
              <a:buFont typeface="Wingdings" panose="05000000000000000000" pitchFamily="2" charset="2"/>
              <a:buChar char="§"/>
            </a:pPr>
            <a:r>
              <a:rPr lang="en-US" sz="900" dirty="0">
                <a:solidFill>
                  <a:srgbClr val="000000"/>
                </a:solidFill>
                <a:latin typeface="Arial" panose="020B0604020202020204"/>
              </a:rPr>
              <a:t>RFM detects fault</a:t>
            </a:r>
          </a:p>
          <a:p>
            <a:pPr marL="228594" lvl="1" indent="-111122" defTabSz="665550">
              <a:buClr>
                <a:srgbClr val="0067B1"/>
              </a:buClr>
              <a:buFont typeface="Courier New" panose="02070309020205020404" pitchFamily="49" charset="0"/>
              <a:buChar char="o"/>
            </a:pPr>
            <a:r>
              <a:rPr lang="en-US" sz="900" dirty="0">
                <a:solidFill>
                  <a:srgbClr val="000000"/>
                </a:solidFill>
                <a:latin typeface="Arial" panose="020B0604020202020204"/>
              </a:rPr>
              <a:t>If automated ticketing enabled, </a:t>
            </a:r>
            <a:r>
              <a:rPr lang="en-US" sz="900" dirty="0" err="1">
                <a:solidFill>
                  <a:srgbClr val="000000"/>
                </a:solidFill>
                <a:latin typeface="Arial" panose="020B0604020202020204"/>
              </a:rPr>
              <a:t>OpsConsole</a:t>
            </a:r>
            <a:r>
              <a:rPr lang="en-US" sz="900" dirty="0">
                <a:solidFill>
                  <a:srgbClr val="000000"/>
                </a:solidFill>
                <a:latin typeface="Arial" panose="020B0604020202020204"/>
              </a:rPr>
              <a:t> ticket created in NA IP NOC queue</a:t>
            </a:r>
          </a:p>
          <a:p>
            <a:pPr marL="228594" lvl="1" indent="-111122" defTabSz="665550">
              <a:buClr>
                <a:srgbClr val="0067B1"/>
              </a:buClr>
              <a:buFont typeface="Courier New" panose="02070309020205020404" pitchFamily="49" charset="0"/>
              <a:buChar char="o"/>
            </a:pPr>
            <a:r>
              <a:rPr lang="en-US" sz="900" dirty="0">
                <a:solidFill>
                  <a:srgbClr val="000000"/>
                </a:solidFill>
                <a:latin typeface="Arial" panose="020B0604020202020204"/>
              </a:rPr>
              <a:t>If not automated, fault displayed on RFM dashboard, NA IP NOC tech picks up and troubleshoots per BAU process</a:t>
            </a:r>
          </a:p>
        </p:txBody>
      </p:sp>
      <p:sp>
        <p:nvSpPr>
          <p:cNvPr id="44" name="TextBox 43">
            <a:extLst>
              <a:ext uri="{FF2B5EF4-FFF2-40B4-BE49-F238E27FC236}">
                <a16:creationId xmlns:a16="http://schemas.microsoft.com/office/drawing/2014/main" id="{BAAB01BB-1A36-4887-9BA4-EA88AFA174C6}"/>
              </a:ext>
            </a:extLst>
          </p:cNvPr>
          <p:cNvSpPr txBox="1"/>
          <p:nvPr/>
        </p:nvSpPr>
        <p:spPr>
          <a:xfrm>
            <a:off x="4122123" y="1781321"/>
            <a:ext cx="1156856" cy="276999"/>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defTabSz="685783">
              <a:defRPr/>
            </a:pPr>
            <a:r>
              <a:rPr lang="en-US" sz="600" b="1" u="sng" dirty="0">
                <a:solidFill>
                  <a:prstClr val="black"/>
                </a:solidFill>
                <a:latin typeface="Calibri" panose="020F0502020204030204"/>
                <a:ea typeface="Roboto" panose="02000000000000000000" pitchFamily="2" charset="0"/>
                <a:cs typeface="Roboto" panose="02000000000000000000" pitchFamily="2" charset="0"/>
              </a:rPr>
              <a:t>XXXXX</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XXXXX</a:t>
            </a:r>
          </a:p>
        </p:txBody>
      </p:sp>
      <p:sp>
        <p:nvSpPr>
          <p:cNvPr id="45" name="TextBox 44">
            <a:extLst>
              <a:ext uri="{FF2B5EF4-FFF2-40B4-BE49-F238E27FC236}">
                <a16:creationId xmlns:a16="http://schemas.microsoft.com/office/drawing/2014/main" id="{2CDBF9DC-3716-4CB1-9583-86E89C48226D}"/>
              </a:ext>
            </a:extLst>
          </p:cNvPr>
          <p:cNvSpPr txBox="1"/>
          <p:nvPr/>
        </p:nvSpPr>
        <p:spPr>
          <a:xfrm>
            <a:off x="5786986" y="1779758"/>
            <a:ext cx="1156856" cy="276999"/>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600" b="1" u="sng" dirty="0">
                <a:solidFill>
                  <a:prstClr val="black"/>
                </a:solidFill>
                <a:latin typeface="Calibri" panose="020F0502020204030204"/>
                <a:ea typeface="Roboto" panose="02000000000000000000" pitchFamily="2" charset="0"/>
                <a:cs typeface="Roboto" panose="02000000000000000000" pitchFamily="2" charset="0"/>
              </a:rPr>
              <a:t>XXXX</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XXXXX</a:t>
            </a:r>
          </a:p>
        </p:txBody>
      </p:sp>
      <p:sp>
        <p:nvSpPr>
          <p:cNvPr id="46" name="TextBox 45">
            <a:extLst>
              <a:ext uri="{FF2B5EF4-FFF2-40B4-BE49-F238E27FC236}">
                <a16:creationId xmlns:a16="http://schemas.microsoft.com/office/drawing/2014/main" id="{38012B40-B0BF-4FB1-B315-1AF1E84F5A4A}"/>
              </a:ext>
            </a:extLst>
          </p:cNvPr>
          <p:cNvSpPr txBox="1"/>
          <p:nvPr/>
        </p:nvSpPr>
        <p:spPr>
          <a:xfrm>
            <a:off x="7451850" y="1779758"/>
            <a:ext cx="1156856" cy="276999"/>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600" b="1" u="sng" dirty="0">
                <a:solidFill>
                  <a:prstClr val="black"/>
                </a:solidFill>
                <a:latin typeface="Calibri" panose="020F0502020204030204"/>
                <a:ea typeface="Roboto" panose="02000000000000000000" pitchFamily="2" charset="0"/>
                <a:cs typeface="Roboto" panose="02000000000000000000" pitchFamily="2" charset="0"/>
              </a:rPr>
              <a:t>XXXX</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XXXXX</a:t>
            </a:r>
          </a:p>
        </p:txBody>
      </p:sp>
      <p:cxnSp>
        <p:nvCxnSpPr>
          <p:cNvPr id="47" name="Straight Arrow Connector 46">
            <a:extLst>
              <a:ext uri="{FF2B5EF4-FFF2-40B4-BE49-F238E27FC236}">
                <a16:creationId xmlns:a16="http://schemas.microsoft.com/office/drawing/2014/main" id="{F50520C6-57BD-40D7-AA50-58556C5420E4}"/>
              </a:ext>
            </a:extLst>
          </p:cNvPr>
          <p:cNvCxnSpPr>
            <a:stCxn id="44" idx="3"/>
            <a:endCxn id="45" idx="1"/>
          </p:cNvCxnSpPr>
          <p:nvPr/>
        </p:nvCxnSpPr>
        <p:spPr>
          <a:xfrm flipV="1">
            <a:off x="5278979" y="1918258"/>
            <a:ext cx="508007" cy="1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4D593F6-822C-435B-9BC7-A41AF1D67231}"/>
              </a:ext>
            </a:extLst>
          </p:cNvPr>
          <p:cNvSpPr txBox="1"/>
          <p:nvPr/>
        </p:nvSpPr>
        <p:spPr>
          <a:xfrm>
            <a:off x="4093591" y="2085574"/>
            <a:ext cx="1260866" cy="369332"/>
          </a:xfrm>
          <a:prstGeom prst="rect">
            <a:avLst/>
          </a:prstGeom>
          <a:noFill/>
        </p:spPr>
        <p:txBody>
          <a:bodyPr wrap="square" rtlCol="0">
            <a:spAutoFit/>
          </a:bodyPr>
          <a:lstStyle/>
          <a:p>
            <a:pPr defTabSz="685783">
              <a:defRPr/>
            </a:pPr>
            <a:r>
              <a:rPr lang="en-US" sz="600" b="1" dirty="0">
                <a:solidFill>
                  <a:prstClr val="black"/>
                </a:solidFill>
                <a:latin typeface="Calibri" panose="020F0502020204030204"/>
                <a:ea typeface="Roboto" panose="02000000000000000000" pitchFamily="2" charset="0"/>
                <a:cs typeface="Roboto" panose="02000000000000000000" pitchFamily="2" charset="0"/>
              </a:rPr>
              <a:t>XXXXX Form Details:</a:t>
            </a:r>
          </a:p>
          <a:p>
            <a:pPr marL="128585" indent="-128585" defTabSz="685783">
              <a:buFont typeface="Arial" panose="020B0604020202020204" pitchFamily="34" charset="0"/>
              <a:buChar char="•"/>
              <a:defRPr/>
            </a:pPr>
            <a:r>
              <a:rPr lang="en-US" sz="600" dirty="0">
                <a:solidFill>
                  <a:prstClr val="black"/>
                </a:solidFill>
                <a:latin typeface="Calibri" panose="020F0502020204030204"/>
                <a:ea typeface="Roboto" panose="02000000000000000000" pitchFamily="2" charset="0"/>
                <a:cs typeface="Roboto" panose="02000000000000000000" pitchFamily="2" charset="0"/>
              </a:rPr>
              <a:t>XXX</a:t>
            </a:r>
          </a:p>
          <a:p>
            <a:pPr marL="128585" indent="-128585" defTabSz="685783">
              <a:buFont typeface="Arial" panose="020B0604020202020204" pitchFamily="34" charset="0"/>
              <a:buChar char="•"/>
              <a:defRPr/>
            </a:pPr>
            <a:r>
              <a:rPr lang="en-US" sz="600" b="1" dirty="0">
                <a:solidFill>
                  <a:prstClr val="black"/>
                </a:solidFill>
                <a:latin typeface="Calibri" panose="020F0502020204030204"/>
                <a:ea typeface="Roboto" panose="02000000000000000000" pitchFamily="2" charset="0"/>
                <a:cs typeface="Roboto" panose="02000000000000000000" pitchFamily="2" charset="0"/>
              </a:rPr>
              <a:t>XXX</a:t>
            </a:r>
          </a:p>
        </p:txBody>
      </p:sp>
      <p:cxnSp>
        <p:nvCxnSpPr>
          <p:cNvPr id="50" name="Straight Arrow Connector 49">
            <a:extLst>
              <a:ext uri="{FF2B5EF4-FFF2-40B4-BE49-F238E27FC236}">
                <a16:creationId xmlns:a16="http://schemas.microsoft.com/office/drawing/2014/main" id="{97F1DBDD-2142-4F0F-B514-8ECC73A6614B}"/>
              </a:ext>
            </a:extLst>
          </p:cNvPr>
          <p:cNvCxnSpPr>
            <a:cxnSpLocks/>
            <a:stCxn id="45" idx="3"/>
            <a:endCxn id="46" idx="1"/>
          </p:cNvCxnSpPr>
          <p:nvPr/>
        </p:nvCxnSpPr>
        <p:spPr>
          <a:xfrm>
            <a:off x="6943842" y="1918258"/>
            <a:ext cx="5080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D340258-1989-4BE5-AAD4-0FE30AFB94EF}"/>
              </a:ext>
            </a:extLst>
          </p:cNvPr>
          <p:cNvSpPr/>
          <p:nvPr/>
        </p:nvSpPr>
        <p:spPr>
          <a:xfrm>
            <a:off x="5974650" y="224448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6037005" y="2258659"/>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 Systems</a:t>
            </a:r>
          </a:p>
        </p:txBody>
      </p:sp>
      <p:sp>
        <p:nvSpPr>
          <p:cNvPr id="55" name="Oval 54">
            <a:extLst>
              <a:ext uri="{FF2B5EF4-FFF2-40B4-BE49-F238E27FC236}">
                <a16:creationId xmlns:a16="http://schemas.microsoft.com/office/drawing/2014/main" id="{FBF08FD3-136E-4631-95FC-EC60E3ECBEF8}"/>
              </a:ext>
            </a:extLst>
          </p:cNvPr>
          <p:cNvSpPr/>
          <p:nvPr/>
        </p:nvSpPr>
        <p:spPr>
          <a:xfrm>
            <a:off x="6951425" y="2244488"/>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7020560" y="2258659"/>
            <a:ext cx="907639" cy="11051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ROW Systems</a:t>
            </a:r>
          </a:p>
        </p:txBody>
      </p:sp>
      <p:grpSp>
        <p:nvGrpSpPr>
          <p:cNvPr id="57" name="Group 56">
            <a:extLst>
              <a:ext uri="{FF2B5EF4-FFF2-40B4-BE49-F238E27FC236}">
                <a16:creationId xmlns:a16="http://schemas.microsoft.com/office/drawing/2014/main" id="{F12A2AD1-A849-4FEE-8698-1ED9EB813D51}"/>
              </a:ext>
            </a:extLst>
          </p:cNvPr>
          <p:cNvGrpSpPr/>
          <p:nvPr/>
        </p:nvGrpSpPr>
        <p:grpSpPr>
          <a:xfrm>
            <a:off x="4700551" y="1300690"/>
            <a:ext cx="1664863" cy="480629"/>
            <a:chOff x="6267400" y="1502807"/>
            <a:chExt cx="2219817" cy="640859"/>
          </a:xfrm>
        </p:grpSpPr>
        <p:cxnSp>
          <p:nvCxnSpPr>
            <p:cNvPr id="58" name="Elbow Connector 83">
              <a:extLst>
                <a:ext uri="{FF2B5EF4-FFF2-40B4-BE49-F238E27FC236}">
                  <a16:creationId xmlns:a16="http://schemas.microsoft.com/office/drawing/2014/main" id="{EB0981E8-4AC2-441C-A500-0FE4A95E9AFE}"/>
                </a:ext>
              </a:extLst>
            </p:cNvPr>
            <p:cNvCxnSpPr>
              <a:stCxn id="45" idx="0"/>
              <a:endCxn id="44" idx="0"/>
            </p:cNvCxnSpPr>
            <p:nvPr/>
          </p:nvCxnSpPr>
          <p:spPr>
            <a:xfrm rot="16200000" flipH="1" flipV="1">
              <a:off x="7376267" y="1032715"/>
              <a:ext cx="2084" cy="2219817"/>
            </a:xfrm>
            <a:prstGeom prst="bentConnector3">
              <a:avLst>
                <a:gd name="adj1" fmla="val -146257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86E29B5-A850-4CC8-ABAF-96C4D0EE74EC}"/>
                </a:ext>
              </a:extLst>
            </p:cNvPr>
            <p:cNvSpPr txBox="1"/>
            <p:nvPr/>
          </p:nvSpPr>
          <p:spPr>
            <a:xfrm>
              <a:off x="6298699" y="1502807"/>
              <a:ext cx="1576252" cy="246229"/>
            </a:xfrm>
            <a:prstGeom prst="rect">
              <a:avLst/>
            </a:prstGeom>
            <a:noFill/>
          </p:spPr>
          <p:txBody>
            <a:bodyPr wrap="square" rtlCol="0">
              <a:spAutoFit/>
            </a:bodyPr>
            <a:lstStyle/>
            <a:p>
              <a:pPr algn="ctr" defTabSz="685783">
                <a:defRPr/>
              </a:pPr>
              <a:r>
                <a:rPr lang="en-US" sz="600" dirty="0">
                  <a:solidFill>
                    <a:srgbClr val="FF0000"/>
                  </a:solidFill>
                  <a:latin typeface="Calibri" panose="020F0502020204030204"/>
                  <a:ea typeface="Roboto" panose="02000000000000000000" pitchFamily="2" charset="0"/>
                  <a:cs typeface="Roboto" panose="02000000000000000000" pitchFamily="2" charset="0"/>
                </a:rPr>
                <a:t>___________via XXXX</a:t>
              </a:r>
            </a:p>
          </p:txBody>
        </p:sp>
      </p:grpSp>
      <p:sp>
        <p:nvSpPr>
          <p:cNvPr id="2" name="TextBox 1">
            <a:extLst>
              <a:ext uri="{FF2B5EF4-FFF2-40B4-BE49-F238E27FC236}">
                <a16:creationId xmlns:a16="http://schemas.microsoft.com/office/drawing/2014/main" id="{21B924C1-A310-415E-B9AA-1601484A7C7B}"/>
              </a:ext>
            </a:extLst>
          </p:cNvPr>
          <p:cNvSpPr txBox="1"/>
          <p:nvPr/>
        </p:nvSpPr>
        <p:spPr>
          <a:xfrm rot="20134615">
            <a:off x="357464" y="2536261"/>
            <a:ext cx="8607450" cy="605822"/>
          </a:xfrm>
          <a:prstGeom prst="rect">
            <a:avLst/>
          </a:prstGeom>
        </p:spPr>
        <p:txBody>
          <a:bodyPr vert="horz" wrap="square" lIns="91440" tIns="45720" rIns="91440" bIns="45720" rtlCol="0" anchor="b">
            <a:noAutofit/>
          </a:bodyPr>
          <a:lstStyle/>
          <a:p>
            <a:pPr algn="ctr"/>
            <a:r>
              <a:rPr lang="en-US" sz="6600" dirty="0"/>
              <a:t>I L </a:t>
            </a:r>
            <a:r>
              <a:rPr lang="en-US" sz="6600" dirty="0" err="1"/>
              <a:t>L</a:t>
            </a:r>
            <a:r>
              <a:rPr lang="en-US" sz="6600" dirty="0"/>
              <a:t> U S T R A T I V E</a:t>
            </a:r>
          </a:p>
        </p:txBody>
      </p:sp>
    </p:spTree>
    <p:extLst>
      <p:ext uri="{BB962C8B-B14F-4D97-AF65-F5344CB8AC3E}">
        <p14:creationId xmlns:p14="http://schemas.microsoft.com/office/powerpoint/2010/main" val="80687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02">
            <a:extLst>
              <a:ext uri="{FF2B5EF4-FFF2-40B4-BE49-F238E27FC236}">
                <a16:creationId xmlns:a16="http://schemas.microsoft.com/office/drawing/2014/main" id="{B880F0F1-3CA5-4A1E-B3A5-1A48276302DB}"/>
              </a:ext>
            </a:extLst>
          </p:cNvPr>
          <p:cNvGraphicFramePr>
            <a:graphicFrameLocks noGrp="1"/>
          </p:cNvGraphicFramePr>
          <p:nvPr/>
        </p:nvGraphicFramePr>
        <p:xfrm>
          <a:off x="390104" y="1652038"/>
          <a:ext cx="8325252" cy="3072905"/>
        </p:xfrm>
        <a:graphic>
          <a:graphicData uri="http://schemas.openxmlformats.org/drawingml/2006/table">
            <a:tbl>
              <a:tblPr firstRow="1" bandRow="1"/>
              <a:tblGrid>
                <a:gridCol w="932259">
                  <a:extLst>
                    <a:ext uri="{9D8B030D-6E8A-4147-A177-3AD203B41FA5}">
                      <a16:colId xmlns:a16="http://schemas.microsoft.com/office/drawing/2014/main" val="1703882121"/>
                    </a:ext>
                  </a:extLst>
                </a:gridCol>
                <a:gridCol w="1284801">
                  <a:extLst>
                    <a:ext uri="{9D8B030D-6E8A-4147-A177-3AD203B41FA5}">
                      <a16:colId xmlns:a16="http://schemas.microsoft.com/office/drawing/2014/main" val="65496006"/>
                    </a:ext>
                  </a:extLst>
                </a:gridCol>
                <a:gridCol w="1207008">
                  <a:extLst>
                    <a:ext uri="{9D8B030D-6E8A-4147-A177-3AD203B41FA5}">
                      <a16:colId xmlns:a16="http://schemas.microsoft.com/office/drawing/2014/main" val="3933137103"/>
                    </a:ext>
                  </a:extLst>
                </a:gridCol>
                <a:gridCol w="1207008">
                  <a:extLst>
                    <a:ext uri="{9D8B030D-6E8A-4147-A177-3AD203B41FA5}">
                      <a16:colId xmlns:a16="http://schemas.microsoft.com/office/drawing/2014/main" val="3255263673"/>
                    </a:ext>
                  </a:extLst>
                </a:gridCol>
                <a:gridCol w="1207008">
                  <a:extLst>
                    <a:ext uri="{9D8B030D-6E8A-4147-A177-3AD203B41FA5}">
                      <a16:colId xmlns:a16="http://schemas.microsoft.com/office/drawing/2014/main" val="3482250209"/>
                    </a:ext>
                  </a:extLst>
                </a:gridCol>
                <a:gridCol w="1207008">
                  <a:extLst>
                    <a:ext uri="{9D8B030D-6E8A-4147-A177-3AD203B41FA5}">
                      <a16:colId xmlns:a16="http://schemas.microsoft.com/office/drawing/2014/main" val="581027953"/>
                    </a:ext>
                  </a:extLst>
                </a:gridCol>
                <a:gridCol w="1280160">
                  <a:extLst>
                    <a:ext uri="{9D8B030D-6E8A-4147-A177-3AD203B41FA5}">
                      <a16:colId xmlns:a16="http://schemas.microsoft.com/office/drawing/2014/main" val="3364677512"/>
                    </a:ext>
                  </a:extLst>
                </a:gridCol>
              </a:tblGrid>
              <a:tr h="3072905">
                <a:tc>
                  <a:txBody>
                    <a:bodyPr/>
                    <a:lstStyle/>
                    <a:p>
                      <a:pPr marL="0" marR="0" lvl="0" indent="0" algn="ctr" rtl="0" eaLnBrk="1" latinLnBrk="0" hangingPunct="1">
                        <a:lnSpc>
                          <a:spcPct val="90000"/>
                        </a:lnSpc>
                        <a:spcBef>
                          <a:spcPts val="0"/>
                        </a:spcBef>
                        <a:spcAft>
                          <a:spcPts val="0"/>
                        </a:spcAft>
                        <a:buSzTx/>
                        <a:buFontTx/>
                        <a:buNone/>
                      </a:pPr>
                      <a:r>
                        <a:rPr kumimoji="0" lang="en-US" sz="700" b="1" i="0" u="none" strike="noStrike" kern="0" cap="none" spc="-10" normalizeH="0" baseline="0" dirty="0">
                          <a:ln>
                            <a:noFill/>
                          </a:ln>
                          <a:solidFill>
                            <a:schemeClr val="accent5"/>
                          </a:solidFill>
                          <a:effectLst/>
                          <a:uLnTx/>
                          <a:uFillTx/>
                          <a:latin typeface="+mj-lt"/>
                          <a:ea typeface="+mn-ea"/>
                          <a:cs typeface="Calibri" panose="020F0502020204030204" pitchFamily="34" charset="0"/>
                        </a:rPr>
                        <a:t>COMMERCIAL</a:t>
                      </a:r>
                    </a:p>
                    <a:p>
                      <a:pPr marL="0" marR="0" lvl="0" indent="0" algn="ctr" rtl="0" eaLnBrk="1" latinLnBrk="0" hangingPunct="1">
                        <a:lnSpc>
                          <a:spcPct val="90000"/>
                        </a:lnSpc>
                        <a:spcBef>
                          <a:spcPts val="0"/>
                        </a:spcBef>
                        <a:spcAft>
                          <a:spcPts val="0"/>
                        </a:spcAft>
                        <a:buSzTx/>
                        <a:buFontTx/>
                        <a:buNone/>
                      </a:pPr>
                      <a:endParaRPr kumimoji="0" lang="en-US" sz="700" b="1" i="0" u="none" strike="noStrike" kern="0" cap="none" spc="-10" normalizeH="0" baseline="0" dirty="0">
                        <a:ln>
                          <a:noFill/>
                        </a:ln>
                        <a:solidFill>
                          <a:schemeClr val="accent5"/>
                        </a:solidFill>
                        <a:effectLst/>
                        <a:uLnTx/>
                        <a:uFillTx/>
                        <a:latin typeface="+mj-lt"/>
                        <a:ea typeface="+mn-ea"/>
                        <a:cs typeface="Calibri" panose="020F0502020204030204" pitchFamily="34" charset="0"/>
                      </a:endParaRPr>
                    </a:p>
                    <a:p>
                      <a:pPr marL="0" marR="0" lvl="0" indent="0" algn="ctr" rtl="0" eaLnBrk="1" latinLnBrk="0" hangingPunct="1">
                        <a:lnSpc>
                          <a:spcPct val="90000"/>
                        </a:lnSpc>
                        <a:spcBef>
                          <a:spcPts val="0"/>
                        </a:spcBef>
                        <a:spcAft>
                          <a:spcPts val="0"/>
                        </a:spcAft>
                        <a:buSzTx/>
                        <a:buFontTx/>
                        <a:buNone/>
                      </a:pPr>
                      <a:r>
                        <a:rPr kumimoji="0" lang="en-US" sz="700" b="1" i="1" u="none" strike="noStrike" kern="0" cap="none" spc="-10" normalizeH="0" baseline="0" dirty="0">
                          <a:ln>
                            <a:noFill/>
                          </a:ln>
                          <a:solidFill>
                            <a:schemeClr val="accent5"/>
                          </a:solidFill>
                          <a:effectLst/>
                          <a:uLnTx/>
                          <a:uFillTx/>
                          <a:latin typeface="+mj-lt"/>
                          <a:ea typeface="+mn-ea"/>
                          <a:cs typeface="Calibri" panose="020F0502020204030204" pitchFamily="34" charset="0"/>
                        </a:rPr>
                        <a:t>(Process Workstream)</a:t>
                      </a:r>
                    </a:p>
                  </a:txBody>
                  <a:tcPr marL="60512" marR="60512" marT="30256" marB="30256"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latin typeface="+mj-lt"/>
                      </a:endParaRPr>
                    </a:p>
                  </a:txBody>
                  <a:tcPr marL="60512" marR="60512" marT="30256" marB="30256">
                    <a:lnL w="12700" cap="flat" cmpd="sng" algn="ctr">
                      <a:solidFill>
                        <a:srgbClr val="0070C0"/>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latin typeface="+mj-lt"/>
                      </a:endParaRPr>
                    </a:p>
                  </a:txBody>
                  <a:tcPr marL="60512" marR="60512" marT="30256" marB="3025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latin typeface="+mj-lt"/>
                      </a:endParaRPr>
                    </a:p>
                  </a:txBody>
                  <a:tcPr marL="60512" marR="60512" marT="30256" marB="3025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latin typeface="+mj-lt"/>
                      </a:endParaRPr>
                    </a:p>
                  </a:txBody>
                  <a:tcPr marL="60512" marR="60512" marT="30256" marB="3025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latin typeface="+mj-lt"/>
                      </a:endParaRPr>
                    </a:p>
                  </a:txBody>
                  <a:tcPr marL="60512" marR="60512" marT="30256" marB="3025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US" sz="900" dirty="0">
                        <a:latin typeface="+mj-lt"/>
                      </a:endParaRPr>
                    </a:p>
                  </a:txBody>
                  <a:tcPr marL="60512" marR="60512" marT="30256" marB="3025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5295036"/>
                  </a:ext>
                </a:extLst>
              </a:tr>
            </a:tbl>
          </a:graphicData>
        </a:graphic>
      </p:graphicFrame>
      <p:graphicFrame>
        <p:nvGraphicFramePr>
          <p:cNvPr id="7" name="Object 6" hidden="1">
            <a:extLst>
              <a:ext uri="{FF2B5EF4-FFF2-40B4-BE49-F238E27FC236}">
                <a16:creationId xmlns:a16="http://schemas.microsoft.com/office/drawing/2014/main" id="{2C1F4360-59B7-4E97-98BC-B5C625058033}"/>
              </a:ext>
            </a:extLst>
          </p:cNvPr>
          <p:cNvGraphicFramePr>
            <a:graphicFrameLocks noChangeAspect="1"/>
          </p:cNvGraphicFramePr>
          <p:nvPr>
            <p:custDataLst>
              <p:tags r:id="rId2"/>
            </p:custDataLst>
          </p:nvPr>
        </p:nvGraphicFramePr>
        <p:xfrm>
          <a:off x="1576" y="1051"/>
          <a:ext cx="1051" cy="1051"/>
        </p:xfrm>
        <a:graphic>
          <a:graphicData uri="http://schemas.openxmlformats.org/presentationml/2006/ole">
            <mc:AlternateContent xmlns:mc="http://schemas.openxmlformats.org/markup-compatibility/2006">
              <mc:Choice xmlns:v="urn:schemas-microsoft-com:vml" Requires="v">
                <p:oleObj spid="_x0000_s47105" name="think-cell Slide" r:id="rId7" imgW="395" imgH="396" progId="TCLayout.ActiveDocument.1">
                  <p:embed/>
                </p:oleObj>
              </mc:Choice>
              <mc:Fallback>
                <p:oleObj name="think-cell Slide" r:id="rId7" imgW="395" imgH="396" progId="TCLayout.ActiveDocument.1">
                  <p:embed/>
                  <p:pic>
                    <p:nvPicPr>
                      <p:cNvPr id="7" name="Object 6" hidden="1">
                        <a:extLst>
                          <a:ext uri="{FF2B5EF4-FFF2-40B4-BE49-F238E27FC236}">
                            <a16:creationId xmlns:a16="http://schemas.microsoft.com/office/drawing/2014/main" id="{2C1F4360-59B7-4E97-98BC-B5C625058033}"/>
                          </a:ext>
                        </a:extLst>
                      </p:cNvPr>
                      <p:cNvPicPr/>
                      <p:nvPr/>
                    </p:nvPicPr>
                    <p:blipFill>
                      <a:blip r:embed="rId8"/>
                      <a:stretch>
                        <a:fillRect/>
                      </a:stretch>
                    </p:blipFill>
                    <p:spPr>
                      <a:xfrm>
                        <a:off x="1576" y="1051"/>
                        <a:ext cx="1051" cy="1051"/>
                      </a:xfrm>
                      <a:prstGeom prst="rect">
                        <a:avLst/>
                      </a:prstGeom>
                    </p:spPr>
                  </p:pic>
                </p:oleObj>
              </mc:Fallback>
            </mc:AlternateContent>
          </a:graphicData>
        </a:graphic>
      </p:graphicFrame>
      <p:sp>
        <p:nvSpPr>
          <p:cNvPr id="4" name="Arrow: Pentagon 3">
            <a:extLst>
              <a:ext uri="{FF2B5EF4-FFF2-40B4-BE49-F238E27FC236}">
                <a16:creationId xmlns:a16="http://schemas.microsoft.com/office/drawing/2014/main" id="{459FDAE5-2ED6-4A19-B753-26E69F8C48BE}"/>
              </a:ext>
            </a:extLst>
          </p:cNvPr>
          <p:cNvSpPr/>
          <p:nvPr/>
        </p:nvSpPr>
        <p:spPr>
          <a:xfrm>
            <a:off x="8543508" y="1514936"/>
            <a:ext cx="280633" cy="109728"/>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Slide Number Placeholder 4">
            <a:extLst>
              <a:ext uri="{FF2B5EF4-FFF2-40B4-BE49-F238E27FC236}">
                <a16:creationId xmlns:a16="http://schemas.microsoft.com/office/drawing/2014/main" id="{942AD1C4-DA69-4BCB-B5C7-92CED436E333}"/>
              </a:ext>
            </a:extLst>
          </p:cNvPr>
          <p:cNvSpPr>
            <a:spLocks noGrp="1"/>
          </p:cNvSpPr>
          <p:nvPr>
            <p:ph type="sldNum" sz="quarter" idx="4"/>
          </p:nvPr>
        </p:nvSpPr>
        <p:spPr/>
        <p:txBody>
          <a:bodyPr/>
          <a:lstStyle/>
          <a:p>
            <a:fld id="{495CDFE8-06BB-8C4A-81DE-67EF32F50FC9}" type="slidenum">
              <a:rPr lang="en-US" smtClean="0"/>
              <a:pPr/>
              <a:t>19</a:t>
            </a:fld>
            <a:endParaRPr lang="en-US" dirty="0"/>
          </a:p>
        </p:txBody>
      </p:sp>
      <p:grpSp>
        <p:nvGrpSpPr>
          <p:cNvPr id="9" name="Group 8">
            <a:extLst>
              <a:ext uri="{FF2B5EF4-FFF2-40B4-BE49-F238E27FC236}">
                <a16:creationId xmlns:a16="http://schemas.microsoft.com/office/drawing/2014/main" id="{6A50D112-BB48-4FEF-B1AA-95CA0B6F5C8B}"/>
              </a:ext>
            </a:extLst>
          </p:cNvPr>
          <p:cNvGrpSpPr/>
          <p:nvPr/>
        </p:nvGrpSpPr>
        <p:grpSpPr>
          <a:xfrm>
            <a:off x="7372565" y="1430721"/>
            <a:ext cx="128528" cy="3294223"/>
            <a:chOff x="7378123" y="934943"/>
            <a:chExt cx="122969" cy="3887619"/>
          </a:xfrm>
        </p:grpSpPr>
        <p:cxnSp>
          <p:nvCxnSpPr>
            <p:cNvPr id="12" name="Straight Connector 11">
              <a:extLst>
                <a:ext uri="{FF2B5EF4-FFF2-40B4-BE49-F238E27FC236}">
                  <a16:creationId xmlns:a16="http://schemas.microsoft.com/office/drawing/2014/main" id="{AABB9811-95EE-46FF-B829-1BADB5E08EAD}"/>
                </a:ext>
              </a:extLst>
            </p:cNvPr>
            <p:cNvCxnSpPr>
              <a:cxnSpLocks/>
            </p:cNvCxnSpPr>
            <p:nvPr>
              <p:custDataLst>
                <p:tags r:id="rId4"/>
              </p:custDataLst>
            </p:nvPr>
          </p:nvCxnSpPr>
          <p:spPr bwMode="auto">
            <a:xfrm>
              <a:off x="7438128" y="1101088"/>
              <a:ext cx="13799" cy="3721474"/>
            </a:xfrm>
            <a:prstGeom prst="line">
              <a:avLst/>
            </a:prstGeom>
            <a:solidFill>
              <a:srgbClr val="808080"/>
            </a:solidFill>
            <a:ln w="12700" cap="flat" cmpd="sng" algn="ctr">
              <a:solidFill>
                <a:schemeClr val="accent1"/>
              </a:solidFill>
              <a:prstDash val="sysDot"/>
              <a:round/>
              <a:headEnd type="none" w="sm" len="sm"/>
              <a:tailEnd type="none" w="sm" len="sm"/>
            </a:ln>
            <a:effectLst/>
          </p:spPr>
        </p:cxnSp>
        <p:sp>
          <p:nvSpPr>
            <p:cNvPr id="13" name="Isosceles Triangle 270">
              <a:extLst>
                <a:ext uri="{FF2B5EF4-FFF2-40B4-BE49-F238E27FC236}">
                  <a16:creationId xmlns:a16="http://schemas.microsoft.com/office/drawing/2014/main" id="{56C30787-E539-4715-B7D5-9188B6236F37}"/>
                </a:ext>
              </a:extLst>
            </p:cNvPr>
            <p:cNvSpPr/>
            <p:nvPr/>
          </p:nvSpPr>
          <p:spPr>
            <a:xfrm rot="10800000">
              <a:off x="7378123" y="934943"/>
              <a:ext cx="122969" cy="576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0">
                <a:spcBef>
                  <a:spcPts val="179"/>
                </a:spcBef>
                <a:defRPr/>
              </a:pPr>
              <a:endParaRPr lang="en-US" sz="794">
                <a:solidFill>
                  <a:schemeClr val="tx1"/>
                </a:solidFill>
                <a:latin typeface="+mj-lt"/>
              </a:endParaRPr>
            </a:p>
          </p:txBody>
        </p:sp>
      </p:grpSp>
      <p:grpSp>
        <p:nvGrpSpPr>
          <p:cNvPr id="6" name="Group 5">
            <a:extLst>
              <a:ext uri="{FF2B5EF4-FFF2-40B4-BE49-F238E27FC236}">
                <a16:creationId xmlns:a16="http://schemas.microsoft.com/office/drawing/2014/main" id="{C011E6E1-9EDD-4CAF-9CEA-9655E3B2A633}"/>
              </a:ext>
            </a:extLst>
          </p:cNvPr>
          <p:cNvGrpSpPr/>
          <p:nvPr/>
        </p:nvGrpSpPr>
        <p:grpSpPr>
          <a:xfrm>
            <a:off x="6184204" y="1430723"/>
            <a:ext cx="107390" cy="3294221"/>
            <a:chOff x="5737714" y="937478"/>
            <a:chExt cx="121024" cy="3884596"/>
          </a:xfrm>
        </p:grpSpPr>
        <p:cxnSp>
          <p:nvCxnSpPr>
            <p:cNvPr id="31" name="Straight Connector 30">
              <a:extLst>
                <a:ext uri="{FF2B5EF4-FFF2-40B4-BE49-F238E27FC236}">
                  <a16:creationId xmlns:a16="http://schemas.microsoft.com/office/drawing/2014/main" id="{7F650E94-E2DD-41A6-B999-39E406CA2C6C}"/>
                </a:ext>
              </a:extLst>
            </p:cNvPr>
            <p:cNvCxnSpPr>
              <a:cxnSpLocks/>
            </p:cNvCxnSpPr>
            <p:nvPr>
              <p:custDataLst>
                <p:tags r:id="rId3"/>
              </p:custDataLst>
            </p:nvPr>
          </p:nvCxnSpPr>
          <p:spPr bwMode="auto">
            <a:xfrm flipH="1">
              <a:off x="5793876" y="1100600"/>
              <a:ext cx="2923" cy="3721474"/>
            </a:xfrm>
            <a:prstGeom prst="line">
              <a:avLst/>
            </a:prstGeom>
            <a:solidFill>
              <a:srgbClr val="808080"/>
            </a:solidFill>
            <a:ln w="12700" cap="flat" cmpd="sng" algn="ctr">
              <a:solidFill>
                <a:schemeClr val="accent1"/>
              </a:solidFill>
              <a:prstDash val="sysDot"/>
              <a:round/>
              <a:headEnd type="none" w="sm" len="sm"/>
              <a:tailEnd type="none" w="sm" len="sm"/>
            </a:ln>
            <a:effectLst/>
          </p:spPr>
        </p:cxnSp>
        <p:sp>
          <p:nvSpPr>
            <p:cNvPr id="32" name="Isosceles Triangle 270">
              <a:extLst>
                <a:ext uri="{FF2B5EF4-FFF2-40B4-BE49-F238E27FC236}">
                  <a16:creationId xmlns:a16="http://schemas.microsoft.com/office/drawing/2014/main" id="{637AC8C2-7C2C-451E-A28D-80B2D684D131}"/>
                </a:ext>
              </a:extLst>
            </p:cNvPr>
            <p:cNvSpPr/>
            <p:nvPr/>
          </p:nvSpPr>
          <p:spPr>
            <a:xfrm rot="10800000">
              <a:off x="5737714" y="937478"/>
              <a:ext cx="121024" cy="605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0">
                <a:spcBef>
                  <a:spcPts val="179"/>
                </a:spcBef>
                <a:defRPr/>
              </a:pPr>
              <a:endParaRPr lang="en-US" sz="794">
                <a:solidFill>
                  <a:schemeClr val="tx1"/>
                </a:solidFill>
                <a:latin typeface="+mj-lt"/>
              </a:endParaRPr>
            </a:p>
          </p:txBody>
        </p:sp>
      </p:grpSp>
      <p:graphicFrame>
        <p:nvGraphicFramePr>
          <p:cNvPr id="147" name="Table 146">
            <a:extLst>
              <a:ext uri="{FF2B5EF4-FFF2-40B4-BE49-F238E27FC236}">
                <a16:creationId xmlns:a16="http://schemas.microsoft.com/office/drawing/2014/main" id="{56B09E6E-76C4-44ED-B8FA-E1079A555833}"/>
              </a:ext>
            </a:extLst>
          </p:cNvPr>
          <p:cNvGraphicFramePr>
            <a:graphicFrameLocks noGrp="1"/>
          </p:cNvGraphicFramePr>
          <p:nvPr/>
        </p:nvGraphicFramePr>
        <p:xfrm>
          <a:off x="1402868" y="1516460"/>
          <a:ext cx="7315200" cy="106680"/>
        </p:xfrm>
        <a:graphic>
          <a:graphicData uri="http://schemas.openxmlformats.org/drawingml/2006/table">
            <a:tbl>
              <a:tblPr firstRow="1" bandRow="1"/>
              <a:tblGrid>
                <a:gridCol w="1207008">
                  <a:extLst>
                    <a:ext uri="{9D8B030D-6E8A-4147-A177-3AD203B41FA5}">
                      <a16:colId xmlns:a16="http://schemas.microsoft.com/office/drawing/2014/main" val="1312257602"/>
                    </a:ext>
                  </a:extLst>
                </a:gridCol>
                <a:gridCol w="1207008">
                  <a:extLst>
                    <a:ext uri="{9D8B030D-6E8A-4147-A177-3AD203B41FA5}">
                      <a16:colId xmlns:a16="http://schemas.microsoft.com/office/drawing/2014/main" val="491109090"/>
                    </a:ext>
                  </a:extLst>
                </a:gridCol>
                <a:gridCol w="1207008">
                  <a:extLst>
                    <a:ext uri="{9D8B030D-6E8A-4147-A177-3AD203B41FA5}">
                      <a16:colId xmlns:a16="http://schemas.microsoft.com/office/drawing/2014/main" val="2950653343"/>
                    </a:ext>
                  </a:extLst>
                </a:gridCol>
                <a:gridCol w="1207008">
                  <a:extLst>
                    <a:ext uri="{9D8B030D-6E8A-4147-A177-3AD203B41FA5}">
                      <a16:colId xmlns:a16="http://schemas.microsoft.com/office/drawing/2014/main" val="3757436041"/>
                    </a:ext>
                  </a:extLst>
                </a:gridCol>
                <a:gridCol w="1207008">
                  <a:extLst>
                    <a:ext uri="{9D8B030D-6E8A-4147-A177-3AD203B41FA5}">
                      <a16:colId xmlns:a16="http://schemas.microsoft.com/office/drawing/2014/main" val="1171742967"/>
                    </a:ext>
                  </a:extLst>
                </a:gridCol>
                <a:gridCol w="1280160">
                  <a:extLst>
                    <a:ext uri="{9D8B030D-6E8A-4147-A177-3AD203B41FA5}">
                      <a16:colId xmlns:a16="http://schemas.microsoft.com/office/drawing/2014/main" val="1662867032"/>
                    </a:ext>
                  </a:extLst>
                </a:gridCol>
              </a:tblGrid>
              <a:tr h="105896">
                <a:tc>
                  <a:txBody>
                    <a:bodyPr/>
                    <a:lstStyle/>
                    <a:p>
                      <a:pPr algn="l"/>
                      <a:r>
                        <a:rPr lang="en-US" sz="700" dirty="0">
                          <a:solidFill>
                            <a:schemeClr val="bg1"/>
                          </a:solidFill>
                        </a:rPr>
                        <a:t>August</a:t>
                      </a:r>
                    </a:p>
                  </a:txBody>
                  <a:tcPr marL="60512" marR="6051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66B0"/>
                    </a:solidFill>
                  </a:tcPr>
                </a:tc>
                <a:tc>
                  <a:txBody>
                    <a:bodyPr/>
                    <a:lstStyle/>
                    <a:p>
                      <a:pPr algn="l"/>
                      <a:r>
                        <a:rPr lang="en-US" sz="700" dirty="0">
                          <a:solidFill>
                            <a:schemeClr val="bg1"/>
                          </a:solidFill>
                        </a:rPr>
                        <a:t>September</a:t>
                      </a:r>
                    </a:p>
                  </a:txBody>
                  <a:tcPr marL="60512" marR="6051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66B0"/>
                    </a:solidFill>
                  </a:tcPr>
                </a:tc>
                <a:tc>
                  <a:txBody>
                    <a:bodyPr/>
                    <a:lstStyle/>
                    <a:p>
                      <a:pPr algn="l"/>
                      <a:r>
                        <a:rPr lang="en-US" sz="700" dirty="0">
                          <a:solidFill>
                            <a:schemeClr val="bg1"/>
                          </a:solidFill>
                        </a:rPr>
                        <a:t>October</a:t>
                      </a:r>
                    </a:p>
                  </a:txBody>
                  <a:tcPr marL="0" marR="6051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66B0"/>
                    </a:solidFill>
                  </a:tcPr>
                </a:tc>
                <a:tc>
                  <a:txBody>
                    <a:bodyPr/>
                    <a:lstStyle/>
                    <a:p>
                      <a:pPr algn="l"/>
                      <a:r>
                        <a:rPr lang="en-US" sz="700" dirty="0">
                          <a:solidFill>
                            <a:schemeClr val="bg1"/>
                          </a:solidFill>
                        </a:rPr>
                        <a:t>November</a:t>
                      </a:r>
                    </a:p>
                  </a:txBody>
                  <a:tcPr marL="60512" marR="6051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66B0"/>
                    </a:solidFill>
                  </a:tcPr>
                </a:tc>
                <a:tc>
                  <a:txBody>
                    <a:bodyPr/>
                    <a:lstStyle/>
                    <a:p>
                      <a:pPr algn="l"/>
                      <a:r>
                        <a:rPr lang="en-US" sz="700" dirty="0">
                          <a:solidFill>
                            <a:schemeClr val="bg1"/>
                          </a:solidFill>
                        </a:rPr>
                        <a:t>December</a:t>
                      </a:r>
                    </a:p>
                  </a:txBody>
                  <a:tcPr marL="60512" marR="6051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66B0"/>
                    </a:solidFill>
                  </a:tcPr>
                </a:tc>
                <a:tc>
                  <a:txBody>
                    <a:bodyPr/>
                    <a:lstStyle/>
                    <a:p>
                      <a:pPr algn="l"/>
                      <a:r>
                        <a:rPr lang="en-US" sz="700" dirty="0">
                          <a:solidFill>
                            <a:schemeClr val="bg1"/>
                          </a:solidFill>
                        </a:rPr>
                        <a:t>Post Close</a:t>
                      </a:r>
                    </a:p>
                  </a:txBody>
                  <a:tcPr marL="60512" marR="60512" marT="0" marB="0">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739804714"/>
                  </a:ext>
                </a:extLst>
              </a:tr>
            </a:tbl>
          </a:graphicData>
        </a:graphic>
      </p:graphicFrame>
      <p:sp>
        <p:nvSpPr>
          <p:cNvPr id="148" name="TextBox 147">
            <a:extLst>
              <a:ext uri="{FF2B5EF4-FFF2-40B4-BE49-F238E27FC236}">
                <a16:creationId xmlns:a16="http://schemas.microsoft.com/office/drawing/2014/main" id="{4C95C8EB-9088-4363-B502-CCB560CDF0B5}"/>
              </a:ext>
            </a:extLst>
          </p:cNvPr>
          <p:cNvSpPr txBox="1"/>
          <p:nvPr/>
        </p:nvSpPr>
        <p:spPr>
          <a:xfrm>
            <a:off x="5884799" y="1138580"/>
            <a:ext cx="693617" cy="249940"/>
          </a:xfrm>
          <a:prstGeom prst="rect">
            <a:avLst/>
          </a:prstGeom>
          <a:noFill/>
        </p:spPr>
        <p:txBody>
          <a:bodyPr wrap="square" bIns="0" rtlCol="0">
            <a:spAutoFit/>
          </a:bodyPr>
          <a:lstStyle/>
          <a:p>
            <a:pPr algn="ctr"/>
            <a:r>
              <a:rPr lang="en-US" sz="662" b="1" dirty="0">
                <a:solidFill>
                  <a:schemeClr val="accent2"/>
                </a:solidFill>
              </a:rPr>
              <a:t>Day 1 Readiness</a:t>
            </a:r>
          </a:p>
        </p:txBody>
      </p:sp>
      <p:sp>
        <p:nvSpPr>
          <p:cNvPr id="109" name="TextBox 108">
            <a:extLst>
              <a:ext uri="{FF2B5EF4-FFF2-40B4-BE49-F238E27FC236}">
                <a16:creationId xmlns:a16="http://schemas.microsoft.com/office/drawing/2014/main" id="{922013E9-4CDA-4280-B182-AAADD02A07B7}"/>
              </a:ext>
            </a:extLst>
          </p:cNvPr>
          <p:cNvSpPr txBox="1"/>
          <p:nvPr/>
        </p:nvSpPr>
        <p:spPr>
          <a:xfrm>
            <a:off x="7084114" y="1138580"/>
            <a:ext cx="693617" cy="249940"/>
          </a:xfrm>
          <a:prstGeom prst="rect">
            <a:avLst/>
          </a:prstGeom>
          <a:noFill/>
        </p:spPr>
        <p:txBody>
          <a:bodyPr wrap="square" bIns="0" rtlCol="0">
            <a:spAutoFit/>
          </a:bodyPr>
          <a:lstStyle/>
          <a:p>
            <a:pPr algn="ctr"/>
            <a:r>
              <a:rPr lang="en-US" sz="662" b="1" dirty="0">
                <a:solidFill>
                  <a:schemeClr val="accent2"/>
                </a:solidFill>
              </a:rPr>
              <a:t>Day 1 </a:t>
            </a:r>
          </a:p>
          <a:p>
            <a:pPr algn="ctr"/>
            <a:r>
              <a:rPr lang="en-US" sz="662" b="1" dirty="0">
                <a:solidFill>
                  <a:schemeClr val="accent2"/>
                </a:solidFill>
              </a:rPr>
              <a:t>Jan 1, 2022</a:t>
            </a:r>
          </a:p>
        </p:txBody>
      </p:sp>
      <p:sp>
        <p:nvSpPr>
          <p:cNvPr id="10" name="TextBox 9">
            <a:extLst>
              <a:ext uri="{FF2B5EF4-FFF2-40B4-BE49-F238E27FC236}">
                <a16:creationId xmlns:a16="http://schemas.microsoft.com/office/drawing/2014/main" id="{B1FF1EC8-08C3-447F-944D-60F4DD89E138}"/>
              </a:ext>
            </a:extLst>
          </p:cNvPr>
          <p:cNvSpPr txBox="1"/>
          <p:nvPr/>
        </p:nvSpPr>
        <p:spPr>
          <a:xfrm>
            <a:off x="9268691" y="4222100"/>
            <a:ext cx="1059873" cy="411861"/>
          </a:xfrm>
          <a:prstGeom prst="rect">
            <a:avLst/>
          </a:prstGeom>
        </p:spPr>
        <p:txBody>
          <a:bodyPr vert="horz" wrap="square" lIns="91440" tIns="45720" rIns="91440" bIns="45720" rtlCol="0" anchor="b">
            <a:noAutofit/>
          </a:bodyPr>
          <a:lstStyle/>
          <a:p>
            <a:pPr algn="l"/>
            <a:endParaRPr lang="en-US" dirty="0"/>
          </a:p>
        </p:txBody>
      </p:sp>
      <p:sp>
        <p:nvSpPr>
          <p:cNvPr id="46" name="Title 1">
            <a:extLst>
              <a:ext uri="{FF2B5EF4-FFF2-40B4-BE49-F238E27FC236}">
                <a16:creationId xmlns:a16="http://schemas.microsoft.com/office/drawing/2014/main" id="{56DA6EA2-21D0-4EDC-9D82-DD3F67BE90DB}"/>
              </a:ext>
            </a:extLst>
          </p:cNvPr>
          <p:cNvSpPr>
            <a:spLocks noGrp="1"/>
          </p:cNvSpPr>
          <p:nvPr>
            <p:ph type="title"/>
          </p:nvPr>
        </p:nvSpPr>
        <p:spPr>
          <a:xfrm>
            <a:off x="457200" y="258186"/>
            <a:ext cx="8229598" cy="626222"/>
          </a:xfrm>
        </p:spPr>
        <p:txBody>
          <a:bodyPr/>
          <a:lstStyle/>
          <a:p>
            <a:r>
              <a:rPr lang="en-US" dirty="0"/>
              <a:t>Preliminary Workplan | Timeline</a:t>
            </a:r>
          </a:p>
        </p:txBody>
      </p:sp>
      <p:sp>
        <p:nvSpPr>
          <p:cNvPr id="49" name="Text Placeholder 7">
            <a:extLst>
              <a:ext uri="{FF2B5EF4-FFF2-40B4-BE49-F238E27FC236}">
                <a16:creationId xmlns:a16="http://schemas.microsoft.com/office/drawing/2014/main" id="{53D130E7-5907-4D51-AED9-35A351ABB314}"/>
              </a:ext>
            </a:extLst>
          </p:cNvPr>
          <p:cNvSpPr txBox="1">
            <a:spLocks/>
          </p:cNvSpPr>
          <p:nvPr/>
        </p:nvSpPr>
        <p:spPr>
          <a:xfrm>
            <a:off x="457200" y="760891"/>
            <a:ext cx="8229599" cy="336550"/>
          </a:xfrm>
          <a:prstGeom prst="rect">
            <a:avLst/>
          </a:prstGeom>
        </p:spPr>
        <p:txBody>
          <a:bodyPr/>
          <a:lstStyle>
            <a:lvl1pPr marL="171450" indent="-171450" algn="l" defTabSz="685800" rtl="0" eaLnBrk="1" latinLnBrk="0" hangingPunct="1">
              <a:lnSpc>
                <a:spcPct val="90000"/>
              </a:lnSpc>
              <a:spcBef>
                <a:spcPts val="750"/>
              </a:spcBef>
              <a:buClr>
                <a:schemeClr val="accent3"/>
              </a:buClr>
              <a:buSzPct val="100000"/>
              <a:buFont typeface="Arial" panose="020B0604020202020204" pitchFamily="34" charset="0"/>
              <a:buChar char="•"/>
              <a:defRPr sz="1600" kern="1200">
                <a:solidFill>
                  <a:schemeClr val="tx1"/>
                </a:solidFill>
                <a:latin typeface="+mn-lt"/>
                <a:ea typeface="+mn-ea"/>
                <a:cs typeface="+mn-cs"/>
              </a:defRPr>
            </a:lvl1pPr>
            <a:lvl2pPr marL="342900" indent="-169863" algn="l" defTabSz="685800" rtl="0" eaLnBrk="1" latinLnBrk="0" hangingPunct="1">
              <a:lnSpc>
                <a:spcPct val="90000"/>
              </a:lnSpc>
              <a:spcBef>
                <a:spcPts val="375"/>
              </a:spcBef>
              <a:buClr>
                <a:schemeClr val="tx1"/>
              </a:buClr>
              <a:buSzPct val="70000"/>
              <a:buFont typeface="Monaco" pitchFamily="2" charset="77"/>
              <a:buChar char="⎻"/>
              <a:tabLst/>
              <a:defRPr sz="1400" kern="1200">
                <a:solidFill>
                  <a:schemeClr val="tx1"/>
                </a:solidFill>
                <a:latin typeface="+mn-lt"/>
                <a:ea typeface="+mn-ea"/>
                <a:cs typeface="+mn-cs"/>
              </a:defRPr>
            </a:lvl2pPr>
            <a:lvl3pPr marL="571500" indent="-168275" algn="l" defTabSz="685800" rtl="0" eaLnBrk="1" latinLnBrk="0" hangingPunct="1">
              <a:lnSpc>
                <a:spcPct val="90000"/>
              </a:lnSpc>
              <a:spcBef>
                <a:spcPts val="375"/>
              </a:spcBef>
              <a:buClr>
                <a:schemeClr val="tx1"/>
              </a:buClr>
              <a:buSzPct val="90000"/>
              <a:buFont typeface="Arial" panose="020B0604020202020204" pitchFamily="34" charset="0"/>
              <a:buChar char="•"/>
              <a:tabLst/>
              <a:defRPr sz="1400" kern="1200">
                <a:solidFill>
                  <a:sysClr val="windowText" lastClr="000000"/>
                </a:solidFill>
                <a:latin typeface="+mn-lt"/>
                <a:ea typeface="+mn-ea"/>
                <a:cs typeface="+mn-cs"/>
              </a:defRPr>
            </a:lvl3pPr>
            <a:lvl4pPr marL="12001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a:solidFill>
                  <a:srgbClr val="0075C9"/>
                </a:solidFill>
              </a:rPr>
              <a:t>The different scenarios will be analyzed for each of the 16 use cases on the prior page.  </a:t>
            </a:r>
          </a:p>
        </p:txBody>
      </p:sp>
      <p:graphicFrame>
        <p:nvGraphicFramePr>
          <p:cNvPr id="50" name="Table 14">
            <a:extLst>
              <a:ext uri="{FF2B5EF4-FFF2-40B4-BE49-F238E27FC236}">
                <a16:creationId xmlns:a16="http://schemas.microsoft.com/office/drawing/2014/main" id="{58ADBAC7-52B2-4740-BA54-AE0C83CDF97E}"/>
              </a:ext>
            </a:extLst>
          </p:cNvPr>
          <p:cNvGraphicFramePr>
            <a:graphicFrameLocks noGrp="1"/>
          </p:cNvGraphicFramePr>
          <p:nvPr/>
        </p:nvGraphicFramePr>
        <p:xfrm>
          <a:off x="2154866" y="1866172"/>
          <a:ext cx="966802" cy="106680"/>
        </p:xfrm>
        <a:graphic>
          <a:graphicData uri="http://schemas.openxmlformats.org/drawingml/2006/table">
            <a:tbl>
              <a:tblPr firstRow="1" bandRow="1">
                <a:tableStyleId>{5C22544A-7EE6-4342-B048-85BDC9FD1C3A}</a:tableStyleId>
              </a:tblPr>
              <a:tblGrid>
                <a:gridCol w="966802">
                  <a:extLst>
                    <a:ext uri="{9D8B030D-6E8A-4147-A177-3AD203B41FA5}">
                      <a16:colId xmlns:a16="http://schemas.microsoft.com/office/drawing/2014/main" val="4035610499"/>
                    </a:ext>
                  </a:extLst>
                </a:gridCol>
              </a:tblGrid>
              <a:tr h="75476">
                <a:tc>
                  <a:txBody>
                    <a:bodyPr/>
                    <a:lstStyle/>
                    <a:p>
                      <a:pPr algn="ctr"/>
                      <a:endParaRPr lang="en-US" sz="700" b="1" dirty="0">
                        <a:solidFill>
                          <a:schemeClr val="tx1"/>
                        </a:solidFill>
                      </a:endParaRPr>
                    </a:p>
                  </a:txBody>
                  <a:tcPr marL="18288" marR="0" marT="0" marB="0" anchor="ctr">
                    <a:lnB w="28575"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519400343"/>
                  </a:ext>
                </a:extLst>
              </a:tr>
            </a:tbl>
          </a:graphicData>
        </a:graphic>
      </p:graphicFrame>
      <p:sp>
        <p:nvSpPr>
          <p:cNvPr id="15" name="TextBox 14">
            <a:extLst>
              <a:ext uri="{FF2B5EF4-FFF2-40B4-BE49-F238E27FC236}">
                <a16:creationId xmlns:a16="http://schemas.microsoft.com/office/drawing/2014/main" id="{B0936006-0FD5-4561-9E85-E56513D57B5E}"/>
              </a:ext>
            </a:extLst>
          </p:cNvPr>
          <p:cNvSpPr txBox="1"/>
          <p:nvPr/>
        </p:nvSpPr>
        <p:spPr>
          <a:xfrm>
            <a:off x="2057051" y="1677430"/>
            <a:ext cx="1162431" cy="295422"/>
          </a:xfrm>
          <a:prstGeom prst="rect">
            <a:avLst/>
          </a:prstGeom>
        </p:spPr>
        <p:txBody>
          <a:bodyPr vert="horz" wrap="square" lIns="91440" tIns="45720" rIns="91440" bIns="45720" rtlCol="0" anchor="b">
            <a:noAutofit/>
          </a:bodyPr>
          <a:lstStyle/>
          <a:p>
            <a:pPr algn="ctr"/>
            <a:r>
              <a:rPr lang="en-US" sz="700" dirty="0"/>
              <a:t>Mobilize Commercial Workstreams / Leads</a:t>
            </a:r>
          </a:p>
        </p:txBody>
      </p:sp>
      <p:graphicFrame>
        <p:nvGraphicFramePr>
          <p:cNvPr id="52" name="Table 14">
            <a:extLst>
              <a:ext uri="{FF2B5EF4-FFF2-40B4-BE49-F238E27FC236}">
                <a16:creationId xmlns:a16="http://schemas.microsoft.com/office/drawing/2014/main" id="{A530087C-0AAE-419E-8482-55188FE441BD}"/>
              </a:ext>
            </a:extLst>
          </p:cNvPr>
          <p:cNvGraphicFramePr>
            <a:graphicFrameLocks noGrp="1"/>
          </p:cNvGraphicFramePr>
          <p:nvPr/>
        </p:nvGraphicFramePr>
        <p:xfrm>
          <a:off x="2828671" y="2248920"/>
          <a:ext cx="434285" cy="106680"/>
        </p:xfrm>
        <a:graphic>
          <a:graphicData uri="http://schemas.openxmlformats.org/drawingml/2006/table">
            <a:tbl>
              <a:tblPr firstRow="1" bandRow="1">
                <a:tableStyleId>{5C22544A-7EE6-4342-B048-85BDC9FD1C3A}</a:tableStyleId>
              </a:tblPr>
              <a:tblGrid>
                <a:gridCol w="434285">
                  <a:extLst>
                    <a:ext uri="{9D8B030D-6E8A-4147-A177-3AD203B41FA5}">
                      <a16:colId xmlns:a16="http://schemas.microsoft.com/office/drawing/2014/main" val="4035610499"/>
                    </a:ext>
                  </a:extLst>
                </a:gridCol>
              </a:tblGrid>
              <a:tr h="75476">
                <a:tc>
                  <a:txBody>
                    <a:bodyPr/>
                    <a:lstStyle/>
                    <a:p>
                      <a:pPr algn="ctr"/>
                      <a:endParaRPr lang="en-US" sz="700" b="1" dirty="0">
                        <a:solidFill>
                          <a:schemeClr val="tx1"/>
                        </a:solidFill>
                      </a:endParaRPr>
                    </a:p>
                  </a:txBody>
                  <a:tcPr marL="18288" marR="0" marT="0" marB="0" anchor="ctr">
                    <a:lnB w="28575"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519400343"/>
                  </a:ext>
                </a:extLst>
              </a:tr>
            </a:tbl>
          </a:graphicData>
        </a:graphic>
      </p:graphicFrame>
      <p:sp>
        <p:nvSpPr>
          <p:cNvPr id="53" name="TextBox 52">
            <a:extLst>
              <a:ext uri="{FF2B5EF4-FFF2-40B4-BE49-F238E27FC236}">
                <a16:creationId xmlns:a16="http://schemas.microsoft.com/office/drawing/2014/main" id="{233D2F1D-D665-4CFD-847F-8A57CE82F58C}"/>
              </a:ext>
            </a:extLst>
          </p:cNvPr>
          <p:cNvSpPr txBox="1"/>
          <p:nvPr/>
        </p:nvSpPr>
        <p:spPr>
          <a:xfrm>
            <a:off x="2464597" y="2035368"/>
            <a:ext cx="1162431" cy="295422"/>
          </a:xfrm>
          <a:prstGeom prst="rect">
            <a:avLst/>
          </a:prstGeom>
        </p:spPr>
        <p:txBody>
          <a:bodyPr vert="horz" wrap="square" lIns="91440" tIns="45720" rIns="91440" bIns="45720" rtlCol="0" anchor="b">
            <a:noAutofit/>
          </a:bodyPr>
          <a:lstStyle/>
          <a:p>
            <a:pPr algn="ctr"/>
            <a:r>
              <a:rPr lang="en-US" sz="700" dirty="0"/>
              <a:t>Conduct Initial Working Sessions for Priority #1</a:t>
            </a:r>
          </a:p>
        </p:txBody>
      </p:sp>
      <p:graphicFrame>
        <p:nvGraphicFramePr>
          <p:cNvPr id="54" name="Table 14">
            <a:extLst>
              <a:ext uri="{FF2B5EF4-FFF2-40B4-BE49-F238E27FC236}">
                <a16:creationId xmlns:a16="http://schemas.microsoft.com/office/drawing/2014/main" id="{6D55942C-1777-4599-9A0D-A657AD18638A}"/>
              </a:ext>
            </a:extLst>
          </p:cNvPr>
          <p:cNvGraphicFramePr>
            <a:graphicFrameLocks noGrp="1"/>
          </p:cNvGraphicFramePr>
          <p:nvPr/>
        </p:nvGraphicFramePr>
        <p:xfrm>
          <a:off x="3071021" y="2617715"/>
          <a:ext cx="966802" cy="106680"/>
        </p:xfrm>
        <a:graphic>
          <a:graphicData uri="http://schemas.openxmlformats.org/drawingml/2006/table">
            <a:tbl>
              <a:tblPr firstRow="1" bandRow="1">
                <a:tableStyleId>{5C22544A-7EE6-4342-B048-85BDC9FD1C3A}</a:tableStyleId>
              </a:tblPr>
              <a:tblGrid>
                <a:gridCol w="966802">
                  <a:extLst>
                    <a:ext uri="{9D8B030D-6E8A-4147-A177-3AD203B41FA5}">
                      <a16:colId xmlns:a16="http://schemas.microsoft.com/office/drawing/2014/main" val="4035610499"/>
                    </a:ext>
                  </a:extLst>
                </a:gridCol>
              </a:tblGrid>
              <a:tr h="75476">
                <a:tc>
                  <a:txBody>
                    <a:bodyPr/>
                    <a:lstStyle/>
                    <a:p>
                      <a:pPr algn="ctr"/>
                      <a:endParaRPr lang="en-US" sz="700" b="1" dirty="0">
                        <a:solidFill>
                          <a:schemeClr val="tx1"/>
                        </a:solidFill>
                      </a:endParaRPr>
                    </a:p>
                  </a:txBody>
                  <a:tcPr marL="18288" marR="0" marT="0" marB="0" anchor="ctr">
                    <a:lnB w="28575"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519400343"/>
                  </a:ext>
                </a:extLst>
              </a:tr>
            </a:tbl>
          </a:graphicData>
        </a:graphic>
      </p:graphicFrame>
      <p:sp>
        <p:nvSpPr>
          <p:cNvPr id="55" name="TextBox 54">
            <a:extLst>
              <a:ext uri="{FF2B5EF4-FFF2-40B4-BE49-F238E27FC236}">
                <a16:creationId xmlns:a16="http://schemas.microsoft.com/office/drawing/2014/main" id="{7A9748F7-040F-4564-BE4E-E4AE1DBC072D}"/>
              </a:ext>
            </a:extLst>
          </p:cNvPr>
          <p:cNvSpPr txBox="1"/>
          <p:nvPr/>
        </p:nvSpPr>
        <p:spPr>
          <a:xfrm>
            <a:off x="2973206" y="2428973"/>
            <a:ext cx="1162431" cy="295422"/>
          </a:xfrm>
          <a:prstGeom prst="rect">
            <a:avLst/>
          </a:prstGeom>
        </p:spPr>
        <p:txBody>
          <a:bodyPr vert="horz" wrap="square" lIns="91440" tIns="45720" rIns="91440" bIns="45720" rtlCol="0" anchor="b">
            <a:noAutofit/>
          </a:bodyPr>
          <a:lstStyle/>
          <a:p>
            <a:pPr algn="ctr"/>
            <a:r>
              <a:rPr lang="en-US" sz="700" dirty="0"/>
              <a:t>Finalize Process Change Ruleset</a:t>
            </a:r>
          </a:p>
        </p:txBody>
      </p:sp>
      <p:sp>
        <p:nvSpPr>
          <p:cNvPr id="56" name="Star: 5 Points 55">
            <a:extLst>
              <a:ext uri="{FF2B5EF4-FFF2-40B4-BE49-F238E27FC236}">
                <a16:creationId xmlns:a16="http://schemas.microsoft.com/office/drawing/2014/main" id="{AAE5CF8C-143D-48D9-8D8B-C806BEBC3B82}"/>
              </a:ext>
            </a:extLst>
          </p:cNvPr>
          <p:cNvSpPr/>
          <p:nvPr/>
        </p:nvSpPr>
        <p:spPr>
          <a:xfrm>
            <a:off x="4128112" y="2646057"/>
            <a:ext cx="138834" cy="128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TextBox 56">
            <a:extLst>
              <a:ext uri="{FF2B5EF4-FFF2-40B4-BE49-F238E27FC236}">
                <a16:creationId xmlns:a16="http://schemas.microsoft.com/office/drawing/2014/main" id="{7A13C33D-765F-4B04-B1F2-C674870D6816}"/>
              </a:ext>
            </a:extLst>
          </p:cNvPr>
          <p:cNvSpPr txBox="1"/>
          <p:nvPr/>
        </p:nvSpPr>
        <p:spPr>
          <a:xfrm>
            <a:off x="3773528" y="2426233"/>
            <a:ext cx="854074" cy="239049"/>
          </a:xfrm>
          <a:prstGeom prst="rect">
            <a:avLst/>
          </a:prstGeom>
        </p:spPr>
        <p:txBody>
          <a:bodyPr vert="horz" wrap="square" lIns="91440" tIns="45720" rIns="91440" bIns="45720" rtlCol="0" anchor="b">
            <a:noAutofit/>
          </a:bodyPr>
          <a:lstStyle/>
          <a:p>
            <a:pPr algn="ctr"/>
            <a:r>
              <a:rPr lang="en-US" sz="700" b="1" i="1" u="sng" dirty="0">
                <a:latin typeface="+mj-lt"/>
              </a:rPr>
              <a:t>Finalize Ruleset</a:t>
            </a:r>
          </a:p>
        </p:txBody>
      </p:sp>
      <p:sp>
        <p:nvSpPr>
          <p:cNvPr id="16" name="Diamond 15">
            <a:extLst>
              <a:ext uri="{FF2B5EF4-FFF2-40B4-BE49-F238E27FC236}">
                <a16:creationId xmlns:a16="http://schemas.microsoft.com/office/drawing/2014/main" id="{A0A3A724-F476-4023-866E-3F1D6A8C254C}"/>
              </a:ext>
            </a:extLst>
          </p:cNvPr>
          <p:cNvSpPr/>
          <p:nvPr/>
        </p:nvSpPr>
        <p:spPr>
          <a:xfrm>
            <a:off x="4229138" y="2882366"/>
            <a:ext cx="158218" cy="154745"/>
          </a:xfrm>
          <a:prstGeom prst="diamond">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C47E8B6-0E94-4547-8889-DF2D51E36D07}"/>
              </a:ext>
            </a:extLst>
          </p:cNvPr>
          <p:cNvSpPr txBox="1"/>
          <p:nvPr/>
        </p:nvSpPr>
        <p:spPr>
          <a:xfrm>
            <a:off x="4353603" y="2840213"/>
            <a:ext cx="854074" cy="239049"/>
          </a:xfrm>
          <a:prstGeom prst="rect">
            <a:avLst/>
          </a:prstGeom>
        </p:spPr>
        <p:txBody>
          <a:bodyPr vert="horz" wrap="square" lIns="91440" tIns="45720" rIns="91440" bIns="45720" rtlCol="0" anchor="b">
            <a:noAutofit/>
          </a:bodyPr>
          <a:lstStyle/>
          <a:p>
            <a:pPr algn="ctr"/>
            <a:r>
              <a:rPr lang="en-US" sz="700" b="1" i="1" u="sng" dirty="0" err="1">
                <a:latin typeface="+mj-lt"/>
              </a:rPr>
              <a:t>SteerCo</a:t>
            </a:r>
            <a:r>
              <a:rPr lang="en-US" sz="700" b="1" i="1" u="sng" dirty="0">
                <a:latin typeface="+mj-lt"/>
              </a:rPr>
              <a:t> Ruleset Review</a:t>
            </a:r>
          </a:p>
        </p:txBody>
      </p:sp>
      <p:graphicFrame>
        <p:nvGraphicFramePr>
          <p:cNvPr id="62" name="Table 14">
            <a:extLst>
              <a:ext uri="{FF2B5EF4-FFF2-40B4-BE49-F238E27FC236}">
                <a16:creationId xmlns:a16="http://schemas.microsoft.com/office/drawing/2014/main" id="{5A9B100D-F784-4B30-AA82-A37548E3F2D5}"/>
              </a:ext>
            </a:extLst>
          </p:cNvPr>
          <p:cNvGraphicFramePr>
            <a:graphicFrameLocks noGrp="1"/>
          </p:cNvGraphicFramePr>
          <p:nvPr/>
        </p:nvGraphicFramePr>
        <p:xfrm>
          <a:off x="3842756" y="3295772"/>
          <a:ext cx="966802" cy="106680"/>
        </p:xfrm>
        <a:graphic>
          <a:graphicData uri="http://schemas.openxmlformats.org/drawingml/2006/table">
            <a:tbl>
              <a:tblPr firstRow="1" bandRow="1">
                <a:tableStyleId>{5C22544A-7EE6-4342-B048-85BDC9FD1C3A}</a:tableStyleId>
              </a:tblPr>
              <a:tblGrid>
                <a:gridCol w="966802">
                  <a:extLst>
                    <a:ext uri="{9D8B030D-6E8A-4147-A177-3AD203B41FA5}">
                      <a16:colId xmlns:a16="http://schemas.microsoft.com/office/drawing/2014/main" val="4035610499"/>
                    </a:ext>
                  </a:extLst>
                </a:gridCol>
              </a:tblGrid>
              <a:tr h="75476">
                <a:tc>
                  <a:txBody>
                    <a:bodyPr/>
                    <a:lstStyle/>
                    <a:p>
                      <a:pPr algn="ctr"/>
                      <a:endParaRPr lang="en-US" sz="700" b="1" dirty="0">
                        <a:solidFill>
                          <a:schemeClr val="tx1"/>
                        </a:solidFill>
                      </a:endParaRPr>
                    </a:p>
                  </a:txBody>
                  <a:tcPr marL="18288" marR="0" marT="0" marB="0" anchor="ctr">
                    <a:lnB w="28575"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519400343"/>
                  </a:ext>
                </a:extLst>
              </a:tr>
            </a:tbl>
          </a:graphicData>
        </a:graphic>
      </p:graphicFrame>
      <p:sp>
        <p:nvSpPr>
          <p:cNvPr id="63" name="TextBox 62">
            <a:extLst>
              <a:ext uri="{FF2B5EF4-FFF2-40B4-BE49-F238E27FC236}">
                <a16:creationId xmlns:a16="http://schemas.microsoft.com/office/drawing/2014/main" id="{D8EA9512-D55B-42E2-947D-4F2A6EC7A069}"/>
              </a:ext>
            </a:extLst>
          </p:cNvPr>
          <p:cNvSpPr txBox="1"/>
          <p:nvPr/>
        </p:nvSpPr>
        <p:spPr>
          <a:xfrm>
            <a:off x="3744941" y="3107030"/>
            <a:ext cx="1162431" cy="295422"/>
          </a:xfrm>
          <a:prstGeom prst="rect">
            <a:avLst/>
          </a:prstGeom>
        </p:spPr>
        <p:txBody>
          <a:bodyPr vert="horz" wrap="square" lIns="91440" tIns="45720" rIns="91440" bIns="45720" rtlCol="0" anchor="b">
            <a:noAutofit/>
          </a:bodyPr>
          <a:lstStyle/>
          <a:p>
            <a:pPr algn="ctr"/>
            <a:r>
              <a:rPr lang="en-US" sz="700" dirty="0"/>
              <a:t>Outline List of            Process Changes</a:t>
            </a:r>
          </a:p>
        </p:txBody>
      </p:sp>
      <p:sp>
        <p:nvSpPr>
          <p:cNvPr id="69" name="Star: 5 Points 68">
            <a:extLst>
              <a:ext uri="{FF2B5EF4-FFF2-40B4-BE49-F238E27FC236}">
                <a16:creationId xmlns:a16="http://schemas.microsoft.com/office/drawing/2014/main" id="{0252321F-2C73-44FD-A24F-A09E24A27EE4}"/>
              </a:ext>
            </a:extLst>
          </p:cNvPr>
          <p:cNvSpPr/>
          <p:nvPr/>
        </p:nvSpPr>
        <p:spPr>
          <a:xfrm>
            <a:off x="4906881" y="3324114"/>
            <a:ext cx="138834" cy="128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0" name="TextBox 69">
            <a:extLst>
              <a:ext uri="{FF2B5EF4-FFF2-40B4-BE49-F238E27FC236}">
                <a16:creationId xmlns:a16="http://schemas.microsoft.com/office/drawing/2014/main" id="{C74BE3A8-087A-4389-99AC-277CAE025B69}"/>
              </a:ext>
            </a:extLst>
          </p:cNvPr>
          <p:cNvSpPr txBox="1"/>
          <p:nvPr/>
        </p:nvSpPr>
        <p:spPr>
          <a:xfrm>
            <a:off x="4622637" y="3104290"/>
            <a:ext cx="961614" cy="239049"/>
          </a:xfrm>
          <a:prstGeom prst="rect">
            <a:avLst/>
          </a:prstGeom>
        </p:spPr>
        <p:txBody>
          <a:bodyPr vert="horz" wrap="square" lIns="91440" tIns="45720" rIns="91440" bIns="45720" rtlCol="0" anchor="b">
            <a:noAutofit/>
          </a:bodyPr>
          <a:lstStyle/>
          <a:p>
            <a:pPr algn="ctr"/>
            <a:r>
              <a:rPr lang="en-US" sz="700" b="1" i="1" u="sng" dirty="0">
                <a:latin typeface="+mj-lt"/>
              </a:rPr>
              <a:t>Finalize List of Process Changes</a:t>
            </a:r>
          </a:p>
        </p:txBody>
      </p:sp>
      <p:graphicFrame>
        <p:nvGraphicFramePr>
          <p:cNvPr id="73" name="Table 14">
            <a:extLst>
              <a:ext uri="{FF2B5EF4-FFF2-40B4-BE49-F238E27FC236}">
                <a16:creationId xmlns:a16="http://schemas.microsoft.com/office/drawing/2014/main" id="{D4B66F42-A06E-4563-8A98-281FF46FABB1}"/>
              </a:ext>
            </a:extLst>
          </p:cNvPr>
          <p:cNvGraphicFramePr>
            <a:graphicFrameLocks noGrp="1"/>
          </p:cNvGraphicFramePr>
          <p:nvPr/>
        </p:nvGraphicFramePr>
        <p:xfrm>
          <a:off x="4266946" y="3698061"/>
          <a:ext cx="1643488" cy="106680"/>
        </p:xfrm>
        <a:graphic>
          <a:graphicData uri="http://schemas.openxmlformats.org/drawingml/2006/table">
            <a:tbl>
              <a:tblPr firstRow="1" bandRow="1">
                <a:tableStyleId>{5C22544A-7EE6-4342-B048-85BDC9FD1C3A}</a:tableStyleId>
              </a:tblPr>
              <a:tblGrid>
                <a:gridCol w="1643488">
                  <a:extLst>
                    <a:ext uri="{9D8B030D-6E8A-4147-A177-3AD203B41FA5}">
                      <a16:colId xmlns:a16="http://schemas.microsoft.com/office/drawing/2014/main" val="4035610499"/>
                    </a:ext>
                  </a:extLst>
                </a:gridCol>
              </a:tblGrid>
              <a:tr h="75476">
                <a:tc>
                  <a:txBody>
                    <a:bodyPr/>
                    <a:lstStyle/>
                    <a:p>
                      <a:pPr algn="ctr"/>
                      <a:endParaRPr lang="en-US" sz="700" b="1" dirty="0">
                        <a:solidFill>
                          <a:schemeClr val="tx1"/>
                        </a:solidFill>
                      </a:endParaRPr>
                    </a:p>
                  </a:txBody>
                  <a:tcPr marL="18288" marR="0" marT="0" marB="0" anchor="ctr">
                    <a:lnB w="28575"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519400343"/>
                  </a:ext>
                </a:extLst>
              </a:tr>
            </a:tbl>
          </a:graphicData>
        </a:graphic>
      </p:graphicFrame>
      <p:sp>
        <p:nvSpPr>
          <p:cNvPr id="74" name="TextBox 73">
            <a:extLst>
              <a:ext uri="{FF2B5EF4-FFF2-40B4-BE49-F238E27FC236}">
                <a16:creationId xmlns:a16="http://schemas.microsoft.com/office/drawing/2014/main" id="{9016940B-6CA4-48B5-B731-4FC6A49E1F55}"/>
              </a:ext>
            </a:extLst>
          </p:cNvPr>
          <p:cNvSpPr txBox="1"/>
          <p:nvPr/>
        </p:nvSpPr>
        <p:spPr>
          <a:xfrm>
            <a:off x="4305981" y="3496240"/>
            <a:ext cx="1565418" cy="295422"/>
          </a:xfrm>
          <a:prstGeom prst="rect">
            <a:avLst/>
          </a:prstGeom>
        </p:spPr>
        <p:txBody>
          <a:bodyPr vert="horz" wrap="square" lIns="91440" tIns="45720" rIns="91440" bIns="45720" rtlCol="0" anchor="b">
            <a:noAutofit/>
          </a:bodyPr>
          <a:lstStyle/>
          <a:p>
            <a:pPr algn="ctr"/>
            <a:r>
              <a:rPr lang="en-US" sz="700" dirty="0"/>
              <a:t>Draft Playbook / Process Changes</a:t>
            </a:r>
          </a:p>
        </p:txBody>
      </p:sp>
      <p:sp>
        <p:nvSpPr>
          <p:cNvPr id="75" name="Star: 5 Points 74">
            <a:extLst>
              <a:ext uri="{FF2B5EF4-FFF2-40B4-BE49-F238E27FC236}">
                <a16:creationId xmlns:a16="http://schemas.microsoft.com/office/drawing/2014/main" id="{B58505A5-8F2C-4BE7-84F1-3749DE16AB2E}"/>
              </a:ext>
            </a:extLst>
          </p:cNvPr>
          <p:cNvSpPr/>
          <p:nvPr/>
        </p:nvSpPr>
        <p:spPr>
          <a:xfrm>
            <a:off x="6055560" y="3726403"/>
            <a:ext cx="138834" cy="1283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6" name="TextBox 75">
            <a:extLst>
              <a:ext uri="{FF2B5EF4-FFF2-40B4-BE49-F238E27FC236}">
                <a16:creationId xmlns:a16="http://schemas.microsoft.com/office/drawing/2014/main" id="{11120C83-BB9E-4E62-B66D-B00FE5DF8CA3}"/>
              </a:ext>
            </a:extLst>
          </p:cNvPr>
          <p:cNvSpPr txBox="1"/>
          <p:nvPr/>
        </p:nvSpPr>
        <p:spPr>
          <a:xfrm>
            <a:off x="5700976" y="3506579"/>
            <a:ext cx="854074" cy="239049"/>
          </a:xfrm>
          <a:prstGeom prst="rect">
            <a:avLst/>
          </a:prstGeom>
        </p:spPr>
        <p:txBody>
          <a:bodyPr vert="horz" wrap="square" lIns="91440" tIns="45720" rIns="91440" bIns="45720" rtlCol="0" anchor="b">
            <a:noAutofit/>
          </a:bodyPr>
          <a:lstStyle/>
          <a:p>
            <a:pPr algn="ctr"/>
            <a:r>
              <a:rPr lang="en-US" sz="700" b="1" i="1" u="sng" dirty="0">
                <a:latin typeface="+mj-lt"/>
              </a:rPr>
              <a:t>Finalize Playbook</a:t>
            </a:r>
          </a:p>
        </p:txBody>
      </p:sp>
      <p:sp>
        <p:nvSpPr>
          <p:cNvPr id="77" name="Diamond 76">
            <a:extLst>
              <a:ext uri="{FF2B5EF4-FFF2-40B4-BE49-F238E27FC236}">
                <a16:creationId xmlns:a16="http://schemas.microsoft.com/office/drawing/2014/main" id="{81435469-7963-499A-8B8E-3F2F3D3CD994}"/>
              </a:ext>
            </a:extLst>
          </p:cNvPr>
          <p:cNvSpPr/>
          <p:nvPr/>
        </p:nvSpPr>
        <p:spPr>
          <a:xfrm>
            <a:off x="6242217" y="3979807"/>
            <a:ext cx="158218" cy="154745"/>
          </a:xfrm>
          <a:prstGeom prst="diamond">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20046F17-D542-48DD-858B-06ED70993FB0}"/>
              </a:ext>
            </a:extLst>
          </p:cNvPr>
          <p:cNvSpPr txBox="1"/>
          <p:nvPr/>
        </p:nvSpPr>
        <p:spPr>
          <a:xfrm>
            <a:off x="6366682" y="3937654"/>
            <a:ext cx="911392" cy="239049"/>
          </a:xfrm>
          <a:prstGeom prst="rect">
            <a:avLst/>
          </a:prstGeom>
        </p:spPr>
        <p:txBody>
          <a:bodyPr vert="horz" wrap="square" lIns="91440" tIns="45720" rIns="91440" bIns="45720" rtlCol="0" anchor="b">
            <a:noAutofit/>
          </a:bodyPr>
          <a:lstStyle/>
          <a:p>
            <a:pPr algn="ctr"/>
            <a:r>
              <a:rPr lang="en-US" sz="700" b="1" i="1" u="sng" dirty="0" err="1">
                <a:latin typeface="+mj-lt"/>
              </a:rPr>
              <a:t>SteerCo</a:t>
            </a:r>
            <a:r>
              <a:rPr lang="en-US" sz="700" b="1" i="1" u="sng" dirty="0">
                <a:latin typeface="+mj-lt"/>
              </a:rPr>
              <a:t> Playbook Review</a:t>
            </a:r>
          </a:p>
        </p:txBody>
      </p:sp>
      <p:graphicFrame>
        <p:nvGraphicFramePr>
          <p:cNvPr id="80" name="Table 14">
            <a:extLst>
              <a:ext uri="{FF2B5EF4-FFF2-40B4-BE49-F238E27FC236}">
                <a16:creationId xmlns:a16="http://schemas.microsoft.com/office/drawing/2014/main" id="{7D955EDA-23DC-47D7-A30B-006267EB1120}"/>
              </a:ext>
            </a:extLst>
          </p:cNvPr>
          <p:cNvGraphicFramePr>
            <a:graphicFrameLocks noGrp="1"/>
          </p:cNvGraphicFramePr>
          <p:nvPr/>
        </p:nvGraphicFramePr>
        <p:xfrm>
          <a:off x="6366682" y="4380110"/>
          <a:ext cx="1083024" cy="106680"/>
        </p:xfrm>
        <a:graphic>
          <a:graphicData uri="http://schemas.openxmlformats.org/drawingml/2006/table">
            <a:tbl>
              <a:tblPr firstRow="1" bandRow="1">
                <a:tableStyleId>{5C22544A-7EE6-4342-B048-85BDC9FD1C3A}</a:tableStyleId>
              </a:tblPr>
              <a:tblGrid>
                <a:gridCol w="1083024">
                  <a:extLst>
                    <a:ext uri="{9D8B030D-6E8A-4147-A177-3AD203B41FA5}">
                      <a16:colId xmlns:a16="http://schemas.microsoft.com/office/drawing/2014/main" val="4035610499"/>
                    </a:ext>
                  </a:extLst>
                </a:gridCol>
              </a:tblGrid>
              <a:tr h="75476">
                <a:tc>
                  <a:txBody>
                    <a:bodyPr/>
                    <a:lstStyle/>
                    <a:p>
                      <a:pPr algn="ctr"/>
                      <a:endParaRPr lang="en-US" sz="700" b="1" dirty="0">
                        <a:solidFill>
                          <a:schemeClr val="tx1"/>
                        </a:solidFill>
                      </a:endParaRPr>
                    </a:p>
                  </a:txBody>
                  <a:tcPr marL="18288" marR="0" marT="0" marB="0" anchor="ctr">
                    <a:lnB w="28575"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519400343"/>
                  </a:ext>
                </a:extLst>
              </a:tr>
            </a:tbl>
          </a:graphicData>
        </a:graphic>
      </p:graphicFrame>
      <p:sp>
        <p:nvSpPr>
          <p:cNvPr id="81" name="TextBox 80">
            <a:extLst>
              <a:ext uri="{FF2B5EF4-FFF2-40B4-BE49-F238E27FC236}">
                <a16:creationId xmlns:a16="http://schemas.microsoft.com/office/drawing/2014/main" id="{C98B9AEB-32A6-4FDB-A55D-472E73B1E995}"/>
              </a:ext>
            </a:extLst>
          </p:cNvPr>
          <p:cNvSpPr txBox="1"/>
          <p:nvPr/>
        </p:nvSpPr>
        <p:spPr>
          <a:xfrm>
            <a:off x="6320203" y="4201639"/>
            <a:ext cx="1098510" cy="295422"/>
          </a:xfrm>
          <a:prstGeom prst="rect">
            <a:avLst/>
          </a:prstGeom>
        </p:spPr>
        <p:txBody>
          <a:bodyPr vert="horz" wrap="square" lIns="91440" tIns="45720" rIns="91440" bIns="45720" rtlCol="0" anchor="b">
            <a:noAutofit/>
          </a:bodyPr>
          <a:lstStyle/>
          <a:p>
            <a:pPr algn="ctr"/>
            <a:r>
              <a:rPr lang="en-US" sz="700" dirty="0"/>
              <a:t>Day 1 Readiness</a:t>
            </a:r>
          </a:p>
        </p:txBody>
      </p:sp>
      <p:sp>
        <p:nvSpPr>
          <p:cNvPr id="17" name="Rectangle 16">
            <a:extLst>
              <a:ext uri="{FF2B5EF4-FFF2-40B4-BE49-F238E27FC236}">
                <a16:creationId xmlns:a16="http://schemas.microsoft.com/office/drawing/2014/main" id="{C890FCD5-A216-4042-ACA3-4B839A472646}"/>
              </a:ext>
            </a:extLst>
          </p:cNvPr>
          <p:cNvSpPr/>
          <p:nvPr/>
        </p:nvSpPr>
        <p:spPr>
          <a:xfrm>
            <a:off x="1782397" y="3216179"/>
            <a:ext cx="1772024" cy="98546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solidFill>
                  <a:schemeClr val="tx1"/>
                </a:solidFill>
              </a:rPr>
              <a:t>Eugenia to provide overall coordination of the process Commercial workstream with functional owners accountable for identifying and solutioning the process changes</a:t>
            </a:r>
          </a:p>
        </p:txBody>
      </p:sp>
    </p:spTree>
    <p:extLst>
      <p:ext uri="{BB962C8B-B14F-4D97-AF65-F5344CB8AC3E}">
        <p14:creationId xmlns:p14="http://schemas.microsoft.com/office/powerpoint/2010/main" val="221892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0D04C-3A28-4158-8ECF-8A7717942575}"/>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DC96F7F0-6AA5-4D24-8E13-FE64834B88B4}"/>
              </a:ext>
            </a:extLst>
          </p:cNvPr>
          <p:cNvSpPr>
            <a:spLocks noGrp="1"/>
          </p:cNvSpPr>
          <p:nvPr>
            <p:ph idx="1"/>
          </p:nvPr>
        </p:nvSpPr>
        <p:spPr/>
        <p:txBody>
          <a:bodyPr/>
          <a:lstStyle/>
          <a:p>
            <a:r>
              <a:rPr lang="en-US" dirty="0"/>
              <a:t>Provide overview of the use cases </a:t>
            </a:r>
          </a:p>
          <a:p>
            <a:r>
              <a:rPr lang="en-US" dirty="0"/>
              <a:t>Show the workplan for the working sessions</a:t>
            </a:r>
          </a:p>
          <a:p>
            <a:r>
              <a:rPr lang="en-US" dirty="0"/>
              <a:t>Provide a blueprint for what “vendor to vendor” means</a:t>
            </a:r>
          </a:p>
          <a:p>
            <a:r>
              <a:rPr lang="en-US" dirty="0"/>
              <a:t>Outline the identified process changes related to each use case</a:t>
            </a:r>
          </a:p>
          <a:p>
            <a:endParaRPr lang="en-US" dirty="0"/>
          </a:p>
        </p:txBody>
      </p:sp>
      <p:sp>
        <p:nvSpPr>
          <p:cNvPr id="6" name="Slide Number Placeholder 4">
            <a:extLst>
              <a:ext uri="{FF2B5EF4-FFF2-40B4-BE49-F238E27FC236}">
                <a16:creationId xmlns:a16="http://schemas.microsoft.com/office/drawing/2014/main" id="{EEDA4954-56D8-4265-BABA-687243088181}"/>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2</a:t>
            </a:fld>
            <a:endParaRPr lang="en-US"/>
          </a:p>
        </p:txBody>
      </p:sp>
    </p:spTree>
    <p:extLst>
      <p:ext uri="{BB962C8B-B14F-4D97-AF65-F5344CB8AC3E}">
        <p14:creationId xmlns:p14="http://schemas.microsoft.com/office/powerpoint/2010/main" val="35077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66B4D60-C534-4ACB-9F88-037EF209D153}"/>
              </a:ext>
            </a:extLst>
          </p:cNvPr>
          <p:cNvSpPr>
            <a:spLocks noGrp="1"/>
          </p:cNvSpPr>
          <p:nvPr>
            <p:ph type="sldNum" sz="quarter" idx="4"/>
          </p:nvPr>
        </p:nvSpPr>
        <p:spPr>
          <a:xfrm>
            <a:off x="262439" y="4792290"/>
            <a:ext cx="397262" cy="273844"/>
          </a:xfrm>
        </p:spPr>
        <p:txBody>
          <a:bodyPr/>
          <a:lstStyle/>
          <a:p>
            <a:fld id="{495CDFE8-06BB-8C4A-81DE-67EF32F50FC9}" type="slidenum">
              <a:rPr lang="en-US" dirty="0" smtClean="0"/>
              <a:pPr/>
              <a:t>20</a:t>
            </a:fld>
            <a:endParaRPr lang="en-US" dirty="0"/>
          </a:p>
        </p:txBody>
      </p:sp>
    </p:spTree>
    <p:extLst>
      <p:ext uri="{BB962C8B-B14F-4D97-AF65-F5344CB8AC3E}">
        <p14:creationId xmlns:p14="http://schemas.microsoft.com/office/powerpoint/2010/main" val="91215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0D04C-3A28-4158-8ECF-8A7717942575}"/>
              </a:ext>
            </a:extLst>
          </p:cNvPr>
          <p:cNvSpPr>
            <a:spLocks noGrp="1"/>
          </p:cNvSpPr>
          <p:nvPr>
            <p:ph type="title"/>
          </p:nvPr>
        </p:nvSpPr>
        <p:spPr/>
        <p:txBody>
          <a:bodyPr>
            <a:normAutofit fontScale="90000"/>
          </a:bodyPr>
          <a:lstStyle/>
          <a:p>
            <a:r>
              <a:rPr lang="en-US" dirty="0"/>
              <a:t>Original Use Cases | Revenue Driven (PC – Profit Center)</a:t>
            </a:r>
          </a:p>
        </p:txBody>
      </p:sp>
      <p:sp>
        <p:nvSpPr>
          <p:cNvPr id="6" name="Slide Number Placeholder 4">
            <a:extLst>
              <a:ext uri="{FF2B5EF4-FFF2-40B4-BE49-F238E27FC236}">
                <a16:creationId xmlns:a16="http://schemas.microsoft.com/office/drawing/2014/main" id="{5E1340A0-3C66-46AD-AF64-93FC4BB02E37}"/>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3</a:t>
            </a:fld>
            <a:endParaRPr lang="en-US"/>
          </a:p>
        </p:txBody>
      </p:sp>
      <p:pic>
        <p:nvPicPr>
          <p:cNvPr id="11" name="Picture 10">
            <a:extLst>
              <a:ext uri="{FF2B5EF4-FFF2-40B4-BE49-F238E27FC236}">
                <a16:creationId xmlns:a16="http://schemas.microsoft.com/office/drawing/2014/main" id="{6C0C0DF2-7807-453A-80BA-74B57B3F728C}"/>
              </a:ext>
            </a:extLst>
          </p:cNvPr>
          <p:cNvPicPr>
            <a:picLocks noChangeAspect="1"/>
          </p:cNvPicPr>
          <p:nvPr/>
        </p:nvPicPr>
        <p:blipFill>
          <a:blip r:embed="rId2"/>
          <a:stretch>
            <a:fillRect/>
          </a:stretch>
        </p:blipFill>
        <p:spPr>
          <a:xfrm>
            <a:off x="721459" y="926791"/>
            <a:ext cx="7319215" cy="3930690"/>
          </a:xfrm>
          <a:prstGeom prst="rect">
            <a:avLst/>
          </a:prstGeom>
        </p:spPr>
      </p:pic>
    </p:spTree>
    <p:extLst>
      <p:ext uri="{BB962C8B-B14F-4D97-AF65-F5344CB8AC3E}">
        <p14:creationId xmlns:p14="http://schemas.microsoft.com/office/powerpoint/2010/main" val="344942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7D56-7CDC-497E-91B9-5A79368E5E12}"/>
              </a:ext>
            </a:extLst>
          </p:cNvPr>
          <p:cNvSpPr>
            <a:spLocks noGrp="1"/>
          </p:cNvSpPr>
          <p:nvPr>
            <p:ph type="title"/>
          </p:nvPr>
        </p:nvSpPr>
        <p:spPr/>
        <p:txBody>
          <a:bodyPr/>
          <a:lstStyle/>
          <a:p>
            <a:r>
              <a:rPr lang="en-US" dirty="0"/>
              <a:t>Identified Operational Use Cases</a:t>
            </a:r>
          </a:p>
        </p:txBody>
      </p:sp>
      <p:sp>
        <p:nvSpPr>
          <p:cNvPr id="5" name="Slide Number Placeholder 4">
            <a:extLst>
              <a:ext uri="{FF2B5EF4-FFF2-40B4-BE49-F238E27FC236}">
                <a16:creationId xmlns:a16="http://schemas.microsoft.com/office/drawing/2014/main" id="{04B7A62A-5DCD-4A60-AF87-27D915FD4066}"/>
              </a:ext>
            </a:extLst>
          </p:cNvPr>
          <p:cNvSpPr>
            <a:spLocks noGrp="1"/>
          </p:cNvSpPr>
          <p:nvPr>
            <p:ph type="sldNum" sz="quarter" idx="4"/>
          </p:nvPr>
        </p:nvSpPr>
        <p:spPr/>
        <p:txBody>
          <a:bodyPr/>
          <a:lstStyle/>
          <a:p>
            <a:fld id="{16AF6406-B3F2-AD48-99A2-24C88CF40A2E}" type="slidenum">
              <a:rPr lang="en-US" smtClean="0"/>
              <a:pPr/>
              <a:t>4</a:t>
            </a:fld>
            <a:endParaRPr lang="en-US"/>
          </a:p>
        </p:txBody>
      </p:sp>
      <p:sp>
        <p:nvSpPr>
          <p:cNvPr id="6" name="Text Placeholder 7">
            <a:extLst>
              <a:ext uri="{FF2B5EF4-FFF2-40B4-BE49-F238E27FC236}">
                <a16:creationId xmlns:a16="http://schemas.microsoft.com/office/drawing/2014/main" id="{F69C9751-1F08-4156-977B-AAFEA81DCE74}"/>
              </a:ext>
            </a:extLst>
          </p:cNvPr>
          <p:cNvSpPr>
            <a:spLocks noGrp="1"/>
          </p:cNvSpPr>
          <p:nvPr>
            <p:ph type="body" sz="quarter" idx="13"/>
          </p:nvPr>
        </p:nvSpPr>
        <p:spPr>
          <a:xfrm>
            <a:off x="457200" y="760891"/>
            <a:ext cx="8229599" cy="336550"/>
          </a:xfrm>
        </p:spPr>
        <p:txBody>
          <a:bodyPr/>
          <a:lstStyle/>
          <a:p>
            <a:r>
              <a:rPr lang="en-US" sz="1400" dirty="0"/>
              <a:t>The 16 use cases below will be used to identify where process changes are required.</a:t>
            </a:r>
          </a:p>
        </p:txBody>
      </p:sp>
      <p:pic>
        <p:nvPicPr>
          <p:cNvPr id="10" name="Picture 9">
            <a:extLst>
              <a:ext uri="{FF2B5EF4-FFF2-40B4-BE49-F238E27FC236}">
                <a16:creationId xmlns:a16="http://schemas.microsoft.com/office/drawing/2014/main" id="{8273A884-72B9-4C76-AE40-B53DC02393A0}"/>
              </a:ext>
            </a:extLst>
          </p:cNvPr>
          <p:cNvPicPr>
            <a:picLocks noChangeAspect="1"/>
          </p:cNvPicPr>
          <p:nvPr/>
        </p:nvPicPr>
        <p:blipFill>
          <a:blip r:embed="rId2"/>
          <a:stretch>
            <a:fillRect/>
          </a:stretch>
        </p:blipFill>
        <p:spPr>
          <a:xfrm>
            <a:off x="353252" y="1068674"/>
            <a:ext cx="8437496" cy="3600098"/>
          </a:xfrm>
          <a:prstGeom prst="rect">
            <a:avLst/>
          </a:prstGeom>
        </p:spPr>
      </p:pic>
      <p:sp>
        <p:nvSpPr>
          <p:cNvPr id="3" name="TextBox 2">
            <a:extLst>
              <a:ext uri="{FF2B5EF4-FFF2-40B4-BE49-F238E27FC236}">
                <a16:creationId xmlns:a16="http://schemas.microsoft.com/office/drawing/2014/main" id="{DEEC7640-1794-40B0-94E2-478C140A7B70}"/>
              </a:ext>
            </a:extLst>
          </p:cNvPr>
          <p:cNvSpPr txBox="1"/>
          <p:nvPr/>
        </p:nvSpPr>
        <p:spPr>
          <a:xfrm>
            <a:off x="457200" y="4668772"/>
            <a:ext cx="506437" cy="123518"/>
          </a:xfrm>
          <a:prstGeom prst="rect">
            <a:avLst/>
          </a:prstGeom>
        </p:spPr>
        <p:txBody>
          <a:bodyPr vert="horz" wrap="square" lIns="91440" tIns="45720" rIns="91440" bIns="45720" rtlCol="0" anchor="b">
            <a:noAutofit/>
          </a:bodyPr>
          <a:lstStyle/>
          <a:p>
            <a:pPr algn="l"/>
            <a:endParaRPr lang="en-US" dirty="0"/>
          </a:p>
        </p:txBody>
      </p:sp>
      <p:sp>
        <p:nvSpPr>
          <p:cNvPr id="4" name="TextBox 3">
            <a:extLst>
              <a:ext uri="{FF2B5EF4-FFF2-40B4-BE49-F238E27FC236}">
                <a16:creationId xmlns:a16="http://schemas.microsoft.com/office/drawing/2014/main" id="{9B73E0A7-0663-48F3-BF89-EF1B574BFE6B}"/>
              </a:ext>
            </a:extLst>
          </p:cNvPr>
          <p:cNvSpPr txBox="1"/>
          <p:nvPr/>
        </p:nvSpPr>
        <p:spPr>
          <a:xfrm>
            <a:off x="353252" y="4526254"/>
            <a:ext cx="3247220" cy="336550"/>
          </a:xfrm>
          <a:prstGeom prst="rect">
            <a:avLst/>
          </a:prstGeom>
        </p:spPr>
        <p:txBody>
          <a:bodyPr vert="horz" wrap="square" lIns="91440" tIns="45720" rIns="91440" bIns="45720" rtlCol="0" anchor="b">
            <a:noAutofit/>
          </a:bodyPr>
          <a:lstStyle/>
          <a:p>
            <a:pPr algn="l"/>
            <a:r>
              <a:rPr lang="en-US" sz="900" i="1" dirty="0"/>
              <a:t>Product specific exceptions to be considered later</a:t>
            </a:r>
          </a:p>
        </p:txBody>
      </p:sp>
      <p:sp>
        <p:nvSpPr>
          <p:cNvPr id="7" name="Rectangle 6">
            <a:extLst>
              <a:ext uri="{FF2B5EF4-FFF2-40B4-BE49-F238E27FC236}">
                <a16:creationId xmlns:a16="http://schemas.microsoft.com/office/drawing/2014/main" id="{DF0E54B2-63DC-4A54-B34E-6C7D8DE48F3D}"/>
              </a:ext>
            </a:extLst>
          </p:cNvPr>
          <p:cNvSpPr/>
          <p:nvPr/>
        </p:nvSpPr>
        <p:spPr>
          <a:xfrm>
            <a:off x="353252" y="2222500"/>
            <a:ext cx="8486097" cy="2180236"/>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319E7A-D0C7-4EAA-B77E-A86330564885}"/>
              </a:ext>
            </a:extLst>
          </p:cNvPr>
          <p:cNvSpPr/>
          <p:nvPr/>
        </p:nvSpPr>
        <p:spPr>
          <a:xfrm>
            <a:off x="6695523" y="75570"/>
            <a:ext cx="2320007" cy="6651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Will need to tie these use cases to the financial scenarios on the prior page</a:t>
            </a:r>
          </a:p>
        </p:txBody>
      </p:sp>
    </p:spTree>
    <p:extLst>
      <p:ext uri="{BB962C8B-B14F-4D97-AF65-F5344CB8AC3E}">
        <p14:creationId xmlns:p14="http://schemas.microsoft.com/office/powerpoint/2010/main" val="147639313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7D56-7CDC-497E-91B9-5A79368E5E12}"/>
              </a:ext>
            </a:extLst>
          </p:cNvPr>
          <p:cNvSpPr>
            <a:spLocks noGrp="1"/>
          </p:cNvSpPr>
          <p:nvPr>
            <p:ph type="title"/>
          </p:nvPr>
        </p:nvSpPr>
        <p:spPr/>
        <p:txBody>
          <a:bodyPr/>
          <a:lstStyle/>
          <a:p>
            <a:r>
              <a:rPr lang="en-US" dirty="0"/>
              <a:t>Use Case Scenarios and Considerations</a:t>
            </a:r>
          </a:p>
        </p:txBody>
      </p:sp>
      <p:sp>
        <p:nvSpPr>
          <p:cNvPr id="5" name="Slide Number Placeholder 4">
            <a:extLst>
              <a:ext uri="{FF2B5EF4-FFF2-40B4-BE49-F238E27FC236}">
                <a16:creationId xmlns:a16="http://schemas.microsoft.com/office/drawing/2014/main" id="{04B7A62A-5DCD-4A60-AF87-27D915FD4066}"/>
              </a:ext>
            </a:extLst>
          </p:cNvPr>
          <p:cNvSpPr>
            <a:spLocks noGrp="1"/>
          </p:cNvSpPr>
          <p:nvPr>
            <p:ph type="sldNum" sz="quarter" idx="4"/>
          </p:nvPr>
        </p:nvSpPr>
        <p:spPr/>
        <p:txBody>
          <a:bodyPr/>
          <a:lstStyle/>
          <a:p>
            <a:fld id="{16AF6406-B3F2-AD48-99A2-24C88CF40A2E}" type="slidenum">
              <a:rPr lang="en-US" smtClean="0"/>
              <a:pPr/>
              <a:t>5</a:t>
            </a:fld>
            <a:endParaRPr lang="en-US"/>
          </a:p>
        </p:txBody>
      </p:sp>
      <p:sp>
        <p:nvSpPr>
          <p:cNvPr id="6" name="Text Placeholder 7">
            <a:extLst>
              <a:ext uri="{FF2B5EF4-FFF2-40B4-BE49-F238E27FC236}">
                <a16:creationId xmlns:a16="http://schemas.microsoft.com/office/drawing/2014/main" id="{F69C9751-1F08-4156-977B-AAFEA81DCE74}"/>
              </a:ext>
            </a:extLst>
          </p:cNvPr>
          <p:cNvSpPr>
            <a:spLocks noGrp="1"/>
          </p:cNvSpPr>
          <p:nvPr>
            <p:ph type="body" sz="quarter" idx="13"/>
          </p:nvPr>
        </p:nvSpPr>
        <p:spPr>
          <a:xfrm>
            <a:off x="457200" y="760891"/>
            <a:ext cx="8229599" cy="336550"/>
          </a:xfrm>
        </p:spPr>
        <p:txBody>
          <a:bodyPr/>
          <a:lstStyle/>
          <a:p>
            <a:r>
              <a:rPr lang="en-US" sz="1400" dirty="0"/>
              <a:t>The different scenarios will be analyzed for each of the 16 use cases on the prior page.  </a:t>
            </a:r>
          </a:p>
        </p:txBody>
      </p:sp>
      <p:sp>
        <p:nvSpPr>
          <p:cNvPr id="8" name="Rectangle: Rounded Corners 7">
            <a:extLst>
              <a:ext uri="{FF2B5EF4-FFF2-40B4-BE49-F238E27FC236}">
                <a16:creationId xmlns:a16="http://schemas.microsoft.com/office/drawing/2014/main" id="{834BE2B8-7663-4585-93F6-1CE18031C844}"/>
              </a:ext>
            </a:extLst>
          </p:cNvPr>
          <p:cNvSpPr/>
          <p:nvPr/>
        </p:nvSpPr>
        <p:spPr>
          <a:xfrm>
            <a:off x="1301975" y="2427798"/>
            <a:ext cx="1051560" cy="658912"/>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or Existing Customer</a:t>
            </a:r>
          </a:p>
        </p:txBody>
      </p:sp>
      <p:sp>
        <p:nvSpPr>
          <p:cNvPr id="11" name="Rectangle: Rounded Corners 10">
            <a:extLst>
              <a:ext uri="{FF2B5EF4-FFF2-40B4-BE49-F238E27FC236}">
                <a16:creationId xmlns:a16="http://schemas.microsoft.com/office/drawing/2014/main" id="{9B6C3CB6-4824-4FC2-A977-CE0AADB6C744}"/>
              </a:ext>
            </a:extLst>
          </p:cNvPr>
          <p:cNvSpPr/>
          <p:nvPr/>
        </p:nvSpPr>
        <p:spPr>
          <a:xfrm>
            <a:off x="2705145" y="1831886"/>
            <a:ext cx="1051560" cy="418012"/>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Interim</a:t>
            </a:r>
          </a:p>
          <a:p>
            <a:pPr algn="ctr"/>
            <a:r>
              <a:rPr lang="en-US" sz="900" i="1" dirty="0">
                <a:solidFill>
                  <a:schemeClr val="tx1"/>
                </a:solidFill>
              </a:rPr>
              <a:t>(Day 1+)</a:t>
            </a:r>
          </a:p>
        </p:txBody>
      </p:sp>
      <p:sp>
        <p:nvSpPr>
          <p:cNvPr id="12" name="Rectangle: Rounded Corners 11">
            <a:extLst>
              <a:ext uri="{FF2B5EF4-FFF2-40B4-BE49-F238E27FC236}">
                <a16:creationId xmlns:a16="http://schemas.microsoft.com/office/drawing/2014/main" id="{1E08087D-E5AA-4914-9222-E118046C8342}"/>
              </a:ext>
            </a:extLst>
          </p:cNvPr>
          <p:cNvSpPr/>
          <p:nvPr/>
        </p:nvSpPr>
        <p:spPr>
          <a:xfrm>
            <a:off x="2690993" y="3325715"/>
            <a:ext cx="1051560" cy="418012"/>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End-State</a:t>
            </a:r>
          </a:p>
          <a:p>
            <a:pPr algn="ctr"/>
            <a:r>
              <a:rPr lang="en-US" sz="900" i="1" dirty="0">
                <a:solidFill>
                  <a:schemeClr val="tx1"/>
                </a:solidFill>
              </a:rPr>
              <a:t>(Day TBD)</a:t>
            </a:r>
          </a:p>
        </p:txBody>
      </p:sp>
      <p:sp>
        <p:nvSpPr>
          <p:cNvPr id="13" name="Rectangle: Rounded Corners 12">
            <a:extLst>
              <a:ext uri="{FF2B5EF4-FFF2-40B4-BE49-F238E27FC236}">
                <a16:creationId xmlns:a16="http://schemas.microsoft.com/office/drawing/2014/main" id="{7306404C-C540-4248-A54C-EA374E51C449}"/>
              </a:ext>
            </a:extLst>
          </p:cNvPr>
          <p:cNvSpPr/>
          <p:nvPr/>
        </p:nvSpPr>
        <p:spPr>
          <a:xfrm>
            <a:off x="4077833" y="1387113"/>
            <a:ext cx="1051560" cy="336551"/>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Product</a:t>
            </a:r>
          </a:p>
        </p:txBody>
      </p:sp>
      <p:sp>
        <p:nvSpPr>
          <p:cNvPr id="14" name="Rectangle: Rounded Corners 13">
            <a:extLst>
              <a:ext uri="{FF2B5EF4-FFF2-40B4-BE49-F238E27FC236}">
                <a16:creationId xmlns:a16="http://schemas.microsoft.com/office/drawing/2014/main" id="{4B5F4BE9-3E99-4DAC-AEC5-2EBF8363BDD0}"/>
              </a:ext>
            </a:extLst>
          </p:cNvPr>
          <p:cNvSpPr/>
          <p:nvPr/>
        </p:nvSpPr>
        <p:spPr>
          <a:xfrm>
            <a:off x="4077833" y="1872616"/>
            <a:ext cx="1051560" cy="336551"/>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MACD</a:t>
            </a:r>
          </a:p>
        </p:txBody>
      </p:sp>
      <p:sp>
        <p:nvSpPr>
          <p:cNvPr id="15" name="Rectangle: Rounded Corners 14">
            <a:extLst>
              <a:ext uri="{FF2B5EF4-FFF2-40B4-BE49-F238E27FC236}">
                <a16:creationId xmlns:a16="http://schemas.microsoft.com/office/drawing/2014/main" id="{2621518A-F665-4E88-B27D-D868A5A5DE68}"/>
              </a:ext>
            </a:extLst>
          </p:cNvPr>
          <p:cNvSpPr/>
          <p:nvPr/>
        </p:nvSpPr>
        <p:spPr>
          <a:xfrm>
            <a:off x="4077833" y="2358119"/>
            <a:ext cx="1051560" cy="336551"/>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Renewal/</a:t>
            </a:r>
          </a:p>
          <a:p>
            <a:pPr algn="ctr"/>
            <a:r>
              <a:rPr lang="en-US" sz="1200" dirty="0">
                <a:solidFill>
                  <a:schemeClr val="tx1"/>
                </a:solidFill>
              </a:rPr>
              <a:t>Re-rate</a:t>
            </a:r>
          </a:p>
        </p:txBody>
      </p:sp>
      <p:sp>
        <p:nvSpPr>
          <p:cNvPr id="16" name="Rectangle: Rounded Corners 15">
            <a:extLst>
              <a:ext uri="{FF2B5EF4-FFF2-40B4-BE49-F238E27FC236}">
                <a16:creationId xmlns:a16="http://schemas.microsoft.com/office/drawing/2014/main" id="{6888ED24-4B42-4C55-93AD-ED32CA823BBA}"/>
              </a:ext>
            </a:extLst>
          </p:cNvPr>
          <p:cNvSpPr/>
          <p:nvPr/>
        </p:nvSpPr>
        <p:spPr>
          <a:xfrm>
            <a:off x="4077833" y="2880943"/>
            <a:ext cx="1051560" cy="336551"/>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Product</a:t>
            </a:r>
          </a:p>
        </p:txBody>
      </p:sp>
      <p:sp>
        <p:nvSpPr>
          <p:cNvPr id="17" name="Rectangle: Rounded Corners 16">
            <a:extLst>
              <a:ext uri="{FF2B5EF4-FFF2-40B4-BE49-F238E27FC236}">
                <a16:creationId xmlns:a16="http://schemas.microsoft.com/office/drawing/2014/main" id="{CF2DED34-88F0-4FD9-9807-C6B6AFB7D3DC}"/>
              </a:ext>
            </a:extLst>
          </p:cNvPr>
          <p:cNvSpPr/>
          <p:nvPr/>
        </p:nvSpPr>
        <p:spPr>
          <a:xfrm>
            <a:off x="4077833" y="3366446"/>
            <a:ext cx="1051560" cy="336551"/>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MACD</a:t>
            </a:r>
          </a:p>
        </p:txBody>
      </p:sp>
      <p:sp>
        <p:nvSpPr>
          <p:cNvPr id="18" name="Rectangle: Rounded Corners 17">
            <a:extLst>
              <a:ext uri="{FF2B5EF4-FFF2-40B4-BE49-F238E27FC236}">
                <a16:creationId xmlns:a16="http://schemas.microsoft.com/office/drawing/2014/main" id="{6CB36CD4-BA80-4310-A7B9-74D76B604C3B}"/>
              </a:ext>
            </a:extLst>
          </p:cNvPr>
          <p:cNvSpPr/>
          <p:nvPr/>
        </p:nvSpPr>
        <p:spPr>
          <a:xfrm>
            <a:off x="4077833" y="3851949"/>
            <a:ext cx="1051560" cy="336551"/>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Renewal/</a:t>
            </a:r>
          </a:p>
          <a:p>
            <a:pPr algn="ctr"/>
            <a:r>
              <a:rPr lang="en-US" sz="1200" dirty="0">
                <a:solidFill>
                  <a:schemeClr val="tx1"/>
                </a:solidFill>
              </a:rPr>
              <a:t>Re-rate</a:t>
            </a:r>
          </a:p>
        </p:txBody>
      </p:sp>
      <p:cxnSp>
        <p:nvCxnSpPr>
          <p:cNvPr id="20" name="Connector: Elbow 19">
            <a:extLst>
              <a:ext uri="{FF2B5EF4-FFF2-40B4-BE49-F238E27FC236}">
                <a16:creationId xmlns:a16="http://schemas.microsoft.com/office/drawing/2014/main" id="{266E4B8C-AF1C-4EF6-820B-27569BD9BA6C}"/>
              </a:ext>
            </a:extLst>
          </p:cNvPr>
          <p:cNvCxnSpPr>
            <a:cxnSpLocks/>
            <a:stCxn id="8" idx="3"/>
            <a:endCxn id="11" idx="1"/>
          </p:cNvCxnSpPr>
          <p:nvPr/>
        </p:nvCxnSpPr>
        <p:spPr>
          <a:xfrm flipV="1">
            <a:off x="2353535" y="2040892"/>
            <a:ext cx="351610" cy="71636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D1945B6-98A8-45C5-BB71-70EE5E7758CA}"/>
              </a:ext>
            </a:extLst>
          </p:cNvPr>
          <p:cNvCxnSpPr>
            <a:cxnSpLocks/>
            <a:stCxn id="8" idx="3"/>
            <a:endCxn id="12" idx="1"/>
          </p:cNvCxnSpPr>
          <p:nvPr/>
        </p:nvCxnSpPr>
        <p:spPr>
          <a:xfrm>
            <a:off x="2353535" y="2757254"/>
            <a:ext cx="337458" cy="777467"/>
          </a:xfrm>
          <a:prstGeom prst="bentConnector3">
            <a:avLst>
              <a:gd name="adj1" fmla="val 5225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35D91CB-F86F-473B-B116-F35FF170C273}"/>
              </a:ext>
            </a:extLst>
          </p:cNvPr>
          <p:cNvCxnSpPr>
            <a:cxnSpLocks/>
            <a:stCxn id="11" idx="3"/>
            <a:endCxn id="15" idx="1"/>
          </p:cNvCxnSpPr>
          <p:nvPr/>
        </p:nvCxnSpPr>
        <p:spPr>
          <a:xfrm>
            <a:off x="3756705" y="2040892"/>
            <a:ext cx="321128" cy="48550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BD112E2-CBAC-440D-A651-53D5B5CF94E7}"/>
              </a:ext>
            </a:extLst>
          </p:cNvPr>
          <p:cNvCxnSpPr>
            <a:cxnSpLocks/>
            <a:stCxn id="11" idx="3"/>
            <a:endCxn id="13" idx="1"/>
          </p:cNvCxnSpPr>
          <p:nvPr/>
        </p:nvCxnSpPr>
        <p:spPr>
          <a:xfrm flipV="1">
            <a:off x="3756705" y="1555389"/>
            <a:ext cx="321128" cy="48550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6EE09BD-F1B6-4B9F-BE3C-17F3319A6DCC}"/>
              </a:ext>
            </a:extLst>
          </p:cNvPr>
          <p:cNvCxnSpPr>
            <a:cxnSpLocks/>
            <a:stCxn id="12" idx="3"/>
            <a:endCxn id="16" idx="1"/>
          </p:cNvCxnSpPr>
          <p:nvPr/>
        </p:nvCxnSpPr>
        <p:spPr>
          <a:xfrm flipV="1">
            <a:off x="3742553" y="3049219"/>
            <a:ext cx="335280" cy="48550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E231AFFB-ADF3-4A10-9150-D3548D8912CF}"/>
              </a:ext>
            </a:extLst>
          </p:cNvPr>
          <p:cNvCxnSpPr>
            <a:cxnSpLocks/>
            <a:stCxn id="12" idx="3"/>
            <a:endCxn id="18" idx="1"/>
          </p:cNvCxnSpPr>
          <p:nvPr/>
        </p:nvCxnSpPr>
        <p:spPr>
          <a:xfrm>
            <a:off x="3742553" y="3534721"/>
            <a:ext cx="335280" cy="48550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336893-9AE4-48B8-90F4-5E7582B597DE}"/>
              </a:ext>
            </a:extLst>
          </p:cNvPr>
          <p:cNvCxnSpPr>
            <a:cxnSpLocks/>
            <a:stCxn id="12" idx="3"/>
            <a:endCxn id="17" idx="1"/>
          </p:cNvCxnSpPr>
          <p:nvPr/>
        </p:nvCxnSpPr>
        <p:spPr>
          <a:xfrm>
            <a:off x="3742553" y="3534721"/>
            <a:ext cx="33528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E34C5EC-16AB-4409-A367-4A1EB53953CA}"/>
              </a:ext>
            </a:extLst>
          </p:cNvPr>
          <p:cNvCxnSpPr>
            <a:cxnSpLocks/>
          </p:cNvCxnSpPr>
          <p:nvPr/>
        </p:nvCxnSpPr>
        <p:spPr>
          <a:xfrm>
            <a:off x="3742553" y="2037565"/>
            <a:ext cx="33528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7B65EEFA-C0C1-415F-9B55-B233869344F0}"/>
              </a:ext>
            </a:extLst>
          </p:cNvPr>
          <p:cNvSpPr/>
          <p:nvPr/>
        </p:nvSpPr>
        <p:spPr>
          <a:xfrm>
            <a:off x="6091916" y="2153743"/>
            <a:ext cx="1376930" cy="1307557"/>
          </a:xfrm>
          <a:prstGeom prst="round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Product Specific Considerations</a:t>
            </a:r>
          </a:p>
        </p:txBody>
      </p:sp>
      <p:cxnSp>
        <p:nvCxnSpPr>
          <p:cNvPr id="64" name="Connector: Elbow 63">
            <a:extLst>
              <a:ext uri="{FF2B5EF4-FFF2-40B4-BE49-F238E27FC236}">
                <a16:creationId xmlns:a16="http://schemas.microsoft.com/office/drawing/2014/main" id="{A151B9BE-2C51-4A77-81EF-510182CA5459}"/>
              </a:ext>
            </a:extLst>
          </p:cNvPr>
          <p:cNvCxnSpPr>
            <a:cxnSpLocks/>
            <a:stCxn id="57" idx="1"/>
            <a:endCxn id="13" idx="3"/>
          </p:cNvCxnSpPr>
          <p:nvPr/>
        </p:nvCxnSpPr>
        <p:spPr>
          <a:xfrm rot="10800000">
            <a:off x="5129394" y="1555390"/>
            <a:ext cx="962523" cy="1252133"/>
          </a:xfrm>
          <a:prstGeom prst="bentConnector3">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4E398FF7-075B-4F38-83CC-C6911F04719F}"/>
              </a:ext>
            </a:extLst>
          </p:cNvPr>
          <p:cNvCxnSpPr>
            <a:cxnSpLocks/>
            <a:stCxn id="57" idx="1"/>
            <a:endCxn id="16" idx="3"/>
          </p:cNvCxnSpPr>
          <p:nvPr/>
        </p:nvCxnSpPr>
        <p:spPr>
          <a:xfrm rot="10800000" flipV="1">
            <a:off x="5129394" y="2807521"/>
            <a:ext cx="962523" cy="241697"/>
          </a:xfrm>
          <a:prstGeom prst="bentConnector3">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39203F26-B9A9-4FE0-A9F3-9BB8CD7D20C9}"/>
              </a:ext>
            </a:extLst>
          </p:cNvPr>
          <p:cNvCxnSpPr>
            <a:cxnSpLocks/>
            <a:stCxn id="57" idx="1"/>
            <a:endCxn id="17" idx="3"/>
          </p:cNvCxnSpPr>
          <p:nvPr/>
        </p:nvCxnSpPr>
        <p:spPr>
          <a:xfrm rot="10800000" flipV="1">
            <a:off x="5129394" y="2807522"/>
            <a:ext cx="962523" cy="727200"/>
          </a:xfrm>
          <a:prstGeom prst="bentConnector3">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7C3EB85-75A1-4573-82BB-C194A96C4ECE}"/>
              </a:ext>
            </a:extLst>
          </p:cNvPr>
          <p:cNvCxnSpPr>
            <a:cxnSpLocks/>
            <a:stCxn id="57" idx="1"/>
            <a:endCxn id="14" idx="3"/>
          </p:cNvCxnSpPr>
          <p:nvPr/>
        </p:nvCxnSpPr>
        <p:spPr>
          <a:xfrm rot="10800000">
            <a:off x="5129394" y="2040892"/>
            <a:ext cx="962523" cy="766630"/>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DAC05D5B-7643-4B1A-8B29-0CC53424C157}"/>
              </a:ext>
            </a:extLst>
          </p:cNvPr>
          <p:cNvCxnSpPr>
            <a:cxnSpLocks/>
            <a:stCxn id="57" idx="1"/>
            <a:endCxn id="18" idx="3"/>
          </p:cNvCxnSpPr>
          <p:nvPr/>
        </p:nvCxnSpPr>
        <p:spPr>
          <a:xfrm rot="10800000" flipV="1">
            <a:off x="5129394" y="2807521"/>
            <a:ext cx="962523" cy="1212703"/>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7FCDA8B-7AA9-4AF8-B60F-ADBA863F6F1F}"/>
              </a:ext>
            </a:extLst>
          </p:cNvPr>
          <p:cNvCxnSpPr>
            <a:cxnSpLocks/>
            <a:stCxn id="57" idx="1"/>
            <a:endCxn id="15" idx="3"/>
          </p:cNvCxnSpPr>
          <p:nvPr/>
        </p:nvCxnSpPr>
        <p:spPr>
          <a:xfrm rot="10800000">
            <a:off x="5129394" y="2526396"/>
            <a:ext cx="962523" cy="281127"/>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655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C1F4360-59B7-4E97-98BC-B5C625058033}"/>
              </a:ext>
            </a:extLst>
          </p:cNvPr>
          <p:cNvGraphicFramePr>
            <a:graphicFrameLocks noChangeAspect="1"/>
          </p:cNvGraphicFramePr>
          <p:nvPr>
            <p:custDataLst>
              <p:tags r:id="rId2"/>
            </p:custDataLst>
          </p:nvPr>
        </p:nvGraphicFramePr>
        <p:xfrm>
          <a:off x="1576" y="1051"/>
          <a:ext cx="1051" cy="1051"/>
        </p:xfrm>
        <a:graphic>
          <a:graphicData uri="http://schemas.openxmlformats.org/presentationml/2006/ole">
            <mc:AlternateContent xmlns:mc="http://schemas.openxmlformats.org/markup-compatibility/2006">
              <mc:Choice xmlns:v="urn:schemas-microsoft-com:vml" Requires="v">
                <p:oleObj spid="_x0000_s25601"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2C1F4360-59B7-4E97-98BC-B5C625058033}"/>
                          </a:ext>
                        </a:extLst>
                      </p:cNvPr>
                      <p:cNvPicPr/>
                      <p:nvPr/>
                    </p:nvPicPr>
                    <p:blipFill>
                      <a:blip r:embed="rId6"/>
                      <a:stretch>
                        <a:fillRect/>
                      </a:stretch>
                    </p:blipFill>
                    <p:spPr>
                      <a:xfrm>
                        <a:off x="1576" y="1051"/>
                        <a:ext cx="1051" cy="1051"/>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942AD1C4-DA69-4BCB-B5C7-92CED436E333}"/>
              </a:ext>
            </a:extLst>
          </p:cNvPr>
          <p:cNvSpPr>
            <a:spLocks noGrp="1"/>
          </p:cNvSpPr>
          <p:nvPr>
            <p:ph type="sldNum" sz="quarter" idx="4"/>
          </p:nvPr>
        </p:nvSpPr>
        <p:spPr/>
        <p:txBody>
          <a:bodyPr/>
          <a:lstStyle/>
          <a:p>
            <a:fld id="{495CDFE8-06BB-8C4A-81DE-67EF32F50FC9}" type="slidenum">
              <a:rPr lang="en-US" smtClean="0"/>
              <a:pPr/>
              <a:t>6</a:t>
            </a:fld>
            <a:endParaRPr lang="en-US"/>
          </a:p>
        </p:txBody>
      </p:sp>
      <p:sp>
        <p:nvSpPr>
          <p:cNvPr id="10" name="TextBox 9">
            <a:extLst>
              <a:ext uri="{FF2B5EF4-FFF2-40B4-BE49-F238E27FC236}">
                <a16:creationId xmlns:a16="http://schemas.microsoft.com/office/drawing/2014/main" id="{B1FF1EC8-08C3-447F-944D-60F4DD89E138}"/>
              </a:ext>
            </a:extLst>
          </p:cNvPr>
          <p:cNvSpPr txBox="1"/>
          <p:nvPr/>
        </p:nvSpPr>
        <p:spPr>
          <a:xfrm>
            <a:off x="9268691" y="4222100"/>
            <a:ext cx="1059873" cy="411861"/>
          </a:xfrm>
          <a:prstGeom prst="rect">
            <a:avLst/>
          </a:prstGeom>
        </p:spPr>
        <p:txBody>
          <a:bodyPr vert="horz" wrap="square" lIns="91440" tIns="45720" rIns="91440" bIns="45720" rtlCol="0" anchor="b">
            <a:noAutofit/>
          </a:bodyPr>
          <a:lstStyle/>
          <a:p>
            <a:pPr algn="l"/>
            <a:endParaRPr lang="en-US" dirty="0"/>
          </a:p>
        </p:txBody>
      </p:sp>
      <p:sp>
        <p:nvSpPr>
          <p:cNvPr id="46" name="Title 1">
            <a:extLst>
              <a:ext uri="{FF2B5EF4-FFF2-40B4-BE49-F238E27FC236}">
                <a16:creationId xmlns:a16="http://schemas.microsoft.com/office/drawing/2014/main" id="{56DA6EA2-21D0-4EDC-9D82-DD3F67BE90DB}"/>
              </a:ext>
            </a:extLst>
          </p:cNvPr>
          <p:cNvSpPr>
            <a:spLocks noGrp="1"/>
          </p:cNvSpPr>
          <p:nvPr>
            <p:ph type="title"/>
          </p:nvPr>
        </p:nvSpPr>
        <p:spPr>
          <a:xfrm>
            <a:off x="457200" y="258186"/>
            <a:ext cx="8229598" cy="626222"/>
          </a:xfrm>
        </p:spPr>
        <p:txBody>
          <a:bodyPr/>
          <a:lstStyle/>
          <a:p>
            <a:r>
              <a:rPr lang="en-US" dirty="0"/>
              <a:t>Preliminary | High-Level Ruleset</a:t>
            </a:r>
          </a:p>
        </p:txBody>
      </p:sp>
      <p:sp>
        <p:nvSpPr>
          <p:cNvPr id="49" name="Text Placeholder 7">
            <a:extLst>
              <a:ext uri="{FF2B5EF4-FFF2-40B4-BE49-F238E27FC236}">
                <a16:creationId xmlns:a16="http://schemas.microsoft.com/office/drawing/2014/main" id="{53D130E7-5907-4D51-AED9-35A351ABB314}"/>
              </a:ext>
            </a:extLst>
          </p:cNvPr>
          <p:cNvSpPr txBox="1">
            <a:spLocks/>
          </p:cNvSpPr>
          <p:nvPr/>
        </p:nvSpPr>
        <p:spPr>
          <a:xfrm>
            <a:off x="457200" y="760891"/>
            <a:ext cx="8229599" cy="336550"/>
          </a:xfrm>
          <a:prstGeom prst="rect">
            <a:avLst/>
          </a:prstGeom>
        </p:spPr>
        <p:txBody>
          <a:bodyPr/>
          <a:lstStyle>
            <a:lvl1pPr marL="171450" indent="-171450" algn="l" defTabSz="685800" rtl="0" eaLnBrk="1" latinLnBrk="0" hangingPunct="1">
              <a:lnSpc>
                <a:spcPct val="90000"/>
              </a:lnSpc>
              <a:spcBef>
                <a:spcPts val="750"/>
              </a:spcBef>
              <a:buClr>
                <a:schemeClr val="accent3"/>
              </a:buClr>
              <a:buSzPct val="100000"/>
              <a:buFont typeface="Arial" panose="020B0604020202020204" pitchFamily="34" charset="0"/>
              <a:buChar char="•"/>
              <a:defRPr sz="1600" kern="1200">
                <a:solidFill>
                  <a:schemeClr val="tx1"/>
                </a:solidFill>
                <a:latin typeface="+mn-lt"/>
                <a:ea typeface="+mn-ea"/>
                <a:cs typeface="+mn-cs"/>
              </a:defRPr>
            </a:lvl1pPr>
            <a:lvl2pPr marL="342900" indent="-169863" algn="l" defTabSz="685800" rtl="0" eaLnBrk="1" latinLnBrk="0" hangingPunct="1">
              <a:lnSpc>
                <a:spcPct val="90000"/>
              </a:lnSpc>
              <a:spcBef>
                <a:spcPts val="375"/>
              </a:spcBef>
              <a:buClr>
                <a:schemeClr val="tx1"/>
              </a:buClr>
              <a:buSzPct val="70000"/>
              <a:buFont typeface="Monaco" pitchFamily="2" charset="77"/>
              <a:buChar char="⎻"/>
              <a:tabLst/>
              <a:defRPr sz="1400" kern="1200">
                <a:solidFill>
                  <a:schemeClr val="tx1"/>
                </a:solidFill>
                <a:latin typeface="+mn-lt"/>
                <a:ea typeface="+mn-ea"/>
                <a:cs typeface="+mn-cs"/>
              </a:defRPr>
            </a:lvl2pPr>
            <a:lvl3pPr marL="571500" indent="-168275" algn="l" defTabSz="685800" rtl="0" eaLnBrk="1" latinLnBrk="0" hangingPunct="1">
              <a:lnSpc>
                <a:spcPct val="90000"/>
              </a:lnSpc>
              <a:spcBef>
                <a:spcPts val="375"/>
              </a:spcBef>
              <a:buClr>
                <a:schemeClr val="tx1"/>
              </a:buClr>
              <a:buSzPct val="90000"/>
              <a:buFont typeface="Arial" panose="020B0604020202020204" pitchFamily="34" charset="0"/>
              <a:buChar char="•"/>
              <a:tabLst/>
              <a:defRPr sz="1400" kern="1200">
                <a:solidFill>
                  <a:sysClr val="windowText" lastClr="000000"/>
                </a:solidFill>
                <a:latin typeface="+mn-lt"/>
                <a:ea typeface="+mn-ea"/>
                <a:cs typeface="+mn-cs"/>
              </a:defRPr>
            </a:lvl3pPr>
            <a:lvl4pPr marL="12001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dirty="0">
                <a:solidFill>
                  <a:srgbClr val="0075C9"/>
                </a:solidFill>
              </a:rPr>
              <a:t>The following high-level rules outline the vision for a </a:t>
            </a:r>
            <a:r>
              <a:rPr lang="en-US" sz="1400" b="1" dirty="0">
                <a:solidFill>
                  <a:srgbClr val="0075C9"/>
                </a:solidFill>
              </a:rPr>
              <a:t>Day 1</a:t>
            </a:r>
            <a:r>
              <a:rPr lang="en-US" sz="1400" dirty="0">
                <a:solidFill>
                  <a:srgbClr val="0075C9"/>
                </a:solidFill>
              </a:rPr>
              <a:t> vendor to vendor model.</a:t>
            </a:r>
          </a:p>
        </p:txBody>
      </p:sp>
      <p:sp>
        <p:nvSpPr>
          <p:cNvPr id="2" name="Rectangle 1">
            <a:extLst>
              <a:ext uri="{FF2B5EF4-FFF2-40B4-BE49-F238E27FC236}">
                <a16:creationId xmlns:a16="http://schemas.microsoft.com/office/drawing/2014/main" id="{21316BB4-077E-4FA5-89B4-C41A338D17D0}"/>
              </a:ext>
            </a:extLst>
          </p:cNvPr>
          <p:cNvSpPr/>
          <p:nvPr/>
        </p:nvSpPr>
        <p:spPr>
          <a:xfrm>
            <a:off x="471268" y="1195751"/>
            <a:ext cx="1434905" cy="73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Product / Pricing</a:t>
            </a:r>
          </a:p>
        </p:txBody>
      </p:sp>
      <p:sp>
        <p:nvSpPr>
          <p:cNvPr id="42" name="Rectangle 41">
            <a:extLst>
              <a:ext uri="{FF2B5EF4-FFF2-40B4-BE49-F238E27FC236}">
                <a16:creationId xmlns:a16="http://schemas.microsoft.com/office/drawing/2014/main" id="{B7610BFD-5BDA-4D95-872E-5D70F91C4835}"/>
              </a:ext>
            </a:extLst>
          </p:cNvPr>
          <p:cNvSpPr/>
          <p:nvPr/>
        </p:nvSpPr>
        <p:spPr>
          <a:xfrm>
            <a:off x="471268" y="2085462"/>
            <a:ext cx="1434905" cy="5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Customer Hierarchy / Sales</a:t>
            </a:r>
          </a:p>
        </p:txBody>
      </p:sp>
      <p:sp>
        <p:nvSpPr>
          <p:cNvPr id="43" name="Rectangle 42">
            <a:extLst>
              <a:ext uri="{FF2B5EF4-FFF2-40B4-BE49-F238E27FC236}">
                <a16:creationId xmlns:a16="http://schemas.microsoft.com/office/drawing/2014/main" id="{419D3336-E1F2-4F74-94E1-6E20634CEFE9}"/>
              </a:ext>
            </a:extLst>
          </p:cNvPr>
          <p:cNvSpPr/>
          <p:nvPr/>
        </p:nvSpPr>
        <p:spPr>
          <a:xfrm>
            <a:off x="471267" y="2797068"/>
            <a:ext cx="1434905" cy="45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Network</a:t>
            </a:r>
          </a:p>
        </p:txBody>
      </p:sp>
      <p:sp>
        <p:nvSpPr>
          <p:cNvPr id="44" name="Rectangle 43">
            <a:extLst>
              <a:ext uri="{FF2B5EF4-FFF2-40B4-BE49-F238E27FC236}">
                <a16:creationId xmlns:a16="http://schemas.microsoft.com/office/drawing/2014/main" id="{0C28BD0B-69AE-4AB2-B129-CF9F4CDCF8D3}"/>
              </a:ext>
            </a:extLst>
          </p:cNvPr>
          <p:cNvSpPr/>
          <p:nvPr/>
        </p:nvSpPr>
        <p:spPr>
          <a:xfrm>
            <a:off x="471266" y="3417238"/>
            <a:ext cx="1434905" cy="848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Billing &amp; Reporting</a:t>
            </a:r>
          </a:p>
        </p:txBody>
      </p:sp>
      <p:sp>
        <p:nvSpPr>
          <p:cNvPr id="48" name="TextBox 47">
            <a:extLst>
              <a:ext uri="{FF2B5EF4-FFF2-40B4-BE49-F238E27FC236}">
                <a16:creationId xmlns:a16="http://schemas.microsoft.com/office/drawing/2014/main" id="{35BD4F46-B51A-4B3D-94F5-0A2EBD10FBFB}"/>
              </a:ext>
            </a:extLst>
          </p:cNvPr>
          <p:cNvSpPr txBox="1"/>
          <p:nvPr/>
        </p:nvSpPr>
        <p:spPr>
          <a:xfrm>
            <a:off x="1906171" y="1157010"/>
            <a:ext cx="6942408" cy="784830"/>
          </a:xfrm>
          <a:prstGeom prst="rect">
            <a:avLst/>
          </a:prstGeom>
          <a:noFill/>
        </p:spPr>
        <p:txBody>
          <a:bodyPr wrap="square">
            <a:spAutoFit/>
          </a:bodyPr>
          <a:lstStyle/>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Ability to apply commercial revenue splits (e.g., 85/15) on existing cross-region inventory as defined by the agreements</a:t>
            </a:r>
          </a:p>
          <a:p>
            <a:pPr marL="112713" indent="-112713">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Change events that result in a transition of existing service from 85 /15 to wholesale pricing is supported in the systems and results in correct wholesale pricing being applied</a:t>
            </a:r>
            <a:endParaRPr lang="en-US" sz="900" dirty="0">
              <a:effectLst/>
              <a:latin typeface="Arial" panose="020B0604020202020204" pitchFamily="34" charset="0"/>
              <a:ea typeface="Calibri" panose="020F0502020204030204" pitchFamily="34" charset="0"/>
              <a:cs typeface="Arial" panose="020B0604020202020204" pitchFamily="34" charset="0"/>
            </a:endParaRPr>
          </a:p>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Ability to price new Logo or new Network using negotiated wholesale pricing</a:t>
            </a:r>
          </a:p>
          <a:p>
            <a:pPr marL="112713" indent="-112713">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LATAM service cannot be modified in discounting, offer management, etc</a:t>
            </a:r>
            <a:r>
              <a:rPr lang="en-US" sz="900" dirty="0">
                <a:latin typeface="Arial" panose="020B0604020202020204" pitchFamily="34" charset="0"/>
                <a:ea typeface="Times New Roman" panose="02020603050405020304" pitchFamily="18" charset="0"/>
                <a:cs typeface="Arial" panose="020B0604020202020204" pitchFamily="34" charset="0"/>
              </a:rPr>
              <a:t>. – it follows the wholesale vendor process</a:t>
            </a:r>
            <a:endParaRPr lang="en-US" sz="900" dirty="0">
              <a:effectLst/>
              <a:latin typeface="Arial" panose="020B0604020202020204" pitchFamily="34" charset="0"/>
              <a:ea typeface="Calibri" panose="020F050202020403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6F3765BF-ADE1-4B28-B5B6-53A6319254BB}"/>
              </a:ext>
            </a:extLst>
          </p:cNvPr>
          <p:cNvSpPr txBox="1"/>
          <p:nvPr/>
        </p:nvSpPr>
        <p:spPr>
          <a:xfrm>
            <a:off x="1906171" y="2005799"/>
            <a:ext cx="6942408" cy="646331"/>
          </a:xfrm>
          <a:prstGeom prst="rect">
            <a:avLst/>
          </a:prstGeom>
          <a:noFill/>
        </p:spPr>
        <p:txBody>
          <a:bodyPr wrap="square">
            <a:spAutoFit/>
          </a:bodyPr>
          <a:lstStyle/>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The Customer Hierarchy for Columbus and Lumen are separate and managed independently</a:t>
            </a:r>
          </a:p>
          <a:p>
            <a:pPr marL="112713" indent="-112713">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To obtain services from Columbus in LATAM would be a wholesale motion (not Enterprise sales teams in LATAM and </a:t>
            </a:r>
            <a:r>
              <a:rPr lang="en-US" sz="900" dirty="0" err="1">
                <a:effectLst/>
                <a:latin typeface="Arial" panose="020B0604020202020204" pitchFamily="34" charset="0"/>
                <a:ea typeface="Times New Roman" panose="02020603050405020304" pitchFamily="18" charset="0"/>
                <a:cs typeface="Arial" panose="020B0604020202020204" pitchFamily="34" charset="0"/>
              </a:rPr>
              <a:t>RoW</a:t>
            </a:r>
            <a:r>
              <a:rPr lang="en-US" sz="900" dirty="0">
                <a:effectLst/>
                <a:latin typeface="Arial" panose="020B0604020202020204" pitchFamily="34" charset="0"/>
                <a:ea typeface="Times New Roman" panose="02020603050405020304" pitchFamily="18" charset="0"/>
                <a:cs typeface="Arial" panose="020B0604020202020204" pitchFamily="34" charset="0"/>
              </a:rPr>
              <a:t> teaming)</a:t>
            </a:r>
          </a:p>
          <a:p>
            <a:pPr marL="112713" indent="-112713">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Sales teams can no longer see information related to customers and services they do not own  </a:t>
            </a:r>
            <a:endParaRPr lang="en-US" sz="900" dirty="0">
              <a:effectLst/>
              <a:latin typeface="Arial" panose="020B0604020202020204" pitchFamily="34" charset="0"/>
              <a:ea typeface="Calibri" panose="020F050202020403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AE92CB46-EB3C-4BD2-8106-D7BE0DAE8F5E}"/>
              </a:ext>
            </a:extLst>
          </p:cNvPr>
          <p:cNvSpPr txBox="1"/>
          <p:nvPr/>
        </p:nvSpPr>
        <p:spPr>
          <a:xfrm>
            <a:off x="1906171" y="2744225"/>
            <a:ext cx="6942408" cy="507831"/>
          </a:xfrm>
          <a:prstGeom prst="rect">
            <a:avLst/>
          </a:prstGeom>
          <a:noFill/>
        </p:spPr>
        <p:txBody>
          <a:bodyPr wrap="square">
            <a:spAutoFit/>
          </a:bodyPr>
          <a:lstStyle/>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Ability to track LATAM circuits / inventory and align to specific cost centers to provide separation from other Lumen services and inventory</a:t>
            </a:r>
          </a:p>
          <a:p>
            <a:pPr marL="112713" indent="-112713">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Cost of LATAM service, circuits, etc. is able to be classified as </a:t>
            </a:r>
            <a:r>
              <a:rPr lang="en-US" sz="900" dirty="0" err="1">
                <a:effectLst/>
                <a:latin typeface="Arial" panose="020B0604020202020204" pitchFamily="34" charset="0"/>
                <a:ea typeface="Times New Roman" panose="02020603050405020304" pitchFamily="18" charset="0"/>
                <a:cs typeface="Arial" panose="020B0604020202020204" pitchFamily="34" charset="0"/>
              </a:rPr>
              <a:t>NetEx</a:t>
            </a:r>
            <a:endParaRPr lang="en-US" sz="900" dirty="0">
              <a:effectLst/>
              <a:latin typeface="Arial" panose="020B0604020202020204" pitchFamily="34" charset="0"/>
              <a:ea typeface="Calibri" panose="020F050202020403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2C51BCC2-63BD-4C56-B131-A838BDD4C050}"/>
              </a:ext>
            </a:extLst>
          </p:cNvPr>
          <p:cNvSpPr/>
          <p:nvPr/>
        </p:nvSpPr>
        <p:spPr>
          <a:xfrm>
            <a:off x="471266" y="4431216"/>
            <a:ext cx="1434905" cy="344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Other</a:t>
            </a:r>
          </a:p>
        </p:txBody>
      </p:sp>
      <p:sp>
        <p:nvSpPr>
          <p:cNvPr id="60" name="TextBox 59">
            <a:extLst>
              <a:ext uri="{FF2B5EF4-FFF2-40B4-BE49-F238E27FC236}">
                <a16:creationId xmlns:a16="http://schemas.microsoft.com/office/drawing/2014/main" id="{80235D9A-3E6D-4461-A583-F23F60E132A2}"/>
              </a:ext>
            </a:extLst>
          </p:cNvPr>
          <p:cNvSpPr txBox="1"/>
          <p:nvPr/>
        </p:nvSpPr>
        <p:spPr>
          <a:xfrm>
            <a:off x="1906171" y="3378973"/>
            <a:ext cx="6942408" cy="1061829"/>
          </a:xfrm>
          <a:prstGeom prst="rect">
            <a:avLst/>
          </a:prstGeom>
          <a:noFill/>
        </p:spPr>
        <p:txBody>
          <a:bodyPr wrap="square">
            <a:spAutoFit/>
          </a:bodyPr>
          <a:lstStyle/>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Ability to generate bi-directional billing between companies for inter-company settlement (bi-directional means that we bill Columbus independently, Columbus bills us independently – there is no integrated cred / debit methodology where we determine the net difference and bill just the difference)</a:t>
            </a:r>
          </a:p>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Accounting is able to identify and classify costs, revenue and taxes accurately for reporting purposes</a:t>
            </a:r>
            <a:endParaRPr lang="en-US" sz="900" dirty="0">
              <a:effectLst/>
              <a:latin typeface="Arial" panose="020B0604020202020204" pitchFamily="34" charset="0"/>
              <a:ea typeface="Calibri" panose="020F0502020204030204" pitchFamily="34" charset="0"/>
              <a:cs typeface="Arial" panose="020B0604020202020204" pitchFamily="34" charset="0"/>
            </a:endParaRPr>
          </a:p>
          <a:p>
            <a:pPr marL="112713" marR="0" lvl="0" indent="-112713">
              <a:spcBef>
                <a:spcPts val="0"/>
              </a:spcBef>
              <a:spcAft>
                <a:spcPts val="0"/>
              </a:spcAft>
              <a:buFont typeface="Symbol" panose="05050102010706020507" pitchFamily="18" charset="2"/>
              <a:buChar char=""/>
            </a:pPr>
            <a:r>
              <a:rPr lang="en-US" sz="900" dirty="0">
                <a:effectLst/>
                <a:latin typeface="Arial" panose="020B0604020202020204" pitchFamily="34" charset="0"/>
                <a:ea typeface="Times New Roman" panose="02020603050405020304" pitchFamily="18" charset="0"/>
                <a:cs typeface="Arial" panose="020B0604020202020204" pitchFamily="34" charset="0"/>
              </a:rPr>
              <a:t>Overlay reporting is not utilized to support the above.  Meaning we should put costs into the systems so there is no “math” required to figure out the cost after the fact.  We should preload the correct costs up front, and the correct costs flow-through the systems</a:t>
            </a:r>
            <a:endParaRPr lang="en-US" sz="900" dirty="0">
              <a:effectLst/>
              <a:latin typeface="Arial" panose="020B0604020202020204" pitchFamily="34" charset="0"/>
              <a:ea typeface="Calibri" panose="020F0502020204030204" pitchFamily="34" charset="0"/>
              <a:cs typeface="Arial" panose="020B0604020202020204" pitchFamily="34" charset="0"/>
            </a:endParaRPr>
          </a:p>
          <a:p>
            <a:pPr marL="112713" indent="-112713">
              <a:buFont typeface="Symbol" panose="05050102010706020507" pitchFamily="18" charset="2"/>
              <a:buChar char=""/>
            </a:pPr>
            <a:endParaRPr lang="en-US" sz="900" dirty="0">
              <a:effectLst/>
              <a:latin typeface="Arial" panose="020B0604020202020204" pitchFamily="34" charset="0"/>
              <a:ea typeface="Calibri" panose="020F050202020403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059B354D-4DB6-4B95-AB78-395E9F810940}"/>
              </a:ext>
            </a:extLst>
          </p:cNvPr>
          <p:cNvSpPr txBox="1"/>
          <p:nvPr/>
        </p:nvSpPr>
        <p:spPr>
          <a:xfrm>
            <a:off x="1906171" y="4393960"/>
            <a:ext cx="6942408" cy="369332"/>
          </a:xfrm>
          <a:prstGeom prst="rect">
            <a:avLst/>
          </a:prstGeom>
          <a:noFill/>
        </p:spPr>
        <p:txBody>
          <a:bodyPr wrap="square">
            <a:spAutoFit/>
          </a:bodyPr>
          <a:lstStyle/>
          <a:p>
            <a:pPr marL="112713" indent="-112713">
              <a:buFont typeface="Symbol" panose="05050102010706020507" pitchFamily="18" charset="2"/>
              <a:buChar char=""/>
            </a:pPr>
            <a:r>
              <a:rPr lang="en-US" sz="900" dirty="0">
                <a:latin typeface="Arial" panose="020B0604020202020204" pitchFamily="34" charset="0"/>
                <a:cs typeface="Arial" panose="020B0604020202020204" pitchFamily="34" charset="0"/>
              </a:rPr>
              <a:t>If a customer disconnects a service that Lumen is paying Columbus for, or vice versa, Lumen </a:t>
            </a:r>
            <a:r>
              <a:rPr lang="en-US" sz="900">
                <a:latin typeface="Arial" panose="020B0604020202020204" pitchFamily="34" charset="0"/>
                <a:cs typeface="Arial" panose="020B0604020202020204" pitchFamily="34" charset="0"/>
              </a:rPr>
              <a:t>/ Columbus </a:t>
            </a:r>
            <a:r>
              <a:rPr lang="en-US" sz="900" dirty="0">
                <a:latin typeface="Arial" panose="020B0604020202020204" pitchFamily="34" charset="0"/>
                <a:cs typeface="Arial" panose="020B0604020202020204" pitchFamily="34" charset="0"/>
              </a:rPr>
              <a:t>must notify the other vendor ASAP so we do not overcharge each other</a:t>
            </a:r>
          </a:p>
        </p:txBody>
      </p:sp>
      <p:sp>
        <p:nvSpPr>
          <p:cNvPr id="17" name="Rectangle 16">
            <a:extLst>
              <a:ext uri="{FF2B5EF4-FFF2-40B4-BE49-F238E27FC236}">
                <a16:creationId xmlns:a16="http://schemas.microsoft.com/office/drawing/2014/main" id="{E250D157-4877-4E58-B9C1-44F003F4E4B4}"/>
              </a:ext>
            </a:extLst>
          </p:cNvPr>
          <p:cNvSpPr/>
          <p:nvPr/>
        </p:nvSpPr>
        <p:spPr>
          <a:xfrm>
            <a:off x="6695523" y="75570"/>
            <a:ext cx="2320007" cy="6651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Add more as discussions take place</a:t>
            </a:r>
          </a:p>
        </p:txBody>
      </p:sp>
    </p:spTree>
    <p:extLst>
      <p:ext uri="{BB962C8B-B14F-4D97-AF65-F5344CB8AC3E}">
        <p14:creationId xmlns:p14="http://schemas.microsoft.com/office/powerpoint/2010/main" val="222022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EC0AC729-B979-4AD8-A87F-19E6BCE89BC2}"/>
              </a:ext>
            </a:extLst>
          </p:cNvPr>
          <p:cNvSpPr txBox="1">
            <a:spLocks/>
          </p:cNvSpPr>
          <p:nvPr/>
        </p:nvSpPr>
        <p:spPr>
          <a:xfrm>
            <a:off x="226709" y="267582"/>
            <a:ext cx="6755982" cy="3392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s-AR" sz="1600" dirty="0" err="1"/>
              <a:t>Commercial</a:t>
            </a:r>
            <a:r>
              <a:rPr lang="es-AR" sz="1600" dirty="0"/>
              <a:t> | E2E Process Use Case </a:t>
            </a:r>
            <a:r>
              <a:rPr lang="es-AR" sz="1600" dirty="0" err="1"/>
              <a:t>Worskhop</a:t>
            </a:r>
            <a:r>
              <a:rPr lang="es-AR" sz="1600" dirty="0"/>
              <a:t> Calendar (October)  </a:t>
            </a:r>
            <a:endParaRPr lang="en-US" sz="1600" dirty="0"/>
          </a:p>
        </p:txBody>
      </p:sp>
      <p:graphicFrame>
        <p:nvGraphicFramePr>
          <p:cNvPr id="2" name="Table 3">
            <a:extLst>
              <a:ext uri="{FF2B5EF4-FFF2-40B4-BE49-F238E27FC236}">
                <a16:creationId xmlns:a16="http://schemas.microsoft.com/office/drawing/2014/main" id="{9AB35622-A199-49D6-BE5A-EB002AE40B33}"/>
              </a:ext>
            </a:extLst>
          </p:cNvPr>
          <p:cNvGraphicFramePr>
            <a:graphicFrameLocks noGrp="1"/>
          </p:cNvGraphicFramePr>
          <p:nvPr>
            <p:extLst>
              <p:ext uri="{D42A27DB-BD31-4B8C-83A1-F6EECF244321}">
                <p14:modId xmlns:p14="http://schemas.microsoft.com/office/powerpoint/2010/main" val="2489321668"/>
              </p:ext>
            </p:extLst>
          </p:nvPr>
        </p:nvGraphicFramePr>
        <p:xfrm>
          <a:off x="420258" y="732071"/>
          <a:ext cx="8371643" cy="3983323"/>
        </p:xfrm>
        <a:graphic>
          <a:graphicData uri="http://schemas.openxmlformats.org/drawingml/2006/table">
            <a:tbl>
              <a:tblPr firstRow="1" bandRow="1">
                <a:tableStyleId>{5C22544A-7EE6-4342-B048-85BDC9FD1C3A}</a:tableStyleId>
              </a:tblPr>
              <a:tblGrid>
                <a:gridCol w="1565952">
                  <a:extLst>
                    <a:ext uri="{9D8B030D-6E8A-4147-A177-3AD203B41FA5}">
                      <a16:colId xmlns:a16="http://schemas.microsoft.com/office/drawing/2014/main" val="1348966276"/>
                    </a:ext>
                  </a:extLst>
                </a:gridCol>
                <a:gridCol w="1782705">
                  <a:extLst>
                    <a:ext uri="{9D8B030D-6E8A-4147-A177-3AD203B41FA5}">
                      <a16:colId xmlns:a16="http://schemas.microsoft.com/office/drawing/2014/main" val="1476766951"/>
                    </a:ext>
                  </a:extLst>
                </a:gridCol>
                <a:gridCol w="1732706">
                  <a:extLst>
                    <a:ext uri="{9D8B030D-6E8A-4147-A177-3AD203B41FA5}">
                      <a16:colId xmlns:a16="http://schemas.microsoft.com/office/drawing/2014/main" val="2693520938"/>
                    </a:ext>
                  </a:extLst>
                </a:gridCol>
                <a:gridCol w="1615951">
                  <a:extLst>
                    <a:ext uri="{9D8B030D-6E8A-4147-A177-3AD203B41FA5}">
                      <a16:colId xmlns:a16="http://schemas.microsoft.com/office/drawing/2014/main" val="2574547688"/>
                    </a:ext>
                  </a:extLst>
                </a:gridCol>
                <a:gridCol w="1674329">
                  <a:extLst>
                    <a:ext uri="{9D8B030D-6E8A-4147-A177-3AD203B41FA5}">
                      <a16:colId xmlns:a16="http://schemas.microsoft.com/office/drawing/2014/main" val="3455470080"/>
                    </a:ext>
                  </a:extLst>
                </a:gridCol>
              </a:tblGrid>
              <a:tr h="235229">
                <a:tc>
                  <a:txBody>
                    <a:bodyPr/>
                    <a:lstStyle/>
                    <a:p>
                      <a:pPr algn="ctr"/>
                      <a:r>
                        <a:rPr lang="en-US" dirty="0"/>
                        <a:t>Monday</a:t>
                      </a:r>
                    </a:p>
                  </a:txBody>
                  <a:tcPr/>
                </a:tc>
                <a:tc>
                  <a:txBody>
                    <a:bodyPr/>
                    <a:lstStyle/>
                    <a:p>
                      <a:pPr algn="ctr"/>
                      <a:r>
                        <a:rPr lang="en-US" dirty="0"/>
                        <a:t>Tuesday</a:t>
                      </a:r>
                    </a:p>
                  </a:txBody>
                  <a:tcPr/>
                </a:tc>
                <a:tc>
                  <a:txBody>
                    <a:bodyPr/>
                    <a:lstStyle/>
                    <a:p>
                      <a:pPr algn="ctr"/>
                      <a:r>
                        <a:rPr lang="en-US" dirty="0"/>
                        <a:t>Wednesday</a:t>
                      </a:r>
                    </a:p>
                  </a:txBody>
                  <a:tcPr/>
                </a:tc>
                <a:tc>
                  <a:txBody>
                    <a:bodyPr/>
                    <a:lstStyle/>
                    <a:p>
                      <a:pPr algn="ctr"/>
                      <a:r>
                        <a:rPr lang="en-US" dirty="0"/>
                        <a:t>Thursday</a:t>
                      </a:r>
                    </a:p>
                  </a:txBody>
                  <a:tcPr/>
                </a:tc>
                <a:tc>
                  <a:txBody>
                    <a:bodyPr/>
                    <a:lstStyle/>
                    <a:p>
                      <a:pPr algn="ctr"/>
                      <a:r>
                        <a:rPr lang="en-US" dirty="0"/>
                        <a:t>Friday</a:t>
                      </a:r>
                    </a:p>
                  </a:txBody>
                  <a:tcPr/>
                </a:tc>
                <a:extLst>
                  <a:ext uri="{0D108BD9-81ED-4DB2-BD59-A6C34878D82A}">
                    <a16:rowId xmlns:a16="http://schemas.microsoft.com/office/drawing/2014/main" val="4280740509"/>
                  </a:ext>
                </a:extLst>
              </a:tr>
              <a:tr h="598349">
                <a:tc>
                  <a:txBody>
                    <a:bodyPr/>
                    <a:lstStyle/>
                    <a:p>
                      <a:r>
                        <a:rPr lang="en-US" sz="1050" b="1" dirty="0">
                          <a:solidFill>
                            <a:srgbClr val="C00000"/>
                          </a:solidFill>
                        </a:rPr>
                        <a:t>27</a:t>
                      </a:r>
                    </a:p>
                    <a:p>
                      <a:r>
                        <a:rPr lang="en-US" sz="1050" dirty="0"/>
                        <a:t>ROW &gt; LATAM</a:t>
                      </a:r>
                    </a:p>
                  </a:txBody>
                  <a:tcPr/>
                </a:tc>
                <a:tc>
                  <a:txBody>
                    <a:bodyPr/>
                    <a:lstStyle/>
                    <a:p>
                      <a:r>
                        <a:rPr lang="en-US" sz="1050" b="1" dirty="0">
                          <a:solidFill>
                            <a:srgbClr val="C00000"/>
                          </a:solidFill>
                        </a:rPr>
                        <a:t>28</a:t>
                      </a:r>
                    </a:p>
                    <a:p>
                      <a:r>
                        <a:rPr lang="en-US" sz="1050" dirty="0"/>
                        <a:t>ROW &gt; LATAM</a:t>
                      </a:r>
                    </a:p>
                  </a:txBody>
                  <a:tcPr/>
                </a:tc>
                <a:tc>
                  <a:txBody>
                    <a:bodyPr/>
                    <a:lstStyle/>
                    <a:p>
                      <a:r>
                        <a:rPr lang="en-US" sz="1050" b="1" dirty="0">
                          <a:solidFill>
                            <a:srgbClr val="C00000"/>
                          </a:solidFill>
                        </a:rPr>
                        <a:t>29</a:t>
                      </a:r>
                    </a:p>
                    <a:p>
                      <a:r>
                        <a:rPr lang="en-US" sz="1050" dirty="0"/>
                        <a:t>ROW &gt; LATAM</a:t>
                      </a:r>
                    </a:p>
                  </a:txBody>
                  <a:tcPr/>
                </a:tc>
                <a:tc>
                  <a:txBody>
                    <a:bodyPr/>
                    <a:lstStyle/>
                    <a:p>
                      <a:r>
                        <a:rPr lang="en-US" sz="1050" b="1" dirty="0">
                          <a:solidFill>
                            <a:srgbClr val="C00000"/>
                          </a:solidFill>
                        </a:rPr>
                        <a:t>30</a:t>
                      </a:r>
                    </a:p>
                  </a:txBody>
                  <a:tcPr/>
                </a:tc>
                <a:tc>
                  <a:txBody>
                    <a:bodyPr/>
                    <a:lstStyle/>
                    <a:p>
                      <a:r>
                        <a:rPr lang="en-US" sz="1050" b="1" dirty="0">
                          <a:solidFill>
                            <a:srgbClr val="C00000"/>
                          </a:solidFill>
                        </a:rPr>
                        <a:t>1</a:t>
                      </a:r>
                    </a:p>
                  </a:txBody>
                  <a:tcPr>
                    <a:solidFill>
                      <a:srgbClr val="CEEAFA"/>
                    </a:solidFill>
                  </a:tcPr>
                </a:tc>
                <a:extLst>
                  <a:ext uri="{0D108BD9-81ED-4DB2-BD59-A6C34878D82A}">
                    <a16:rowId xmlns:a16="http://schemas.microsoft.com/office/drawing/2014/main" val="1451484420"/>
                  </a:ext>
                </a:extLst>
              </a:tr>
              <a:tr h="598349">
                <a:tc>
                  <a:txBody>
                    <a:bodyPr/>
                    <a:lstStyle/>
                    <a:p>
                      <a:r>
                        <a:rPr lang="en-US" sz="1050" b="1" dirty="0">
                          <a:solidFill>
                            <a:srgbClr val="C00000"/>
                          </a:solidFill>
                        </a:rPr>
                        <a:t>4</a:t>
                      </a:r>
                    </a:p>
                  </a:txBody>
                  <a:tcPr/>
                </a:tc>
                <a:tc>
                  <a:txBody>
                    <a:bodyPr/>
                    <a:lstStyle/>
                    <a:p>
                      <a:r>
                        <a:rPr lang="en-US" sz="1050" b="1" dirty="0">
                          <a:solidFill>
                            <a:srgbClr val="C00000"/>
                          </a:solidFill>
                        </a:rPr>
                        <a:t>5</a:t>
                      </a:r>
                    </a:p>
                    <a:p>
                      <a:r>
                        <a:rPr lang="en-US" sz="1050" dirty="0"/>
                        <a:t>Scenario Manager</a:t>
                      </a:r>
                    </a:p>
                  </a:txBody>
                  <a:tcPr/>
                </a:tc>
                <a:tc>
                  <a:txBody>
                    <a:bodyPr/>
                    <a:lstStyle/>
                    <a:p>
                      <a:r>
                        <a:rPr lang="en-US" sz="1050" b="1" dirty="0">
                          <a:solidFill>
                            <a:srgbClr val="C00000"/>
                          </a:solidFill>
                        </a:rPr>
                        <a:t>6</a:t>
                      </a:r>
                    </a:p>
                    <a:p>
                      <a:r>
                        <a:rPr lang="en-US" sz="1050" dirty="0"/>
                        <a:t>LATAM</a:t>
                      </a:r>
                      <a:r>
                        <a:rPr lang="en-US" sz="1050" dirty="0">
                          <a:sym typeface="Wingdings" panose="05000000000000000000" pitchFamily="2" charset="2"/>
                        </a:rPr>
                        <a:t> &gt; </a:t>
                      </a:r>
                      <a:r>
                        <a:rPr lang="en-US" sz="1050" dirty="0"/>
                        <a:t>ROW</a:t>
                      </a:r>
                    </a:p>
                  </a:txBody>
                  <a:tcPr/>
                </a:tc>
                <a:tc>
                  <a:txBody>
                    <a:bodyPr/>
                    <a:lstStyle/>
                    <a:p>
                      <a:r>
                        <a:rPr lang="en-US" sz="1050" b="1" dirty="0">
                          <a:solidFill>
                            <a:srgbClr val="C00000"/>
                          </a:solidFill>
                        </a:rPr>
                        <a:t>7</a:t>
                      </a:r>
                    </a:p>
                    <a:p>
                      <a:r>
                        <a:rPr lang="en-US" sz="1050" dirty="0"/>
                        <a:t>LATAM</a:t>
                      </a:r>
                      <a:r>
                        <a:rPr lang="en-US" sz="1050" dirty="0">
                          <a:sym typeface="Wingdings" panose="05000000000000000000" pitchFamily="2" charset="2"/>
                        </a:rPr>
                        <a:t> &gt; </a:t>
                      </a:r>
                      <a:r>
                        <a:rPr lang="en-US" sz="1050" dirty="0"/>
                        <a:t>ROW</a:t>
                      </a:r>
                    </a:p>
                  </a:txBody>
                  <a:tcPr/>
                </a:tc>
                <a:tc>
                  <a:txBody>
                    <a:bodyPr/>
                    <a:lstStyle/>
                    <a:p>
                      <a:r>
                        <a:rPr lang="en-US" sz="1050" b="1" dirty="0">
                          <a:solidFill>
                            <a:srgbClr val="C00000"/>
                          </a:solidFill>
                        </a:rPr>
                        <a:t>8</a:t>
                      </a:r>
                    </a:p>
                    <a:p>
                      <a:r>
                        <a:rPr lang="en-US" sz="1050" dirty="0"/>
                        <a:t>LATAM Holiday</a:t>
                      </a:r>
                    </a:p>
                  </a:txBody>
                  <a:tcPr>
                    <a:solidFill>
                      <a:schemeClr val="bg2">
                        <a:lumMod val="90000"/>
                      </a:schemeClr>
                    </a:solidFill>
                  </a:tcPr>
                </a:tc>
                <a:extLst>
                  <a:ext uri="{0D108BD9-81ED-4DB2-BD59-A6C34878D82A}">
                    <a16:rowId xmlns:a16="http://schemas.microsoft.com/office/drawing/2014/main" val="3029558912"/>
                  </a:ext>
                </a:extLst>
              </a:tr>
              <a:tr h="668392">
                <a:tc>
                  <a:txBody>
                    <a:bodyPr/>
                    <a:lstStyle/>
                    <a:p>
                      <a:r>
                        <a:rPr lang="en-US" sz="1050" b="1" dirty="0">
                          <a:solidFill>
                            <a:srgbClr val="C00000"/>
                          </a:solidFill>
                        </a:rPr>
                        <a:t>11</a:t>
                      </a:r>
                    </a:p>
                    <a:p>
                      <a:r>
                        <a:rPr lang="en-US" sz="1050" dirty="0"/>
                        <a:t>Prep – Product (LATAM Holiday)</a:t>
                      </a:r>
                    </a:p>
                  </a:txBody>
                  <a:tcPr>
                    <a:solidFill>
                      <a:schemeClr val="bg2">
                        <a:lumMod val="90000"/>
                      </a:schemeClr>
                    </a:solidFill>
                  </a:tcPr>
                </a:tc>
                <a:tc>
                  <a:txBody>
                    <a:bodyPr/>
                    <a:lstStyle/>
                    <a:p>
                      <a:r>
                        <a:rPr lang="en-US" sz="1050" b="1" dirty="0">
                          <a:solidFill>
                            <a:srgbClr val="C00000"/>
                          </a:solidFill>
                        </a:rPr>
                        <a:t>12</a:t>
                      </a:r>
                    </a:p>
                    <a:p>
                      <a:r>
                        <a:rPr lang="en-US" sz="1050" dirty="0" err="1"/>
                        <a:t>Vyvx</a:t>
                      </a:r>
                      <a:endParaRPr lang="en-US" sz="1050" dirty="0"/>
                    </a:p>
                    <a:p>
                      <a:r>
                        <a:rPr lang="en-US" sz="1050" dirty="0"/>
                        <a:t>CDN</a:t>
                      </a:r>
                    </a:p>
                  </a:txBody>
                  <a:tcPr/>
                </a:tc>
                <a:tc>
                  <a:txBody>
                    <a:bodyPr/>
                    <a:lstStyle/>
                    <a:p>
                      <a:r>
                        <a:rPr lang="en-US" sz="1050" b="1" dirty="0">
                          <a:solidFill>
                            <a:srgbClr val="C00000"/>
                          </a:solidFill>
                        </a:rPr>
                        <a:t>13</a:t>
                      </a:r>
                    </a:p>
                    <a:p>
                      <a:r>
                        <a:rPr lang="en-US" sz="1050" dirty="0"/>
                        <a:t>UCC </a:t>
                      </a:r>
                    </a:p>
                  </a:txBody>
                  <a:tcPr/>
                </a:tc>
                <a:tc>
                  <a:txBody>
                    <a:bodyPr/>
                    <a:lstStyle/>
                    <a:p>
                      <a:r>
                        <a:rPr lang="en-US" sz="1050" b="1" dirty="0">
                          <a:solidFill>
                            <a:srgbClr val="C00000"/>
                          </a:solidFill>
                        </a:rPr>
                        <a:t>14</a:t>
                      </a:r>
                    </a:p>
                    <a:p>
                      <a:r>
                        <a:rPr lang="en-US" sz="1050" dirty="0"/>
                        <a:t>DDoS/Security</a:t>
                      </a:r>
                    </a:p>
                    <a:p>
                      <a:r>
                        <a:rPr lang="en-US" sz="1050" dirty="0"/>
                        <a:t>CAM</a:t>
                      </a:r>
                    </a:p>
                  </a:txBody>
                  <a:tcPr/>
                </a:tc>
                <a:tc>
                  <a:txBody>
                    <a:bodyPr/>
                    <a:lstStyle/>
                    <a:p>
                      <a:r>
                        <a:rPr lang="en-US" sz="1050" b="1" dirty="0">
                          <a:solidFill>
                            <a:srgbClr val="C00000"/>
                          </a:solidFill>
                        </a:rPr>
                        <a:t>15</a:t>
                      </a:r>
                    </a:p>
                    <a:p>
                      <a:r>
                        <a:rPr lang="en-US" sz="1050" dirty="0"/>
                        <a:t>DIA/HSIP</a:t>
                      </a:r>
                    </a:p>
                    <a:p>
                      <a:r>
                        <a:rPr lang="en-US" sz="1050" dirty="0"/>
                        <a:t>ROW </a:t>
                      </a:r>
                      <a:r>
                        <a:rPr lang="en-US" sz="1050" dirty="0">
                          <a:sym typeface="Wingdings" panose="05000000000000000000" pitchFamily="2" charset="2"/>
                        </a:rPr>
                        <a:t>&gt; LATAM</a:t>
                      </a:r>
                      <a:endParaRPr lang="en-US" sz="1050" dirty="0"/>
                    </a:p>
                  </a:txBody>
                  <a:tcPr/>
                </a:tc>
                <a:extLst>
                  <a:ext uri="{0D108BD9-81ED-4DB2-BD59-A6C34878D82A}">
                    <a16:rowId xmlns:a16="http://schemas.microsoft.com/office/drawing/2014/main" val="3734303740"/>
                  </a:ext>
                </a:extLst>
              </a:tr>
              <a:tr h="929513">
                <a:tc>
                  <a:txBody>
                    <a:bodyPr/>
                    <a:lstStyle/>
                    <a:p>
                      <a:r>
                        <a:rPr lang="en-US" sz="1050" b="1" dirty="0">
                          <a:solidFill>
                            <a:srgbClr val="C00000"/>
                          </a:solidFill>
                        </a:rPr>
                        <a:t>18</a:t>
                      </a:r>
                    </a:p>
                    <a:p>
                      <a:r>
                        <a:rPr lang="en-US" sz="1050" b="0" dirty="0">
                          <a:solidFill>
                            <a:schemeClr val="tx1"/>
                          </a:solidFill>
                        </a:rPr>
                        <a:t>DIA/HSIP</a:t>
                      </a:r>
                    </a:p>
                    <a:p>
                      <a:r>
                        <a:rPr lang="en-US" sz="1050" b="0" dirty="0">
                          <a:solidFill>
                            <a:schemeClr val="tx1"/>
                          </a:solidFill>
                        </a:rPr>
                        <a:t>ROW</a:t>
                      </a:r>
                      <a:r>
                        <a:rPr lang="en-US" sz="1050" b="0" dirty="0">
                          <a:solidFill>
                            <a:schemeClr val="tx1"/>
                          </a:solidFill>
                          <a:sym typeface="Wingdings" panose="05000000000000000000" pitchFamily="2" charset="2"/>
                        </a:rPr>
                        <a:t> &gt; LATAM &amp; Parking Lot Items</a:t>
                      </a:r>
                      <a:endParaRPr lang="en-US" sz="1050" b="0" dirty="0">
                        <a:solidFill>
                          <a:schemeClr val="tx1"/>
                        </a:solidFill>
                      </a:endParaRPr>
                    </a:p>
                  </a:txBody>
                  <a:tcPr/>
                </a:tc>
                <a:tc>
                  <a:txBody>
                    <a:bodyPr/>
                    <a:lstStyle/>
                    <a:p>
                      <a:r>
                        <a:rPr lang="en-US" sz="1050" b="1" dirty="0">
                          <a:solidFill>
                            <a:srgbClr val="C00000"/>
                          </a:solidFill>
                        </a:rPr>
                        <a:t>19</a:t>
                      </a:r>
                    </a:p>
                    <a:p>
                      <a:r>
                        <a:rPr lang="en-US" sz="1050" b="0" dirty="0">
                          <a:solidFill>
                            <a:schemeClr val="tx1"/>
                          </a:solidFill>
                        </a:rPr>
                        <a:t>Modifies Main Stacks</a:t>
                      </a:r>
                    </a:p>
                    <a:p>
                      <a:r>
                        <a:rPr lang="en-US" sz="1050" b="0" dirty="0">
                          <a:solidFill>
                            <a:schemeClr val="tx1"/>
                          </a:solidFill>
                        </a:rPr>
                        <a:t>IFO/EON/SWIFT/BPMS</a:t>
                      </a:r>
                    </a:p>
                  </a:txBody>
                  <a:tcPr/>
                </a:tc>
                <a:tc>
                  <a:txBody>
                    <a:bodyPr/>
                    <a:lstStyle/>
                    <a:p>
                      <a:r>
                        <a:rPr lang="en-US" sz="1050" b="1" dirty="0">
                          <a:solidFill>
                            <a:srgbClr val="C00000"/>
                          </a:solidFill>
                        </a:rPr>
                        <a:t>20</a:t>
                      </a:r>
                    </a:p>
                    <a:p>
                      <a:r>
                        <a:rPr lang="en-US" sz="1050" b="0" dirty="0">
                          <a:solidFill>
                            <a:schemeClr val="tx1"/>
                          </a:solidFill>
                        </a:rPr>
                        <a:t>Modifies Main Stacks</a:t>
                      </a:r>
                    </a:p>
                    <a:p>
                      <a:r>
                        <a:rPr lang="en-US" sz="1050" b="0" dirty="0">
                          <a:solidFill>
                            <a:schemeClr val="tx1"/>
                          </a:solidFill>
                        </a:rPr>
                        <a:t>IFO/EON/SWIFT/BPMS</a:t>
                      </a:r>
                    </a:p>
                  </a:txBody>
                  <a:tcPr/>
                </a:tc>
                <a:tc>
                  <a:txBody>
                    <a:bodyPr/>
                    <a:lstStyle/>
                    <a:p>
                      <a:r>
                        <a:rPr lang="en-US" sz="1050" b="1" dirty="0">
                          <a:solidFill>
                            <a:srgbClr val="C00000"/>
                          </a:solidFill>
                        </a:rPr>
                        <a:t>21</a:t>
                      </a:r>
                    </a:p>
                  </a:txBody>
                  <a:tcPr/>
                </a:tc>
                <a:tc>
                  <a:txBody>
                    <a:bodyPr/>
                    <a:lstStyle/>
                    <a:p>
                      <a:r>
                        <a:rPr lang="en-US" sz="1050" b="1" dirty="0">
                          <a:solidFill>
                            <a:srgbClr val="C00000"/>
                          </a:solidFill>
                        </a:rPr>
                        <a:t>22</a:t>
                      </a:r>
                    </a:p>
                  </a:txBody>
                  <a:tcPr/>
                </a:tc>
                <a:extLst>
                  <a:ext uri="{0D108BD9-81ED-4DB2-BD59-A6C34878D82A}">
                    <a16:rowId xmlns:a16="http://schemas.microsoft.com/office/drawing/2014/main" val="3417029165"/>
                  </a:ext>
                </a:extLst>
              </a:tr>
              <a:tr h="598349">
                <a:tc>
                  <a:txBody>
                    <a:bodyPr/>
                    <a:lstStyle/>
                    <a:p>
                      <a:r>
                        <a:rPr lang="en-US" sz="1050" b="1" dirty="0">
                          <a:solidFill>
                            <a:srgbClr val="C00000"/>
                          </a:solidFill>
                        </a:rPr>
                        <a:t>25</a:t>
                      </a:r>
                    </a:p>
                  </a:txBody>
                  <a:tcPr/>
                </a:tc>
                <a:tc>
                  <a:txBody>
                    <a:bodyPr/>
                    <a:lstStyle/>
                    <a:p>
                      <a:r>
                        <a:rPr lang="en-US" sz="1050" b="1" dirty="0">
                          <a:solidFill>
                            <a:srgbClr val="C00000"/>
                          </a:solidFill>
                        </a:rPr>
                        <a:t>26</a:t>
                      </a:r>
                    </a:p>
                    <a:p>
                      <a:r>
                        <a:rPr lang="en-US" sz="1050" b="0" dirty="0">
                          <a:solidFill>
                            <a:schemeClr val="tx1"/>
                          </a:solidFill>
                        </a:rPr>
                        <a:t>Disconnects</a:t>
                      </a:r>
                    </a:p>
                    <a:p>
                      <a:r>
                        <a:rPr lang="en-US" sz="1050" b="0" dirty="0">
                          <a:solidFill>
                            <a:schemeClr val="tx1"/>
                          </a:solidFill>
                        </a:rPr>
                        <a:t>Main Stacks</a:t>
                      </a:r>
                    </a:p>
                    <a:p>
                      <a:r>
                        <a:rPr lang="en-US" sz="1050" b="0" dirty="0">
                          <a:solidFill>
                            <a:schemeClr val="tx1"/>
                          </a:solidFill>
                        </a:rPr>
                        <a:t>IFO/EON/SWIFT/BPMS</a:t>
                      </a:r>
                    </a:p>
                    <a:p>
                      <a:r>
                        <a:rPr lang="en-US" sz="1050" b="0" dirty="0">
                          <a:solidFill>
                            <a:schemeClr val="tx1"/>
                          </a:solidFill>
                        </a:rPr>
                        <a:t>ROW</a:t>
                      </a:r>
                      <a:r>
                        <a:rPr lang="en-US" sz="1050" b="0" dirty="0">
                          <a:solidFill>
                            <a:schemeClr val="tx1"/>
                          </a:solidFill>
                          <a:sym typeface="Wingdings" panose="05000000000000000000" pitchFamily="2" charset="2"/>
                        </a:rPr>
                        <a:t> &gt; LATAM</a:t>
                      </a:r>
                      <a:endParaRPr lang="en-US" sz="1050" b="0" dirty="0">
                        <a:solidFill>
                          <a:schemeClr val="tx1"/>
                        </a:solidFill>
                      </a:endParaRPr>
                    </a:p>
                  </a:txBody>
                  <a:tcPr/>
                </a:tc>
                <a:tc>
                  <a:txBody>
                    <a:bodyPr/>
                    <a:lstStyle/>
                    <a:p>
                      <a:r>
                        <a:rPr lang="en-US" sz="1050" b="1" dirty="0">
                          <a:solidFill>
                            <a:srgbClr val="C00000"/>
                          </a:solidFill>
                        </a:rPr>
                        <a:t>27</a:t>
                      </a:r>
                    </a:p>
                    <a:p>
                      <a:r>
                        <a:rPr lang="en-US" sz="1050" b="0" dirty="0">
                          <a:solidFill>
                            <a:schemeClr val="tx1"/>
                          </a:solidFill>
                        </a:rPr>
                        <a:t>Disconnects</a:t>
                      </a:r>
                    </a:p>
                    <a:p>
                      <a:r>
                        <a:rPr lang="en-US" sz="1050" b="0" dirty="0">
                          <a:solidFill>
                            <a:schemeClr val="tx1"/>
                          </a:solidFill>
                        </a:rPr>
                        <a:t>Main Stacks</a:t>
                      </a:r>
                    </a:p>
                    <a:p>
                      <a:r>
                        <a:rPr lang="en-US" sz="1050" b="0" dirty="0">
                          <a:solidFill>
                            <a:schemeClr val="tx1"/>
                          </a:solidFill>
                        </a:rPr>
                        <a:t>IFO/EON/SWIFT/BPMS</a:t>
                      </a:r>
                    </a:p>
                    <a:p>
                      <a:r>
                        <a:rPr lang="en-US" sz="1050" b="0" dirty="0">
                          <a:solidFill>
                            <a:schemeClr val="tx1"/>
                          </a:solidFill>
                        </a:rPr>
                        <a:t>LATAM</a:t>
                      </a:r>
                      <a:r>
                        <a:rPr lang="en-US" sz="1050" b="0" dirty="0">
                          <a:solidFill>
                            <a:schemeClr val="tx1"/>
                          </a:solidFill>
                          <a:sym typeface="Wingdings" panose="05000000000000000000" pitchFamily="2" charset="2"/>
                        </a:rPr>
                        <a:t> &gt; ROW</a:t>
                      </a:r>
                      <a:endParaRPr lang="en-US" sz="1050" b="1" dirty="0">
                        <a:solidFill>
                          <a:srgbClr val="C00000"/>
                        </a:solidFill>
                      </a:endParaRPr>
                    </a:p>
                  </a:txBody>
                  <a:tcPr/>
                </a:tc>
                <a:tc>
                  <a:txBody>
                    <a:bodyPr/>
                    <a:lstStyle/>
                    <a:p>
                      <a:r>
                        <a:rPr lang="en-US" sz="1050" b="1" dirty="0">
                          <a:solidFill>
                            <a:srgbClr val="C00000"/>
                          </a:solidFill>
                        </a:rPr>
                        <a:t>28</a:t>
                      </a:r>
                    </a:p>
                    <a:p>
                      <a:r>
                        <a:rPr lang="en-US" sz="1050" b="0" dirty="0">
                          <a:solidFill>
                            <a:schemeClr val="tx1"/>
                          </a:solidFill>
                        </a:rPr>
                        <a:t>Existing Service</a:t>
                      </a:r>
                    </a:p>
                    <a:p>
                      <a:r>
                        <a:rPr lang="en-US" sz="1050" b="0" dirty="0">
                          <a:solidFill>
                            <a:schemeClr val="tx1"/>
                          </a:solidFill>
                        </a:rPr>
                        <a:t>Main Stacks</a:t>
                      </a:r>
                    </a:p>
                    <a:p>
                      <a:r>
                        <a:rPr lang="en-US" sz="1050" b="0" dirty="0">
                          <a:solidFill>
                            <a:schemeClr val="tx1"/>
                          </a:solidFill>
                        </a:rPr>
                        <a:t>IFO/EON/SWIFT/BPMS</a:t>
                      </a:r>
                    </a:p>
                    <a:p>
                      <a:r>
                        <a:rPr lang="en-US" sz="1050" b="0" dirty="0">
                          <a:solidFill>
                            <a:schemeClr val="tx1"/>
                          </a:solidFill>
                        </a:rPr>
                        <a:t>ROW</a:t>
                      </a:r>
                      <a:r>
                        <a:rPr lang="en-US" sz="1050" b="0" dirty="0">
                          <a:solidFill>
                            <a:schemeClr val="tx1"/>
                          </a:solidFill>
                          <a:sym typeface="Wingdings" panose="05000000000000000000" pitchFamily="2" charset="2"/>
                        </a:rPr>
                        <a:t> &gt; LATAM</a:t>
                      </a:r>
                      <a:endParaRPr lang="en-US" sz="1050" b="1" dirty="0">
                        <a:solidFill>
                          <a:srgbClr val="C00000"/>
                        </a:solidFill>
                      </a:endParaRPr>
                    </a:p>
                  </a:txBody>
                  <a:tcPr/>
                </a:tc>
                <a:tc>
                  <a:txBody>
                    <a:bodyPr/>
                    <a:lstStyle/>
                    <a:p>
                      <a:r>
                        <a:rPr lang="en-US" sz="1050" b="1" dirty="0">
                          <a:solidFill>
                            <a:srgbClr val="C00000"/>
                          </a:solidFill>
                        </a:rPr>
                        <a:t>29</a:t>
                      </a:r>
                    </a:p>
                    <a:p>
                      <a:r>
                        <a:rPr lang="en-US" sz="1050" b="0" dirty="0">
                          <a:solidFill>
                            <a:schemeClr val="tx1"/>
                          </a:solidFill>
                        </a:rPr>
                        <a:t>Existing Service</a:t>
                      </a:r>
                    </a:p>
                    <a:p>
                      <a:r>
                        <a:rPr lang="en-US" sz="1050" b="0" dirty="0">
                          <a:solidFill>
                            <a:schemeClr val="tx1"/>
                          </a:solidFill>
                        </a:rPr>
                        <a:t>Main Stacks</a:t>
                      </a:r>
                    </a:p>
                    <a:p>
                      <a:r>
                        <a:rPr lang="en-US" sz="1050" b="0" dirty="0">
                          <a:solidFill>
                            <a:schemeClr val="tx1"/>
                          </a:solidFill>
                        </a:rPr>
                        <a:t>IFO/EON/SWIFT/BPMS</a:t>
                      </a:r>
                    </a:p>
                    <a:p>
                      <a:r>
                        <a:rPr lang="en-US" sz="1050" b="0" dirty="0">
                          <a:solidFill>
                            <a:schemeClr val="tx1"/>
                          </a:solidFill>
                          <a:sym typeface="Wingdings" panose="05000000000000000000" pitchFamily="2" charset="2"/>
                        </a:rPr>
                        <a:t>LATAM &gt; ROW</a:t>
                      </a:r>
                      <a:endParaRPr lang="en-US" sz="1050" b="1" dirty="0">
                        <a:solidFill>
                          <a:srgbClr val="C00000"/>
                        </a:solidFill>
                      </a:endParaRPr>
                    </a:p>
                  </a:txBody>
                  <a:tcPr/>
                </a:tc>
                <a:extLst>
                  <a:ext uri="{0D108BD9-81ED-4DB2-BD59-A6C34878D82A}">
                    <a16:rowId xmlns:a16="http://schemas.microsoft.com/office/drawing/2014/main" val="3783866663"/>
                  </a:ext>
                </a:extLst>
              </a:tr>
            </a:tbl>
          </a:graphicData>
        </a:graphic>
      </p:graphicFrame>
      <p:sp>
        <p:nvSpPr>
          <p:cNvPr id="4" name="Slide Number Placeholder 4">
            <a:extLst>
              <a:ext uri="{FF2B5EF4-FFF2-40B4-BE49-F238E27FC236}">
                <a16:creationId xmlns:a16="http://schemas.microsoft.com/office/drawing/2014/main" id="{419F8BCF-97DA-4398-8CE8-772DC178561D}"/>
              </a:ext>
            </a:extLst>
          </p:cNvPr>
          <p:cNvSpPr>
            <a:spLocks noGrp="1"/>
          </p:cNvSpPr>
          <p:nvPr>
            <p:ph type="sldNum" sz="quarter" idx="4"/>
          </p:nvPr>
        </p:nvSpPr>
        <p:spPr>
          <a:xfrm>
            <a:off x="262439" y="4792290"/>
            <a:ext cx="397262" cy="273844"/>
          </a:xfrm>
        </p:spPr>
        <p:txBody>
          <a:bodyPr/>
          <a:lstStyle/>
          <a:p>
            <a:fld id="{16AF6406-B3F2-AD48-99A2-24C88CF40A2E}" type="slidenum">
              <a:rPr lang="en-US" smtClean="0"/>
              <a:pPr/>
              <a:t>7</a:t>
            </a:fld>
            <a:endParaRPr lang="en-US"/>
          </a:p>
        </p:txBody>
      </p:sp>
    </p:spTree>
    <p:extLst>
      <p:ext uri="{BB962C8B-B14F-4D97-AF65-F5344CB8AC3E}">
        <p14:creationId xmlns:p14="http://schemas.microsoft.com/office/powerpoint/2010/main" val="367606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7D56-7CDC-497E-91B9-5A79368E5E12}"/>
              </a:ext>
            </a:extLst>
          </p:cNvPr>
          <p:cNvSpPr>
            <a:spLocks noGrp="1"/>
          </p:cNvSpPr>
          <p:nvPr>
            <p:ph type="title"/>
          </p:nvPr>
        </p:nvSpPr>
        <p:spPr/>
        <p:txBody>
          <a:bodyPr/>
          <a:lstStyle/>
          <a:p>
            <a:r>
              <a:rPr lang="en-US" dirty="0"/>
              <a:t>Key Assumptions (Decisions)</a:t>
            </a:r>
          </a:p>
        </p:txBody>
      </p:sp>
      <p:sp>
        <p:nvSpPr>
          <p:cNvPr id="5" name="Slide Number Placeholder 4">
            <a:extLst>
              <a:ext uri="{FF2B5EF4-FFF2-40B4-BE49-F238E27FC236}">
                <a16:creationId xmlns:a16="http://schemas.microsoft.com/office/drawing/2014/main" id="{04B7A62A-5DCD-4A60-AF87-27D915FD4066}"/>
              </a:ext>
            </a:extLst>
          </p:cNvPr>
          <p:cNvSpPr>
            <a:spLocks noGrp="1"/>
          </p:cNvSpPr>
          <p:nvPr>
            <p:ph type="sldNum" sz="quarter" idx="4"/>
          </p:nvPr>
        </p:nvSpPr>
        <p:spPr/>
        <p:txBody>
          <a:bodyPr/>
          <a:lstStyle/>
          <a:p>
            <a:fld id="{16AF6406-B3F2-AD48-99A2-24C88CF40A2E}" type="slidenum">
              <a:rPr lang="en-US" smtClean="0"/>
              <a:pPr/>
              <a:t>8</a:t>
            </a:fld>
            <a:endParaRPr lang="en-US"/>
          </a:p>
        </p:txBody>
      </p:sp>
      <p:sp>
        <p:nvSpPr>
          <p:cNvPr id="6" name="Text Placeholder 7">
            <a:extLst>
              <a:ext uri="{FF2B5EF4-FFF2-40B4-BE49-F238E27FC236}">
                <a16:creationId xmlns:a16="http://schemas.microsoft.com/office/drawing/2014/main" id="{F69C9751-1F08-4156-977B-AAFEA81DCE74}"/>
              </a:ext>
            </a:extLst>
          </p:cNvPr>
          <p:cNvSpPr>
            <a:spLocks noGrp="1"/>
          </p:cNvSpPr>
          <p:nvPr>
            <p:ph type="body" sz="quarter" idx="13"/>
          </p:nvPr>
        </p:nvSpPr>
        <p:spPr>
          <a:xfrm>
            <a:off x="457200" y="760891"/>
            <a:ext cx="8229599" cy="336550"/>
          </a:xfrm>
        </p:spPr>
        <p:txBody>
          <a:bodyPr/>
          <a:lstStyle/>
          <a:p>
            <a:r>
              <a:rPr lang="en-US" sz="1400" dirty="0"/>
              <a:t>The following key assumptions (decisions) have been made during the working sessions – subject to validation and confirmation.</a:t>
            </a:r>
          </a:p>
        </p:txBody>
      </p:sp>
      <p:sp>
        <p:nvSpPr>
          <p:cNvPr id="29" name="TextBox 28">
            <a:extLst>
              <a:ext uri="{FF2B5EF4-FFF2-40B4-BE49-F238E27FC236}">
                <a16:creationId xmlns:a16="http://schemas.microsoft.com/office/drawing/2014/main" id="{E052790E-8386-491A-B089-87661B58F3A5}"/>
              </a:ext>
            </a:extLst>
          </p:cNvPr>
          <p:cNvSpPr txBox="1"/>
          <p:nvPr/>
        </p:nvSpPr>
        <p:spPr>
          <a:xfrm>
            <a:off x="404302" y="1323147"/>
            <a:ext cx="8543215" cy="1384995"/>
          </a:xfrm>
          <a:prstGeom prst="rect">
            <a:avLst/>
          </a:prstGeom>
          <a:noFill/>
        </p:spPr>
        <p:txBody>
          <a:bodyPr wrap="square" lIns="91440" tIns="45720" rIns="91440" bIns="45720" anchor="t">
            <a:spAutoFit/>
          </a:bodyPr>
          <a:lstStyle/>
          <a:p>
            <a:pPr marL="173038" indent="-173038" fontAlgn="ctr">
              <a:buSzPts val="1000"/>
              <a:buFont typeface="Wingdings" panose="05050102010706020507" pitchFamily="18" charset="2"/>
              <a:buChar char="§"/>
              <a:tabLst>
                <a:tab pos="457200" algn="l"/>
              </a:tabLst>
            </a:pPr>
            <a:r>
              <a:rPr lang="en-US" sz="1200" b="1" dirty="0" err="1">
                <a:effectLst/>
                <a:latin typeface="Calibri"/>
                <a:ea typeface="Calibri" panose="020F0502020204030204" pitchFamily="34" charset="0"/>
                <a:cs typeface="Calibri"/>
              </a:rPr>
              <a:t>Latam</a:t>
            </a:r>
            <a:r>
              <a:rPr lang="en-US" sz="1200" b="1" dirty="0">
                <a:effectLst/>
                <a:latin typeface="Calibri"/>
                <a:ea typeface="Calibri" panose="020F0502020204030204" pitchFamily="34" charset="0"/>
                <a:cs typeface="Calibri"/>
              </a:rPr>
              <a:t> Customer Hierarchy Team: </a:t>
            </a:r>
            <a:r>
              <a:rPr lang="en-US" sz="1200" dirty="0">
                <a:latin typeface="Calibri"/>
                <a:ea typeface="Calibri" panose="020F0502020204030204" pitchFamily="34" charset="0"/>
                <a:cs typeface="Calibri"/>
              </a:rPr>
              <a:t>Columbus</a:t>
            </a:r>
            <a:r>
              <a:rPr lang="en-US" sz="1200" dirty="0">
                <a:effectLst/>
                <a:latin typeface="Calibri"/>
                <a:ea typeface="Calibri" panose="020F0502020204030204" pitchFamily="34" charset="0"/>
                <a:cs typeface="Calibri"/>
              </a:rPr>
              <a:t> will create their own Customer Hierarchy team to review / approve customer accounts</a:t>
            </a:r>
          </a:p>
          <a:p>
            <a:pPr marL="173038" indent="-173038" fontAlgn="ctr">
              <a:buSzPts val="1000"/>
              <a:buFont typeface="Wingdings" panose="05050102010706020507" pitchFamily="18" charset="2"/>
              <a:buChar char="§"/>
              <a:tabLst>
                <a:tab pos="457200" algn="l"/>
              </a:tabLst>
            </a:pPr>
            <a:r>
              <a:rPr lang="en-US" sz="1200" b="1" dirty="0">
                <a:latin typeface="Calibri"/>
                <a:ea typeface="Calibri" panose="020F0502020204030204" pitchFamily="34" charset="0"/>
                <a:cs typeface="Calibri"/>
              </a:rPr>
              <a:t>Wholesale Team: </a:t>
            </a:r>
            <a:r>
              <a:rPr lang="en-US" sz="1200" dirty="0">
                <a:latin typeface="Calibri"/>
                <a:ea typeface="Calibri" panose="020F0502020204030204" pitchFamily="34" charset="0"/>
                <a:cs typeface="Calibri"/>
              </a:rPr>
              <a:t>All orders between Columbus and Lumen will go through a wholesale team</a:t>
            </a:r>
          </a:p>
          <a:p>
            <a:pPr marL="173038" indent="-173038" fontAlgn="ctr">
              <a:buSzPts val="1000"/>
              <a:buFont typeface="Wingdings" panose="05050102010706020507" pitchFamily="18" charset="2"/>
              <a:buChar char="§"/>
              <a:tabLst>
                <a:tab pos="457200" algn="l"/>
              </a:tabLst>
            </a:pPr>
            <a:r>
              <a:rPr lang="en-US" sz="1200" b="1" dirty="0">
                <a:effectLst/>
                <a:latin typeface="Calibri"/>
                <a:ea typeface="Calibri" panose="020F0502020204030204" pitchFamily="34" charset="0"/>
                <a:cs typeface="Calibri"/>
              </a:rPr>
              <a:t>Preferred </a:t>
            </a:r>
            <a:r>
              <a:rPr lang="en-US" sz="1200" b="1" dirty="0" err="1">
                <a:effectLst/>
                <a:latin typeface="Calibri"/>
                <a:ea typeface="Calibri" panose="020F0502020204030204" pitchFamily="34" charset="0"/>
                <a:cs typeface="Calibri"/>
              </a:rPr>
              <a:t>Latam</a:t>
            </a:r>
            <a:r>
              <a:rPr lang="en-US" sz="1200" b="1" dirty="0">
                <a:effectLst/>
                <a:latin typeface="Calibri"/>
                <a:ea typeface="Calibri" panose="020F0502020204030204" pitchFamily="34" charset="0"/>
                <a:cs typeface="Calibri"/>
              </a:rPr>
              <a:t> Vender: </a:t>
            </a:r>
            <a:r>
              <a:rPr lang="en-US" sz="1200" dirty="0">
                <a:effectLst/>
                <a:latin typeface="Calibri"/>
                <a:ea typeface="Calibri" panose="020F0502020204030204" pitchFamily="34" charset="0"/>
                <a:cs typeface="Calibri"/>
              </a:rPr>
              <a:t>Columbus will be the “preferred” Lumen vendor in </a:t>
            </a:r>
            <a:r>
              <a:rPr lang="en-US" sz="1200" dirty="0" err="1">
                <a:effectLst/>
                <a:latin typeface="Calibri"/>
                <a:ea typeface="Calibri" panose="020F0502020204030204" pitchFamily="34" charset="0"/>
                <a:cs typeface="Calibri"/>
              </a:rPr>
              <a:t>Latam</a:t>
            </a:r>
            <a:r>
              <a:rPr lang="en-US" sz="1200" dirty="0">
                <a:effectLst/>
                <a:latin typeface="Calibri"/>
                <a:ea typeface="Calibri" panose="020F0502020204030204" pitchFamily="34" charset="0"/>
                <a:cs typeface="Calibri"/>
              </a:rPr>
              <a:t> for ~12 months following close</a:t>
            </a:r>
          </a:p>
          <a:p>
            <a:pPr marL="173038" indent="-173038" fontAlgn="ctr">
              <a:buSzPts val="1000"/>
              <a:buFont typeface="Wingdings" panose="05050102010706020507" pitchFamily="18" charset="2"/>
              <a:buChar char="§"/>
              <a:tabLst>
                <a:tab pos="457200" algn="l"/>
              </a:tabLst>
            </a:pPr>
            <a:r>
              <a:rPr lang="en-US" sz="1200" b="1" dirty="0">
                <a:latin typeface="Calibri"/>
                <a:ea typeface="Calibri" panose="020F0502020204030204" pitchFamily="34" charset="0"/>
                <a:cs typeface="Calibri"/>
              </a:rPr>
              <a:t>Northern </a:t>
            </a:r>
            <a:r>
              <a:rPr lang="en-US" sz="1200" b="1" dirty="0" err="1">
                <a:latin typeface="Calibri"/>
                <a:ea typeface="Calibri" panose="020F0502020204030204" pitchFamily="34" charset="0"/>
                <a:cs typeface="Calibri"/>
              </a:rPr>
              <a:t>Latam</a:t>
            </a:r>
            <a:r>
              <a:rPr lang="en-US" sz="1200" b="1" dirty="0">
                <a:latin typeface="Calibri"/>
                <a:ea typeface="Calibri" panose="020F0502020204030204" pitchFamily="34" charset="0"/>
                <a:cs typeface="Calibri"/>
              </a:rPr>
              <a:t> Cluster: </a:t>
            </a:r>
            <a:r>
              <a:rPr lang="en-US" sz="1200" dirty="0">
                <a:latin typeface="Calibri"/>
                <a:ea typeface="Calibri" panose="020F0502020204030204" pitchFamily="34" charset="0"/>
                <a:cs typeface="Calibri"/>
              </a:rPr>
              <a:t>The northern </a:t>
            </a:r>
            <a:r>
              <a:rPr lang="en-US" sz="1200" dirty="0" err="1">
                <a:latin typeface="Calibri"/>
                <a:ea typeface="Calibri" panose="020F0502020204030204" pitchFamily="34" charset="0"/>
                <a:cs typeface="Calibri"/>
              </a:rPr>
              <a:t>Latam</a:t>
            </a:r>
            <a:r>
              <a:rPr lang="en-US" sz="1200" dirty="0">
                <a:latin typeface="Calibri"/>
                <a:ea typeface="Calibri" panose="020F0502020204030204" pitchFamily="34" charset="0"/>
                <a:cs typeface="Calibri"/>
              </a:rPr>
              <a:t> cluster will operate in Siebel and </a:t>
            </a:r>
            <a:r>
              <a:rPr lang="en-US" sz="1200" dirty="0" err="1">
                <a:latin typeface="Calibri"/>
                <a:ea typeface="Calibri" panose="020F0502020204030204" pitchFamily="34" charset="0"/>
                <a:cs typeface="Calibri"/>
              </a:rPr>
              <a:t>Doku</a:t>
            </a:r>
            <a:r>
              <a:rPr lang="en-US" sz="1200" dirty="0">
                <a:latin typeface="Calibri"/>
                <a:ea typeface="Calibri" panose="020F0502020204030204" pitchFamily="34" charset="0"/>
                <a:cs typeface="Calibri"/>
              </a:rPr>
              <a:t> systems for new services effective at close (3/1)</a:t>
            </a:r>
          </a:p>
          <a:p>
            <a:pPr marL="173038" indent="-173038" fontAlgn="ctr">
              <a:buSzPts val="1000"/>
              <a:buFont typeface="Wingdings" panose="05050102010706020507" pitchFamily="18" charset="2"/>
              <a:buChar char="§"/>
              <a:tabLst>
                <a:tab pos="457200" algn="l"/>
              </a:tabLst>
            </a:pPr>
            <a:r>
              <a:rPr lang="en-US" sz="1200" b="1" dirty="0" err="1">
                <a:latin typeface="Calibri"/>
                <a:ea typeface="Calibri" panose="020F0502020204030204" pitchFamily="34" charset="0"/>
                <a:cs typeface="Calibri"/>
              </a:rPr>
              <a:t>Latam</a:t>
            </a:r>
            <a:r>
              <a:rPr lang="en-US" sz="1200" b="1" dirty="0">
                <a:latin typeface="Calibri"/>
                <a:ea typeface="Calibri" panose="020F0502020204030204" pitchFamily="34" charset="0"/>
                <a:cs typeface="Calibri"/>
              </a:rPr>
              <a:t> Terminating Orders: </a:t>
            </a:r>
            <a:r>
              <a:rPr lang="en-US" sz="1200" dirty="0">
                <a:latin typeface="Calibri"/>
                <a:ea typeface="Calibri" panose="020F0502020204030204" pitchFamily="34" charset="0"/>
                <a:cs typeface="Calibri"/>
              </a:rPr>
              <a:t>The international team will NOT provision on </a:t>
            </a:r>
            <a:r>
              <a:rPr lang="en-US" sz="1200" dirty="0" err="1">
                <a:latin typeface="Calibri"/>
                <a:ea typeface="Calibri" panose="020F0502020204030204" pitchFamily="34" charset="0"/>
                <a:cs typeface="Calibri"/>
              </a:rPr>
              <a:t>Latam</a:t>
            </a:r>
            <a:r>
              <a:rPr lang="en-US" sz="1200" dirty="0">
                <a:latin typeface="Calibri"/>
                <a:ea typeface="Calibri" panose="020F0502020204030204" pitchFamily="34" charset="0"/>
                <a:cs typeface="Calibri"/>
              </a:rPr>
              <a:t> equipment - </a:t>
            </a:r>
            <a:r>
              <a:rPr lang="en-US" sz="1200" dirty="0" err="1">
                <a:latin typeface="Calibri"/>
                <a:ea typeface="Calibri" panose="020F0502020204030204" pitchFamily="34" charset="0"/>
                <a:cs typeface="Calibri"/>
              </a:rPr>
              <a:t>Latam</a:t>
            </a:r>
            <a:r>
              <a:rPr lang="en-US" sz="1200" dirty="0">
                <a:latin typeface="Calibri"/>
                <a:ea typeface="Calibri" panose="020F0502020204030204" pitchFamily="34" charset="0"/>
                <a:cs typeface="Calibri"/>
              </a:rPr>
              <a:t> teams to provision on their own equipment effective at close (3/1)</a:t>
            </a:r>
            <a:r>
              <a:rPr lang="en-US" sz="1200" dirty="0">
                <a:effectLst/>
                <a:latin typeface="Calibri"/>
                <a:ea typeface="Calibri" panose="020F0502020204030204" pitchFamily="34" charset="0"/>
                <a:cs typeface="Calibri"/>
              </a:rPr>
              <a:t>  </a:t>
            </a:r>
          </a:p>
          <a:p>
            <a:pPr marL="173038" indent="-173038" fontAlgn="ctr">
              <a:buSzPts val="1000"/>
              <a:buFont typeface="Wingdings" panose="05050102010706020507" pitchFamily="18" charset="2"/>
              <a:buChar char="§"/>
              <a:tabLst>
                <a:tab pos="457200" algn="l"/>
              </a:tabLst>
            </a:pPr>
            <a:r>
              <a:rPr lang="en-US" sz="1200" b="1" dirty="0">
                <a:latin typeface="Calibri"/>
                <a:ea typeface="+mn-lt"/>
                <a:cs typeface="Calibri"/>
              </a:rPr>
              <a:t>Customer </a:t>
            </a:r>
            <a:r>
              <a:rPr lang="en-US" sz="1200" b="1">
                <a:latin typeface="Calibri"/>
                <a:ea typeface="+mn-lt"/>
                <a:cs typeface="Calibri"/>
              </a:rPr>
              <a:t>Care Manager (CCM) </a:t>
            </a:r>
            <a:r>
              <a:rPr lang="en-US" sz="1200" b="1" dirty="0">
                <a:latin typeface="Calibri"/>
                <a:ea typeface="+mn-lt"/>
                <a:cs typeface="Calibri"/>
              </a:rPr>
              <a:t>Groups: </a:t>
            </a:r>
            <a:r>
              <a:rPr lang="en-US" sz="1200" dirty="0">
                <a:latin typeface="Calibri"/>
                <a:ea typeface="+mn-lt"/>
                <a:cs typeface="Calibri"/>
              </a:rPr>
              <a:t>Lumen and Columbus will each have a CCM group responsible for cross-company orders</a:t>
            </a:r>
            <a:endParaRPr lang="en-US" sz="1200" dirty="0">
              <a:effectLst/>
              <a:latin typeface="Calibri"/>
              <a:ea typeface="+mn-lt"/>
              <a:cs typeface="+mn-lt"/>
            </a:endParaRPr>
          </a:p>
        </p:txBody>
      </p:sp>
      <p:sp>
        <p:nvSpPr>
          <p:cNvPr id="32" name="Rectangle 31">
            <a:extLst>
              <a:ext uri="{FF2B5EF4-FFF2-40B4-BE49-F238E27FC236}">
                <a16:creationId xmlns:a16="http://schemas.microsoft.com/office/drawing/2014/main" id="{BE446061-B624-4AC8-A6D7-30B81078073A}"/>
              </a:ext>
            </a:extLst>
          </p:cNvPr>
          <p:cNvSpPr/>
          <p:nvPr/>
        </p:nvSpPr>
        <p:spPr>
          <a:xfrm>
            <a:off x="6695523" y="75570"/>
            <a:ext cx="2320007" cy="6651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Populate with key decisions as we move along </a:t>
            </a:r>
          </a:p>
        </p:txBody>
      </p:sp>
    </p:spTree>
    <p:extLst>
      <p:ext uri="{BB962C8B-B14F-4D97-AF65-F5344CB8AC3E}">
        <p14:creationId xmlns:p14="http://schemas.microsoft.com/office/powerpoint/2010/main" val="38656950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A306-0723-4EB6-AD33-F62D4A6DD53D}"/>
              </a:ext>
            </a:extLst>
          </p:cNvPr>
          <p:cNvSpPr>
            <a:spLocks noGrp="1"/>
          </p:cNvSpPr>
          <p:nvPr>
            <p:ph type="title"/>
          </p:nvPr>
        </p:nvSpPr>
        <p:spPr/>
        <p:txBody>
          <a:bodyPr>
            <a:normAutofit fontScale="90000"/>
          </a:bodyPr>
          <a:lstStyle/>
          <a:p>
            <a:r>
              <a:rPr lang="en-US" dirty="0">
                <a:ea typeface="+mj-lt"/>
                <a:cs typeface="+mj-lt"/>
              </a:rPr>
              <a:t>Process Impacts for ROW to LATAM with ROW Billing – New and Existing Customers with New Service </a:t>
            </a:r>
            <a:endParaRPr lang="en-US" dirty="0"/>
          </a:p>
        </p:txBody>
      </p:sp>
      <p:pic>
        <p:nvPicPr>
          <p:cNvPr id="6" name="Picture 6" descr="Table&#10;&#10;Description automatically generated">
            <a:extLst>
              <a:ext uri="{FF2B5EF4-FFF2-40B4-BE49-F238E27FC236}">
                <a16:creationId xmlns:a16="http://schemas.microsoft.com/office/drawing/2014/main" id="{B6C1EF7F-5BA4-4634-B579-C5769A6EAAA4}"/>
              </a:ext>
            </a:extLst>
          </p:cNvPr>
          <p:cNvPicPr>
            <a:picLocks noChangeAspect="1"/>
          </p:cNvPicPr>
          <p:nvPr/>
        </p:nvPicPr>
        <p:blipFill>
          <a:blip r:embed="rId2"/>
          <a:stretch>
            <a:fillRect/>
          </a:stretch>
        </p:blipFill>
        <p:spPr>
          <a:xfrm>
            <a:off x="583531" y="1119356"/>
            <a:ext cx="7966911" cy="638843"/>
          </a:xfrm>
          <a:prstGeom prst="rect">
            <a:avLst/>
          </a:prstGeom>
        </p:spPr>
      </p:pic>
      <p:pic>
        <p:nvPicPr>
          <p:cNvPr id="7" name="Picture 7" descr="Timeline&#10;&#10;Description automatically generated">
            <a:extLst>
              <a:ext uri="{FF2B5EF4-FFF2-40B4-BE49-F238E27FC236}">
                <a16:creationId xmlns:a16="http://schemas.microsoft.com/office/drawing/2014/main" id="{A8409C46-9103-412E-8D02-C0A316E92FB6}"/>
              </a:ext>
            </a:extLst>
          </p:cNvPr>
          <p:cNvPicPr>
            <a:picLocks noChangeAspect="1"/>
          </p:cNvPicPr>
          <p:nvPr/>
        </p:nvPicPr>
        <p:blipFill>
          <a:blip r:embed="rId3"/>
          <a:stretch>
            <a:fillRect/>
          </a:stretch>
        </p:blipFill>
        <p:spPr>
          <a:xfrm>
            <a:off x="583532" y="1828402"/>
            <a:ext cx="7966910" cy="624432"/>
          </a:xfrm>
          <a:prstGeom prst="rect">
            <a:avLst/>
          </a:prstGeom>
        </p:spPr>
      </p:pic>
      <p:pic>
        <p:nvPicPr>
          <p:cNvPr id="8" name="Picture 8" descr="Text&#10;&#10;Description automatically generated">
            <a:extLst>
              <a:ext uri="{FF2B5EF4-FFF2-40B4-BE49-F238E27FC236}">
                <a16:creationId xmlns:a16="http://schemas.microsoft.com/office/drawing/2014/main" id="{DD3AD3AB-5738-4BCF-BD95-961E4501DEB4}"/>
              </a:ext>
            </a:extLst>
          </p:cNvPr>
          <p:cNvPicPr>
            <a:picLocks noChangeAspect="1"/>
          </p:cNvPicPr>
          <p:nvPr/>
        </p:nvPicPr>
        <p:blipFill>
          <a:blip r:embed="rId4"/>
          <a:stretch>
            <a:fillRect/>
          </a:stretch>
        </p:blipFill>
        <p:spPr>
          <a:xfrm>
            <a:off x="914399" y="2692503"/>
            <a:ext cx="3404936" cy="2134732"/>
          </a:xfrm>
          <a:prstGeom prst="rect">
            <a:avLst/>
          </a:prstGeom>
        </p:spPr>
      </p:pic>
      <p:pic>
        <p:nvPicPr>
          <p:cNvPr id="9" name="Picture 9" descr="Text&#10;&#10;Description automatically generated">
            <a:extLst>
              <a:ext uri="{FF2B5EF4-FFF2-40B4-BE49-F238E27FC236}">
                <a16:creationId xmlns:a16="http://schemas.microsoft.com/office/drawing/2014/main" id="{AF13FF63-BBE9-4CE9-9572-EF8CC3EDB59B}"/>
              </a:ext>
            </a:extLst>
          </p:cNvPr>
          <p:cNvPicPr>
            <a:picLocks noChangeAspect="1"/>
          </p:cNvPicPr>
          <p:nvPr/>
        </p:nvPicPr>
        <p:blipFill>
          <a:blip r:embed="rId5"/>
          <a:stretch>
            <a:fillRect/>
          </a:stretch>
        </p:blipFill>
        <p:spPr>
          <a:xfrm>
            <a:off x="4814637" y="2690414"/>
            <a:ext cx="3284621" cy="2038644"/>
          </a:xfrm>
          <a:prstGeom prst="rect">
            <a:avLst/>
          </a:prstGeom>
        </p:spPr>
      </p:pic>
    </p:spTree>
    <p:extLst>
      <p:ext uri="{BB962C8B-B14F-4D97-AF65-F5344CB8AC3E}">
        <p14:creationId xmlns:p14="http://schemas.microsoft.com/office/powerpoint/2010/main" val="1346518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_EUP0nkfUaT9vE6XP4Vo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_EUP0nkfUaT9vE6XP4Vog"/>
</p:tagLst>
</file>

<file path=ppt/theme/theme1.xml><?xml version="1.0" encoding="utf-8"?>
<a:theme xmlns:a="http://schemas.openxmlformats.org/drawingml/2006/main" name="Office Theme">
  <a:themeElements>
    <a:clrScheme name="Lumen1">
      <a:dk1>
        <a:srgbClr val="000000"/>
      </a:dk1>
      <a:lt1>
        <a:srgbClr val="FFFFFF"/>
      </a:lt1>
      <a:dk2>
        <a:srgbClr val="0075C9"/>
      </a:dk2>
      <a:lt2>
        <a:srgbClr val="EEEEEE"/>
      </a:lt2>
      <a:accent1>
        <a:srgbClr val="38C6F3"/>
      </a:accent1>
      <a:accent2>
        <a:srgbClr val="0075C9"/>
      </a:accent2>
      <a:accent3>
        <a:srgbClr val="0C9ED9"/>
      </a:accent3>
      <a:accent4>
        <a:srgbClr val="FF9E18"/>
      </a:accent4>
      <a:accent5>
        <a:srgbClr val="083076"/>
      </a:accent5>
      <a:accent6>
        <a:srgbClr val="EE762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85E85793E16045B83AC39540D05D14" ma:contentTypeVersion="6" ma:contentTypeDescription="Create a new document." ma:contentTypeScope="" ma:versionID="34adc34458ac998db4b5df2ab75c10b9">
  <xsd:schema xmlns:xsd="http://www.w3.org/2001/XMLSchema" xmlns:xs="http://www.w3.org/2001/XMLSchema" xmlns:p="http://schemas.microsoft.com/office/2006/metadata/properties" xmlns:ns2="5d8e03ff-1260-4a2f-86cb-8457cc5a806b" xmlns:ns3="e7aa1b74-73b2-41e4-91bb-2e0033bb1079" targetNamespace="http://schemas.microsoft.com/office/2006/metadata/properties" ma:root="true" ma:fieldsID="6f00b8bdbb564e0d91d241168998599c" ns2:_="" ns3:_="">
    <xsd:import namespace="5d8e03ff-1260-4a2f-86cb-8457cc5a806b"/>
    <xsd:import namespace="e7aa1b74-73b2-41e4-91bb-2e0033bb107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8e03ff-1260-4a2f-86cb-8457cc5a8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a1b74-73b2-41e4-91bb-2e0033bb107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F144A9-9CF0-418C-8287-700DEE15943D}">
  <ds:schemaRefs>
    <ds:schemaRef ds:uri="http://schemas.microsoft.com/office/2006/documentManagement/types"/>
    <ds:schemaRef ds:uri="http://purl.org/dc/elements/1.1/"/>
    <ds:schemaRef ds:uri="45857f19-b8ed-4c58-be65-d62171586be0"/>
    <ds:schemaRef ds:uri="http://schemas.microsoft.com/office/infopath/2007/PartnerControls"/>
    <ds:schemaRef ds:uri="http://purl.org/dc/terms/"/>
    <ds:schemaRef ds:uri="http://schemas.openxmlformats.org/package/2006/metadata/core-properties"/>
    <ds:schemaRef ds:uri="7226d4ae-d0f2-40a4-b5c6-c6f172b27d4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7B6AF95-8FE2-4308-865B-1B4628A2C652}">
  <ds:schemaRefs>
    <ds:schemaRef ds:uri="http://schemas.microsoft.com/sharepoint/v3/contenttype/forms"/>
  </ds:schemaRefs>
</ds:datastoreItem>
</file>

<file path=customXml/itemProps3.xml><?xml version="1.0" encoding="utf-8"?>
<ds:datastoreItem xmlns:ds="http://schemas.openxmlformats.org/officeDocument/2006/customXml" ds:itemID="{18404D4E-A7AF-4CC2-B4EB-B665AC5938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8e03ff-1260-4a2f-86cb-8457cc5a806b"/>
    <ds:schemaRef ds:uri="e7aa1b74-73b2-41e4-91bb-2e0033bb10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2832</TotalTime>
  <Words>2118</Words>
  <Application>Microsoft Office PowerPoint</Application>
  <PresentationFormat>On-screen Show (16:9)</PresentationFormat>
  <Paragraphs>309</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Commercial E2E Process</vt:lpstr>
      <vt:lpstr>Objectives</vt:lpstr>
      <vt:lpstr>Original Use Cases | Revenue Driven (PC – Profit Center)</vt:lpstr>
      <vt:lpstr>Identified Operational Use Cases</vt:lpstr>
      <vt:lpstr>Use Case Scenarios and Considerations</vt:lpstr>
      <vt:lpstr>Preliminary | High-Level Ruleset</vt:lpstr>
      <vt:lpstr>PowerPoint Presentation</vt:lpstr>
      <vt:lpstr>Key Assumptions (Decisions)</vt:lpstr>
      <vt:lpstr>Process Impacts for ROW to LATAM with ROW Billing – New and Existing Customers with New Service </vt:lpstr>
      <vt:lpstr>Process Impacts for ROW to LATAM with ROW Billing – New and Existing Customers with New Service </vt:lpstr>
      <vt:lpstr>Process Impacts for LATAM to ROW with LATAM Billing – New and Existing Customers with New Service </vt:lpstr>
      <vt:lpstr>Process Impacts for LATAM to ROW with LATAM Billing – New and Existing Customers with New Service </vt:lpstr>
      <vt:lpstr>PowerPoint Presentation</vt:lpstr>
      <vt:lpstr>PowerPoint Presentation</vt:lpstr>
      <vt:lpstr>PowerPoint Presentation</vt:lpstr>
      <vt:lpstr>PowerPoint Presentation</vt:lpstr>
      <vt:lpstr>PowerPoint Presentation</vt:lpstr>
      <vt:lpstr>PowerPoint Presentation</vt:lpstr>
      <vt:lpstr>Preliminary Workplan |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Columbus</dc:title>
  <dc:creator>Tobarez, Natalia Vanesa</dc:creator>
  <cp:lastModifiedBy>Brackle, Brent</cp:lastModifiedBy>
  <cp:revision>120</cp:revision>
  <dcterms:created xsi:type="dcterms:W3CDTF">2021-07-26T10:57:54Z</dcterms:created>
  <dcterms:modified xsi:type="dcterms:W3CDTF">2021-11-22T16:54:10Z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0x0101006A85E85793E16045B83AC39540D05D14</vt:lpwstr>
  </property>
</Properties>
</file>