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4"/>
  </p:sldMasterIdLst>
  <p:notesMasterIdLst>
    <p:notesMasterId r:id="rId19"/>
  </p:notesMasterIdLst>
  <p:sldIdLst>
    <p:sldId id="2134805425" r:id="rId5"/>
    <p:sldId id="2134805429" r:id="rId6"/>
    <p:sldId id="2134805435" r:id="rId7"/>
    <p:sldId id="2134805433" r:id="rId8"/>
    <p:sldId id="2134805439" r:id="rId9"/>
    <p:sldId id="2134805440" r:id="rId10"/>
    <p:sldId id="2134805441" r:id="rId11"/>
    <p:sldId id="2134805431" r:id="rId12"/>
    <p:sldId id="2134805436" r:id="rId13"/>
    <p:sldId id="2134805434" r:id="rId14"/>
    <p:sldId id="2134805432" r:id="rId15"/>
    <p:sldId id="2134805426" r:id="rId16"/>
    <p:sldId id="2134805427" r:id="rId17"/>
    <p:sldId id="2134805428"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d State" id="{47F674A5-28AC-49E3-A944-604EB7AFF1E9}">
          <p14:sldIdLst>
            <p14:sldId id="2134805425"/>
          </p14:sldIdLst>
        </p14:section>
        <p14:section name="Interim 1" id="{B606D932-137D-40BC-BE4B-07FB18D65CE7}">
          <p14:sldIdLst>
            <p14:sldId id="2134805429"/>
            <p14:sldId id="2134805435"/>
            <p14:sldId id="2134805433"/>
            <p14:sldId id="2134805439"/>
            <p14:sldId id="2134805440"/>
            <p14:sldId id="2134805441"/>
          </p14:sldIdLst>
        </p14:section>
        <p14:section name="Interim 2" id="{5C8EB767-8570-404A-AC11-4E860305515D}">
          <p14:sldIdLst>
            <p14:sldId id="2134805431"/>
            <p14:sldId id="2134805436"/>
            <p14:sldId id="2134805434"/>
            <p14:sldId id="2134805432"/>
          </p14:sldIdLst>
        </p14:section>
        <p14:section name="Current State" id="{D1A75349-5C68-405D-905D-3B439C848C5D}">
          <p14:sldIdLst>
            <p14:sldId id="2134805426"/>
            <p14:sldId id="2134805427"/>
            <p14:sldId id="21348054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ias Di Benedetto" initials="MDB" lastIdx="6" clrIdx="0">
    <p:extLst>
      <p:ext uri="{19B8F6BF-5375-455C-9EA6-DF929625EA0E}">
        <p15:presenceInfo xmlns:p15="http://schemas.microsoft.com/office/powerpoint/2012/main" userId="Matias Di Benedetto" providerId="None"/>
      </p:ext>
    </p:extLst>
  </p:cmAuthor>
  <p:cmAuthor id="2" name="Castro, Mariela" initials="CM" lastIdx="6" clrIdx="1">
    <p:extLst>
      <p:ext uri="{19B8F6BF-5375-455C-9EA6-DF929625EA0E}">
        <p15:presenceInfo xmlns:p15="http://schemas.microsoft.com/office/powerpoint/2012/main" userId="S::mariela.castro@centurylink.com::b08a69ae-cde6-400a-9602-63a20d3e8038" providerId="AD"/>
      </p:ext>
    </p:extLst>
  </p:cmAuthor>
  <p:cmAuthor id="3" name="María L Gonzalez" initials="MLG" lastIdx="6" clrIdx="2">
    <p:extLst>
      <p:ext uri="{19B8F6BF-5375-455C-9EA6-DF929625EA0E}">
        <p15:presenceInfo xmlns:p15="http://schemas.microsoft.com/office/powerpoint/2012/main" userId="S::Maria.L.Gonzalez@ar.ey.com::a74f0328-b42c-487e-b534-cdff6b6be498" providerId="AD"/>
      </p:ext>
    </p:extLst>
  </p:cmAuthor>
  <p:cmAuthor id="4" name="Eugenia" initials="E" lastIdx="4" clrIdx="3">
    <p:extLst>
      <p:ext uri="{19B8F6BF-5375-455C-9EA6-DF929625EA0E}">
        <p15:presenceInfo xmlns:p15="http://schemas.microsoft.com/office/powerpoint/2012/main" userId="S::eugenia.aventin@centurylink.com::37ecd5e2-2c98-498e-a60e-da5dfcb6c9e5" providerId="AD"/>
      </p:ext>
    </p:extLst>
  </p:cmAuthor>
  <p:cmAuthor id="5" name="Maria Laura Gonzalez" initials="MLG" lastIdx="66" clrIdx="4">
    <p:extLst>
      <p:ext uri="{19B8F6BF-5375-455C-9EA6-DF929625EA0E}">
        <p15:presenceInfo xmlns:p15="http://schemas.microsoft.com/office/powerpoint/2012/main" userId="Maria Laura Gonzalez" providerId="None"/>
      </p:ext>
    </p:extLst>
  </p:cmAuthor>
  <p:cmAuthor id="6" name="Aldeco Martinez, Mariana" initials="AMM" lastIdx="4" clrIdx="5">
    <p:extLst>
      <p:ext uri="{19B8F6BF-5375-455C-9EA6-DF929625EA0E}">
        <p15:presenceInfo xmlns:p15="http://schemas.microsoft.com/office/powerpoint/2012/main" userId="Aldeco Martinez, Mari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251B"/>
    <a:srgbClr val="ED2331"/>
    <a:srgbClr val="595959"/>
    <a:srgbClr val="0976A3"/>
    <a:srgbClr val="F5AD7B"/>
    <a:srgbClr val="064F6D"/>
    <a:srgbClr val="B6EED5"/>
    <a:srgbClr val="DAF7EA"/>
    <a:srgbClr val="F8CBAD"/>
    <a:srgbClr val="ED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26605-C28E-4752-9E4F-9D86256B6C92}" v="12" dt="2021-02-23T16:35:03.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4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DF039-EDF3-496F-B476-E24A28FCD72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2956BD3-DB7B-4591-8EB4-5764EFC8DF93}">
      <dgm:prSet/>
      <dgm:spPr/>
      <dgm:t>
        <a:bodyPr/>
        <a:lstStyle/>
        <a:p>
          <a:r>
            <a:rPr lang="en-US" b="1" dirty="0"/>
            <a:t>Scenario 1: NA customer requesting global DIA in Brazil with billing in USD (Waiver from LATAM Tax to invoice in US)</a:t>
          </a:r>
          <a:endParaRPr lang="en-US" dirty="0"/>
        </a:p>
      </dgm:t>
    </dgm:pt>
    <dgm:pt modelId="{890F78B2-A8FE-4F70-AFA2-018598FB7A8E}" type="parTrans" cxnId="{50B9B71A-45BD-4D7B-8277-A3748A2D5083}">
      <dgm:prSet/>
      <dgm:spPr/>
      <dgm:t>
        <a:bodyPr/>
        <a:lstStyle/>
        <a:p>
          <a:endParaRPr lang="en-US"/>
        </a:p>
      </dgm:t>
    </dgm:pt>
    <dgm:pt modelId="{9F12B963-29F5-4F74-92AF-97EC82556D62}" type="sibTrans" cxnId="{50B9B71A-45BD-4D7B-8277-A3748A2D5083}">
      <dgm:prSet/>
      <dgm:spPr/>
      <dgm:t>
        <a:bodyPr/>
        <a:lstStyle/>
        <a:p>
          <a:endParaRPr lang="en-US"/>
        </a:p>
      </dgm:t>
    </dgm:pt>
    <dgm:pt modelId="{C6091C15-BF04-4EC6-97A1-82CBCF392675}">
      <dgm:prSet/>
      <dgm:spPr/>
      <dgm:t>
        <a:bodyPr/>
        <a:lstStyle/>
        <a:p>
          <a:pPr>
            <a:lnSpc>
              <a:spcPct val="100000"/>
            </a:lnSpc>
          </a:pPr>
          <a:r>
            <a:rPr lang="en-US"/>
            <a:t>Google, Inc is created and owned by NA account owner</a:t>
          </a:r>
        </a:p>
      </dgm:t>
    </dgm:pt>
    <dgm:pt modelId="{7889C1AA-1861-4C55-AD29-1E56041BEE56}" type="parTrans" cxnId="{3E11B2DD-115D-463F-9A5F-9465D9BDD29F}">
      <dgm:prSet/>
      <dgm:spPr/>
      <dgm:t>
        <a:bodyPr/>
        <a:lstStyle/>
        <a:p>
          <a:endParaRPr lang="en-US"/>
        </a:p>
      </dgm:t>
    </dgm:pt>
    <dgm:pt modelId="{26460B09-5ACD-4154-81F7-97CBC46CB819}" type="sibTrans" cxnId="{3E11B2DD-115D-463F-9A5F-9465D9BDD29F}">
      <dgm:prSet/>
      <dgm:spPr/>
      <dgm:t>
        <a:bodyPr/>
        <a:lstStyle/>
        <a:p>
          <a:endParaRPr lang="en-US"/>
        </a:p>
      </dgm:t>
    </dgm:pt>
    <dgm:pt modelId="{93FE9BD0-B48E-4DB1-BC25-4ADD5FFC6495}">
      <dgm:prSet/>
      <dgm:spPr/>
      <dgm:t>
        <a:bodyPr/>
        <a:lstStyle/>
        <a:p>
          <a:r>
            <a:rPr lang="en-US" b="1" dirty="0"/>
            <a:t>Scenario 2: NA customer requesting global DIA in Brazil with billing in Brazil</a:t>
          </a:r>
          <a:endParaRPr lang="en-US" dirty="0"/>
        </a:p>
      </dgm:t>
    </dgm:pt>
    <dgm:pt modelId="{94FF0C44-6D84-46BF-A8F6-672259D61440}" type="parTrans" cxnId="{A17FCA8F-F038-471D-B2A3-064B7E27C6D3}">
      <dgm:prSet/>
      <dgm:spPr/>
      <dgm:t>
        <a:bodyPr/>
        <a:lstStyle/>
        <a:p>
          <a:endParaRPr lang="en-US"/>
        </a:p>
      </dgm:t>
    </dgm:pt>
    <dgm:pt modelId="{F64F7EE8-DA0B-431A-B63D-16D515B3AAB7}" type="sibTrans" cxnId="{A17FCA8F-F038-471D-B2A3-064B7E27C6D3}">
      <dgm:prSet/>
      <dgm:spPr/>
      <dgm:t>
        <a:bodyPr/>
        <a:lstStyle/>
        <a:p>
          <a:endParaRPr lang="en-US"/>
        </a:p>
      </dgm:t>
    </dgm:pt>
    <dgm:pt modelId="{C8818893-26A2-4093-BC32-536261ED87A3}">
      <dgm:prSet/>
      <dgm:spPr/>
      <dgm:t>
        <a:bodyPr/>
        <a:lstStyle/>
        <a:p>
          <a:pPr>
            <a:lnSpc>
              <a:spcPct val="100000"/>
            </a:lnSpc>
          </a:pPr>
          <a:r>
            <a:rPr lang="en-US"/>
            <a:t>NA account owner creates Google Brazil account for local Brazil entity. </a:t>
          </a:r>
        </a:p>
      </dgm:t>
    </dgm:pt>
    <dgm:pt modelId="{BD6A04C2-DA87-4F69-B23A-0BD9235FF792}" type="parTrans" cxnId="{D324A1FF-3ED2-4D1B-9630-8E53D6408E3B}">
      <dgm:prSet/>
      <dgm:spPr/>
      <dgm:t>
        <a:bodyPr/>
        <a:lstStyle/>
        <a:p>
          <a:endParaRPr lang="en-US"/>
        </a:p>
      </dgm:t>
    </dgm:pt>
    <dgm:pt modelId="{79AE6DD0-2C52-4464-8260-28E17F74071A}" type="sibTrans" cxnId="{D324A1FF-3ED2-4D1B-9630-8E53D6408E3B}">
      <dgm:prSet/>
      <dgm:spPr/>
      <dgm:t>
        <a:bodyPr/>
        <a:lstStyle/>
        <a:p>
          <a:endParaRPr lang="en-US"/>
        </a:p>
      </dgm:t>
    </dgm:pt>
    <dgm:pt modelId="{CEBF0867-D980-42A8-9982-4A957919D47A}">
      <dgm:prSet/>
      <dgm:spPr/>
      <dgm:t>
        <a:bodyPr/>
        <a:lstStyle/>
        <a:p>
          <a:pPr>
            <a:buFont typeface="Arial" panose="020B0604020202020204" pitchFamily="34" charset="0"/>
            <a:buChar char="•"/>
          </a:pPr>
          <a:r>
            <a:rPr lang="en-US">
              <a:solidFill>
                <a:srgbClr val="FF0000"/>
              </a:solidFill>
            </a:rPr>
            <a:t>(NEW) </a:t>
          </a:r>
          <a:r>
            <a:rPr lang="en-US"/>
            <a:t>NA account owner adds LATAM B-end AM (existing role) to account team</a:t>
          </a:r>
        </a:p>
      </dgm:t>
    </dgm:pt>
    <dgm:pt modelId="{8DC7BB85-169B-4E79-A79A-E19A5F62B9A8}" type="parTrans" cxnId="{5FD92405-1E66-41AE-AC9D-FA74B3298BE7}">
      <dgm:prSet/>
      <dgm:spPr/>
      <dgm:t>
        <a:bodyPr/>
        <a:lstStyle/>
        <a:p>
          <a:endParaRPr lang="en-US"/>
        </a:p>
      </dgm:t>
    </dgm:pt>
    <dgm:pt modelId="{A34F79E8-BC8D-4BE8-9076-7B5796F1001E}" type="sibTrans" cxnId="{5FD92405-1E66-41AE-AC9D-FA74B3298BE7}">
      <dgm:prSet/>
      <dgm:spPr/>
      <dgm:t>
        <a:bodyPr/>
        <a:lstStyle/>
        <a:p>
          <a:endParaRPr lang="en-US"/>
        </a:p>
      </dgm:t>
    </dgm:pt>
    <dgm:pt modelId="{F4A6E67A-4203-4BA2-90DF-7F31581F1C00}">
      <dgm:prSet/>
      <dgm:spPr/>
      <dgm:t>
        <a:bodyPr/>
        <a:lstStyle/>
        <a:p>
          <a:pPr>
            <a:buFont typeface="Arial" panose="020B0604020202020204" pitchFamily="34" charset="0"/>
            <a:buChar char="•"/>
          </a:pPr>
          <a:r>
            <a:rPr lang="en-US"/>
            <a:t>Service is requested in Brazil with billing in US </a:t>
          </a:r>
        </a:p>
      </dgm:t>
    </dgm:pt>
    <dgm:pt modelId="{6C364A9C-3BBA-4424-987B-D7DA4915AEB1}" type="parTrans" cxnId="{16596A32-35C2-4A12-82A1-2EEDE8DC339F}">
      <dgm:prSet/>
      <dgm:spPr/>
      <dgm:t>
        <a:bodyPr/>
        <a:lstStyle/>
        <a:p>
          <a:endParaRPr lang="en-US"/>
        </a:p>
      </dgm:t>
    </dgm:pt>
    <dgm:pt modelId="{860E2D59-F9F2-4FAF-B0DF-F744BED4DD9D}" type="sibTrans" cxnId="{16596A32-35C2-4A12-82A1-2EEDE8DC339F}">
      <dgm:prSet/>
      <dgm:spPr/>
      <dgm:t>
        <a:bodyPr/>
        <a:lstStyle/>
        <a:p>
          <a:endParaRPr lang="en-US"/>
        </a:p>
      </dgm:t>
    </dgm:pt>
    <dgm:pt modelId="{456186E2-EDCB-4BD3-A6FB-35F016300A19}">
      <dgm:prSet/>
      <dgm:spPr/>
      <dgm:t>
        <a:bodyPr/>
        <a:lstStyle/>
        <a:p>
          <a:pPr>
            <a:buFont typeface="Arial" panose="020B0604020202020204" pitchFamily="34" charset="0"/>
            <a:buChar char="•"/>
          </a:pPr>
          <a:r>
            <a:rPr lang="en-US"/>
            <a:t>NA BAN is created with billing in USD</a:t>
          </a:r>
        </a:p>
      </dgm:t>
    </dgm:pt>
    <dgm:pt modelId="{0BEB1DA3-5BF1-4ACD-989D-4D17858BF5DA}" type="parTrans" cxnId="{F6AECA64-294D-4577-A77A-7FBF7DC8002C}">
      <dgm:prSet/>
      <dgm:spPr/>
      <dgm:t>
        <a:bodyPr/>
        <a:lstStyle/>
        <a:p>
          <a:endParaRPr lang="en-US"/>
        </a:p>
      </dgm:t>
    </dgm:pt>
    <dgm:pt modelId="{A1C56134-4BCE-4D6A-891E-CEF929D89648}" type="sibTrans" cxnId="{F6AECA64-294D-4577-A77A-7FBF7DC8002C}">
      <dgm:prSet/>
      <dgm:spPr/>
      <dgm:t>
        <a:bodyPr/>
        <a:lstStyle/>
        <a:p>
          <a:endParaRPr lang="en-US"/>
        </a:p>
      </dgm:t>
    </dgm:pt>
    <dgm:pt modelId="{CF1FC4FA-864D-4450-A122-C41630E18F3C}">
      <dgm:prSet/>
      <dgm:spPr/>
      <dgm:t>
        <a:bodyPr/>
        <a:lstStyle/>
        <a:p>
          <a:pPr>
            <a:buFont typeface="Arial" panose="020B0604020202020204" pitchFamily="34" charset="0"/>
            <a:buChar char="•"/>
          </a:pPr>
          <a:r>
            <a:rPr lang="en-US">
              <a:solidFill>
                <a:srgbClr val="FF0000"/>
              </a:solidFill>
            </a:rPr>
            <a:t>(New Process) </a:t>
          </a:r>
          <a:r>
            <a:rPr lang="en-US"/>
            <a:t>LOB gets updated to reflect NA.  NA &amp; LATAM customer account align to same Ultimate Customer.</a:t>
          </a:r>
        </a:p>
      </dgm:t>
    </dgm:pt>
    <dgm:pt modelId="{551B22E3-12D5-42AB-BAB4-03F24E656914}" type="parTrans" cxnId="{A5F56357-9EAD-4765-A3F9-FD96963BC9DA}">
      <dgm:prSet/>
      <dgm:spPr/>
      <dgm:t>
        <a:bodyPr/>
        <a:lstStyle/>
        <a:p>
          <a:endParaRPr lang="en-US"/>
        </a:p>
      </dgm:t>
    </dgm:pt>
    <dgm:pt modelId="{C107AB9D-C92E-4FE4-9097-E7E6DABCB88D}" type="sibTrans" cxnId="{A5F56357-9EAD-4765-A3F9-FD96963BC9DA}">
      <dgm:prSet/>
      <dgm:spPr/>
      <dgm:t>
        <a:bodyPr/>
        <a:lstStyle/>
        <a:p>
          <a:endParaRPr lang="en-US"/>
        </a:p>
      </dgm:t>
    </dgm:pt>
    <dgm:pt modelId="{B42DC86A-20B6-48F9-8120-4CB94F6F2E74}">
      <dgm:prSet/>
      <dgm:spPr/>
      <dgm:t>
        <a:bodyPr/>
        <a:lstStyle/>
        <a:p>
          <a:pPr>
            <a:buFont typeface="Arial" panose="020B0604020202020204" pitchFamily="34" charset="0"/>
            <a:buChar char="•"/>
          </a:pPr>
          <a:r>
            <a:rPr lang="en-US">
              <a:solidFill>
                <a:srgbClr val="FF0000"/>
              </a:solidFill>
            </a:rPr>
            <a:t>(New Process) </a:t>
          </a:r>
          <a:r>
            <a:rPr lang="en-US"/>
            <a:t>LATAM Mkt/Comp adds LATAM B-end AM to account team</a:t>
          </a:r>
        </a:p>
      </dgm:t>
    </dgm:pt>
    <dgm:pt modelId="{24CE5359-9671-4436-9FAB-F1E1AF050246}" type="parTrans" cxnId="{5C57931A-1233-4F75-9CC2-A9282FAE89F7}">
      <dgm:prSet/>
      <dgm:spPr/>
      <dgm:t>
        <a:bodyPr/>
        <a:lstStyle/>
        <a:p>
          <a:endParaRPr lang="en-US"/>
        </a:p>
      </dgm:t>
    </dgm:pt>
    <dgm:pt modelId="{C36BA9F7-A487-474B-802F-2550F10C2FDE}" type="sibTrans" cxnId="{5C57931A-1233-4F75-9CC2-A9282FAE89F7}">
      <dgm:prSet/>
      <dgm:spPr/>
      <dgm:t>
        <a:bodyPr/>
        <a:lstStyle/>
        <a:p>
          <a:endParaRPr lang="en-US"/>
        </a:p>
      </dgm:t>
    </dgm:pt>
    <dgm:pt modelId="{3CC301EE-89FF-477E-A5BB-24CE18CF870A}">
      <dgm:prSet/>
      <dgm:spPr/>
      <dgm:t>
        <a:bodyPr/>
        <a:lstStyle/>
        <a:p>
          <a:pPr>
            <a:buFont typeface="Arial" panose="020B0604020202020204" pitchFamily="34" charset="0"/>
            <a:buChar char="•"/>
          </a:pPr>
          <a:r>
            <a:rPr lang="en-US"/>
            <a:t>NA account owner submits LATAM BAN request</a:t>
          </a:r>
        </a:p>
      </dgm:t>
    </dgm:pt>
    <dgm:pt modelId="{ED189AC8-5C57-46A8-BF0E-E0F9692399EB}" type="parTrans" cxnId="{FEEA906A-549E-4DD0-A8BC-8F72B3D95952}">
      <dgm:prSet/>
      <dgm:spPr/>
      <dgm:t>
        <a:bodyPr/>
        <a:lstStyle/>
        <a:p>
          <a:endParaRPr lang="en-US"/>
        </a:p>
      </dgm:t>
    </dgm:pt>
    <dgm:pt modelId="{27278FC1-1577-4BC2-A014-CBA97908FF52}" type="sibTrans" cxnId="{FEEA906A-549E-4DD0-A8BC-8F72B3D95952}">
      <dgm:prSet/>
      <dgm:spPr/>
      <dgm:t>
        <a:bodyPr/>
        <a:lstStyle/>
        <a:p>
          <a:endParaRPr lang="en-US"/>
        </a:p>
      </dgm:t>
    </dgm:pt>
    <dgm:pt modelId="{1C0AC814-E08E-4F6F-90CE-ECE67D0968C1}">
      <dgm:prSet/>
      <dgm:spPr/>
      <dgm:t>
        <a:bodyPr/>
        <a:lstStyle/>
        <a:p>
          <a:pPr>
            <a:buFont typeface="Arial" panose="020B0604020202020204" pitchFamily="34" charset="0"/>
            <a:buChar char="•"/>
          </a:pPr>
          <a:r>
            <a:rPr lang="en-US"/>
            <a:t>LATAM Order Desk creates LATAM BAN and manually assigns LATAM account manager to the BAN (required field in AM for all LATAM BANs)</a:t>
          </a:r>
        </a:p>
      </dgm:t>
    </dgm:pt>
    <dgm:pt modelId="{61131D68-150D-4C78-B50C-C72E24FE1AA0}" type="parTrans" cxnId="{1D70B399-883C-4619-8363-1A04238C198F}">
      <dgm:prSet/>
      <dgm:spPr/>
      <dgm:t>
        <a:bodyPr/>
        <a:lstStyle/>
        <a:p>
          <a:endParaRPr lang="en-US"/>
        </a:p>
      </dgm:t>
    </dgm:pt>
    <dgm:pt modelId="{1510EB8B-2777-4489-BD86-0CB38F23EF5F}" type="sibTrans" cxnId="{1D70B399-883C-4619-8363-1A04238C198F}">
      <dgm:prSet/>
      <dgm:spPr/>
      <dgm:t>
        <a:bodyPr/>
        <a:lstStyle/>
        <a:p>
          <a:endParaRPr lang="en-US"/>
        </a:p>
      </dgm:t>
    </dgm:pt>
    <dgm:pt modelId="{E7F7D524-F3A5-4D80-8A94-F13F22A9E66E}">
      <dgm:prSet/>
      <dgm:spPr/>
      <dgm:t>
        <a:bodyPr/>
        <a:lstStyle/>
        <a:p>
          <a:pPr>
            <a:buFont typeface="Arial" panose="020B0604020202020204" pitchFamily="34" charset="0"/>
            <a:buChar char="•"/>
          </a:pPr>
          <a:r>
            <a:rPr lang="en-US"/>
            <a:t>This is blank when creating a new BAN</a:t>
          </a:r>
        </a:p>
      </dgm:t>
    </dgm:pt>
    <dgm:pt modelId="{C923E456-E9BC-4B96-8B34-F7C567CB5B8F}" type="parTrans" cxnId="{41A142A5-4057-47E6-8E3B-550E6BB150B4}">
      <dgm:prSet/>
      <dgm:spPr/>
      <dgm:t>
        <a:bodyPr/>
        <a:lstStyle/>
        <a:p>
          <a:endParaRPr lang="en-US"/>
        </a:p>
      </dgm:t>
    </dgm:pt>
    <dgm:pt modelId="{9EA49061-E7D6-48AC-96DB-DB0F188D09AE}" type="sibTrans" cxnId="{41A142A5-4057-47E6-8E3B-550E6BB150B4}">
      <dgm:prSet/>
      <dgm:spPr/>
      <dgm:t>
        <a:bodyPr/>
        <a:lstStyle/>
        <a:p>
          <a:endParaRPr lang="en-US"/>
        </a:p>
      </dgm:t>
    </dgm:pt>
    <dgm:pt modelId="{0094F8D1-9D9E-4308-B665-988F925B391C}" type="pres">
      <dgm:prSet presAssocID="{5CFDF039-EDF3-496F-B476-E24A28FCD722}" presName="Name0" presStyleCnt="0">
        <dgm:presLayoutVars>
          <dgm:dir/>
          <dgm:animLvl val="lvl"/>
          <dgm:resizeHandles val="exact"/>
        </dgm:presLayoutVars>
      </dgm:prSet>
      <dgm:spPr/>
    </dgm:pt>
    <dgm:pt modelId="{AA511C53-8DAC-4F49-B6DB-92485A661E91}" type="pres">
      <dgm:prSet presAssocID="{E2956BD3-DB7B-4591-8EB4-5764EFC8DF93}" presName="composite" presStyleCnt="0"/>
      <dgm:spPr/>
    </dgm:pt>
    <dgm:pt modelId="{9A52F217-0E30-4A35-8B9C-D89DB17B256D}" type="pres">
      <dgm:prSet presAssocID="{E2956BD3-DB7B-4591-8EB4-5764EFC8DF93}" presName="parTx" presStyleLbl="alignNode1" presStyleIdx="0" presStyleCnt="2">
        <dgm:presLayoutVars>
          <dgm:chMax val="0"/>
          <dgm:chPref val="0"/>
          <dgm:bulletEnabled val="1"/>
        </dgm:presLayoutVars>
      </dgm:prSet>
      <dgm:spPr/>
    </dgm:pt>
    <dgm:pt modelId="{04F65BD6-5F41-47DA-B6A0-0D883DF61437}" type="pres">
      <dgm:prSet presAssocID="{E2956BD3-DB7B-4591-8EB4-5764EFC8DF93}" presName="desTx" presStyleLbl="alignAccFollowNode1" presStyleIdx="0" presStyleCnt="2">
        <dgm:presLayoutVars>
          <dgm:bulletEnabled val="1"/>
        </dgm:presLayoutVars>
      </dgm:prSet>
      <dgm:spPr/>
    </dgm:pt>
    <dgm:pt modelId="{25629E9E-09AC-40BE-9333-DD321CCB44B7}" type="pres">
      <dgm:prSet presAssocID="{9F12B963-29F5-4F74-92AF-97EC82556D62}" presName="space" presStyleCnt="0"/>
      <dgm:spPr/>
    </dgm:pt>
    <dgm:pt modelId="{B7FABC1C-FC7F-41CA-8ED7-1958166C1734}" type="pres">
      <dgm:prSet presAssocID="{93FE9BD0-B48E-4DB1-BC25-4ADD5FFC6495}" presName="composite" presStyleCnt="0"/>
      <dgm:spPr/>
    </dgm:pt>
    <dgm:pt modelId="{441F3533-2179-40F1-BD0D-D80CEEEA05A6}" type="pres">
      <dgm:prSet presAssocID="{93FE9BD0-B48E-4DB1-BC25-4ADD5FFC6495}" presName="parTx" presStyleLbl="alignNode1" presStyleIdx="1" presStyleCnt="2">
        <dgm:presLayoutVars>
          <dgm:chMax val="0"/>
          <dgm:chPref val="0"/>
          <dgm:bulletEnabled val="1"/>
        </dgm:presLayoutVars>
      </dgm:prSet>
      <dgm:spPr/>
    </dgm:pt>
    <dgm:pt modelId="{E1F8A275-0336-483D-B76C-9A4738FA9542}" type="pres">
      <dgm:prSet presAssocID="{93FE9BD0-B48E-4DB1-BC25-4ADD5FFC6495}" presName="desTx" presStyleLbl="alignAccFollowNode1" presStyleIdx="1" presStyleCnt="2">
        <dgm:presLayoutVars>
          <dgm:bulletEnabled val="1"/>
        </dgm:presLayoutVars>
      </dgm:prSet>
      <dgm:spPr/>
    </dgm:pt>
  </dgm:ptLst>
  <dgm:cxnLst>
    <dgm:cxn modelId="{5FD92405-1E66-41AE-AC9D-FA74B3298BE7}" srcId="{C6091C15-BF04-4EC6-97A1-82CBCF392675}" destId="{CEBF0867-D980-42A8-9982-4A957919D47A}" srcOrd="0" destOrd="0" parTransId="{8DC7BB85-169B-4E79-A79A-E19A5F62B9A8}" sibTransId="{A34F79E8-BC8D-4BE8-9076-7B5796F1001E}"/>
    <dgm:cxn modelId="{5C57931A-1233-4F75-9CC2-A9282FAE89F7}" srcId="{C8818893-26A2-4093-BC32-536261ED87A3}" destId="{B42DC86A-20B6-48F9-8120-4CB94F6F2E74}" srcOrd="1" destOrd="0" parTransId="{24CE5359-9671-4436-9FAB-F1E1AF050246}" sibTransId="{C36BA9F7-A487-474B-802F-2550F10C2FDE}"/>
    <dgm:cxn modelId="{50B9B71A-45BD-4D7B-8277-A3748A2D5083}" srcId="{5CFDF039-EDF3-496F-B476-E24A28FCD722}" destId="{E2956BD3-DB7B-4591-8EB4-5764EFC8DF93}" srcOrd="0" destOrd="0" parTransId="{890F78B2-A8FE-4F70-AFA2-018598FB7A8E}" sibTransId="{9F12B963-29F5-4F74-92AF-97EC82556D62}"/>
    <dgm:cxn modelId="{16596A32-35C2-4A12-82A1-2EEDE8DC339F}" srcId="{E2956BD3-DB7B-4591-8EB4-5764EFC8DF93}" destId="{F4A6E67A-4203-4BA2-90DF-7F31581F1C00}" srcOrd="1" destOrd="0" parTransId="{6C364A9C-3BBA-4424-987B-D7DA4915AEB1}" sibTransId="{860E2D59-F9F2-4FAF-B0DF-F744BED4DD9D}"/>
    <dgm:cxn modelId="{B5C19734-D404-486F-99C5-2427BA642BB8}" type="presOf" srcId="{F4A6E67A-4203-4BA2-90DF-7F31581F1C00}" destId="{04F65BD6-5F41-47DA-B6A0-0D883DF61437}" srcOrd="0" destOrd="2" presId="urn:microsoft.com/office/officeart/2005/8/layout/hList1"/>
    <dgm:cxn modelId="{4844593F-50FD-4D8A-850D-968A3909F44A}" type="presOf" srcId="{C8818893-26A2-4093-BC32-536261ED87A3}" destId="{E1F8A275-0336-483D-B76C-9A4738FA9542}" srcOrd="0" destOrd="0" presId="urn:microsoft.com/office/officeart/2005/8/layout/hList1"/>
    <dgm:cxn modelId="{7F3FC044-02AA-400E-A6A1-5242E762CF47}" type="presOf" srcId="{E7F7D524-F3A5-4D80-8A94-F13F22A9E66E}" destId="{E1F8A275-0336-483D-B76C-9A4738FA9542}" srcOrd="0" destOrd="5" presId="urn:microsoft.com/office/officeart/2005/8/layout/hList1"/>
    <dgm:cxn modelId="{F6AECA64-294D-4577-A77A-7FBF7DC8002C}" srcId="{E2956BD3-DB7B-4591-8EB4-5764EFC8DF93}" destId="{456186E2-EDCB-4BD3-A6FB-35F016300A19}" srcOrd="2" destOrd="0" parTransId="{0BEB1DA3-5BF1-4ACD-989D-4D17858BF5DA}" sibTransId="{A1C56134-4BCE-4D6A-891E-CEF929D89648}"/>
    <dgm:cxn modelId="{6D715B6A-32C0-415D-B55C-C2EEB2CB2391}" type="presOf" srcId="{456186E2-EDCB-4BD3-A6FB-35F016300A19}" destId="{04F65BD6-5F41-47DA-B6A0-0D883DF61437}" srcOrd="0" destOrd="3" presId="urn:microsoft.com/office/officeart/2005/8/layout/hList1"/>
    <dgm:cxn modelId="{FEEA906A-549E-4DD0-A8BC-8F72B3D95952}" srcId="{93FE9BD0-B48E-4DB1-BC25-4ADD5FFC6495}" destId="{3CC301EE-89FF-477E-A5BB-24CE18CF870A}" srcOrd="1" destOrd="0" parTransId="{ED189AC8-5C57-46A8-BF0E-E0F9692399EB}" sibTransId="{27278FC1-1577-4BC2-A014-CBA97908FF52}"/>
    <dgm:cxn modelId="{A5F56357-9EAD-4765-A3F9-FD96963BC9DA}" srcId="{C8818893-26A2-4093-BC32-536261ED87A3}" destId="{CF1FC4FA-864D-4450-A122-C41630E18F3C}" srcOrd="0" destOrd="0" parTransId="{551B22E3-12D5-42AB-BAB4-03F24E656914}" sibTransId="{C107AB9D-C92E-4FE4-9097-E7E6DABCB88D}"/>
    <dgm:cxn modelId="{A17FCA8F-F038-471D-B2A3-064B7E27C6D3}" srcId="{5CFDF039-EDF3-496F-B476-E24A28FCD722}" destId="{93FE9BD0-B48E-4DB1-BC25-4ADD5FFC6495}" srcOrd="1" destOrd="0" parTransId="{94FF0C44-6D84-46BF-A8F6-672259D61440}" sibTransId="{F64F7EE8-DA0B-431A-B63D-16D515B3AAB7}"/>
    <dgm:cxn modelId="{9717DA98-E3A4-4222-A5FE-E66B01781B5F}" type="presOf" srcId="{CEBF0867-D980-42A8-9982-4A957919D47A}" destId="{04F65BD6-5F41-47DA-B6A0-0D883DF61437}" srcOrd="0" destOrd="1" presId="urn:microsoft.com/office/officeart/2005/8/layout/hList1"/>
    <dgm:cxn modelId="{1D70B399-883C-4619-8363-1A04238C198F}" srcId="{93FE9BD0-B48E-4DB1-BC25-4ADD5FFC6495}" destId="{1C0AC814-E08E-4F6F-90CE-ECE67D0968C1}" srcOrd="2" destOrd="0" parTransId="{61131D68-150D-4C78-B50C-C72E24FE1AA0}" sibTransId="{1510EB8B-2777-4489-BD86-0CB38F23EF5F}"/>
    <dgm:cxn modelId="{41A142A5-4057-47E6-8E3B-550E6BB150B4}" srcId="{1C0AC814-E08E-4F6F-90CE-ECE67D0968C1}" destId="{E7F7D524-F3A5-4D80-8A94-F13F22A9E66E}" srcOrd="0" destOrd="0" parTransId="{C923E456-E9BC-4B96-8B34-F7C567CB5B8F}" sibTransId="{9EA49061-E7D6-48AC-96DB-DB0F188D09AE}"/>
    <dgm:cxn modelId="{4832FCAC-8318-48D3-A2BD-0171AB1A00EC}" type="presOf" srcId="{E2956BD3-DB7B-4591-8EB4-5764EFC8DF93}" destId="{9A52F217-0E30-4A35-8B9C-D89DB17B256D}" srcOrd="0" destOrd="0" presId="urn:microsoft.com/office/officeart/2005/8/layout/hList1"/>
    <dgm:cxn modelId="{82025EAE-E7C6-426C-B3B7-14FA8B617F22}" type="presOf" srcId="{1C0AC814-E08E-4F6F-90CE-ECE67D0968C1}" destId="{E1F8A275-0336-483D-B76C-9A4738FA9542}" srcOrd="0" destOrd="4" presId="urn:microsoft.com/office/officeart/2005/8/layout/hList1"/>
    <dgm:cxn modelId="{C192B1B1-F2A0-4750-B926-192A5727A941}" type="presOf" srcId="{3CC301EE-89FF-477E-A5BB-24CE18CF870A}" destId="{E1F8A275-0336-483D-B76C-9A4738FA9542}" srcOrd="0" destOrd="3" presId="urn:microsoft.com/office/officeart/2005/8/layout/hList1"/>
    <dgm:cxn modelId="{BC9C98C6-E1B1-41F7-8DE6-51AB19C74BC5}" type="presOf" srcId="{CF1FC4FA-864D-4450-A122-C41630E18F3C}" destId="{E1F8A275-0336-483D-B76C-9A4738FA9542}" srcOrd="0" destOrd="1" presId="urn:microsoft.com/office/officeart/2005/8/layout/hList1"/>
    <dgm:cxn modelId="{970EB8CD-A6E9-4E79-9832-E8CD77737578}" type="presOf" srcId="{B42DC86A-20B6-48F9-8120-4CB94F6F2E74}" destId="{E1F8A275-0336-483D-B76C-9A4738FA9542}" srcOrd="0" destOrd="2" presId="urn:microsoft.com/office/officeart/2005/8/layout/hList1"/>
    <dgm:cxn modelId="{AB0027CF-B89F-4EB0-8923-DA10EC3532B7}" type="presOf" srcId="{93FE9BD0-B48E-4DB1-BC25-4ADD5FFC6495}" destId="{441F3533-2179-40F1-BD0D-D80CEEEA05A6}" srcOrd="0" destOrd="0" presId="urn:microsoft.com/office/officeart/2005/8/layout/hList1"/>
    <dgm:cxn modelId="{1C5EA9D8-9B17-4CA2-8D80-90E90A66764E}" type="presOf" srcId="{5CFDF039-EDF3-496F-B476-E24A28FCD722}" destId="{0094F8D1-9D9E-4308-B665-988F925B391C}" srcOrd="0" destOrd="0" presId="urn:microsoft.com/office/officeart/2005/8/layout/hList1"/>
    <dgm:cxn modelId="{3E11B2DD-115D-463F-9A5F-9465D9BDD29F}" srcId="{E2956BD3-DB7B-4591-8EB4-5764EFC8DF93}" destId="{C6091C15-BF04-4EC6-97A1-82CBCF392675}" srcOrd="0" destOrd="0" parTransId="{7889C1AA-1861-4C55-AD29-1E56041BEE56}" sibTransId="{26460B09-5ACD-4154-81F7-97CBC46CB819}"/>
    <dgm:cxn modelId="{218E16E4-CF81-499A-8F1E-8B0C901182D1}" type="presOf" srcId="{C6091C15-BF04-4EC6-97A1-82CBCF392675}" destId="{04F65BD6-5F41-47DA-B6A0-0D883DF61437}" srcOrd="0" destOrd="0" presId="urn:microsoft.com/office/officeart/2005/8/layout/hList1"/>
    <dgm:cxn modelId="{D324A1FF-3ED2-4D1B-9630-8E53D6408E3B}" srcId="{93FE9BD0-B48E-4DB1-BC25-4ADD5FFC6495}" destId="{C8818893-26A2-4093-BC32-536261ED87A3}" srcOrd="0" destOrd="0" parTransId="{BD6A04C2-DA87-4F69-B23A-0BD9235FF792}" sibTransId="{79AE6DD0-2C52-4464-8260-28E17F74071A}"/>
    <dgm:cxn modelId="{7383DF2A-9B51-4503-BEF7-AFCE1A4B0C29}" type="presParOf" srcId="{0094F8D1-9D9E-4308-B665-988F925B391C}" destId="{AA511C53-8DAC-4F49-B6DB-92485A661E91}" srcOrd="0" destOrd="0" presId="urn:microsoft.com/office/officeart/2005/8/layout/hList1"/>
    <dgm:cxn modelId="{57AAD4AB-8515-40B6-8BDA-6D5A8C3EF658}" type="presParOf" srcId="{AA511C53-8DAC-4F49-B6DB-92485A661E91}" destId="{9A52F217-0E30-4A35-8B9C-D89DB17B256D}" srcOrd="0" destOrd="0" presId="urn:microsoft.com/office/officeart/2005/8/layout/hList1"/>
    <dgm:cxn modelId="{3E06A23A-E738-425C-BFE0-F93298E3B3D7}" type="presParOf" srcId="{AA511C53-8DAC-4F49-B6DB-92485A661E91}" destId="{04F65BD6-5F41-47DA-B6A0-0D883DF61437}" srcOrd="1" destOrd="0" presId="urn:microsoft.com/office/officeart/2005/8/layout/hList1"/>
    <dgm:cxn modelId="{E3B51DDE-C43F-4285-B884-AA6F94235377}" type="presParOf" srcId="{0094F8D1-9D9E-4308-B665-988F925B391C}" destId="{25629E9E-09AC-40BE-9333-DD321CCB44B7}" srcOrd="1" destOrd="0" presId="urn:microsoft.com/office/officeart/2005/8/layout/hList1"/>
    <dgm:cxn modelId="{D96ABD50-E241-41FC-A6C7-A337FD37689F}" type="presParOf" srcId="{0094F8D1-9D9E-4308-B665-988F925B391C}" destId="{B7FABC1C-FC7F-41CA-8ED7-1958166C1734}" srcOrd="2" destOrd="0" presId="urn:microsoft.com/office/officeart/2005/8/layout/hList1"/>
    <dgm:cxn modelId="{22C38C24-230E-47CF-83E8-91289B6EF338}" type="presParOf" srcId="{B7FABC1C-FC7F-41CA-8ED7-1958166C1734}" destId="{441F3533-2179-40F1-BD0D-D80CEEEA05A6}" srcOrd="0" destOrd="0" presId="urn:microsoft.com/office/officeart/2005/8/layout/hList1"/>
    <dgm:cxn modelId="{9219F44D-1A12-4619-86E3-1322C0F53719}" type="presParOf" srcId="{B7FABC1C-FC7F-41CA-8ED7-1958166C1734}" destId="{E1F8A275-0336-483D-B76C-9A4738FA95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DF039-EDF3-496F-B476-E24A28FCD72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C1A9FD1-461D-4719-916D-5771D7CC242B}">
      <dgm:prSet/>
      <dgm:spPr/>
      <dgm:t>
        <a:bodyPr/>
        <a:lstStyle/>
        <a:p>
          <a:r>
            <a:rPr lang="en-US" b="1" dirty="0"/>
            <a:t>Scenario 3: NA customer requesting Ethersphere in Brazil with billing in Brazil</a:t>
          </a:r>
          <a:endParaRPr lang="en-US" dirty="0"/>
        </a:p>
      </dgm:t>
    </dgm:pt>
    <dgm:pt modelId="{4DE42C29-7E8A-44E9-AFED-F7D4426479E1}" type="parTrans" cxnId="{A445C39B-FFE7-4DE8-A99E-CD28BFDFA06C}">
      <dgm:prSet/>
      <dgm:spPr/>
      <dgm:t>
        <a:bodyPr/>
        <a:lstStyle/>
        <a:p>
          <a:endParaRPr lang="en-US"/>
        </a:p>
      </dgm:t>
    </dgm:pt>
    <dgm:pt modelId="{D9A68E7D-72D3-4D9D-8BB2-1609072230D4}" type="sibTrans" cxnId="{A445C39B-FFE7-4DE8-A99E-CD28BFDFA06C}">
      <dgm:prSet/>
      <dgm:spPr/>
      <dgm:t>
        <a:bodyPr/>
        <a:lstStyle/>
        <a:p>
          <a:endParaRPr lang="en-US"/>
        </a:p>
      </dgm:t>
    </dgm:pt>
    <dgm:pt modelId="{02919D48-0554-4449-BDDD-F9F1E2BAD906}">
      <dgm:prSet/>
      <dgm:spPr/>
      <dgm:t>
        <a:bodyPr/>
        <a:lstStyle/>
        <a:p>
          <a:pPr>
            <a:lnSpc>
              <a:spcPct val="100000"/>
            </a:lnSpc>
            <a:buFont typeface="Arial" panose="020B0604020202020204" pitchFamily="34" charset="0"/>
            <a:buChar char="•"/>
          </a:pPr>
          <a:r>
            <a:rPr lang="en-US"/>
            <a:t>NA account owner creates IFO quote &amp; EON order against Google, Inc NA account</a:t>
          </a:r>
        </a:p>
      </dgm:t>
    </dgm:pt>
    <dgm:pt modelId="{3E68DE3D-3ACA-4D66-B388-94535C68D69A}" type="parTrans" cxnId="{BA97B1BD-10F0-4607-9276-95D2C1DC506E}">
      <dgm:prSet/>
      <dgm:spPr/>
      <dgm:t>
        <a:bodyPr/>
        <a:lstStyle/>
        <a:p>
          <a:endParaRPr lang="en-US"/>
        </a:p>
      </dgm:t>
    </dgm:pt>
    <dgm:pt modelId="{9F5B35D8-A41C-46DE-BFC0-23B8396FF9FF}" type="sibTrans" cxnId="{BA97B1BD-10F0-4607-9276-95D2C1DC506E}">
      <dgm:prSet/>
      <dgm:spPr/>
      <dgm:t>
        <a:bodyPr/>
        <a:lstStyle/>
        <a:p>
          <a:endParaRPr lang="en-US"/>
        </a:p>
      </dgm:t>
    </dgm:pt>
    <dgm:pt modelId="{E2956BD3-DB7B-4591-8EB4-5764EFC8DF93}">
      <dgm:prSet/>
      <dgm:spPr/>
      <dgm:t>
        <a:bodyPr/>
        <a:lstStyle/>
        <a:p>
          <a:r>
            <a:rPr lang="en-US" b="1" dirty="0"/>
            <a:t>Scenario 4: NA customer requesting Ethersphere in Brazil with billing in USD (Waiver from LATAM Tax to invoice in US)</a:t>
          </a:r>
          <a:endParaRPr lang="en-US" dirty="0"/>
        </a:p>
      </dgm:t>
    </dgm:pt>
    <dgm:pt modelId="{890F78B2-A8FE-4F70-AFA2-018598FB7A8E}" type="parTrans" cxnId="{50B9B71A-45BD-4D7B-8277-A3748A2D5083}">
      <dgm:prSet/>
      <dgm:spPr/>
      <dgm:t>
        <a:bodyPr/>
        <a:lstStyle/>
        <a:p>
          <a:endParaRPr lang="en-US"/>
        </a:p>
      </dgm:t>
    </dgm:pt>
    <dgm:pt modelId="{9F12B963-29F5-4F74-92AF-97EC82556D62}" type="sibTrans" cxnId="{50B9B71A-45BD-4D7B-8277-A3748A2D5083}">
      <dgm:prSet/>
      <dgm:spPr/>
      <dgm:t>
        <a:bodyPr/>
        <a:lstStyle/>
        <a:p>
          <a:endParaRPr lang="en-US"/>
        </a:p>
      </dgm:t>
    </dgm:pt>
    <dgm:pt modelId="{C6091C15-BF04-4EC6-97A1-82CBCF392675}">
      <dgm:prSet/>
      <dgm:spPr/>
      <dgm:t>
        <a:bodyPr/>
        <a:lstStyle/>
        <a:p>
          <a:pPr>
            <a:lnSpc>
              <a:spcPct val="100000"/>
            </a:lnSpc>
          </a:pPr>
          <a:r>
            <a:rPr lang="en-US"/>
            <a:t>NA account owner creates IFO quote &amp; EON order against Google, Inc NA account</a:t>
          </a:r>
        </a:p>
      </dgm:t>
    </dgm:pt>
    <dgm:pt modelId="{7889C1AA-1861-4C55-AD29-1E56041BEE56}" type="parTrans" cxnId="{3E11B2DD-115D-463F-9A5F-9465D9BDD29F}">
      <dgm:prSet/>
      <dgm:spPr/>
      <dgm:t>
        <a:bodyPr/>
        <a:lstStyle/>
        <a:p>
          <a:endParaRPr lang="en-US"/>
        </a:p>
      </dgm:t>
    </dgm:pt>
    <dgm:pt modelId="{26460B09-5ACD-4154-81F7-97CBC46CB819}" type="sibTrans" cxnId="{3E11B2DD-115D-463F-9A5F-9465D9BDD29F}">
      <dgm:prSet/>
      <dgm:spPr/>
      <dgm:t>
        <a:bodyPr/>
        <a:lstStyle/>
        <a:p>
          <a:endParaRPr lang="en-US"/>
        </a:p>
      </dgm:t>
    </dgm:pt>
    <dgm:pt modelId="{93FE9BD0-B48E-4DB1-BC25-4ADD5FFC6495}">
      <dgm:prSet/>
      <dgm:spPr/>
      <dgm:t>
        <a:bodyPr/>
        <a:lstStyle/>
        <a:p>
          <a:r>
            <a:rPr lang="en-US" b="1"/>
            <a:t>Scenario 5: LATAM account manager quotes a regional product in Siebel 8 for Google Brazil (Owned by NA)</a:t>
          </a:r>
          <a:endParaRPr lang="en-US"/>
        </a:p>
      </dgm:t>
    </dgm:pt>
    <dgm:pt modelId="{94FF0C44-6D84-46BF-A8F6-672259D61440}" type="parTrans" cxnId="{A17FCA8F-F038-471D-B2A3-064B7E27C6D3}">
      <dgm:prSet/>
      <dgm:spPr/>
      <dgm:t>
        <a:bodyPr/>
        <a:lstStyle/>
        <a:p>
          <a:endParaRPr lang="en-US"/>
        </a:p>
      </dgm:t>
    </dgm:pt>
    <dgm:pt modelId="{F64F7EE8-DA0B-431A-B63D-16D515B3AAB7}" type="sibTrans" cxnId="{A17FCA8F-F038-471D-B2A3-064B7E27C6D3}">
      <dgm:prSet/>
      <dgm:spPr/>
      <dgm:t>
        <a:bodyPr/>
        <a:lstStyle/>
        <a:p>
          <a:endParaRPr lang="en-US"/>
        </a:p>
      </dgm:t>
    </dgm:pt>
    <dgm:pt modelId="{C8818893-26A2-4093-BC32-536261ED87A3}">
      <dgm:prSet/>
      <dgm:spPr/>
      <dgm:t>
        <a:bodyPr/>
        <a:lstStyle/>
        <a:p>
          <a:pPr>
            <a:lnSpc>
              <a:spcPct val="100000"/>
            </a:lnSpc>
          </a:pPr>
          <a:r>
            <a:rPr lang="en-US"/>
            <a:t>LATAM account manager retrieves Google Brazil account in Salesforce</a:t>
          </a:r>
        </a:p>
      </dgm:t>
    </dgm:pt>
    <dgm:pt modelId="{BD6A04C2-DA87-4F69-B23A-0BD9235FF792}" type="parTrans" cxnId="{D324A1FF-3ED2-4D1B-9630-8E53D6408E3B}">
      <dgm:prSet/>
      <dgm:spPr/>
      <dgm:t>
        <a:bodyPr/>
        <a:lstStyle/>
        <a:p>
          <a:endParaRPr lang="en-US"/>
        </a:p>
      </dgm:t>
    </dgm:pt>
    <dgm:pt modelId="{79AE6DD0-2C52-4464-8260-28E17F74071A}" type="sibTrans" cxnId="{D324A1FF-3ED2-4D1B-9630-8E53D6408E3B}">
      <dgm:prSet/>
      <dgm:spPr/>
      <dgm:t>
        <a:bodyPr/>
        <a:lstStyle/>
        <a:p>
          <a:endParaRPr lang="en-US"/>
        </a:p>
      </dgm:t>
    </dgm:pt>
    <dgm:pt modelId="{61ECF685-C5E5-441E-8C6F-95512150C938}">
      <dgm:prSet/>
      <dgm:spPr/>
      <dgm:t>
        <a:bodyPr/>
        <a:lstStyle/>
        <a:p>
          <a:pPr>
            <a:lnSpc>
              <a:spcPct val="100000"/>
            </a:lnSpc>
            <a:buFont typeface="Arial" panose="020B0604020202020204" pitchFamily="34" charset="0"/>
            <a:buChar char="•"/>
          </a:pPr>
          <a:r>
            <a:rPr lang="en-US">
              <a:solidFill>
                <a:srgbClr val="FF0000"/>
              </a:solidFill>
            </a:rPr>
            <a:t>(New Process) </a:t>
          </a:r>
          <a:r>
            <a:rPr lang="en-US"/>
            <a:t>NA account owner creates Google Brazil account because invoicing is in Brazil and the BAN and Siebel 8 order will be against this account</a:t>
          </a:r>
        </a:p>
      </dgm:t>
    </dgm:pt>
    <dgm:pt modelId="{ECAA6F9E-55BD-4299-8C92-4264F55146E5}" type="parTrans" cxnId="{A51C48EC-B85B-418F-A3B6-721D88BA9CB1}">
      <dgm:prSet/>
      <dgm:spPr/>
      <dgm:t>
        <a:bodyPr/>
        <a:lstStyle/>
        <a:p>
          <a:endParaRPr lang="en-US"/>
        </a:p>
      </dgm:t>
    </dgm:pt>
    <dgm:pt modelId="{4BAF9054-E91B-493B-B9E9-65AC807ECD42}" type="sibTrans" cxnId="{A51C48EC-B85B-418F-A3B6-721D88BA9CB1}">
      <dgm:prSet/>
      <dgm:spPr/>
      <dgm:t>
        <a:bodyPr/>
        <a:lstStyle/>
        <a:p>
          <a:endParaRPr lang="en-US"/>
        </a:p>
      </dgm:t>
    </dgm:pt>
    <dgm:pt modelId="{FD6D24D4-39E0-43B8-A8AF-61B0CD522D08}">
      <dgm:prSet/>
      <dgm:spPr/>
      <dgm:t>
        <a:bodyPr/>
        <a:lstStyle/>
        <a:p>
          <a:pPr>
            <a:lnSpc>
              <a:spcPct val="100000"/>
            </a:lnSpc>
            <a:buFont typeface="Arial" panose="020B0604020202020204" pitchFamily="34" charset="0"/>
            <a:buChar char="•"/>
          </a:pPr>
          <a:r>
            <a:rPr lang="en-US"/>
            <a:t>Account owner is NA</a:t>
          </a:r>
        </a:p>
      </dgm:t>
    </dgm:pt>
    <dgm:pt modelId="{7AB37870-0B62-417C-B6C5-C93EA3FB25F6}" type="parTrans" cxnId="{ABA63C1E-6D83-4504-944E-BED57C640AB9}">
      <dgm:prSet/>
      <dgm:spPr/>
      <dgm:t>
        <a:bodyPr/>
        <a:lstStyle/>
        <a:p>
          <a:endParaRPr lang="en-US"/>
        </a:p>
      </dgm:t>
    </dgm:pt>
    <dgm:pt modelId="{2C2F996A-0439-42CF-80CB-AFBD6B84CB3B}" type="sibTrans" cxnId="{ABA63C1E-6D83-4504-944E-BED57C640AB9}">
      <dgm:prSet/>
      <dgm:spPr/>
      <dgm:t>
        <a:bodyPr/>
        <a:lstStyle/>
        <a:p>
          <a:endParaRPr lang="en-US"/>
        </a:p>
      </dgm:t>
    </dgm:pt>
    <dgm:pt modelId="{C456EF15-B233-43D8-AC97-8D02F8E33E87}">
      <dgm:prSet/>
      <dgm:spPr/>
      <dgm:t>
        <a:bodyPr/>
        <a:lstStyle/>
        <a:p>
          <a:pPr>
            <a:lnSpc>
              <a:spcPct val="100000"/>
            </a:lnSpc>
            <a:buFont typeface="Arial" panose="020B0604020202020204" pitchFamily="34" charset="0"/>
            <a:buChar char="•"/>
          </a:pPr>
          <a:r>
            <a:rPr lang="en-US" dirty="0">
              <a:solidFill>
                <a:srgbClr val="FF0000"/>
              </a:solidFill>
            </a:rPr>
            <a:t>(New Process) </a:t>
          </a:r>
          <a:r>
            <a:rPr lang="en-US" dirty="0"/>
            <a:t>LOB is updated to NA.  NA &amp; LATAM customer account align to same Ultimate Customer.</a:t>
          </a:r>
        </a:p>
      </dgm:t>
    </dgm:pt>
    <dgm:pt modelId="{8042C9AA-D632-40AB-A3AB-66BD90DB0A7A}" type="parTrans" cxnId="{08B3489B-A50A-4E2B-A4E8-546E178B1B63}">
      <dgm:prSet/>
      <dgm:spPr/>
      <dgm:t>
        <a:bodyPr/>
        <a:lstStyle/>
        <a:p>
          <a:endParaRPr lang="en-US"/>
        </a:p>
      </dgm:t>
    </dgm:pt>
    <dgm:pt modelId="{93031525-393D-4C29-89A2-CF0BD851AA91}" type="sibTrans" cxnId="{08B3489B-A50A-4E2B-A4E8-546E178B1B63}">
      <dgm:prSet/>
      <dgm:spPr/>
      <dgm:t>
        <a:bodyPr/>
        <a:lstStyle/>
        <a:p>
          <a:endParaRPr lang="en-US"/>
        </a:p>
      </dgm:t>
    </dgm:pt>
    <dgm:pt modelId="{2C24E31C-1479-4509-9A2A-D72AB7EF4D36}">
      <dgm:prSet/>
      <dgm:spPr/>
      <dgm:t>
        <a:bodyPr/>
        <a:lstStyle/>
        <a:p>
          <a:pPr>
            <a:lnSpc>
              <a:spcPct val="100000"/>
            </a:lnSpc>
            <a:buFont typeface="Arial" panose="020B0604020202020204" pitchFamily="34" charset="0"/>
            <a:buChar char="•"/>
          </a:pPr>
          <a:r>
            <a:rPr lang="en-US"/>
            <a:t>NA submits EON order</a:t>
          </a:r>
        </a:p>
      </dgm:t>
    </dgm:pt>
    <dgm:pt modelId="{69CFB17E-48CF-4D3D-9169-BF7E4F3CDACC}" type="parTrans" cxnId="{5C8B3960-B071-45A1-9275-5DD3C23F709A}">
      <dgm:prSet/>
      <dgm:spPr/>
      <dgm:t>
        <a:bodyPr/>
        <a:lstStyle/>
        <a:p>
          <a:endParaRPr lang="en-US"/>
        </a:p>
      </dgm:t>
    </dgm:pt>
    <dgm:pt modelId="{2FD1B688-D223-4F27-A24D-93F5AEF2825D}" type="sibTrans" cxnId="{5C8B3960-B071-45A1-9275-5DD3C23F709A}">
      <dgm:prSet/>
      <dgm:spPr/>
      <dgm:t>
        <a:bodyPr/>
        <a:lstStyle/>
        <a:p>
          <a:endParaRPr lang="en-US"/>
        </a:p>
      </dgm:t>
    </dgm:pt>
    <dgm:pt modelId="{8454E3EE-85A7-4B21-89D3-DFBF906E4402}">
      <dgm:prSet/>
      <dgm:spPr/>
      <dgm:t>
        <a:bodyPr/>
        <a:lstStyle/>
        <a:p>
          <a:pPr>
            <a:lnSpc>
              <a:spcPct val="100000"/>
            </a:lnSpc>
            <a:buFont typeface="Arial" panose="020B0604020202020204" pitchFamily="34" charset="0"/>
            <a:buChar char="•"/>
          </a:pPr>
          <a:r>
            <a:rPr lang="en-US"/>
            <a:t>EON order is on a shell LEXM BAN that will not invoice to the customer</a:t>
          </a:r>
        </a:p>
      </dgm:t>
    </dgm:pt>
    <dgm:pt modelId="{DBA791CA-62CE-48AC-96FF-BF9DEAF21055}" type="parTrans" cxnId="{E5D034CE-B5A8-49BC-AE15-9F6EB432C201}">
      <dgm:prSet/>
      <dgm:spPr/>
      <dgm:t>
        <a:bodyPr/>
        <a:lstStyle/>
        <a:p>
          <a:endParaRPr lang="en-US"/>
        </a:p>
      </dgm:t>
    </dgm:pt>
    <dgm:pt modelId="{7CD14B7A-32F8-4D01-BFB4-3321BECC7BAE}" type="sibTrans" cxnId="{E5D034CE-B5A8-49BC-AE15-9F6EB432C201}">
      <dgm:prSet/>
      <dgm:spPr/>
      <dgm:t>
        <a:bodyPr/>
        <a:lstStyle/>
        <a:p>
          <a:endParaRPr lang="en-US"/>
        </a:p>
      </dgm:t>
    </dgm:pt>
    <dgm:pt modelId="{04DE5DFB-B8DD-4500-B682-EB8D75DD37D5}">
      <dgm:prSet/>
      <dgm:spPr/>
      <dgm:t>
        <a:bodyPr/>
        <a:lstStyle/>
        <a:p>
          <a:pPr>
            <a:lnSpc>
              <a:spcPct val="100000"/>
            </a:lnSpc>
            <a:buFont typeface="Arial" panose="020B0604020202020204" pitchFamily="34" charset="0"/>
            <a:buChar char="•"/>
          </a:pPr>
          <a:r>
            <a:rPr lang="en-US">
              <a:solidFill>
                <a:srgbClr val="FF0000"/>
              </a:solidFill>
            </a:rPr>
            <a:t>(New Process) </a:t>
          </a:r>
          <a:r>
            <a:rPr lang="en-US"/>
            <a:t>LATAM Order Desk processes Siebel 8 order and assigns order to </a:t>
          </a:r>
          <a:r>
            <a:rPr lang="en-US" u="sng"/>
            <a:t>existing</a:t>
          </a:r>
          <a:r>
            <a:rPr lang="en-US"/>
            <a:t> Google Brazil customer account created by NA</a:t>
          </a:r>
        </a:p>
      </dgm:t>
    </dgm:pt>
    <dgm:pt modelId="{82EC71CB-35F7-47C6-BF45-86988EF37A04}" type="parTrans" cxnId="{F078FBAE-538E-4DED-A7D2-75B9881769B3}">
      <dgm:prSet/>
      <dgm:spPr/>
      <dgm:t>
        <a:bodyPr/>
        <a:lstStyle/>
        <a:p>
          <a:endParaRPr lang="en-US"/>
        </a:p>
      </dgm:t>
    </dgm:pt>
    <dgm:pt modelId="{782C6144-E62C-48AD-BC28-B4469D47E617}" type="sibTrans" cxnId="{F078FBAE-538E-4DED-A7D2-75B9881769B3}">
      <dgm:prSet/>
      <dgm:spPr/>
      <dgm:t>
        <a:bodyPr/>
        <a:lstStyle/>
        <a:p>
          <a:endParaRPr lang="en-US"/>
        </a:p>
      </dgm:t>
    </dgm:pt>
    <dgm:pt modelId="{F8E6A8CC-CEBE-4B7C-8784-413384070060}">
      <dgm:prSet/>
      <dgm:spPr/>
      <dgm:t>
        <a:bodyPr/>
        <a:lstStyle/>
        <a:p>
          <a:pPr>
            <a:lnSpc>
              <a:spcPct val="100000"/>
            </a:lnSpc>
            <a:buFont typeface="Arial" panose="020B0604020202020204" pitchFamily="34" charset="0"/>
            <a:buChar char="•"/>
          </a:pPr>
          <a:r>
            <a:rPr lang="en-US"/>
            <a:t>Normally the Order Desk contacts Marketing to get a new local entity account created in Salesforce.</a:t>
          </a:r>
        </a:p>
      </dgm:t>
    </dgm:pt>
    <dgm:pt modelId="{F05EF7A0-5780-4317-AC4B-6C4D5DF36B52}" type="parTrans" cxnId="{D1ADC8A6-F4C0-4C67-9E81-CD07D53B6E34}">
      <dgm:prSet/>
      <dgm:spPr/>
      <dgm:t>
        <a:bodyPr/>
        <a:lstStyle/>
        <a:p>
          <a:endParaRPr lang="en-US"/>
        </a:p>
      </dgm:t>
    </dgm:pt>
    <dgm:pt modelId="{74123FC2-5619-4AA9-9059-403BD824F145}" type="sibTrans" cxnId="{D1ADC8A6-F4C0-4C67-9E81-CD07D53B6E34}">
      <dgm:prSet/>
      <dgm:spPr/>
      <dgm:t>
        <a:bodyPr/>
        <a:lstStyle/>
        <a:p>
          <a:endParaRPr lang="en-US"/>
        </a:p>
      </dgm:t>
    </dgm:pt>
    <dgm:pt modelId="{D82B525B-0FC6-4D29-A42C-A8A45F27AA9F}">
      <dgm:prSet/>
      <dgm:spPr/>
      <dgm:t>
        <a:bodyPr/>
        <a:lstStyle/>
        <a:p>
          <a:pPr>
            <a:lnSpc>
              <a:spcPct val="100000"/>
            </a:lnSpc>
            <a:buFont typeface="Arial" panose="020B0604020202020204" pitchFamily="34" charset="0"/>
            <a:buChar char="•"/>
          </a:pPr>
          <a:r>
            <a:rPr lang="en-US">
              <a:solidFill>
                <a:srgbClr val="FF0000"/>
              </a:solidFill>
            </a:rPr>
            <a:t>(New Process) </a:t>
          </a:r>
          <a:r>
            <a:rPr lang="en-US"/>
            <a:t>If the local account does not exist, then it must be created with NA as the owner and the LOB ID &amp; Ultimate Customer need to be updated to match the original NA account</a:t>
          </a:r>
        </a:p>
      </dgm:t>
    </dgm:pt>
    <dgm:pt modelId="{15FFD30E-94FE-444F-BC73-7D6FD055888B}" type="parTrans" cxnId="{F57F4D94-49D4-4BD6-B599-C4CFA3C76548}">
      <dgm:prSet/>
      <dgm:spPr/>
      <dgm:t>
        <a:bodyPr/>
        <a:lstStyle/>
        <a:p>
          <a:endParaRPr lang="en-US"/>
        </a:p>
      </dgm:t>
    </dgm:pt>
    <dgm:pt modelId="{AA744BE0-E30C-4D5C-885D-69855D3C5284}" type="sibTrans" cxnId="{F57F4D94-49D4-4BD6-B599-C4CFA3C76548}">
      <dgm:prSet/>
      <dgm:spPr/>
      <dgm:t>
        <a:bodyPr/>
        <a:lstStyle/>
        <a:p>
          <a:endParaRPr lang="en-US"/>
        </a:p>
      </dgm:t>
    </dgm:pt>
    <dgm:pt modelId="{303E1CDD-1D8C-48A0-AE4B-D453FA5276C5}">
      <dgm:prSet/>
      <dgm:spPr/>
      <dgm:t>
        <a:bodyPr/>
        <a:lstStyle/>
        <a:p>
          <a:pPr>
            <a:lnSpc>
              <a:spcPct val="100000"/>
            </a:lnSpc>
            <a:buFont typeface="Arial" panose="020B0604020202020204" pitchFamily="34" charset="0"/>
            <a:buChar char="•"/>
          </a:pPr>
          <a:r>
            <a:rPr lang="en-US"/>
            <a:t>LATAM Order Desk creates LATAM BAN for invoicing in Brazil and assigns LATAM account manager</a:t>
          </a:r>
        </a:p>
      </dgm:t>
    </dgm:pt>
    <dgm:pt modelId="{0CBCA5F8-E011-42F4-A44F-96B0633A30A6}" type="parTrans" cxnId="{4ABD30C0-F832-44A9-988B-C8BC49ECE79D}">
      <dgm:prSet/>
      <dgm:spPr/>
      <dgm:t>
        <a:bodyPr/>
        <a:lstStyle/>
        <a:p>
          <a:endParaRPr lang="en-US"/>
        </a:p>
      </dgm:t>
    </dgm:pt>
    <dgm:pt modelId="{12C7872C-C563-4CD7-8898-6E129B612278}" type="sibTrans" cxnId="{4ABD30C0-F832-44A9-988B-C8BC49ECE79D}">
      <dgm:prSet/>
      <dgm:spPr/>
      <dgm:t>
        <a:bodyPr/>
        <a:lstStyle/>
        <a:p>
          <a:endParaRPr lang="en-US"/>
        </a:p>
      </dgm:t>
    </dgm:pt>
    <dgm:pt modelId="{B27646BC-6C82-4845-B128-1BC489C8695C}">
      <dgm:prSet/>
      <dgm:spPr/>
      <dgm:t>
        <a:bodyPr/>
        <a:lstStyle/>
        <a:p>
          <a:pPr>
            <a:lnSpc>
              <a:spcPct val="100000"/>
            </a:lnSpc>
            <a:buFont typeface="Arial" panose="020B0604020202020204" pitchFamily="34" charset="0"/>
            <a:buChar char="•"/>
          </a:pPr>
          <a:r>
            <a:rPr lang="en-US"/>
            <a:t>NA account owner requests NA LEXM BAN for EON order for billing in US.  This is pushed to Kenan for invoicing. Customer will invoice on this BAN.</a:t>
          </a:r>
        </a:p>
      </dgm:t>
    </dgm:pt>
    <dgm:pt modelId="{D0C89863-BFD3-45A0-8A60-1FC43800A415}" type="parTrans" cxnId="{79A207BA-1FF2-4AE7-B3C5-CA84FFBE1AB0}">
      <dgm:prSet/>
      <dgm:spPr/>
      <dgm:t>
        <a:bodyPr/>
        <a:lstStyle/>
        <a:p>
          <a:endParaRPr lang="en-US"/>
        </a:p>
      </dgm:t>
    </dgm:pt>
    <dgm:pt modelId="{D4BB6F2F-F6F4-4067-90B4-35432EF7461D}" type="sibTrans" cxnId="{79A207BA-1FF2-4AE7-B3C5-CA84FFBE1AB0}">
      <dgm:prSet/>
      <dgm:spPr/>
      <dgm:t>
        <a:bodyPr/>
        <a:lstStyle/>
        <a:p>
          <a:endParaRPr lang="en-US"/>
        </a:p>
      </dgm:t>
    </dgm:pt>
    <dgm:pt modelId="{56C4DA04-B1DF-413E-B78A-E01394258852}">
      <dgm:prSet/>
      <dgm:spPr/>
      <dgm:t>
        <a:bodyPr/>
        <a:lstStyle/>
        <a:p>
          <a:pPr>
            <a:lnSpc>
              <a:spcPct val="100000"/>
            </a:lnSpc>
            <a:buFont typeface="Arial" panose="020B0604020202020204" pitchFamily="34" charset="0"/>
            <a:buChar char="•"/>
          </a:pPr>
          <a:r>
            <a:rPr lang="en-US"/>
            <a:t>NA submits EON order </a:t>
          </a:r>
        </a:p>
      </dgm:t>
    </dgm:pt>
    <dgm:pt modelId="{8EA92924-153A-44F6-9BB4-506AEA9E178D}" type="parTrans" cxnId="{9C9DA349-656C-4DA9-9AF9-116A4409EB97}">
      <dgm:prSet/>
      <dgm:spPr/>
      <dgm:t>
        <a:bodyPr/>
        <a:lstStyle/>
        <a:p>
          <a:endParaRPr lang="en-US"/>
        </a:p>
      </dgm:t>
    </dgm:pt>
    <dgm:pt modelId="{84BBF82B-E0AE-4F28-9AB4-62B785CE8FAD}" type="sibTrans" cxnId="{9C9DA349-656C-4DA9-9AF9-116A4409EB97}">
      <dgm:prSet/>
      <dgm:spPr/>
      <dgm:t>
        <a:bodyPr/>
        <a:lstStyle/>
        <a:p>
          <a:endParaRPr lang="en-US"/>
        </a:p>
      </dgm:t>
    </dgm:pt>
    <dgm:pt modelId="{082F7713-3EA8-4C77-8DC2-43A35A2C7610}">
      <dgm:prSet/>
      <dgm:spPr/>
      <dgm:t>
        <a:bodyPr/>
        <a:lstStyle/>
        <a:p>
          <a:pPr>
            <a:lnSpc>
              <a:spcPct val="100000"/>
            </a:lnSpc>
            <a:buFont typeface="Arial" panose="020B0604020202020204" pitchFamily="34" charset="0"/>
            <a:buChar char="•"/>
          </a:pPr>
          <a:r>
            <a:rPr lang="en-US"/>
            <a:t>LATAM Order Desk processes Siebel 8 order and assigns order to intercompany account &amp; BAN</a:t>
          </a:r>
        </a:p>
      </dgm:t>
    </dgm:pt>
    <dgm:pt modelId="{CE2B0B50-7BF5-4A27-ABBE-7233629D9D97}" type="parTrans" cxnId="{F2A37446-0F1B-4F8D-B44C-C89081D6E260}">
      <dgm:prSet/>
      <dgm:spPr/>
      <dgm:t>
        <a:bodyPr/>
        <a:lstStyle/>
        <a:p>
          <a:endParaRPr lang="en-US"/>
        </a:p>
      </dgm:t>
    </dgm:pt>
    <dgm:pt modelId="{D8DD6B24-D7E7-4549-AAA2-A58A1323570F}" type="sibTrans" cxnId="{F2A37446-0F1B-4F8D-B44C-C89081D6E260}">
      <dgm:prSet/>
      <dgm:spPr/>
      <dgm:t>
        <a:bodyPr/>
        <a:lstStyle/>
        <a:p>
          <a:endParaRPr lang="en-US"/>
        </a:p>
      </dgm:t>
    </dgm:pt>
    <dgm:pt modelId="{A37780A4-08BC-44F5-91A1-D9A67415CADB}">
      <dgm:prSet/>
      <dgm:spPr/>
      <dgm:t>
        <a:bodyPr/>
        <a:lstStyle/>
        <a:p>
          <a:pPr>
            <a:lnSpc>
              <a:spcPct val="100000"/>
            </a:lnSpc>
            <a:buFont typeface="Arial" panose="020B0604020202020204" pitchFamily="34" charset="0"/>
            <a:buChar char="•"/>
          </a:pPr>
          <a:r>
            <a:rPr lang="en-US"/>
            <a:t>Siebel 8 order will not invoice to the customer</a:t>
          </a:r>
        </a:p>
      </dgm:t>
    </dgm:pt>
    <dgm:pt modelId="{CD8BF60D-79CE-4F24-98F6-BD72E49F0C71}" type="parTrans" cxnId="{56FCE991-1BFF-46FB-A133-13E28E00B40F}">
      <dgm:prSet/>
      <dgm:spPr/>
      <dgm:t>
        <a:bodyPr/>
        <a:lstStyle/>
        <a:p>
          <a:endParaRPr lang="en-US"/>
        </a:p>
      </dgm:t>
    </dgm:pt>
    <dgm:pt modelId="{8EE20E80-AC5A-465A-A2A7-55FCA9D1618A}" type="sibTrans" cxnId="{56FCE991-1BFF-46FB-A133-13E28E00B40F}">
      <dgm:prSet/>
      <dgm:spPr/>
      <dgm:t>
        <a:bodyPr/>
        <a:lstStyle/>
        <a:p>
          <a:endParaRPr lang="en-US"/>
        </a:p>
      </dgm:t>
    </dgm:pt>
    <dgm:pt modelId="{34C67882-1C63-474A-8FEB-1AF5868A356E}">
      <dgm:prSet/>
      <dgm:spPr/>
      <dgm:t>
        <a:bodyPr/>
        <a:lstStyle/>
        <a:p>
          <a:pPr>
            <a:lnSpc>
              <a:spcPct val="100000"/>
            </a:lnSpc>
          </a:pPr>
          <a:r>
            <a:rPr lang="en-US">
              <a:solidFill>
                <a:srgbClr val="FF0000"/>
              </a:solidFill>
            </a:rPr>
            <a:t>(New) </a:t>
          </a:r>
          <a:r>
            <a:rPr lang="en-US">
              <a:solidFill>
                <a:schemeClr val="tx1"/>
              </a:solidFill>
            </a:rPr>
            <a:t>If they are not a current team member, the </a:t>
          </a:r>
          <a:r>
            <a:rPr lang="en-US"/>
            <a:t>LATAM AM engages LATAM Marketing/Compensation to be added as a B-end to the customer account.  Marketing/Comp manages which LATAM AM can be a B-end.</a:t>
          </a:r>
        </a:p>
      </dgm:t>
    </dgm:pt>
    <dgm:pt modelId="{E2227ED6-0F9B-4BB5-8AFC-D376E6295797}" type="parTrans" cxnId="{6ED05D38-5055-4190-81B1-FAC86F557A1B}">
      <dgm:prSet/>
      <dgm:spPr/>
    </dgm:pt>
    <dgm:pt modelId="{F49C0D93-9C6F-42DB-81C6-63A5378D8207}" type="sibTrans" cxnId="{6ED05D38-5055-4190-81B1-FAC86F557A1B}">
      <dgm:prSet/>
      <dgm:spPr/>
    </dgm:pt>
    <dgm:pt modelId="{2B18AF51-311A-4105-8386-24C90D35248D}">
      <dgm:prSet/>
      <dgm:spPr/>
      <dgm:t>
        <a:bodyPr/>
        <a:lstStyle/>
        <a:p>
          <a:pPr>
            <a:lnSpc>
              <a:spcPct val="100000"/>
            </a:lnSpc>
            <a:buFont typeface="Arial" panose="020B0604020202020204" pitchFamily="34" charset="0"/>
            <a:buChar char="•"/>
          </a:pPr>
          <a:r>
            <a:rPr lang="en-US"/>
            <a:t>LATAM AM creates opportunity and quote in Siebel 8 for regional product</a:t>
          </a:r>
        </a:p>
      </dgm:t>
    </dgm:pt>
    <dgm:pt modelId="{AF923A71-935E-48D0-A1AF-04BDE1FBF0E4}" type="parTrans" cxnId="{DE433B48-E879-4422-B51F-82C203C43868}">
      <dgm:prSet/>
      <dgm:spPr/>
    </dgm:pt>
    <dgm:pt modelId="{48E62655-54C7-4207-9A5A-FB113BB931BE}" type="sibTrans" cxnId="{DE433B48-E879-4422-B51F-82C203C43868}">
      <dgm:prSet/>
      <dgm:spPr/>
    </dgm:pt>
    <dgm:pt modelId="{2A24C679-6095-44B5-8681-79E8A3012ADF}">
      <dgm:prSet/>
      <dgm:spPr/>
      <dgm:t>
        <a:bodyPr/>
        <a:lstStyle/>
        <a:p>
          <a:pPr>
            <a:lnSpc>
              <a:spcPct val="100000"/>
            </a:lnSpc>
          </a:pPr>
          <a:r>
            <a:rPr lang="en-US">
              <a:solidFill>
                <a:srgbClr val="FF0000"/>
              </a:solidFill>
            </a:rPr>
            <a:t>(New Dev) </a:t>
          </a:r>
          <a:r>
            <a:rPr lang="en-US"/>
            <a:t>Siebel 8 needs to allow quoting on an account owned by someone else.  Siebel 8 should look at account team and allow those with a role of </a:t>
          </a:r>
          <a:r>
            <a:rPr lang="en-US" b="1"/>
            <a:t>LATAM B-end AM</a:t>
          </a:r>
          <a:r>
            <a:rPr lang="en-US"/>
            <a:t> to create a quote. </a:t>
          </a:r>
        </a:p>
      </dgm:t>
    </dgm:pt>
    <dgm:pt modelId="{E9735623-12FF-4FAB-B23C-74B615B17008}" type="parTrans" cxnId="{632E3F41-6423-4511-A61B-B17981390A70}">
      <dgm:prSet/>
      <dgm:spPr/>
    </dgm:pt>
    <dgm:pt modelId="{BCBE33C1-26CD-4539-AFD2-EEC61BCAAFF7}" type="sibTrans" cxnId="{632E3F41-6423-4511-A61B-B17981390A70}">
      <dgm:prSet/>
      <dgm:spPr/>
    </dgm:pt>
    <dgm:pt modelId="{0094F8D1-9D9E-4308-B665-988F925B391C}" type="pres">
      <dgm:prSet presAssocID="{5CFDF039-EDF3-496F-B476-E24A28FCD722}" presName="Name0" presStyleCnt="0">
        <dgm:presLayoutVars>
          <dgm:dir/>
          <dgm:animLvl val="lvl"/>
          <dgm:resizeHandles val="exact"/>
        </dgm:presLayoutVars>
      </dgm:prSet>
      <dgm:spPr/>
    </dgm:pt>
    <dgm:pt modelId="{7BC6E56E-C648-4943-9CD4-555D12A72564}" type="pres">
      <dgm:prSet presAssocID="{4C1A9FD1-461D-4719-916D-5771D7CC242B}" presName="composite" presStyleCnt="0"/>
      <dgm:spPr/>
    </dgm:pt>
    <dgm:pt modelId="{99AFCC0B-4D0C-4F7C-98B0-C16CA116C814}" type="pres">
      <dgm:prSet presAssocID="{4C1A9FD1-461D-4719-916D-5771D7CC242B}" presName="parTx" presStyleLbl="alignNode1" presStyleIdx="0" presStyleCnt="3">
        <dgm:presLayoutVars>
          <dgm:chMax val="0"/>
          <dgm:chPref val="0"/>
          <dgm:bulletEnabled val="1"/>
        </dgm:presLayoutVars>
      </dgm:prSet>
      <dgm:spPr/>
    </dgm:pt>
    <dgm:pt modelId="{2C33D761-7C33-4AD5-83B5-0DD18AC55B93}" type="pres">
      <dgm:prSet presAssocID="{4C1A9FD1-461D-4719-916D-5771D7CC242B}" presName="desTx" presStyleLbl="alignAccFollowNode1" presStyleIdx="0" presStyleCnt="3">
        <dgm:presLayoutVars>
          <dgm:bulletEnabled val="1"/>
        </dgm:presLayoutVars>
      </dgm:prSet>
      <dgm:spPr/>
    </dgm:pt>
    <dgm:pt modelId="{54EDDCDA-4AF2-4003-A7E9-97915F2CB371}" type="pres">
      <dgm:prSet presAssocID="{D9A68E7D-72D3-4D9D-8BB2-1609072230D4}" presName="space" presStyleCnt="0"/>
      <dgm:spPr/>
    </dgm:pt>
    <dgm:pt modelId="{AA511C53-8DAC-4F49-B6DB-92485A661E91}" type="pres">
      <dgm:prSet presAssocID="{E2956BD3-DB7B-4591-8EB4-5764EFC8DF93}" presName="composite" presStyleCnt="0"/>
      <dgm:spPr/>
    </dgm:pt>
    <dgm:pt modelId="{9A52F217-0E30-4A35-8B9C-D89DB17B256D}" type="pres">
      <dgm:prSet presAssocID="{E2956BD3-DB7B-4591-8EB4-5764EFC8DF93}" presName="parTx" presStyleLbl="alignNode1" presStyleIdx="1" presStyleCnt="3">
        <dgm:presLayoutVars>
          <dgm:chMax val="0"/>
          <dgm:chPref val="0"/>
          <dgm:bulletEnabled val="1"/>
        </dgm:presLayoutVars>
      </dgm:prSet>
      <dgm:spPr/>
    </dgm:pt>
    <dgm:pt modelId="{04F65BD6-5F41-47DA-B6A0-0D883DF61437}" type="pres">
      <dgm:prSet presAssocID="{E2956BD3-DB7B-4591-8EB4-5764EFC8DF93}" presName="desTx" presStyleLbl="alignAccFollowNode1" presStyleIdx="1" presStyleCnt="3">
        <dgm:presLayoutVars>
          <dgm:bulletEnabled val="1"/>
        </dgm:presLayoutVars>
      </dgm:prSet>
      <dgm:spPr/>
    </dgm:pt>
    <dgm:pt modelId="{25629E9E-09AC-40BE-9333-DD321CCB44B7}" type="pres">
      <dgm:prSet presAssocID="{9F12B963-29F5-4F74-92AF-97EC82556D62}" presName="space" presStyleCnt="0"/>
      <dgm:spPr/>
    </dgm:pt>
    <dgm:pt modelId="{B7FABC1C-FC7F-41CA-8ED7-1958166C1734}" type="pres">
      <dgm:prSet presAssocID="{93FE9BD0-B48E-4DB1-BC25-4ADD5FFC6495}" presName="composite" presStyleCnt="0"/>
      <dgm:spPr/>
    </dgm:pt>
    <dgm:pt modelId="{441F3533-2179-40F1-BD0D-D80CEEEA05A6}" type="pres">
      <dgm:prSet presAssocID="{93FE9BD0-B48E-4DB1-BC25-4ADD5FFC6495}" presName="parTx" presStyleLbl="alignNode1" presStyleIdx="2" presStyleCnt="3">
        <dgm:presLayoutVars>
          <dgm:chMax val="0"/>
          <dgm:chPref val="0"/>
          <dgm:bulletEnabled val="1"/>
        </dgm:presLayoutVars>
      </dgm:prSet>
      <dgm:spPr/>
    </dgm:pt>
    <dgm:pt modelId="{E1F8A275-0336-483D-B76C-9A4738FA9542}" type="pres">
      <dgm:prSet presAssocID="{93FE9BD0-B48E-4DB1-BC25-4ADD5FFC6495}" presName="desTx" presStyleLbl="alignAccFollowNode1" presStyleIdx="2" presStyleCnt="3">
        <dgm:presLayoutVars>
          <dgm:bulletEnabled val="1"/>
        </dgm:presLayoutVars>
      </dgm:prSet>
      <dgm:spPr/>
    </dgm:pt>
  </dgm:ptLst>
  <dgm:cxnLst>
    <dgm:cxn modelId="{50B9B71A-45BD-4D7B-8277-A3748A2D5083}" srcId="{5CFDF039-EDF3-496F-B476-E24A28FCD722}" destId="{E2956BD3-DB7B-4591-8EB4-5764EFC8DF93}" srcOrd="1" destOrd="0" parTransId="{890F78B2-A8FE-4F70-AFA2-018598FB7A8E}" sibTransId="{9F12B963-29F5-4F74-92AF-97EC82556D62}"/>
    <dgm:cxn modelId="{ABA63C1E-6D83-4504-944E-BED57C640AB9}" srcId="{61ECF685-C5E5-441E-8C6F-95512150C938}" destId="{FD6D24D4-39E0-43B8-A8AF-61B0CD522D08}" srcOrd="0" destOrd="0" parTransId="{7AB37870-0B62-417C-B6C5-C93EA3FB25F6}" sibTransId="{2C2F996A-0439-42CF-80CB-AFBD6B84CB3B}"/>
    <dgm:cxn modelId="{6ED05D38-5055-4190-81B1-FAC86F557A1B}" srcId="{93FE9BD0-B48E-4DB1-BC25-4ADD5FFC6495}" destId="{34C67882-1C63-474A-8FEB-1AF5868A356E}" srcOrd="1" destOrd="0" parTransId="{E2227ED6-0F9B-4BB5-8AFC-D376E6295797}" sibTransId="{F49C0D93-9C6F-42DB-81C6-63A5378D8207}"/>
    <dgm:cxn modelId="{AA26573A-948B-44B4-95B7-F95F044618AA}" type="presOf" srcId="{FD6D24D4-39E0-43B8-A8AF-61B0CD522D08}" destId="{2C33D761-7C33-4AD5-83B5-0DD18AC55B93}" srcOrd="0" destOrd="2" presId="urn:microsoft.com/office/officeart/2005/8/layout/hList1"/>
    <dgm:cxn modelId="{4844593F-50FD-4D8A-850D-968A3909F44A}" type="presOf" srcId="{C8818893-26A2-4093-BC32-536261ED87A3}" destId="{E1F8A275-0336-483D-B76C-9A4738FA9542}" srcOrd="0" destOrd="0" presId="urn:microsoft.com/office/officeart/2005/8/layout/hList1"/>
    <dgm:cxn modelId="{F7A56940-6F4D-4637-9F67-3B3F5161477D}" type="presOf" srcId="{A37780A4-08BC-44F5-91A1-D9A67415CADB}" destId="{04F65BD6-5F41-47DA-B6A0-0D883DF61437}" srcOrd="0" destOrd="4" presId="urn:microsoft.com/office/officeart/2005/8/layout/hList1"/>
    <dgm:cxn modelId="{8053A75C-A446-462D-8FC0-F27FFDC24DAD}" type="presOf" srcId="{D82B525B-0FC6-4D29-A42C-A8A45F27AA9F}" destId="{2C33D761-7C33-4AD5-83B5-0DD18AC55B93}" srcOrd="0" destOrd="8" presId="urn:microsoft.com/office/officeart/2005/8/layout/hList1"/>
    <dgm:cxn modelId="{5C8B3960-B071-45A1-9275-5DD3C23F709A}" srcId="{4C1A9FD1-461D-4719-916D-5771D7CC242B}" destId="{2C24E31C-1479-4509-9A2A-D72AB7EF4D36}" srcOrd="2" destOrd="0" parTransId="{69CFB17E-48CF-4D3D-9169-BF7E4F3CDACC}" sibTransId="{2FD1B688-D223-4F27-A24D-93F5AEF2825D}"/>
    <dgm:cxn modelId="{632E3F41-6423-4511-A61B-B17981390A70}" srcId="{93FE9BD0-B48E-4DB1-BC25-4ADD5FFC6495}" destId="{2A24C679-6095-44B5-8681-79E8A3012ADF}" srcOrd="3" destOrd="0" parTransId="{E9735623-12FF-4FAB-B23C-74B615B17008}" sibTransId="{BCBE33C1-26CD-4539-AFD2-EEC61BCAAFF7}"/>
    <dgm:cxn modelId="{0E8B5742-875E-404B-B504-70DD88E233A4}" type="presOf" srcId="{8454E3EE-85A7-4B21-89D3-DFBF906E4402}" destId="{2C33D761-7C33-4AD5-83B5-0DD18AC55B93}" srcOrd="0" destOrd="5" presId="urn:microsoft.com/office/officeart/2005/8/layout/hList1"/>
    <dgm:cxn modelId="{3A3ACC62-B656-47F4-AC02-424EFA14DD1D}" type="presOf" srcId="{2C24E31C-1479-4509-9A2A-D72AB7EF4D36}" destId="{2C33D761-7C33-4AD5-83B5-0DD18AC55B93}" srcOrd="0" destOrd="4" presId="urn:microsoft.com/office/officeart/2005/8/layout/hList1"/>
    <dgm:cxn modelId="{F2A37446-0F1B-4F8D-B44C-C89081D6E260}" srcId="{E2956BD3-DB7B-4591-8EB4-5764EFC8DF93}" destId="{082F7713-3EA8-4C77-8DC2-43A35A2C7610}" srcOrd="3" destOrd="0" parTransId="{CE2B0B50-7BF5-4A27-ABBE-7233629D9D97}" sibTransId="{D8DD6B24-D7E7-4549-AAA2-A58A1323570F}"/>
    <dgm:cxn modelId="{DE433B48-E879-4422-B51F-82C203C43868}" srcId="{93FE9BD0-B48E-4DB1-BC25-4ADD5FFC6495}" destId="{2B18AF51-311A-4105-8386-24C90D35248D}" srcOrd="2" destOrd="0" parTransId="{AF923A71-935E-48D0-A1AF-04BDE1FBF0E4}" sibTransId="{48E62655-54C7-4207-9A5A-FB113BB931BE}"/>
    <dgm:cxn modelId="{9C9DA349-656C-4DA9-9AF9-116A4409EB97}" srcId="{E2956BD3-DB7B-4591-8EB4-5764EFC8DF93}" destId="{56C4DA04-B1DF-413E-B78A-E01394258852}" srcOrd="2" destOrd="0" parTransId="{8EA92924-153A-44F6-9BB4-506AEA9E178D}" sibTransId="{84BBF82B-E0AE-4F28-9AB4-62B785CE8FAD}"/>
    <dgm:cxn modelId="{4A33CB59-77DC-4415-B882-DE6375F95FFC}" type="presOf" srcId="{B27646BC-6C82-4845-B128-1BC489C8695C}" destId="{04F65BD6-5F41-47DA-B6A0-0D883DF61437}" srcOrd="0" destOrd="1" presId="urn:microsoft.com/office/officeart/2005/8/layout/hList1"/>
    <dgm:cxn modelId="{ED4F2F84-5C10-448C-AD35-B4C68C8E2401}" type="presOf" srcId="{4C1A9FD1-461D-4719-916D-5771D7CC242B}" destId="{99AFCC0B-4D0C-4F7C-98B0-C16CA116C814}" srcOrd="0" destOrd="0" presId="urn:microsoft.com/office/officeart/2005/8/layout/hList1"/>
    <dgm:cxn modelId="{6B80338A-198B-4414-9211-7FFDB5590446}" type="presOf" srcId="{303E1CDD-1D8C-48A0-AE4B-D453FA5276C5}" destId="{2C33D761-7C33-4AD5-83B5-0DD18AC55B93}" srcOrd="0" destOrd="9" presId="urn:microsoft.com/office/officeart/2005/8/layout/hList1"/>
    <dgm:cxn modelId="{0B1C3D8B-1ACF-4A3B-8EF8-B9EE6BD5E901}" type="presOf" srcId="{2A24C679-6095-44B5-8681-79E8A3012ADF}" destId="{E1F8A275-0336-483D-B76C-9A4738FA9542}" srcOrd="0" destOrd="3" presId="urn:microsoft.com/office/officeart/2005/8/layout/hList1"/>
    <dgm:cxn modelId="{F74EC88C-C46F-421B-BCEB-3CDDFF9EAFEA}" type="presOf" srcId="{2B18AF51-311A-4105-8386-24C90D35248D}" destId="{E1F8A275-0336-483D-B76C-9A4738FA9542}" srcOrd="0" destOrd="2" presId="urn:microsoft.com/office/officeart/2005/8/layout/hList1"/>
    <dgm:cxn modelId="{A17FCA8F-F038-471D-B2A3-064B7E27C6D3}" srcId="{5CFDF039-EDF3-496F-B476-E24A28FCD722}" destId="{93FE9BD0-B48E-4DB1-BC25-4ADD5FFC6495}" srcOrd="2" destOrd="0" parTransId="{94FF0C44-6D84-46BF-A8F6-672259D61440}" sibTransId="{F64F7EE8-DA0B-431A-B63D-16D515B3AAB7}"/>
    <dgm:cxn modelId="{56FCE991-1BFF-46FB-A133-13E28E00B40F}" srcId="{082F7713-3EA8-4C77-8DC2-43A35A2C7610}" destId="{A37780A4-08BC-44F5-91A1-D9A67415CADB}" srcOrd="0" destOrd="0" parTransId="{CD8BF60D-79CE-4F24-98F6-BD72E49F0C71}" sibTransId="{8EE20E80-AC5A-465A-A2A7-55FCA9D1618A}"/>
    <dgm:cxn modelId="{F57F4D94-49D4-4BD6-B599-C4CFA3C76548}" srcId="{04DE5DFB-B8DD-4500-B682-EB8D75DD37D5}" destId="{D82B525B-0FC6-4D29-A42C-A8A45F27AA9F}" srcOrd="1" destOrd="0" parTransId="{15FFD30E-94FE-444F-BC73-7D6FD055888B}" sibTransId="{AA744BE0-E30C-4D5C-885D-69855D3C5284}"/>
    <dgm:cxn modelId="{0D9D7E9A-1D2D-418D-A630-16B7A272289C}" type="presOf" srcId="{02919D48-0554-4449-BDDD-F9F1E2BAD906}" destId="{2C33D761-7C33-4AD5-83B5-0DD18AC55B93}" srcOrd="0" destOrd="0" presId="urn:microsoft.com/office/officeart/2005/8/layout/hList1"/>
    <dgm:cxn modelId="{08B3489B-A50A-4E2B-A4E8-546E178B1B63}" srcId="{61ECF685-C5E5-441E-8C6F-95512150C938}" destId="{C456EF15-B233-43D8-AC97-8D02F8E33E87}" srcOrd="1" destOrd="0" parTransId="{8042C9AA-D632-40AB-A3AB-66BD90DB0A7A}" sibTransId="{93031525-393D-4C29-89A2-CF0BD851AA91}"/>
    <dgm:cxn modelId="{A445C39B-FFE7-4DE8-A99E-CD28BFDFA06C}" srcId="{5CFDF039-EDF3-496F-B476-E24A28FCD722}" destId="{4C1A9FD1-461D-4719-916D-5771D7CC242B}" srcOrd="0" destOrd="0" parTransId="{4DE42C29-7E8A-44E9-AFED-F7D4426479E1}" sibTransId="{D9A68E7D-72D3-4D9D-8BB2-1609072230D4}"/>
    <dgm:cxn modelId="{D1ADC8A6-F4C0-4C67-9E81-CD07D53B6E34}" srcId="{04DE5DFB-B8DD-4500-B682-EB8D75DD37D5}" destId="{F8E6A8CC-CEBE-4B7C-8784-413384070060}" srcOrd="0" destOrd="0" parTransId="{F05EF7A0-5780-4317-AC4B-6C4D5DF36B52}" sibTransId="{74123FC2-5619-4AA9-9059-403BD824F145}"/>
    <dgm:cxn modelId="{4832FCAC-8318-48D3-A2BD-0171AB1A00EC}" type="presOf" srcId="{E2956BD3-DB7B-4591-8EB4-5764EFC8DF93}" destId="{9A52F217-0E30-4A35-8B9C-D89DB17B256D}" srcOrd="0" destOrd="0" presId="urn:microsoft.com/office/officeart/2005/8/layout/hList1"/>
    <dgm:cxn modelId="{884B11AE-A36C-461F-982B-A84490D0CE0A}" type="presOf" srcId="{34C67882-1C63-474A-8FEB-1AF5868A356E}" destId="{E1F8A275-0336-483D-B76C-9A4738FA9542}" srcOrd="0" destOrd="1" presId="urn:microsoft.com/office/officeart/2005/8/layout/hList1"/>
    <dgm:cxn modelId="{F078FBAE-538E-4DED-A7D2-75B9881769B3}" srcId="{4C1A9FD1-461D-4719-916D-5771D7CC242B}" destId="{04DE5DFB-B8DD-4500-B682-EB8D75DD37D5}" srcOrd="3" destOrd="0" parTransId="{82EC71CB-35F7-47C6-BF45-86988EF37A04}" sibTransId="{782C6144-E62C-48AD-BC28-B4469D47E617}"/>
    <dgm:cxn modelId="{AA2B23B2-978A-482B-8391-7F783DA327B0}" type="presOf" srcId="{61ECF685-C5E5-441E-8C6F-95512150C938}" destId="{2C33D761-7C33-4AD5-83B5-0DD18AC55B93}" srcOrd="0" destOrd="1" presId="urn:microsoft.com/office/officeart/2005/8/layout/hList1"/>
    <dgm:cxn modelId="{820CF9B4-6CBE-4CB5-9DA7-BFFF0BDB86ED}" type="presOf" srcId="{082F7713-3EA8-4C77-8DC2-43A35A2C7610}" destId="{04F65BD6-5F41-47DA-B6A0-0D883DF61437}" srcOrd="0" destOrd="3" presId="urn:microsoft.com/office/officeart/2005/8/layout/hList1"/>
    <dgm:cxn modelId="{79A207BA-1FF2-4AE7-B3C5-CA84FFBE1AB0}" srcId="{E2956BD3-DB7B-4591-8EB4-5764EFC8DF93}" destId="{B27646BC-6C82-4845-B128-1BC489C8695C}" srcOrd="1" destOrd="0" parTransId="{D0C89863-BFD3-45A0-8A60-1FC43800A415}" sibTransId="{D4BB6F2F-F6F4-4067-90B4-35432EF7461D}"/>
    <dgm:cxn modelId="{594529BA-34A9-4C67-BEF3-8DA27D6013E7}" type="presOf" srcId="{F8E6A8CC-CEBE-4B7C-8784-413384070060}" destId="{2C33D761-7C33-4AD5-83B5-0DD18AC55B93}" srcOrd="0" destOrd="7" presId="urn:microsoft.com/office/officeart/2005/8/layout/hList1"/>
    <dgm:cxn modelId="{BA97B1BD-10F0-4607-9276-95D2C1DC506E}" srcId="{4C1A9FD1-461D-4719-916D-5771D7CC242B}" destId="{02919D48-0554-4449-BDDD-F9F1E2BAD906}" srcOrd="0" destOrd="0" parTransId="{3E68DE3D-3ACA-4D66-B388-94535C68D69A}" sibTransId="{9F5B35D8-A41C-46DE-BFC0-23B8396FF9FF}"/>
    <dgm:cxn modelId="{4ABD30C0-F832-44A9-988B-C8BC49ECE79D}" srcId="{4C1A9FD1-461D-4719-916D-5771D7CC242B}" destId="{303E1CDD-1D8C-48A0-AE4B-D453FA5276C5}" srcOrd="4" destOrd="0" parTransId="{0CBCA5F8-E011-42F4-A44F-96B0633A30A6}" sibTransId="{12C7872C-C563-4CD7-8898-6E129B612278}"/>
    <dgm:cxn modelId="{D23108C8-37F0-4668-9985-18FF4B2A5C89}" type="presOf" srcId="{56C4DA04-B1DF-413E-B78A-E01394258852}" destId="{04F65BD6-5F41-47DA-B6A0-0D883DF61437}" srcOrd="0" destOrd="2" presId="urn:microsoft.com/office/officeart/2005/8/layout/hList1"/>
    <dgm:cxn modelId="{3B5144CA-F986-4EDA-8DF6-54D59AB3317B}" type="presOf" srcId="{C456EF15-B233-43D8-AC97-8D02F8E33E87}" destId="{2C33D761-7C33-4AD5-83B5-0DD18AC55B93}" srcOrd="0" destOrd="3" presId="urn:microsoft.com/office/officeart/2005/8/layout/hList1"/>
    <dgm:cxn modelId="{E5D034CE-B5A8-49BC-AE15-9F6EB432C201}" srcId="{2C24E31C-1479-4509-9A2A-D72AB7EF4D36}" destId="{8454E3EE-85A7-4B21-89D3-DFBF906E4402}" srcOrd="0" destOrd="0" parTransId="{DBA791CA-62CE-48AC-96FF-BF9DEAF21055}" sibTransId="{7CD14B7A-32F8-4D01-BFB4-3321BECC7BAE}"/>
    <dgm:cxn modelId="{AB0027CF-B89F-4EB0-8923-DA10EC3532B7}" type="presOf" srcId="{93FE9BD0-B48E-4DB1-BC25-4ADD5FFC6495}" destId="{441F3533-2179-40F1-BD0D-D80CEEEA05A6}" srcOrd="0" destOrd="0" presId="urn:microsoft.com/office/officeart/2005/8/layout/hList1"/>
    <dgm:cxn modelId="{1C5EA9D8-9B17-4CA2-8D80-90E90A66764E}" type="presOf" srcId="{5CFDF039-EDF3-496F-B476-E24A28FCD722}" destId="{0094F8D1-9D9E-4308-B665-988F925B391C}" srcOrd="0" destOrd="0" presId="urn:microsoft.com/office/officeart/2005/8/layout/hList1"/>
    <dgm:cxn modelId="{3E11B2DD-115D-463F-9A5F-9465D9BDD29F}" srcId="{E2956BD3-DB7B-4591-8EB4-5764EFC8DF93}" destId="{C6091C15-BF04-4EC6-97A1-82CBCF392675}" srcOrd="0" destOrd="0" parTransId="{7889C1AA-1861-4C55-AD29-1E56041BEE56}" sibTransId="{26460B09-5ACD-4154-81F7-97CBC46CB819}"/>
    <dgm:cxn modelId="{218E16E4-CF81-499A-8F1E-8B0C901182D1}" type="presOf" srcId="{C6091C15-BF04-4EC6-97A1-82CBCF392675}" destId="{04F65BD6-5F41-47DA-B6A0-0D883DF61437}" srcOrd="0" destOrd="0" presId="urn:microsoft.com/office/officeart/2005/8/layout/hList1"/>
    <dgm:cxn modelId="{A51C48EC-B85B-418F-A3B6-721D88BA9CB1}" srcId="{4C1A9FD1-461D-4719-916D-5771D7CC242B}" destId="{61ECF685-C5E5-441E-8C6F-95512150C938}" srcOrd="1" destOrd="0" parTransId="{ECAA6F9E-55BD-4299-8C92-4264F55146E5}" sibTransId="{4BAF9054-E91B-493B-B9E9-65AC807ECD42}"/>
    <dgm:cxn modelId="{425521FA-8D66-4ECC-A64B-410D930BC63B}" type="presOf" srcId="{04DE5DFB-B8DD-4500-B682-EB8D75DD37D5}" destId="{2C33D761-7C33-4AD5-83B5-0DD18AC55B93}" srcOrd="0" destOrd="6" presId="urn:microsoft.com/office/officeart/2005/8/layout/hList1"/>
    <dgm:cxn modelId="{D324A1FF-3ED2-4D1B-9630-8E53D6408E3B}" srcId="{93FE9BD0-B48E-4DB1-BC25-4ADD5FFC6495}" destId="{C8818893-26A2-4093-BC32-536261ED87A3}" srcOrd="0" destOrd="0" parTransId="{BD6A04C2-DA87-4F69-B23A-0BD9235FF792}" sibTransId="{79AE6DD0-2C52-4464-8260-28E17F74071A}"/>
    <dgm:cxn modelId="{BF82C761-A958-4A5A-981D-E80119D60BC8}" type="presParOf" srcId="{0094F8D1-9D9E-4308-B665-988F925B391C}" destId="{7BC6E56E-C648-4943-9CD4-555D12A72564}" srcOrd="0" destOrd="0" presId="urn:microsoft.com/office/officeart/2005/8/layout/hList1"/>
    <dgm:cxn modelId="{C01D3AC9-93E5-425F-A7FE-8A088859702F}" type="presParOf" srcId="{7BC6E56E-C648-4943-9CD4-555D12A72564}" destId="{99AFCC0B-4D0C-4F7C-98B0-C16CA116C814}" srcOrd="0" destOrd="0" presId="urn:microsoft.com/office/officeart/2005/8/layout/hList1"/>
    <dgm:cxn modelId="{CE41EE0A-B37E-48E2-ACDC-D09A2BB180E9}" type="presParOf" srcId="{7BC6E56E-C648-4943-9CD4-555D12A72564}" destId="{2C33D761-7C33-4AD5-83B5-0DD18AC55B93}" srcOrd="1" destOrd="0" presId="urn:microsoft.com/office/officeart/2005/8/layout/hList1"/>
    <dgm:cxn modelId="{CA9CABEF-3003-4366-81AD-692C8CD2E993}" type="presParOf" srcId="{0094F8D1-9D9E-4308-B665-988F925B391C}" destId="{54EDDCDA-4AF2-4003-A7E9-97915F2CB371}" srcOrd="1" destOrd="0" presId="urn:microsoft.com/office/officeart/2005/8/layout/hList1"/>
    <dgm:cxn modelId="{7383DF2A-9B51-4503-BEF7-AFCE1A4B0C29}" type="presParOf" srcId="{0094F8D1-9D9E-4308-B665-988F925B391C}" destId="{AA511C53-8DAC-4F49-B6DB-92485A661E91}" srcOrd="2" destOrd="0" presId="urn:microsoft.com/office/officeart/2005/8/layout/hList1"/>
    <dgm:cxn modelId="{57AAD4AB-8515-40B6-8BDA-6D5A8C3EF658}" type="presParOf" srcId="{AA511C53-8DAC-4F49-B6DB-92485A661E91}" destId="{9A52F217-0E30-4A35-8B9C-D89DB17B256D}" srcOrd="0" destOrd="0" presId="urn:microsoft.com/office/officeart/2005/8/layout/hList1"/>
    <dgm:cxn modelId="{3E06A23A-E738-425C-BFE0-F93298E3B3D7}" type="presParOf" srcId="{AA511C53-8DAC-4F49-B6DB-92485A661E91}" destId="{04F65BD6-5F41-47DA-B6A0-0D883DF61437}" srcOrd="1" destOrd="0" presId="urn:microsoft.com/office/officeart/2005/8/layout/hList1"/>
    <dgm:cxn modelId="{E3B51DDE-C43F-4285-B884-AA6F94235377}" type="presParOf" srcId="{0094F8D1-9D9E-4308-B665-988F925B391C}" destId="{25629E9E-09AC-40BE-9333-DD321CCB44B7}" srcOrd="3" destOrd="0" presId="urn:microsoft.com/office/officeart/2005/8/layout/hList1"/>
    <dgm:cxn modelId="{D96ABD50-E241-41FC-A6C7-A337FD37689F}" type="presParOf" srcId="{0094F8D1-9D9E-4308-B665-988F925B391C}" destId="{B7FABC1C-FC7F-41CA-8ED7-1958166C1734}" srcOrd="4" destOrd="0" presId="urn:microsoft.com/office/officeart/2005/8/layout/hList1"/>
    <dgm:cxn modelId="{22C38C24-230E-47CF-83E8-91289B6EF338}" type="presParOf" srcId="{B7FABC1C-FC7F-41CA-8ED7-1958166C1734}" destId="{441F3533-2179-40F1-BD0D-D80CEEEA05A6}" srcOrd="0" destOrd="0" presId="urn:microsoft.com/office/officeart/2005/8/layout/hList1"/>
    <dgm:cxn modelId="{9219F44D-1A12-4619-86E3-1322C0F53719}" type="presParOf" srcId="{B7FABC1C-FC7F-41CA-8ED7-1958166C1734}" destId="{E1F8A275-0336-483D-B76C-9A4738FA95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CA161-D54C-4F4B-8FCA-59A97FFE4E8F}" type="doc">
      <dgm:prSet loTypeId="urn:microsoft.com/office/officeart/2016/7/layout/HorizontalActionList" loCatId="List" qsTypeId="urn:microsoft.com/office/officeart/2005/8/quickstyle/simple1" qsCatId="simple" csTypeId="urn:microsoft.com/office/officeart/2005/8/colors/accent2_2" csCatId="accent2" phldr="1"/>
      <dgm:spPr/>
      <dgm:t>
        <a:bodyPr/>
        <a:lstStyle/>
        <a:p>
          <a:endParaRPr lang="en-US"/>
        </a:p>
      </dgm:t>
    </dgm:pt>
    <dgm:pt modelId="{BA7241EB-87C8-4A6C-A760-C4CC5EE9A12D}">
      <dgm:prSet/>
      <dgm:spPr/>
      <dgm:t>
        <a:bodyPr/>
        <a:lstStyle/>
        <a:p>
          <a:r>
            <a:rPr lang="en-US"/>
            <a:t>NA/EMEA/APAC Sold legacy EON &gt; Siebel 8 product</a:t>
          </a:r>
        </a:p>
      </dgm:t>
    </dgm:pt>
    <dgm:pt modelId="{E910447A-C280-48BB-AB3C-F82D15F81B9D}" type="parTrans" cxnId="{5C2611E1-81E5-46E3-8263-E9F66BD298C5}">
      <dgm:prSet/>
      <dgm:spPr/>
      <dgm:t>
        <a:bodyPr/>
        <a:lstStyle/>
        <a:p>
          <a:endParaRPr lang="en-US"/>
        </a:p>
      </dgm:t>
    </dgm:pt>
    <dgm:pt modelId="{88CA88C9-FE5C-4E19-BBBB-B4C31244F4AE}" type="sibTrans" cxnId="{5C2611E1-81E5-46E3-8263-E9F66BD298C5}">
      <dgm:prSet/>
      <dgm:spPr/>
      <dgm:t>
        <a:bodyPr/>
        <a:lstStyle/>
        <a:p>
          <a:endParaRPr lang="en-US"/>
        </a:p>
      </dgm:t>
    </dgm:pt>
    <dgm:pt modelId="{ABAE934D-2391-4079-BCC5-A6AB0BB4BA88}">
      <dgm:prSet/>
      <dgm:spPr/>
      <dgm:t>
        <a:bodyPr/>
        <a:lstStyle/>
        <a:p>
          <a:r>
            <a:rPr lang="en-US"/>
            <a:t>Global Sales creates IFO or SM quote against global account</a:t>
          </a:r>
        </a:p>
      </dgm:t>
    </dgm:pt>
    <dgm:pt modelId="{8356855B-8749-4A3B-B478-4E981ABEE825}" type="parTrans" cxnId="{5D53F7DF-3B31-462C-9F0E-3C6F09B16D34}">
      <dgm:prSet/>
      <dgm:spPr/>
      <dgm:t>
        <a:bodyPr/>
        <a:lstStyle/>
        <a:p>
          <a:endParaRPr lang="en-US"/>
        </a:p>
      </dgm:t>
    </dgm:pt>
    <dgm:pt modelId="{6E41455B-EF55-42CE-8656-3202C95489EB}" type="sibTrans" cxnId="{5D53F7DF-3B31-462C-9F0E-3C6F09B16D34}">
      <dgm:prSet/>
      <dgm:spPr/>
      <dgm:t>
        <a:bodyPr/>
        <a:lstStyle/>
        <a:p>
          <a:endParaRPr lang="en-US"/>
        </a:p>
      </dgm:t>
    </dgm:pt>
    <dgm:pt modelId="{9A7F5CD1-7220-40F4-B530-49E69DE1AA10}">
      <dgm:prSet/>
      <dgm:spPr/>
      <dgm:t>
        <a:bodyPr/>
        <a:lstStyle/>
        <a:p>
          <a:r>
            <a:rPr lang="en-US">
              <a:solidFill>
                <a:srgbClr val="FF0000"/>
              </a:solidFill>
            </a:rPr>
            <a:t>Global Sales requests LATAM BAN against global account – BAN must be created with LATAM local entity details</a:t>
          </a:r>
        </a:p>
      </dgm:t>
    </dgm:pt>
    <dgm:pt modelId="{892A2D63-1986-4229-9C03-91CAA92450B2}" type="parTrans" cxnId="{A500D74C-B3F8-439B-90EC-27CD1C9AEA2C}">
      <dgm:prSet/>
      <dgm:spPr/>
      <dgm:t>
        <a:bodyPr/>
        <a:lstStyle/>
        <a:p>
          <a:endParaRPr lang="en-US"/>
        </a:p>
      </dgm:t>
    </dgm:pt>
    <dgm:pt modelId="{919F612C-6C83-4E59-B98C-ACAE7660F62F}" type="sibTrans" cxnId="{A500D74C-B3F8-439B-90EC-27CD1C9AEA2C}">
      <dgm:prSet/>
      <dgm:spPr/>
      <dgm:t>
        <a:bodyPr/>
        <a:lstStyle/>
        <a:p>
          <a:endParaRPr lang="en-US"/>
        </a:p>
      </dgm:t>
    </dgm:pt>
    <dgm:pt modelId="{C04B03D0-D2E6-4DF0-A1C6-B135AE220D01}">
      <dgm:prSet/>
      <dgm:spPr/>
      <dgm:t>
        <a:bodyPr/>
        <a:lstStyle/>
        <a:p>
          <a:r>
            <a:rPr lang="en-US"/>
            <a:t>LATAM Order Desk will assign Siebel 8 order to existing global account</a:t>
          </a:r>
        </a:p>
      </dgm:t>
    </dgm:pt>
    <dgm:pt modelId="{1C3DE4AA-89F3-4E81-B3A0-505F490F5ACC}" type="parTrans" cxnId="{5688DFE4-7770-41DA-A9E1-5D5C7DE7EC1F}">
      <dgm:prSet/>
      <dgm:spPr/>
      <dgm:t>
        <a:bodyPr/>
        <a:lstStyle/>
        <a:p>
          <a:endParaRPr lang="en-US"/>
        </a:p>
      </dgm:t>
    </dgm:pt>
    <dgm:pt modelId="{84D2F711-4079-4DC2-A440-BC9F14842299}" type="sibTrans" cxnId="{5688DFE4-7770-41DA-A9E1-5D5C7DE7EC1F}">
      <dgm:prSet/>
      <dgm:spPr/>
      <dgm:t>
        <a:bodyPr/>
        <a:lstStyle/>
        <a:p>
          <a:endParaRPr lang="en-US"/>
        </a:p>
      </dgm:t>
    </dgm:pt>
    <dgm:pt modelId="{EA1A8266-5626-400B-8F1E-EC98D9DEBE5D}">
      <dgm:prSet/>
      <dgm:spPr/>
      <dgm:t>
        <a:bodyPr/>
        <a:lstStyle/>
        <a:p>
          <a:r>
            <a:rPr lang="en-US"/>
            <a:t>If account does not exist, then LATAM Order Desk contacts sold region to get account established</a:t>
          </a:r>
        </a:p>
      </dgm:t>
    </dgm:pt>
    <dgm:pt modelId="{378F3B03-D438-4D67-AE3D-6E036446A209}" type="parTrans" cxnId="{CF4958EC-70F8-4C39-B71F-961343B25BBA}">
      <dgm:prSet/>
      <dgm:spPr/>
      <dgm:t>
        <a:bodyPr/>
        <a:lstStyle/>
        <a:p>
          <a:endParaRPr lang="en-US"/>
        </a:p>
      </dgm:t>
    </dgm:pt>
    <dgm:pt modelId="{2A125C5B-9E6C-449C-B021-CB51C83E869B}" type="sibTrans" cxnId="{CF4958EC-70F8-4C39-B71F-961343B25BBA}">
      <dgm:prSet/>
      <dgm:spPr/>
      <dgm:t>
        <a:bodyPr/>
        <a:lstStyle/>
        <a:p>
          <a:endParaRPr lang="en-US"/>
        </a:p>
      </dgm:t>
    </dgm:pt>
    <dgm:pt modelId="{47EC3538-2B67-4275-887E-63332CE4FC28}">
      <dgm:prSet/>
      <dgm:spPr/>
      <dgm:t>
        <a:bodyPr/>
        <a:lstStyle/>
        <a:p>
          <a:r>
            <a:rPr lang="en-US"/>
            <a:t>LATAM Order Desk will review/approve LATAM BAN request</a:t>
          </a:r>
        </a:p>
      </dgm:t>
    </dgm:pt>
    <dgm:pt modelId="{BAE895A6-460E-452D-8494-4B97CE82DFEA}" type="parTrans" cxnId="{E8A02E0A-2097-464E-823E-0BD1BE1ED4C2}">
      <dgm:prSet/>
      <dgm:spPr/>
      <dgm:t>
        <a:bodyPr/>
        <a:lstStyle/>
        <a:p>
          <a:endParaRPr lang="en-US"/>
        </a:p>
      </dgm:t>
    </dgm:pt>
    <dgm:pt modelId="{16316BC7-1EC8-4405-95F8-08401D0332DA}" type="sibTrans" cxnId="{E8A02E0A-2097-464E-823E-0BD1BE1ED4C2}">
      <dgm:prSet/>
      <dgm:spPr/>
      <dgm:t>
        <a:bodyPr/>
        <a:lstStyle/>
        <a:p>
          <a:endParaRPr lang="en-US"/>
        </a:p>
      </dgm:t>
    </dgm:pt>
    <dgm:pt modelId="{D0E3612A-90A0-4170-8CFD-290F5A7C2519}">
      <dgm:prSet/>
      <dgm:spPr/>
      <dgm:t>
        <a:bodyPr/>
        <a:lstStyle/>
        <a:p>
          <a:r>
            <a:rPr lang="en-US"/>
            <a:t>LATAM Billing Production assigns Tax Profile based on legal entity</a:t>
          </a:r>
          <a:br>
            <a:rPr lang="en-US"/>
          </a:br>
          <a:endParaRPr lang="en-US"/>
        </a:p>
      </dgm:t>
    </dgm:pt>
    <dgm:pt modelId="{3A57D237-B840-46C1-A430-E093CFD4B3C8}" type="parTrans" cxnId="{902781BE-16CA-488A-93E6-4AA28FF4DF24}">
      <dgm:prSet/>
      <dgm:spPr/>
      <dgm:t>
        <a:bodyPr/>
        <a:lstStyle/>
        <a:p>
          <a:endParaRPr lang="en-US"/>
        </a:p>
      </dgm:t>
    </dgm:pt>
    <dgm:pt modelId="{F81C1379-05BA-4A1D-A76D-45B777E47C4D}" type="sibTrans" cxnId="{902781BE-16CA-488A-93E6-4AA28FF4DF24}">
      <dgm:prSet/>
      <dgm:spPr/>
      <dgm:t>
        <a:bodyPr/>
        <a:lstStyle/>
        <a:p>
          <a:endParaRPr lang="en-US"/>
        </a:p>
      </dgm:t>
    </dgm:pt>
    <dgm:pt modelId="{4C1DBD59-2D2D-499F-9659-36A965031C86}">
      <dgm:prSet/>
      <dgm:spPr/>
      <dgm:t>
        <a:bodyPr/>
        <a:lstStyle/>
        <a:p>
          <a:r>
            <a:rPr lang="en-US"/>
            <a:t>NA/EMEA/APAC Sold global DIA/HSIP</a:t>
          </a:r>
        </a:p>
      </dgm:t>
    </dgm:pt>
    <dgm:pt modelId="{89ACC9CE-A861-432A-BB7A-222542590F8A}" type="parTrans" cxnId="{E54EE527-2258-4EF2-8F21-374E268120CE}">
      <dgm:prSet/>
      <dgm:spPr/>
      <dgm:t>
        <a:bodyPr/>
        <a:lstStyle/>
        <a:p>
          <a:endParaRPr lang="en-US"/>
        </a:p>
      </dgm:t>
    </dgm:pt>
    <dgm:pt modelId="{A2AEB7AE-0D17-4B7F-8F4A-AC77AEB1BFEE}" type="sibTrans" cxnId="{E54EE527-2258-4EF2-8F21-374E268120CE}">
      <dgm:prSet/>
      <dgm:spPr/>
      <dgm:t>
        <a:bodyPr/>
        <a:lstStyle/>
        <a:p>
          <a:endParaRPr lang="en-US"/>
        </a:p>
      </dgm:t>
    </dgm:pt>
    <dgm:pt modelId="{F83E0302-924A-43AC-8258-9B50C854F84B}">
      <dgm:prSet/>
      <dgm:spPr/>
      <dgm:t>
        <a:bodyPr/>
        <a:lstStyle/>
        <a:p>
          <a:r>
            <a:rPr lang="en-US"/>
            <a:t>Global Sales creates global account &amp; opportunity for quote/order.</a:t>
          </a:r>
        </a:p>
      </dgm:t>
    </dgm:pt>
    <dgm:pt modelId="{D17AF7A1-1964-4614-9322-29E0A5C22A4F}" type="parTrans" cxnId="{7607B827-FB26-42E4-9E1B-03A398801A1D}">
      <dgm:prSet/>
      <dgm:spPr/>
      <dgm:t>
        <a:bodyPr/>
        <a:lstStyle/>
        <a:p>
          <a:endParaRPr lang="en-US"/>
        </a:p>
      </dgm:t>
    </dgm:pt>
    <dgm:pt modelId="{61F21FA4-1BE8-4302-BF48-A35F42958642}" type="sibTrans" cxnId="{7607B827-FB26-42E4-9E1B-03A398801A1D}">
      <dgm:prSet/>
      <dgm:spPr/>
      <dgm:t>
        <a:bodyPr/>
        <a:lstStyle/>
        <a:p>
          <a:endParaRPr lang="en-US"/>
        </a:p>
      </dgm:t>
    </dgm:pt>
    <dgm:pt modelId="{A084FA68-21FA-4DB2-8F80-4BFFBDF1543F}">
      <dgm:prSet/>
      <dgm:spPr/>
      <dgm:t>
        <a:bodyPr/>
        <a:lstStyle/>
        <a:p>
          <a:r>
            <a:rPr lang="en-US"/>
            <a:t>Global Sales requests LATAM BAN for legal billing entity.</a:t>
          </a:r>
        </a:p>
      </dgm:t>
    </dgm:pt>
    <dgm:pt modelId="{78CC74D3-71E7-4305-ADC2-E7B4A99D6421}" type="parTrans" cxnId="{3EE3C921-E3E0-4DB0-B3C2-34BC99EE0F16}">
      <dgm:prSet/>
      <dgm:spPr/>
      <dgm:t>
        <a:bodyPr/>
        <a:lstStyle/>
        <a:p>
          <a:endParaRPr lang="en-US"/>
        </a:p>
      </dgm:t>
    </dgm:pt>
    <dgm:pt modelId="{DC09B42E-3DE9-452B-A103-28DE0F1DD6D8}" type="sibTrans" cxnId="{3EE3C921-E3E0-4DB0-B3C2-34BC99EE0F16}">
      <dgm:prSet/>
      <dgm:spPr/>
      <dgm:t>
        <a:bodyPr/>
        <a:lstStyle/>
        <a:p>
          <a:endParaRPr lang="en-US"/>
        </a:p>
      </dgm:t>
    </dgm:pt>
    <dgm:pt modelId="{BE7CEA53-7AEF-4052-9AFA-A77F2D2B27EA}">
      <dgm:prSet/>
      <dgm:spPr/>
      <dgm:t>
        <a:bodyPr/>
        <a:lstStyle/>
        <a:p>
          <a:r>
            <a:rPr lang="en-US"/>
            <a:t>LATAM Order Desk reviews/approves BAN</a:t>
          </a:r>
        </a:p>
      </dgm:t>
    </dgm:pt>
    <dgm:pt modelId="{4B9C8FF7-A7F2-4CDE-B1AB-19279BB89017}" type="parTrans" cxnId="{06B16536-A448-4C37-ABBE-9D8BAAAE7D3F}">
      <dgm:prSet/>
      <dgm:spPr/>
      <dgm:t>
        <a:bodyPr/>
        <a:lstStyle/>
        <a:p>
          <a:endParaRPr lang="en-US"/>
        </a:p>
      </dgm:t>
    </dgm:pt>
    <dgm:pt modelId="{0712013C-A312-4D79-B08D-E3CDB17E4A26}" type="sibTrans" cxnId="{06B16536-A448-4C37-ABBE-9D8BAAAE7D3F}">
      <dgm:prSet/>
      <dgm:spPr/>
      <dgm:t>
        <a:bodyPr/>
        <a:lstStyle/>
        <a:p>
          <a:endParaRPr lang="en-US"/>
        </a:p>
      </dgm:t>
    </dgm:pt>
    <dgm:pt modelId="{7EDE34DD-7B56-4766-B825-74E35915D01F}">
      <dgm:prSet/>
      <dgm:spPr/>
      <dgm:t>
        <a:bodyPr/>
        <a:lstStyle/>
        <a:p>
          <a:r>
            <a:rPr lang="en-US"/>
            <a:t>LATAM Billing Production assigns Tax Profile</a:t>
          </a:r>
          <a:br>
            <a:rPr lang="en-US"/>
          </a:br>
          <a:endParaRPr lang="en-US"/>
        </a:p>
      </dgm:t>
    </dgm:pt>
    <dgm:pt modelId="{A2923D78-6FC1-4F15-A823-268EFC6F6D1B}" type="parTrans" cxnId="{6528C8FD-EB3D-4999-870D-286FAF2C8E49}">
      <dgm:prSet/>
      <dgm:spPr/>
      <dgm:t>
        <a:bodyPr/>
        <a:lstStyle/>
        <a:p>
          <a:endParaRPr lang="en-US"/>
        </a:p>
      </dgm:t>
    </dgm:pt>
    <dgm:pt modelId="{5A4CF16B-5AF0-4AA0-AD02-6DF66FAC6329}" type="sibTrans" cxnId="{6528C8FD-EB3D-4999-870D-286FAF2C8E49}">
      <dgm:prSet/>
      <dgm:spPr/>
      <dgm:t>
        <a:bodyPr/>
        <a:lstStyle/>
        <a:p>
          <a:endParaRPr lang="en-US"/>
        </a:p>
      </dgm:t>
    </dgm:pt>
    <dgm:pt modelId="{EC658B58-A79F-4035-93E4-45B4E3F77F4C}">
      <dgm:prSet/>
      <dgm:spPr/>
      <dgm:t>
        <a:bodyPr/>
        <a:lstStyle/>
        <a:p>
          <a:r>
            <a:rPr lang="en-US"/>
            <a:t>LATAM Sold regional product</a:t>
          </a:r>
        </a:p>
      </dgm:t>
    </dgm:pt>
    <dgm:pt modelId="{47283AF0-17DE-49CC-8BDA-5BD1B60E61EA}" type="parTrans" cxnId="{E7180EA3-34A3-48CE-9E92-2282D2EB9ECF}">
      <dgm:prSet/>
      <dgm:spPr/>
      <dgm:t>
        <a:bodyPr/>
        <a:lstStyle/>
        <a:p>
          <a:endParaRPr lang="en-US"/>
        </a:p>
      </dgm:t>
    </dgm:pt>
    <dgm:pt modelId="{65F55936-C616-49AA-9B29-F4B18F803D39}" type="sibTrans" cxnId="{E7180EA3-34A3-48CE-9E92-2282D2EB9ECF}">
      <dgm:prSet/>
      <dgm:spPr/>
      <dgm:t>
        <a:bodyPr/>
        <a:lstStyle/>
        <a:p>
          <a:endParaRPr lang="en-US"/>
        </a:p>
      </dgm:t>
    </dgm:pt>
    <dgm:pt modelId="{23625BA3-EE98-4479-BE8B-D1AB06C4BD24}">
      <dgm:prSet/>
      <dgm:spPr/>
      <dgm:t>
        <a:bodyPr/>
        <a:lstStyle/>
        <a:p>
          <a:r>
            <a:rPr lang="en-US" sz="1100"/>
            <a:t>LATAM Sales will search for existing global account.  </a:t>
          </a:r>
        </a:p>
      </dgm:t>
    </dgm:pt>
    <dgm:pt modelId="{6C218548-33A6-48D0-9594-BF5338855F11}" type="parTrans" cxnId="{3D94BDAB-0B8C-4B31-8E2D-DF3E3AEB1DD3}">
      <dgm:prSet/>
      <dgm:spPr/>
      <dgm:t>
        <a:bodyPr/>
        <a:lstStyle/>
        <a:p>
          <a:endParaRPr lang="en-US"/>
        </a:p>
      </dgm:t>
    </dgm:pt>
    <dgm:pt modelId="{B717403C-921E-45B8-8131-8D297225B3DF}" type="sibTrans" cxnId="{3D94BDAB-0B8C-4B31-8E2D-DF3E3AEB1DD3}">
      <dgm:prSet/>
      <dgm:spPr/>
      <dgm:t>
        <a:bodyPr/>
        <a:lstStyle/>
        <a:p>
          <a:endParaRPr lang="en-US"/>
        </a:p>
      </dgm:t>
    </dgm:pt>
    <dgm:pt modelId="{749EE4D5-D2A9-4072-8B4C-B9E813E8B486}">
      <dgm:prSet custT="1"/>
      <dgm:spPr/>
      <dgm:t>
        <a:bodyPr/>
        <a:lstStyle/>
        <a:p>
          <a:r>
            <a:rPr lang="en-US" sz="1100"/>
            <a:t>If global account exists, global account owner adds new Operating Unit to global account and manually pushes to Siebel (if account is not already integrated).  Global account owner adds LATAM Sales to account team. </a:t>
          </a:r>
        </a:p>
      </dgm:t>
    </dgm:pt>
    <dgm:pt modelId="{1F18067D-EA1E-4349-B292-30BBAEC14DF6}" type="parTrans" cxnId="{7FC7FC98-962D-4D76-A74F-C8FDBD2F71A6}">
      <dgm:prSet/>
      <dgm:spPr/>
      <dgm:t>
        <a:bodyPr/>
        <a:lstStyle/>
        <a:p>
          <a:endParaRPr lang="en-US"/>
        </a:p>
      </dgm:t>
    </dgm:pt>
    <dgm:pt modelId="{E940EF65-7427-49EA-9500-83195FBCDEA8}" type="sibTrans" cxnId="{7FC7FC98-962D-4D76-A74F-C8FDBD2F71A6}">
      <dgm:prSet/>
      <dgm:spPr/>
      <dgm:t>
        <a:bodyPr/>
        <a:lstStyle/>
        <a:p>
          <a:endParaRPr lang="en-US"/>
        </a:p>
      </dgm:t>
    </dgm:pt>
    <dgm:pt modelId="{1AC7E130-469B-4DF3-B41E-3D19B8666D80}">
      <dgm:prSet custT="1"/>
      <dgm:spPr/>
      <dgm:t>
        <a:bodyPr/>
        <a:lstStyle/>
        <a:p>
          <a:r>
            <a:rPr lang="en-US" sz="1100"/>
            <a:t>If no global account exists, then LATAM Sales will create the account and be the account owner</a:t>
          </a:r>
          <a:br>
            <a:rPr lang="en-US" sz="1100"/>
          </a:br>
          <a:endParaRPr lang="en-US" sz="1100"/>
        </a:p>
      </dgm:t>
    </dgm:pt>
    <dgm:pt modelId="{875BCB94-01B9-4EC4-9352-6E9C37025BCD}" type="parTrans" cxnId="{0FB54B45-CA0D-49F7-9EBE-8F2D0F752E4F}">
      <dgm:prSet/>
      <dgm:spPr/>
      <dgm:t>
        <a:bodyPr/>
        <a:lstStyle/>
        <a:p>
          <a:endParaRPr lang="en-US"/>
        </a:p>
      </dgm:t>
    </dgm:pt>
    <dgm:pt modelId="{E931E8E2-5EB4-43EF-BFCD-6D2C4CF60FC6}" type="sibTrans" cxnId="{0FB54B45-CA0D-49F7-9EBE-8F2D0F752E4F}">
      <dgm:prSet/>
      <dgm:spPr/>
      <dgm:t>
        <a:bodyPr/>
        <a:lstStyle/>
        <a:p>
          <a:endParaRPr lang="en-US"/>
        </a:p>
      </dgm:t>
    </dgm:pt>
    <dgm:pt modelId="{85B8AE9C-521D-419F-96BB-925CCECC6844}">
      <dgm:prSet/>
      <dgm:spPr/>
      <dgm:t>
        <a:bodyPr/>
        <a:lstStyle/>
        <a:p>
          <a:r>
            <a:rPr lang="en-US"/>
            <a:t>LATAM entity approaches NA/EMEA/APAC Sales (is this common??)</a:t>
          </a:r>
        </a:p>
      </dgm:t>
    </dgm:pt>
    <dgm:pt modelId="{3530CDF2-CE1B-4A0B-B642-5DA2AFFD3B01}" type="parTrans" cxnId="{64401BBB-D9A4-4ACA-A9D8-EF59D9616AA9}">
      <dgm:prSet/>
      <dgm:spPr/>
      <dgm:t>
        <a:bodyPr/>
        <a:lstStyle/>
        <a:p>
          <a:endParaRPr lang="en-US"/>
        </a:p>
      </dgm:t>
    </dgm:pt>
    <dgm:pt modelId="{DC4DA69E-66BC-4C75-958E-876634CE1DA5}" type="sibTrans" cxnId="{64401BBB-D9A4-4ACA-A9D8-EF59D9616AA9}">
      <dgm:prSet/>
      <dgm:spPr/>
      <dgm:t>
        <a:bodyPr/>
        <a:lstStyle/>
        <a:p>
          <a:endParaRPr lang="en-US"/>
        </a:p>
      </dgm:t>
    </dgm:pt>
    <dgm:pt modelId="{C5856A0C-2194-4F31-9775-AA848787FF50}">
      <dgm:prSet/>
      <dgm:spPr/>
      <dgm:t>
        <a:bodyPr/>
        <a:lstStyle/>
        <a:p>
          <a:r>
            <a:rPr lang="en-US" sz="1100"/>
            <a:t>Global Sales will search for existing LATAM account.  </a:t>
          </a:r>
        </a:p>
      </dgm:t>
    </dgm:pt>
    <dgm:pt modelId="{5CF49A42-CF31-450E-954E-618C102F44CD}" type="parTrans" cxnId="{E3BA538E-A1F4-4B7C-9AE8-285987E1CF35}">
      <dgm:prSet/>
      <dgm:spPr/>
      <dgm:t>
        <a:bodyPr/>
        <a:lstStyle/>
        <a:p>
          <a:endParaRPr lang="en-US"/>
        </a:p>
      </dgm:t>
    </dgm:pt>
    <dgm:pt modelId="{AD1C81B5-40F4-43D5-A83F-DDFB8D2A3F16}" type="sibTrans" cxnId="{E3BA538E-A1F4-4B7C-9AE8-285987E1CF35}">
      <dgm:prSet/>
      <dgm:spPr/>
      <dgm:t>
        <a:bodyPr/>
        <a:lstStyle/>
        <a:p>
          <a:endParaRPr lang="en-US"/>
        </a:p>
      </dgm:t>
    </dgm:pt>
    <dgm:pt modelId="{7AC176A4-E08A-4F12-9DD4-5111D859C1F5}">
      <dgm:prSet custT="1"/>
      <dgm:spPr/>
      <dgm:t>
        <a:bodyPr/>
        <a:lstStyle/>
        <a:p>
          <a:r>
            <a:rPr lang="en-US" sz="1100"/>
            <a:t>If LATAM account exists, global Sales asks LATAM to be added to the account team so they can quote against the account</a:t>
          </a:r>
        </a:p>
      </dgm:t>
    </dgm:pt>
    <dgm:pt modelId="{0A0D5109-20D9-41E4-99E4-92A76A937626}" type="parTrans" cxnId="{A0BFE4B3-1067-444F-A9CC-AD6DA129E6C6}">
      <dgm:prSet/>
      <dgm:spPr/>
      <dgm:t>
        <a:bodyPr/>
        <a:lstStyle/>
        <a:p>
          <a:endParaRPr lang="en-US"/>
        </a:p>
      </dgm:t>
    </dgm:pt>
    <dgm:pt modelId="{023A88A6-43E2-4EF7-91ED-5245B1128420}" type="sibTrans" cxnId="{A0BFE4B3-1067-444F-A9CC-AD6DA129E6C6}">
      <dgm:prSet/>
      <dgm:spPr/>
      <dgm:t>
        <a:bodyPr/>
        <a:lstStyle/>
        <a:p>
          <a:endParaRPr lang="en-US"/>
        </a:p>
      </dgm:t>
    </dgm:pt>
    <dgm:pt modelId="{8B9D18BE-BA5B-4CC7-B468-CFA0860CFC3E}">
      <dgm:prSet custT="1"/>
      <dgm:spPr/>
      <dgm:t>
        <a:bodyPr/>
        <a:lstStyle/>
        <a:p>
          <a:r>
            <a:rPr lang="en-US" sz="1100"/>
            <a:t>If no LATAM account exists, then global Sales will create the account and be the account owner</a:t>
          </a:r>
        </a:p>
      </dgm:t>
    </dgm:pt>
    <dgm:pt modelId="{D2C30885-B790-46E5-B0CA-FD4888516286}" type="parTrans" cxnId="{92F52187-C05D-4F19-A2E9-38B359A67E59}">
      <dgm:prSet/>
      <dgm:spPr/>
      <dgm:t>
        <a:bodyPr/>
        <a:lstStyle/>
        <a:p>
          <a:endParaRPr lang="en-US"/>
        </a:p>
      </dgm:t>
    </dgm:pt>
    <dgm:pt modelId="{D353EEB9-A991-47EF-B854-9A9990854AA9}" type="sibTrans" cxnId="{92F52187-C05D-4F19-A2E9-38B359A67E59}">
      <dgm:prSet/>
      <dgm:spPr/>
      <dgm:t>
        <a:bodyPr/>
        <a:lstStyle/>
        <a:p>
          <a:endParaRPr lang="en-US"/>
        </a:p>
      </dgm:t>
    </dgm:pt>
    <dgm:pt modelId="{0C614915-DFFB-4357-A661-34122FEA528F}">
      <dgm:prSet custT="1"/>
      <dgm:spPr/>
      <dgm:t>
        <a:bodyPr/>
        <a:lstStyle/>
        <a:p>
          <a:r>
            <a:rPr lang="en-US" sz="1100"/>
            <a:t>If local LATAM customer account is required, then global account owner creates &amp; owns that account.  LATAM is added to account team.</a:t>
          </a:r>
        </a:p>
      </dgm:t>
    </dgm:pt>
    <dgm:pt modelId="{5F2EC639-E6A0-45A2-9C86-4E33C9751C13}" type="parTrans" cxnId="{11300DEF-BFBA-44FC-BAB5-9E8BAD0F1222}">
      <dgm:prSet/>
      <dgm:spPr/>
      <dgm:t>
        <a:bodyPr/>
        <a:lstStyle/>
        <a:p>
          <a:endParaRPr lang="en-US"/>
        </a:p>
      </dgm:t>
    </dgm:pt>
    <dgm:pt modelId="{C07D2A9D-25C4-46FB-BD90-54CB20634972}" type="sibTrans" cxnId="{11300DEF-BFBA-44FC-BAB5-9E8BAD0F1222}">
      <dgm:prSet/>
      <dgm:spPr/>
      <dgm:t>
        <a:bodyPr/>
        <a:lstStyle/>
        <a:p>
          <a:endParaRPr lang="en-US"/>
        </a:p>
      </dgm:t>
    </dgm:pt>
    <dgm:pt modelId="{A1CA5779-F068-4BC0-A59F-A12A89D8E511}" type="pres">
      <dgm:prSet presAssocID="{EB2CA161-D54C-4F4B-8FCA-59A97FFE4E8F}" presName="Name0" presStyleCnt="0">
        <dgm:presLayoutVars>
          <dgm:dir/>
          <dgm:animLvl val="lvl"/>
          <dgm:resizeHandles val="exact"/>
        </dgm:presLayoutVars>
      </dgm:prSet>
      <dgm:spPr/>
    </dgm:pt>
    <dgm:pt modelId="{C46B4011-8CBF-4A3C-890B-3C5A4A7AE73C}" type="pres">
      <dgm:prSet presAssocID="{BA7241EB-87C8-4A6C-A760-C4CC5EE9A12D}" presName="composite" presStyleCnt="0"/>
      <dgm:spPr/>
    </dgm:pt>
    <dgm:pt modelId="{FF9DA591-05E7-4921-936B-AAB209B4BAB3}" type="pres">
      <dgm:prSet presAssocID="{BA7241EB-87C8-4A6C-A760-C4CC5EE9A12D}" presName="parTx" presStyleLbl="alignNode1" presStyleIdx="0" presStyleCnt="4">
        <dgm:presLayoutVars>
          <dgm:chMax val="0"/>
          <dgm:chPref val="0"/>
        </dgm:presLayoutVars>
      </dgm:prSet>
      <dgm:spPr/>
    </dgm:pt>
    <dgm:pt modelId="{94B4963D-E625-4A78-857D-D7B781CA80A6}" type="pres">
      <dgm:prSet presAssocID="{BA7241EB-87C8-4A6C-A760-C4CC5EE9A12D}" presName="desTx" presStyleLbl="alignAccFollowNode1" presStyleIdx="0" presStyleCnt="4">
        <dgm:presLayoutVars/>
      </dgm:prSet>
      <dgm:spPr/>
    </dgm:pt>
    <dgm:pt modelId="{82527388-FB64-4252-A991-D21F6FBD7940}" type="pres">
      <dgm:prSet presAssocID="{88CA88C9-FE5C-4E19-BBBB-B4C31244F4AE}" presName="space" presStyleCnt="0"/>
      <dgm:spPr/>
    </dgm:pt>
    <dgm:pt modelId="{C615FF8F-1128-4979-861D-7ACB54683434}" type="pres">
      <dgm:prSet presAssocID="{4C1DBD59-2D2D-499F-9659-36A965031C86}" presName="composite" presStyleCnt="0"/>
      <dgm:spPr/>
    </dgm:pt>
    <dgm:pt modelId="{787A7C55-954F-48EB-8AF2-3B1211E334D4}" type="pres">
      <dgm:prSet presAssocID="{4C1DBD59-2D2D-499F-9659-36A965031C86}" presName="parTx" presStyleLbl="alignNode1" presStyleIdx="1" presStyleCnt="4">
        <dgm:presLayoutVars>
          <dgm:chMax val="0"/>
          <dgm:chPref val="0"/>
        </dgm:presLayoutVars>
      </dgm:prSet>
      <dgm:spPr/>
    </dgm:pt>
    <dgm:pt modelId="{ABB4235F-C252-4656-AA65-A2C982812F3D}" type="pres">
      <dgm:prSet presAssocID="{4C1DBD59-2D2D-499F-9659-36A965031C86}" presName="desTx" presStyleLbl="alignAccFollowNode1" presStyleIdx="1" presStyleCnt="4">
        <dgm:presLayoutVars/>
      </dgm:prSet>
      <dgm:spPr/>
    </dgm:pt>
    <dgm:pt modelId="{A583AAB7-1714-478B-8176-D054BAF70C2D}" type="pres">
      <dgm:prSet presAssocID="{A2AEB7AE-0D17-4B7F-8F4A-AC77AEB1BFEE}" presName="space" presStyleCnt="0"/>
      <dgm:spPr/>
    </dgm:pt>
    <dgm:pt modelId="{E6C3957A-B901-4FB4-9D68-B7C140411163}" type="pres">
      <dgm:prSet presAssocID="{EC658B58-A79F-4035-93E4-45B4E3F77F4C}" presName="composite" presStyleCnt="0"/>
      <dgm:spPr/>
    </dgm:pt>
    <dgm:pt modelId="{DB0E60B9-A62B-4EEA-9708-53B201E089B2}" type="pres">
      <dgm:prSet presAssocID="{EC658B58-A79F-4035-93E4-45B4E3F77F4C}" presName="parTx" presStyleLbl="alignNode1" presStyleIdx="2" presStyleCnt="4">
        <dgm:presLayoutVars>
          <dgm:chMax val="0"/>
          <dgm:chPref val="0"/>
        </dgm:presLayoutVars>
      </dgm:prSet>
      <dgm:spPr/>
    </dgm:pt>
    <dgm:pt modelId="{2580D207-52AB-4FF0-B770-21D45B451684}" type="pres">
      <dgm:prSet presAssocID="{EC658B58-A79F-4035-93E4-45B4E3F77F4C}" presName="desTx" presStyleLbl="alignAccFollowNode1" presStyleIdx="2" presStyleCnt="4">
        <dgm:presLayoutVars/>
      </dgm:prSet>
      <dgm:spPr/>
    </dgm:pt>
    <dgm:pt modelId="{F03AA332-67D9-4243-9D8E-1209700C18F9}" type="pres">
      <dgm:prSet presAssocID="{65F55936-C616-49AA-9B29-F4B18F803D39}" presName="space" presStyleCnt="0"/>
      <dgm:spPr/>
    </dgm:pt>
    <dgm:pt modelId="{876CC1C1-8F1E-4D98-83FC-AE49E53430C5}" type="pres">
      <dgm:prSet presAssocID="{85B8AE9C-521D-419F-96BB-925CCECC6844}" presName="composite" presStyleCnt="0"/>
      <dgm:spPr/>
    </dgm:pt>
    <dgm:pt modelId="{23457788-A7A2-4AC7-B350-AE11BBA58228}" type="pres">
      <dgm:prSet presAssocID="{85B8AE9C-521D-419F-96BB-925CCECC6844}" presName="parTx" presStyleLbl="alignNode1" presStyleIdx="3" presStyleCnt="4">
        <dgm:presLayoutVars>
          <dgm:chMax val="0"/>
          <dgm:chPref val="0"/>
        </dgm:presLayoutVars>
      </dgm:prSet>
      <dgm:spPr/>
    </dgm:pt>
    <dgm:pt modelId="{8199830E-C2AB-4F5D-B2B9-1D273224E34B}" type="pres">
      <dgm:prSet presAssocID="{85B8AE9C-521D-419F-96BB-925CCECC6844}" presName="desTx" presStyleLbl="alignAccFollowNode1" presStyleIdx="3" presStyleCnt="4">
        <dgm:presLayoutVars/>
      </dgm:prSet>
      <dgm:spPr/>
    </dgm:pt>
  </dgm:ptLst>
  <dgm:cxnLst>
    <dgm:cxn modelId="{CC5CEC06-12B2-4F40-9CB5-F4BF30160AB4}" type="presOf" srcId="{EA1A8266-5626-400B-8F1E-EC98D9DEBE5D}" destId="{94B4963D-E625-4A78-857D-D7B781CA80A6}" srcOrd="0" destOrd="3" presId="urn:microsoft.com/office/officeart/2016/7/layout/HorizontalActionList"/>
    <dgm:cxn modelId="{1400080A-707F-4656-92A4-C5393B583596}" type="presOf" srcId="{0C614915-DFFB-4357-A661-34122FEA528F}" destId="{2580D207-52AB-4FF0-B770-21D45B451684}" srcOrd="0" destOrd="2" presId="urn:microsoft.com/office/officeart/2016/7/layout/HorizontalActionList"/>
    <dgm:cxn modelId="{E8A02E0A-2097-464E-823E-0BD1BE1ED4C2}" srcId="{BA7241EB-87C8-4A6C-A760-C4CC5EE9A12D}" destId="{47EC3538-2B67-4275-887E-63332CE4FC28}" srcOrd="3" destOrd="0" parTransId="{BAE895A6-460E-452D-8494-4B97CE82DFEA}" sibTransId="{16316BC7-1EC8-4405-95F8-08401D0332DA}"/>
    <dgm:cxn modelId="{3EE3C921-E3E0-4DB0-B3C2-34BC99EE0F16}" srcId="{4C1DBD59-2D2D-499F-9659-36A965031C86}" destId="{A084FA68-21FA-4DB2-8F80-4BFFBDF1543F}" srcOrd="1" destOrd="0" parTransId="{78CC74D3-71E7-4305-ADC2-E7B4A99D6421}" sibTransId="{DC09B42E-3DE9-452B-A103-28DE0F1DD6D8}"/>
    <dgm:cxn modelId="{2DE1E022-F4DD-4FB1-886C-E611C2E09878}" type="presOf" srcId="{C04B03D0-D2E6-4DF0-A1C6-B135AE220D01}" destId="{94B4963D-E625-4A78-857D-D7B781CA80A6}" srcOrd="0" destOrd="2" presId="urn:microsoft.com/office/officeart/2016/7/layout/HorizontalActionList"/>
    <dgm:cxn modelId="{C510CA24-B98D-45E1-AAF5-7A43A88407C0}" type="presOf" srcId="{85B8AE9C-521D-419F-96BB-925CCECC6844}" destId="{23457788-A7A2-4AC7-B350-AE11BBA58228}" srcOrd="0" destOrd="0" presId="urn:microsoft.com/office/officeart/2016/7/layout/HorizontalActionList"/>
    <dgm:cxn modelId="{7607B827-FB26-42E4-9E1B-03A398801A1D}" srcId="{4C1DBD59-2D2D-499F-9659-36A965031C86}" destId="{F83E0302-924A-43AC-8258-9B50C854F84B}" srcOrd="0" destOrd="0" parTransId="{D17AF7A1-1964-4614-9322-29E0A5C22A4F}" sibTransId="{61F21FA4-1BE8-4302-BF48-A35F42958642}"/>
    <dgm:cxn modelId="{E54EE527-2258-4EF2-8F21-374E268120CE}" srcId="{EB2CA161-D54C-4F4B-8FCA-59A97FFE4E8F}" destId="{4C1DBD59-2D2D-499F-9659-36A965031C86}" srcOrd="1" destOrd="0" parTransId="{89ACC9CE-A861-432A-BB7A-222542590F8A}" sibTransId="{A2AEB7AE-0D17-4B7F-8F4A-AC77AEB1BFEE}"/>
    <dgm:cxn modelId="{06B16536-A448-4C37-ABBE-9D8BAAAE7D3F}" srcId="{4C1DBD59-2D2D-499F-9659-36A965031C86}" destId="{BE7CEA53-7AEF-4052-9AFA-A77F2D2B27EA}" srcOrd="2" destOrd="0" parTransId="{4B9C8FF7-A7F2-4CDE-B1AB-19279BB89017}" sibTransId="{0712013C-A312-4D79-B08D-E3CDB17E4A26}"/>
    <dgm:cxn modelId="{3801283A-147E-4D5F-B74A-BC0E3BE52A8C}" type="presOf" srcId="{A084FA68-21FA-4DB2-8F80-4BFFBDF1543F}" destId="{ABB4235F-C252-4656-AA65-A2C982812F3D}" srcOrd="0" destOrd="1" presId="urn:microsoft.com/office/officeart/2016/7/layout/HorizontalActionList"/>
    <dgm:cxn modelId="{80BD4840-16BE-4BCF-BF0B-9FF705F81418}" type="presOf" srcId="{EB2CA161-D54C-4F4B-8FCA-59A97FFE4E8F}" destId="{A1CA5779-F068-4BC0-A59F-A12A89D8E511}" srcOrd="0" destOrd="0" presId="urn:microsoft.com/office/officeart/2016/7/layout/HorizontalActionList"/>
    <dgm:cxn modelId="{0FB54B45-CA0D-49F7-9EBE-8F2D0F752E4F}" srcId="{23625BA3-EE98-4479-BE8B-D1AB06C4BD24}" destId="{1AC7E130-469B-4DF3-B41E-3D19B8666D80}" srcOrd="2" destOrd="0" parTransId="{875BCB94-01B9-4EC4-9352-6E9C37025BCD}" sibTransId="{E931E8E2-5EB4-43EF-BFCD-6D2C4CF60FC6}"/>
    <dgm:cxn modelId="{6E368847-4D48-45D4-A5AA-80C641515F65}" type="presOf" srcId="{EC658B58-A79F-4035-93E4-45B4E3F77F4C}" destId="{DB0E60B9-A62B-4EEA-9708-53B201E089B2}" srcOrd="0" destOrd="0" presId="urn:microsoft.com/office/officeart/2016/7/layout/HorizontalActionList"/>
    <dgm:cxn modelId="{0630FD69-B119-4E4E-90E8-5D364E70EEFE}" type="presOf" srcId="{BE7CEA53-7AEF-4052-9AFA-A77F2D2B27EA}" destId="{ABB4235F-C252-4656-AA65-A2C982812F3D}" srcOrd="0" destOrd="2" presId="urn:microsoft.com/office/officeart/2016/7/layout/HorizontalActionList"/>
    <dgm:cxn modelId="{A500D74C-B3F8-439B-90EC-27CD1C9AEA2C}" srcId="{BA7241EB-87C8-4A6C-A760-C4CC5EE9A12D}" destId="{9A7F5CD1-7220-40F4-B530-49E69DE1AA10}" srcOrd="1" destOrd="0" parTransId="{892A2D63-1986-4229-9C03-91CAA92450B2}" sibTransId="{919F612C-6C83-4E59-B98C-ACAE7660F62F}"/>
    <dgm:cxn modelId="{A62E0B55-01B8-48A5-8370-98C9E35309CA}" type="presOf" srcId="{23625BA3-EE98-4479-BE8B-D1AB06C4BD24}" destId="{2580D207-52AB-4FF0-B770-21D45B451684}" srcOrd="0" destOrd="0" presId="urn:microsoft.com/office/officeart/2016/7/layout/HorizontalActionList"/>
    <dgm:cxn modelId="{27D51056-1DCE-47B1-BA11-C3D7EC473844}" type="presOf" srcId="{7AC176A4-E08A-4F12-9DD4-5111D859C1F5}" destId="{8199830E-C2AB-4F5D-B2B9-1D273224E34B}" srcOrd="0" destOrd="1" presId="urn:microsoft.com/office/officeart/2016/7/layout/HorizontalActionList"/>
    <dgm:cxn modelId="{DD946156-1E3A-44FE-A44E-2BF186E7040E}" type="presOf" srcId="{8B9D18BE-BA5B-4CC7-B468-CFA0860CFC3E}" destId="{8199830E-C2AB-4F5D-B2B9-1D273224E34B}" srcOrd="0" destOrd="2" presId="urn:microsoft.com/office/officeart/2016/7/layout/HorizontalActionList"/>
    <dgm:cxn modelId="{F5573858-A3EC-4C54-9B0C-10FFF95BF29C}" type="presOf" srcId="{D0E3612A-90A0-4170-8CFD-290F5A7C2519}" destId="{94B4963D-E625-4A78-857D-D7B781CA80A6}" srcOrd="0" destOrd="5" presId="urn:microsoft.com/office/officeart/2016/7/layout/HorizontalActionList"/>
    <dgm:cxn modelId="{82E0BD59-24EA-43C5-9964-C10EFC6D73C9}" type="presOf" srcId="{ABAE934D-2391-4079-BCC5-A6AB0BB4BA88}" destId="{94B4963D-E625-4A78-857D-D7B781CA80A6}" srcOrd="0" destOrd="0" presId="urn:microsoft.com/office/officeart/2016/7/layout/HorizontalActionList"/>
    <dgm:cxn modelId="{92F52187-C05D-4F19-A2E9-38B359A67E59}" srcId="{C5856A0C-2194-4F31-9775-AA848787FF50}" destId="{8B9D18BE-BA5B-4CC7-B468-CFA0860CFC3E}" srcOrd="1" destOrd="0" parTransId="{D2C30885-B790-46E5-B0CA-FD4888516286}" sibTransId="{D353EEB9-A991-47EF-B854-9A9990854AA9}"/>
    <dgm:cxn modelId="{EC1A918B-FF67-4AF0-B639-827D4130F28A}" type="presOf" srcId="{749EE4D5-D2A9-4072-8B4C-B9E813E8B486}" destId="{2580D207-52AB-4FF0-B770-21D45B451684}" srcOrd="0" destOrd="1" presId="urn:microsoft.com/office/officeart/2016/7/layout/HorizontalActionList"/>
    <dgm:cxn modelId="{3893948B-769F-4247-BAC5-C7D6640801EC}" type="presOf" srcId="{7EDE34DD-7B56-4766-B825-74E35915D01F}" destId="{ABB4235F-C252-4656-AA65-A2C982812F3D}" srcOrd="0" destOrd="3" presId="urn:microsoft.com/office/officeart/2016/7/layout/HorizontalActionList"/>
    <dgm:cxn modelId="{E3BA538E-A1F4-4B7C-9AE8-285987E1CF35}" srcId="{85B8AE9C-521D-419F-96BB-925CCECC6844}" destId="{C5856A0C-2194-4F31-9775-AA848787FF50}" srcOrd="0" destOrd="0" parTransId="{5CF49A42-CF31-450E-954E-618C102F44CD}" sibTransId="{AD1C81B5-40F4-43D5-A83F-DDFB8D2A3F16}"/>
    <dgm:cxn modelId="{7FC7FC98-962D-4D76-A74F-C8FDBD2F71A6}" srcId="{23625BA3-EE98-4479-BE8B-D1AB06C4BD24}" destId="{749EE4D5-D2A9-4072-8B4C-B9E813E8B486}" srcOrd="0" destOrd="0" parTransId="{1F18067D-EA1E-4349-B292-30BBAEC14DF6}" sibTransId="{E940EF65-7427-49EA-9500-83195FBCDEA8}"/>
    <dgm:cxn modelId="{E7180EA3-34A3-48CE-9E92-2282D2EB9ECF}" srcId="{EB2CA161-D54C-4F4B-8FCA-59A97FFE4E8F}" destId="{EC658B58-A79F-4035-93E4-45B4E3F77F4C}" srcOrd="2" destOrd="0" parTransId="{47283AF0-17DE-49CC-8BDA-5BD1B60E61EA}" sibTransId="{65F55936-C616-49AA-9B29-F4B18F803D39}"/>
    <dgm:cxn modelId="{DC2FEFA4-A798-4E7E-8DC7-F6C0D7E8D0D3}" type="presOf" srcId="{1AC7E130-469B-4DF3-B41E-3D19B8666D80}" destId="{2580D207-52AB-4FF0-B770-21D45B451684}" srcOrd="0" destOrd="3" presId="urn:microsoft.com/office/officeart/2016/7/layout/HorizontalActionList"/>
    <dgm:cxn modelId="{3D94BDAB-0B8C-4B31-8E2D-DF3E3AEB1DD3}" srcId="{EC658B58-A79F-4035-93E4-45B4E3F77F4C}" destId="{23625BA3-EE98-4479-BE8B-D1AB06C4BD24}" srcOrd="0" destOrd="0" parTransId="{6C218548-33A6-48D0-9594-BF5338855F11}" sibTransId="{B717403C-921E-45B8-8131-8D297225B3DF}"/>
    <dgm:cxn modelId="{BED4E7AC-2975-4342-A3C5-6DD088BC5C5C}" type="presOf" srcId="{9A7F5CD1-7220-40F4-B530-49E69DE1AA10}" destId="{94B4963D-E625-4A78-857D-D7B781CA80A6}" srcOrd="0" destOrd="1" presId="urn:microsoft.com/office/officeart/2016/7/layout/HorizontalActionList"/>
    <dgm:cxn modelId="{A0BFE4B3-1067-444F-A9CC-AD6DA129E6C6}" srcId="{C5856A0C-2194-4F31-9775-AA848787FF50}" destId="{7AC176A4-E08A-4F12-9DD4-5111D859C1F5}" srcOrd="0" destOrd="0" parTransId="{0A0D5109-20D9-41E4-99E4-92A76A937626}" sibTransId="{023A88A6-43E2-4EF7-91ED-5245B1128420}"/>
    <dgm:cxn modelId="{F84261B6-2AFA-46D7-968A-E33FADC7B682}" type="presOf" srcId="{BA7241EB-87C8-4A6C-A760-C4CC5EE9A12D}" destId="{FF9DA591-05E7-4921-936B-AAB209B4BAB3}" srcOrd="0" destOrd="0" presId="urn:microsoft.com/office/officeart/2016/7/layout/HorizontalActionList"/>
    <dgm:cxn modelId="{4B8D6DB8-36BE-4F24-946E-A1D8BC6B8340}" type="presOf" srcId="{47EC3538-2B67-4275-887E-63332CE4FC28}" destId="{94B4963D-E625-4A78-857D-D7B781CA80A6}" srcOrd="0" destOrd="4" presId="urn:microsoft.com/office/officeart/2016/7/layout/HorizontalActionList"/>
    <dgm:cxn modelId="{64401BBB-D9A4-4ACA-A9D8-EF59D9616AA9}" srcId="{EB2CA161-D54C-4F4B-8FCA-59A97FFE4E8F}" destId="{85B8AE9C-521D-419F-96BB-925CCECC6844}" srcOrd="3" destOrd="0" parTransId="{3530CDF2-CE1B-4A0B-B642-5DA2AFFD3B01}" sibTransId="{DC4DA69E-66BC-4C75-958E-876634CE1DA5}"/>
    <dgm:cxn modelId="{375268BD-CBEC-480C-83CF-E140A8E726BA}" type="presOf" srcId="{C5856A0C-2194-4F31-9775-AA848787FF50}" destId="{8199830E-C2AB-4F5D-B2B9-1D273224E34B}" srcOrd="0" destOrd="0" presId="urn:microsoft.com/office/officeart/2016/7/layout/HorizontalActionList"/>
    <dgm:cxn modelId="{902781BE-16CA-488A-93E6-4AA28FF4DF24}" srcId="{BA7241EB-87C8-4A6C-A760-C4CC5EE9A12D}" destId="{D0E3612A-90A0-4170-8CFD-290F5A7C2519}" srcOrd="4" destOrd="0" parTransId="{3A57D237-B840-46C1-A430-E093CFD4B3C8}" sibTransId="{F81C1379-05BA-4A1D-A76D-45B777E47C4D}"/>
    <dgm:cxn modelId="{ADE833DD-B29F-4B97-A1F6-760899DA3EED}" type="presOf" srcId="{F83E0302-924A-43AC-8258-9B50C854F84B}" destId="{ABB4235F-C252-4656-AA65-A2C982812F3D}" srcOrd="0" destOrd="0" presId="urn:microsoft.com/office/officeart/2016/7/layout/HorizontalActionList"/>
    <dgm:cxn modelId="{87EA8DDE-07CC-4982-ACE7-FF95E945CBEC}" type="presOf" srcId="{4C1DBD59-2D2D-499F-9659-36A965031C86}" destId="{787A7C55-954F-48EB-8AF2-3B1211E334D4}" srcOrd="0" destOrd="0" presId="urn:microsoft.com/office/officeart/2016/7/layout/HorizontalActionList"/>
    <dgm:cxn modelId="{5D53F7DF-3B31-462C-9F0E-3C6F09B16D34}" srcId="{BA7241EB-87C8-4A6C-A760-C4CC5EE9A12D}" destId="{ABAE934D-2391-4079-BCC5-A6AB0BB4BA88}" srcOrd="0" destOrd="0" parTransId="{8356855B-8749-4A3B-B478-4E981ABEE825}" sibTransId="{6E41455B-EF55-42CE-8656-3202C95489EB}"/>
    <dgm:cxn modelId="{5C2611E1-81E5-46E3-8263-E9F66BD298C5}" srcId="{EB2CA161-D54C-4F4B-8FCA-59A97FFE4E8F}" destId="{BA7241EB-87C8-4A6C-A760-C4CC5EE9A12D}" srcOrd="0" destOrd="0" parTransId="{E910447A-C280-48BB-AB3C-F82D15F81B9D}" sibTransId="{88CA88C9-FE5C-4E19-BBBB-B4C31244F4AE}"/>
    <dgm:cxn modelId="{5688DFE4-7770-41DA-A9E1-5D5C7DE7EC1F}" srcId="{BA7241EB-87C8-4A6C-A760-C4CC5EE9A12D}" destId="{C04B03D0-D2E6-4DF0-A1C6-B135AE220D01}" srcOrd="2" destOrd="0" parTransId="{1C3DE4AA-89F3-4E81-B3A0-505F490F5ACC}" sibTransId="{84D2F711-4079-4DC2-A440-BC9F14842299}"/>
    <dgm:cxn modelId="{CF4958EC-70F8-4C39-B71F-961343B25BBA}" srcId="{C04B03D0-D2E6-4DF0-A1C6-B135AE220D01}" destId="{EA1A8266-5626-400B-8F1E-EC98D9DEBE5D}" srcOrd="0" destOrd="0" parTransId="{378F3B03-D438-4D67-AE3D-6E036446A209}" sibTransId="{2A125C5B-9E6C-449C-B021-CB51C83E869B}"/>
    <dgm:cxn modelId="{11300DEF-BFBA-44FC-BAB5-9E8BAD0F1222}" srcId="{23625BA3-EE98-4479-BE8B-D1AB06C4BD24}" destId="{0C614915-DFFB-4357-A661-34122FEA528F}" srcOrd="1" destOrd="0" parTransId="{5F2EC639-E6A0-45A2-9C86-4E33C9751C13}" sibTransId="{C07D2A9D-25C4-46FB-BD90-54CB20634972}"/>
    <dgm:cxn modelId="{6528C8FD-EB3D-4999-870D-286FAF2C8E49}" srcId="{4C1DBD59-2D2D-499F-9659-36A965031C86}" destId="{7EDE34DD-7B56-4766-B825-74E35915D01F}" srcOrd="3" destOrd="0" parTransId="{A2923D78-6FC1-4F15-A823-268EFC6F6D1B}" sibTransId="{5A4CF16B-5AF0-4AA0-AD02-6DF66FAC6329}"/>
    <dgm:cxn modelId="{2DCAC5D8-8B90-4CBD-8F74-9DC54EA396B5}" type="presParOf" srcId="{A1CA5779-F068-4BC0-A59F-A12A89D8E511}" destId="{C46B4011-8CBF-4A3C-890B-3C5A4A7AE73C}" srcOrd="0" destOrd="0" presId="urn:microsoft.com/office/officeart/2016/7/layout/HorizontalActionList"/>
    <dgm:cxn modelId="{478BDF2C-5950-471F-8318-907450AF2164}" type="presParOf" srcId="{C46B4011-8CBF-4A3C-890B-3C5A4A7AE73C}" destId="{FF9DA591-05E7-4921-936B-AAB209B4BAB3}" srcOrd="0" destOrd="0" presId="urn:microsoft.com/office/officeart/2016/7/layout/HorizontalActionList"/>
    <dgm:cxn modelId="{C4B71D47-79FD-4D6D-A026-CADC88AB120B}" type="presParOf" srcId="{C46B4011-8CBF-4A3C-890B-3C5A4A7AE73C}" destId="{94B4963D-E625-4A78-857D-D7B781CA80A6}" srcOrd="1" destOrd="0" presId="urn:microsoft.com/office/officeart/2016/7/layout/HorizontalActionList"/>
    <dgm:cxn modelId="{BE1092EC-1153-4205-B08C-566A8586FB90}" type="presParOf" srcId="{A1CA5779-F068-4BC0-A59F-A12A89D8E511}" destId="{82527388-FB64-4252-A991-D21F6FBD7940}" srcOrd="1" destOrd="0" presId="urn:microsoft.com/office/officeart/2016/7/layout/HorizontalActionList"/>
    <dgm:cxn modelId="{9479FAB6-AB6C-449D-87E5-CC7BC6A52C6C}" type="presParOf" srcId="{A1CA5779-F068-4BC0-A59F-A12A89D8E511}" destId="{C615FF8F-1128-4979-861D-7ACB54683434}" srcOrd="2" destOrd="0" presId="urn:microsoft.com/office/officeart/2016/7/layout/HorizontalActionList"/>
    <dgm:cxn modelId="{D53BAF4C-D572-4D31-9912-CD820CC09D3D}" type="presParOf" srcId="{C615FF8F-1128-4979-861D-7ACB54683434}" destId="{787A7C55-954F-48EB-8AF2-3B1211E334D4}" srcOrd="0" destOrd="0" presId="urn:microsoft.com/office/officeart/2016/7/layout/HorizontalActionList"/>
    <dgm:cxn modelId="{7433C752-676B-4B16-BE53-5CD0D3474C6C}" type="presParOf" srcId="{C615FF8F-1128-4979-861D-7ACB54683434}" destId="{ABB4235F-C252-4656-AA65-A2C982812F3D}" srcOrd="1" destOrd="0" presId="urn:microsoft.com/office/officeart/2016/7/layout/HorizontalActionList"/>
    <dgm:cxn modelId="{19B78FEF-714E-4626-92C8-EBC68F2D025B}" type="presParOf" srcId="{A1CA5779-F068-4BC0-A59F-A12A89D8E511}" destId="{A583AAB7-1714-478B-8176-D054BAF70C2D}" srcOrd="3" destOrd="0" presId="urn:microsoft.com/office/officeart/2016/7/layout/HorizontalActionList"/>
    <dgm:cxn modelId="{08638382-A0E5-4661-B0F4-A0DCD3B6EA6A}" type="presParOf" srcId="{A1CA5779-F068-4BC0-A59F-A12A89D8E511}" destId="{E6C3957A-B901-4FB4-9D68-B7C140411163}" srcOrd="4" destOrd="0" presId="urn:microsoft.com/office/officeart/2016/7/layout/HorizontalActionList"/>
    <dgm:cxn modelId="{DF273DA8-1E91-4EEF-80C0-0B4A4D93EBFC}" type="presParOf" srcId="{E6C3957A-B901-4FB4-9D68-B7C140411163}" destId="{DB0E60B9-A62B-4EEA-9708-53B201E089B2}" srcOrd="0" destOrd="0" presId="urn:microsoft.com/office/officeart/2016/7/layout/HorizontalActionList"/>
    <dgm:cxn modelId="{A9135D27-836F-4D67-AC8B-DDC13FB58A03}" type="presParOf" srcId="{E6C3957A-B901-4FB4-9D68-B7C140411163}" destId="{2580D207-52AB-4FF0-B770-21D45B451684}" srcOrd="1" destOrd="0" presId="urn:microsoft.com/office/officeart/2016/7/layout/HorizontalActionList"/>
    <dgm:cxn modelId="{41598714-4B24-461A-A3EB-497F5FFCA486}" type="presParOf" srcId="{A1CA5779-F068-4BC0-A59F-A12A89D8E511}" destId="{F03AA332-67D9-4243-9D8E-1209700C18F9}" srcOrd="5" destOrd="0" presId="urn:microsoft.com/office/officeart/2016/7/layout/HorizontalActionList"/>
    <dgm:cxn modelId="{814BCD28-CDC3-4D9C-9B4E-5C67C139A2A5}" type="presParOf" srcId="{A1CA5779-F068-4BC0-A59F-A12A89D8E511}" destId="{876CC1C1-8F1E-4D98-83FC-AE49E53430C5}" srcOrd="6" destOrd="0" presId="urn:microsoft.com/office/officeart/2016/7/layout/HorizontalActionList"/>
    <dgm:cxn modelId="{E3BF8017-54E5-4BBA-97DA-D5DBAE6C4EF4}" type="presParOf" srcId="{876CC1C1-8F1E-4D98-83FC-AE49E53430C5}" destId="{23457788-A7A2-4AC7-B350-AE11BBA58228}" srcOrd="0" destOrd="0" presId="urn:microsoft.com/office/officeart/2016/7/layout/HorizontalActionList"/>
    <dgm:cxn modelId="{EDE937E1-2089-4AB4-8FC5-E5BFCDE7A944}" type="presParOf" srcId="{876CC1C1-8F1E-4D98-83FC-AE49E53430C5}" destId="{8199830E-C2AB-4F5D-B2B9-1D273224E34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F217-0E30-4A35-8B9C-D89DB17B256D}">
      <dsp:nvSpPr>
        <dsp:cNvPr id="0" name=""/>
        <dsp:cNvSpPr/>
      </dsp:nvSpPr>
      <dsp:spPr>
        <a:xfrm>
          <a:off x="54" y="128284"/>
          <a:ext cx="5182849" cy="92868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Scenario 1: NA customer requesting global DIA in Brazil with billing in USD (Waiver from LATAM Tax to invoice in US)</a:t>
          </a:r>
          <a:endParaRPr lang="en-US" sz="1900" kern="1200" dirty="0"/>
        </a:p>
      </dsp:txBody>
      <dsp:txXfrm>
        <a:off x="54" y="128284"/>
        <a:ext cx="5182849" cy="928684"/>
      </dsp:txXfrm>
    </dsp:sp>
    <dsp:sp modelId="{04F65BD6-5F41-47DA-B6A0-0D883DF61437}">
      <dsp:nvSpPr>
        <dsp:cNvPr id="0" name=""/>
        <dsp:cNvSpPr/>
      </dsp:nvSpPr>
      <dsp:spPr>
        <a:xfrm>
          <a:off x="54" y="1056969"/>
          <a:ext cx="5182849" cy="403875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100000"/>
            </a:lnSpc>
            <a:spcBef>
              <a:spcPct val="0"/>
            </a:spcBef>
            <a:spcAft>
              <a:spcPct val="15000"/>
            </a:spcAft>
            <a:buChar char="•"/>
          </a:pPr>
          <a:r>
            <a:rPr lang="en-US" sz="1900" kern="1200"/>
            <a:t>Google, Inc is created and owned by NA account owner</a:t>
          </a:r>
        </a:p>
        <a:p>
          <a:pPr marL="342900" lvl="2" indent="-171450" algn="l" defTabSz="844550">
            <a:lnSpc>
              <a:spcPct val="90000"/>
            </a:lnSpc>
            <a:spcBef>
              <a:spcPct val="0"/>
            </a:spcBef>
            <a:spcAft>
              <a:spcPct val="15000"/>
            </a:spcAft>
            <a:buFont typeface="Arial" panose="020B0604020202020204" pitchFamily="34" charset="0"/>
            <a:buChar char="•"/>
          </a:pPr>
          <a:r>
            <a:rPr lang="en-US" sz="1900" kern="1200">
              <a:solidFill>
                <a:srgbClr val="FF0000"/>
              </a:solidFill>
            </a:rPr>
            <a:t>(NEW) </a:t>
          </a:r>
          <a:r>
            <a:rPr lang="en-US" sz="1900" kern="1200"/>
            <a:t>NA account owner adds LATAM B-end AM (existing role) to account team</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a:t>Service is requested in Brazil with billing in US </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a:t>NA BAN is created with billing in USD</a:t>
          </a:r>
        </a:p>
      </dsp:txBody>
      <dsp:txXfrm>
        <a:off x="54" y="1056969"/>
        <a:ext cx="5182849" cy="4038752"/>
      </dsp:txXfrm>
    </dsp:sp>
    <dsp:sp modelId="{441F3533-2179-40F1-BD0D-D80CEEEA05A6}">
      <dsp:nvSpPr>
        <dsp:cNvPr id="0" name=""/>
        <dsp:cNvSpPr/>
      </dsp:nvSpPr>
      <dsp:spPr>
        <a:xfrm>
          <a:off x="5908502" y="128284"/>
          <a:ext cx="5182849" cy="928684"/>
        </a:xfrm>
        <a:prstGeom prst="rect">
          <a:avLst/>
        </a:prstGeom>
        <a:solidFill>
          <a:schemeClr val="accent2">
            <a:hueOff val="-468311"/>
            <a:satOff val="-10489"/>
            <a:lumOff val="5492"/>
            <a:alphaOff val="0"/>
          </a:schemeClr>
        </a:solidFill>
        <a:ln w="12700" cap="flat" cmpd="sng" algn="ctr">
          <a:solidFill>
            <a:schemeClr val="accent2">
              <a:hueOff val="-468311"/>
              <a:satOff val="-10489"/>
              <a:lumOff val="54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Scenario 2: NA customer requesting global DIA in Brazil with billing in Brazil</a:t>
          </a:r>
          <a:endParaRPr lang="en-US" sz="1900" kern="1200" dirty="0"/>
        </a:p>
      </dsp:txBody>
      <dsp:txXfrm>
        <a:off x="5908502" y="128284"/>
        <a:ext cx="5182849" cy="928684"/>
      </dsp:txXfrm>
    </dsp:sp>
    <dsp:sp modelId="{E1F8A275-0336-483D-B76C-9A4738FA9542}">
      <dsp:nvSpPr>
        <dsp:cNvPr id="0" name=""/>
        <dsp:cNvSpPr/>
      </dsp:nvSpPr>
      <dsp:spPr>
        <a:xfrm>
          <a:off x="5908502" y="1056969"/>
          <a:ext cx="5182849" cy="4038752"/>
        </a:xfrm>
        <a:prstGeom prst="rect">
          <a:avLst/>
        </a:prstGeom>
        <a:solidFill>
          <a:schemeClr val="accent2">
            <a:tint val="40000"/>
            <a:alpha val="90000"/>
            <a:hueOff val="-691027"/>
            <a:satOff val="11719"/>
            <a:lumOff val="1101"/>
            <a:alphaOff val="0"/>
          </a:schemeClr>
        </a:solidFill>
        <a:ln w="12700" cap="flat" cmpd="sng" algn="ctr">
          <a:solidFill>
            <a:schemeClr val="accent2">
              <a:tint val="40000"/>
              <a:alpha val="90000"/>
              <a:hueOff val="-691027"/>
              <a:satOff val="11719"/>
              <a:lumOff val="11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100000"/>
            </a:lnSpc>
            <a:spcBef>
              <a:spcPct val="0"/>
            </a:spcBef>
            <a:spcAft>
              <a:spcPct val="15000"/>
            </a:spcAft>
            <a:buChar char="•"/>
          </a:pPr>
          <a:r>
            <a:rPr lang="en-US" sz="1900" kern="1200"/>
            <a:t>NA account owner creates Google Brazil account for local Brazil entity. </a:t>
          </a:r>
        </a:p>
        <a:p>
          <a:pPr marL="342900" lvl="2" indent="-171450" algn="l" defTabSz="844550">
            <a:lnSpc>
              <a:spcPct val="90000"/>
            </a:lnSpc>
            <a:spcBef>
              <a:spcPct val="0"/>
            </a:spcBef>
            <a:spcAft>
              <a:spcPct val="15000"/>
            </a:spcAft>
            <a:buFont typeface="Arial" panose="020B0604020202020204" pitchFamily="34" charset="0"/>
            <a:buChar char="•"/>
          </a:pPr>
          <a:r>
            <a:rPr lang="en-US" sz="1900" kern="1200">
              <a:solidFill>
                <a:srgbClr val="FF0000"/>
              </a:solidFill>
            </a:rPr>
            <a:t>(New Process) </a:t>
          </a:r>
          <a:r>
            <a:rPr lang="en-US" sz="1900" kern="1200"/>
            <a:t>LOB gets updated to reflect NA.  NA &amp; LATAM customer account align to same Ultimate Customer.</a:t>
          </a:r>
        </a:p>
        <a:p>
          <a:pPr marL="342900" lvl="2" indent="-171450" algn="l" defTabSz="844550">
            <a:lnSpc>
              <a:spcPct val="90000"/>
            </a:lnSpc>
            <a:spcBef>
              <a:spcPct val="0"/>
            </a:spcBef>
            <a:spcAft>
              <a:spcPct val="15000"/>
            </a:spcAft>
            <a:buFont typeface="Arial" panose="020B0604020202020204" pitchFamily="34" charset="0"/>
            <a:buChar char="•"/>
          </a:pPr>
          <a:r>
            <a:rPr lang="en-US" sz="1900" kern="1200">
              <a:solidFill>
                <a:srgbClr val="FF0000"/>
              </a:solidFill>
            </a:rPr>
            <a:t>(New Process) </a:t>
          </a:r>
          <a:r>
            <a:rPr lang="en-US" sz="1900" kern="1200"/>
            <a:t>LATAM Mkt/Comp adds LATAM B-end AM to account team</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a:t>NA account owner submits LATAM BAN request</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a:t>LATAM Order Desk creates LATAM BAN and manually assigns LATAM account manager to the BAN (required field in AM for all LATAM BANs)</a:t>
          </a:r>
        </a:p>
        <a:p>
          <a:pPr marL="342900" lvl="2" indent="-171450" algn="l" defTabSz="844550">
            <a:lnSpc>
              <a:spcPct val="90000"/>
            </a:lnSpc>
            <a:spcBef>
              <a:spcPct val="0"/>
            </a:spcBef>
            <a:spcAft>
              <a:spcPct val="15000"/>
            </a:spcAft>
            <a:buFont typeface="Arial" panose="020B0604020202020204" pitchFamily="34" charset="0"/>
            <a:buChar char="•"/>
          </a:pPr>
          <a:r>
            <a:rPr lang="en-US" sz="1900" kern="1200"/>
            <a:t>This is blank when creating a new BAN</a:t>
          </a:r>
        </a:p>
      </dsp:txBody>
      <dsp:txXfrm>
        <a:off x="5908502" y="1056969"/>
        <a:ext cx="5182849" cy="4038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FCC0B-4D0C-4F7C-98B0-C16CA116C814}">
      <dsp:nvSpPr>
        <dsp:cNvPr id="0" name=""/>
        <dsp:cNvSpPr/>
      </dsp:nvSpPr>
      <dsp:spPr>
        <a:xfrm>
          <a:off x="3466" y="50637"/>
          <a:ext cx="3379413" cy="53309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Scenario 3: NA customer requesting Ethersphere in Brazil with billing in Brazil</a:t>
          </a:r>
          <a:endParaRPr lang="en-US" sz="1100" kern="1200" dirty="0"/>
        </a:p>
      </dsp:txBody>
      <dsp:txXfrm>
        <a:off x="3466" y="50637"/>
        <a:ext cx="3379413" cy="533091"/>
      </dsp:txXfrm>
    </dsp:sp>
    <dsp:sp modelId="{2C33D761-7C33-4AD5-83B5-0DD18AC55B93}">
      <dsp:nvSpPr>
        <dsp:cNvPr id="0" name=""/>
        <dsp:cNvSpPr/>
      </dsp:nvSpPr>
      <dsp:spPr>
        <a:xfrm>
          <a:off x="3466" y="583729"/>
          <a:ext cx="3379413" cy="45896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100000"/>
            </a:lnSpc>
            <a:spcBef>
              <a:spcPct val="0"/>
            </a:spcBef>
            <a:spcAft>
              <a:spcPct val="15000"/>
            </a:spcAft>
            <a:buFont typeface="Arial" panose="020B0604020202020204" pitchFamily="34" charset="0"/>
            <a:buChar char="•"/>
          </a:pPr>
          <a:r>
            <a:rPr lang="en-US" sz="1100" kern="1200"/>
            <a:t>NA account owner creates IFO quote &amp; EON order against Google, Inc NA account</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solidFill>
                <a:srgbClr val="FF0000"/>
              </a:solidFill>
            </a:rPr>
            <a:t>(New Process) </a:t>
          </a:r>
          <a:r>
            <a:rPr lang="en-US" sz="1100" kern="1200"/>
            <a:t>NA account owner creates Google Brazil account because invoicing is in Brazil and the BAN and Siebel 8 order will be against this account</a:t>
          </a:r>
        </a:p>
        <a:p>
          <a:pPr marL="114300" lvl="2" indent="-57150" algn="l" defTabSz="488950">
            <a:lnSpc>
              <a:spcPct val="100000"/>
            </a:lnSpc>
            <a:spcBef>
              <a:spcPct val="0"/>
            </a:spcBef>
            <a:spcAft>
              <a:spcPct val="15000"/>
            </a:spcAft>
            <a:buFont typeface="Arial" panose="020B0604020202020204" pitchFamily="34" charset="0"/>
            <a:buChar char="•"/>
          </a:pPr>
          <a:r>
            <a:rPr lang="en-US" sz="1100" kern="1200"/>
            <a:t>Account owner is NA</a:t>
          </a:r>
        </a:p>
        <a:p>
          <a:pPr marL="114300" lvl="2" indent="-57150" algn="l" defTabSz="488950">
            <a:lnSpc>
              <a:spcPct val="100000"/>
            </a:lnSpc>
            <a:spcBef>
              <a:spcPct val="0"/>
            </a:spcBef>
            <a:spcAft>
              <a:spcPct val="15000"/>
            </a:spcAft>
            <a:buFont typeface="Arial" panose="020B0604020202020204" pitchFamily="34" charset="0"/>
            <a:buChar char="•"/>
          </a:pPr>
          <a:r>
            <a:rPr lang="en-US" sz="1100" kern="1200" dirty="0">
              <a:solidFill>
                <a:srgbClr val="FF0000"/>
              </a:solidFill>
            </a:rPr>
            <a:t>(New Process) </a:t>
          </a:r>
          <a:r>
            <a:rPr lang="en-US" sz="1100" kern="1200" dirty="0"/>
            <a:t>LOB is updated to NA.  NA &amp; LATAM customer account align to same Ultimate Customer.</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t>NA submits EON order</a:t>
          </a:r>
        </a:p>
        <a:p>
          <a:pPr marL="114300" lvl="2" indent="-57150" algn="l" defTabSz="488950">
            <a:lnSpc>
              <a:spcPct val="100000"/>
            </a:lnSpc>
            <a:spcBef>
              <a:spcPct val="0"/>
            </a:spcBef>
            <a:spcAft>
              <a:spcPct val="15000"/>
            </a:spcAft>
            <a:buFont typeface="Arial" panose="020B0604020202020204" pitchFamily="34" charset="0"/>
            <a:buChar char="•"/>
          </a:pPr>
          <a:r>
            <a:rPr lang="en-US" sz="1100" kern="1200"/>
            <a:t>EON order is on a shell LEXM BAN that will not invoice to the customer</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solidFill>
                <a:srgbClr val="FF0000"/>
              </a:solidFill>
            </a:rPr>
            <a:t>(New Process) </a:t>
          </a:r>
          <a:r>
            <a:rPr lang="en-US" sz="1100" kern="1200"/>
            <a:t>LATAM Order Desk processes Siebel 8 order and assigns order to </a:t>
          </a:r>
          <a:r>
            <a:rPr lang="en-US" sz="1100" u="sng" kern="1200"/>
            <a:t>existing</a:t>
          </a:r>
          <a:r>
            <a:rPr lang="en-US" sz="1100" kern="1200"/>
            <a:t> Google Brazil customer account created by NA</a:t>
          </a:r>
        </a:p>
        <a:p>
          <a:pPr marL="114300" lvl="2" indent="-57150" algn="l" defTabSz="488950">
            <a:lnSpc>
              <a:spcPct val="100000"/>
            </a:lnSpc>
            <a:spcBef>
              <a:spcPct val="0"/>
            </a:spcBef>
            <a:spcAft>
              <a:spcPct val="15000"/>
            </a:spcAft>
            <a:buFont typeface="Arial" panose="020B0604020202020204" pitchFamily="34" charset="0"/>
            <a:buChar char="•"/>
          </a:pPr>
          <a:r>
            <a:rPr lang="en-US" sz="1100" kern="1200"/>
            <a:t>Normally the Order Desk contacts Marketing to get a new local entity account created in Salesforce.</a:t>
          </a:r>
        </a:p>
        <a:p>
          <a:pPr marL="114300" lvl="2" indent="-57150" algn="l" defTabSz="488950">
            <a:lnSpc>
              <a:spcPct val="100000"/>
            </a:lnSpc>
            <a:spcBef>
              <a:spcPct val="0"/>
            </a:spcBef>
            <a:spcAft>
              <a:spcPct val="15000"/>
            </a:spcAft>
            <a:buFont typeface="Arial" panose="020B0604020202020204" pitchFamily="34" charset="0"/>
            <a:buChar char="•"/>
          </a:pPr>
          <a:r>
            <a:rPr lang="en-US" sz="1100" kern="1200">
              <a:solidFill>
                <a:srgbClr val="FF0000"/>
              </a:solidFill>
            </a:rPr>
            <a:t>(New Process) </a:t>
          </a:r>
          <a:r>
            <a:rPr lang="en-US" sz="1100" kern="1200"/>
            <a:t>If the local account does not exist, then it must be created with NA as the owner and the LOB ID &amp; Ultimate Customer need to be updated to match the original NA account</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t>LATAM Order Desk creates LATAM BAN for invoicing in Brazil and assigns LATAM account manager</a:t>
          </a:r>
        </a:p>
      </dsp:txBody>
      <dsp:txXfrm>
        <a:off x="3466" y="583729"/>
        <a:ext cx="3379413" cy="4589639"/>
      </dsp:txXfrm>
    </dsp:sp>
    <dsp:sp modelId="{9A52F217-0E30-4A35-8B9C-D89DB17B256D}">
      <dsp:nvSpPr>
        <dsp:cNvPr id="0" name=""/>
        <dsp:cNvSpPr/>
      </dsp:nvSpPr>
      <dsp:spPr>
        <a:xfrm>
          <a:off x="3855996" y="50637"/>
          <a:ext cx="3379413" cy="533091"/>
        </a:xfrm>
        <a:prstGeom prst="rect">
          <a:avLst/>
        </a:prstGeom>
        <a:solidFill>
          <a:schemeClr val="accent2">
            <a:hueOff val="-234155"/>
            <a:satOff val="-5244"/>
            <a:lumOff val="2746"/>
            <a:alphaOff val="0"/>
          </a:schemeClr>
        </a:solidFill>
        <a:ln w="12700" cap="flat" cmpd="sng" algn="ctr">
          <a:solidFill>
            <a:schemeClr val="accent2">
              <a:hueOff val="-234155"/>
              <a:satOff val="-5244"/>
              <a:lumOff val="27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Scenario 4: NA customer requesting Ethersphere in Brazil with billing in USD (Waiver from LATAM Tax to invoice in US)</a:t>
          </a:r>
          <a:endParaRPr lang="en-US" sz="1100" kern="1200" dirty="0"/>
        </a:p>
      </dsp:txBody>
      <dsp:txXfrm>
        <a:off x="3855996" y="50637"/>
        <a:ext cx="3379413" cy="533091"/>
      </dsp:txXfrm>
    </dsp:sp>
    <dsp:sp modelId="{04F65BD6-5F41-47DA-B6A0-0D883DF61437}">
      <dsp:nvSpPr>
        <dsp:cNvPr id="0" name=""/>
        <dsp:cNvSpPr/>
      </dsp:nvSpPr>
      <dsp:spPr>
        <a:xfrm>
          <a:off x="3855996" y="583729"/>
          <a:ext cx="3379413" cy="4589639"/>
        </a:xfrm>
        <a:prstGeom prst="rect">
          <a:avLst/>
        </a:prstGeom>
        <a:solidFill>
          <a:schemeClr val="accent2">
            <a:tint val="40000"/>
            <a:alpha val="90000"/>
            <a:hueOff val="-345514"/>
            <a:satOff val="5860"/>
            <a:lumOff val="550"/>
            <a:alphaOff val="0"/>
          </a:schemeClr>
        </a:solidFill>
        <a:ln w="12700" cap="flat" cmpd="sng" algn="ctr">
          <a:solidFill>
            <a:schemeClr val="accent2">
              <a:tint val="40000"/>
              <a:alpha val="90000"/>
              <a:hueOff val="-345514"/>
              <a:satOff val="5860"/>
              <a:lumOff val="5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100000"/>
            </a:lnSpc>
            <a:spcBef>
              <a:spcPct val="0"/>
            </a:spcBef>
            <a:spcAft>
              <a:spcPct val="15000"/>
            </a:spcAft>
            <a:buChar char="•"/>
          </a:pPr>
          <a:r>
            <a:rPr lang="en-US" sz="1100" kern="1200"/>
            <a:t>NA account owner creates IFO quote &amp; EON order against Google, Inc NA account</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t>NA account owner requests NA LEXM BAN for EON order for billing in US.  This is pushed to Kenan for invoicing. Customer will invoice on this BAN.</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t>NA submits EON order </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t>LATAM Order Desk processes Siebel 8 order and assigns order to intercompany account &amp; BAN</a:t>
          </a:r>
        </a:p>
        <a:p>
          <a:pPr marL="114300" lvl="2" indent="-57150" algn="l" defTabSz="488950">
            <a:lnSpc>
              <a:spcPct val="100000"/>
            </a:lnSpc>
            <a:spcBef>
              <a:spcPct val="0"/>
            </a:spcBef>
            <a:spcAft>
              <a:spcPct val="15000"/>
            </a:spcAft>
            <a:buFont typeface="Arial" panose="020B0604020202020204" pitchFamily="34" charset="0"/>
            <a:buChar char="•"/>
          </a:pPr>
          <a:r>
            <a:rPr lang="en-US" sz="1100" kern="1200"/>
            <a:t>Siebel 8 order will not invoice to the customer</a:t>
          </a:r>
        </a:p>
      </dsp:txBody>
      <dsp:txXfrm>
        <a:off x="3855996" y="583729"/>
        <a:ext cx="3379413" cy="4589639"/>
      </dsp:txXfrm>
    </dsp:sp>
    <dsp:sp modelId="{441F3533-2179-40F1-BD0D-D80CEEEA05A6}">
      <dsp:nvSpPr>
        <dsp:cNvPr id="0" name=""/>
        <dsp:cNvSpPr/>
      </dsp:nvSpPr>
      <dsp:spPr>
        <a:xfrm>
          <a:off x="7708527" y="50637"/>
          <a:ext cx="3379413" cy="533091"/>
        </a:xfrm>
        <a:prstGeom prst="rect">
          <a:avLst/>
        </a:prstGeom>
        <a:solidFill>
          <a:schemeClr val="accent2">
            <a:hueOff val="-468311"/>
            <a:satOff val="-10489"/>
            <a:lumOff val="5492"/>
            <a:alphaOff val="0"/>
          </a:schemeClr>
        </a:solidFill>
        <a:ln w="12700" cap="flat" cmpd="sng" algn="ctr">
          <a:solidFill>
            <a:schemeClr val="accent2">
              <a:hueOff val="-468311"/>
              <a:satOff val="-10489"/>
              <a:lumOff val="54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a:t>Scenario 5: LATAM account manager quotes a regional product in Siebel 8 for Google Brazil (Owned by NA)</a:t>
          </a:r>
          <a:endParaRPr lang="en-US" sz="1100" kern="1200"/>
        </a:p>
      </dsp:txBody>
      <dsp:txXfrm>
        <a:off x="7708527" y="50637"/>
        <a:ext cx="3379413" cy="533091"/>
      </dsp:txXfrm>
    </dsp:sp>
    <dsp:sp modelId="{E1F8A275-0336-483D-B76C-9A4738FA9542}">
      <dsp:nvSpPr>
        <dsp:cNvPr id="0" name=""/>
        <dsp:cNvSpPr/>
      </dsp:nvSpPr>
      <dsp:spPr>
        <a:xfrm>
          <a:off x="7708527" y="583729"/>
          <a:ext cx="3379413" cy="4589639"/>
        </a:xfrm>
        <a:prstGeom prst="rect">
          <a:avLst/>
        </a:prstGeom>
        <a:solidFill>
          <a:schemeClr val="accent2">
            <a:tint val="40000"/>
            <a:alpha val="90000"/>
            <a:hueOff val="-691027"/>
            <a:satOff val="11719"/>
            <a:lumOff val="1101"/>
            <a:alphaOff val="0"/>
          </a:schemeClr>
        </a:solidFill>
        <a:ln w="12700" cap="flat" cmpd="sng" algn="ctr">
          <a:solidFill>
            <a:schemeClr val="accent2">
              <a:tint val="40000"/>
              <a:alpha val="90000"/>
              <a:hueOff val="-691027"/>
              <a:satOff val="11719"/>
              <a:lumOff val="11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100000"/>
            </a:lnSpc>
            <a:spcBef>
              <a:spcPct val="0"/>
            </a:spcBef>
            <a:spcAft>
              <a:spcPct val="15000"/>
            </a:spcAft>
            <a:buChar char="•"/>
          </a:pPr>
          <a:r>
            <a:rPr lang="en-US" sz="1100" kern="1200"/>
            <a:t>LATAM account manager retrieves Google Brazil account in Salesforce</a:t>
          </a:r>
        </a:p>
        <a:p>
          <a:pPr marL="57150" lvl="1" indent="-57150" algn="l" defTabSz="488950">
            <a:lnSpc>
              <a:spcPct val="100000"/>
            </a:lnSpc>
            <a:spcBef>
              <a:spcPct val="0"/>
            </a:spcBef>
            <a:spcAft>
              <a:spcPct val="15000"/>
            </a:spcAft>
            <a:buChar char="•"/>
          </a:pPr>
          <a:r>
            <a:rPr lang="en-US" sz="1100" kern="1200">
              <a:solidFill>
                <a:srgbClr val="FF0000"/>
              </a:solidFill>
            </a:rPr>
            <a:t>(New) </a:t>
          </a:r>
          <a:r>
            <a:rPr lang="en-US" sz="1100" kern="1200">
              <a:solidFill>
                <a:schemeClr val="tx1"/>
              </a:solidFill>
            </a:rPr>
            <a:t>If they are not a current team member, the </a:t>
          </a:r>
          <a:r>
            <a:rPr lang="en-US" sz="1100" kern="1200"/>
            <a:t>LATAM AM engages LATAM Marketing/Compensation to be added as a B-end to the customer account.  Marketing/Comp manages which LATAM AM can be a B-end.</a:t>
          </a:r>
        </a:p>
        <a:p>
          <a:pPr marL="57150" lvl="1" indent="-57150" algn="l" defTabSz="488950">
            <a:lnSpc>
              <a:spcPct val="100000"/>
            </a:lnSpc>
            <a:spcBef>
              <a:spcPct val="0"/>
            </a:spcBef>
            <a:spcAft>
              <a:spcPct val="15000"/>
            </a:spcAft>
            <a:buFont typeface="Arial" panose="020B0604020202020204" pitchFamily="34" charset="0"/>
            <a:buChar char="•"/>
          </a:pPr>
          <a:r>
            <a:rPr lang="en-US" sz="1100" kern="1200"/>
            <a:t>LATAM AM creates opportunity and quote in Siebel 8 for regional product</a:t>
          </a:r>
        </a:p>
        <a:p>
          <a:pPr marL="57150" lvl="1" indent="-57150" algn="l" defTabSz="488950">
            <a:lnSpc>
              <a:spcPct val="100000"/>
            </a:lnSpc>
            <a:spcBef>
              <a:spcPct val="0"/>
            </a:spcBef>
            <a:spcAft>
              <a:spcPct val="15000"/>
            </a:spcAft>
            <a:buChar char="•"/>
          </a:pPr>
          <a:r>
            <a:rPr lang="en-US" sz="1100" kern="1200">
              <a:solidFill>
                <a:srgbClr val="FF0000"/>
              </a:solidFill>
            </a:rPr>
            <a:t>(New Dev) </a:t>
          </a:r>
          <a:r>
            <a:rPr lang="en-US" sz="1100" kern="1200"/>
            <a:t>Siebel 8 needs to allow quoting on an account owned by someone else.  Siebel 8 should look at account team and allow those with a role of </a:t>
          </a:r>
          <a:r>
            <a:rPr lang="en-US" sz="1100" b="1" kern="1200"/>
            <a:t>LATAM B-end AM</a:t>
          </a:r>
          <a:r>
            <a:rPr lang="en-US" sz="1100" kern="1200"/>
            <a:t> to create a quote. </a:t>
          </a:r>
        </a:p>
      </dsp:txBody>
      <dsp:txXfrm>
        <a:off x="7708527" y="583729"/>
        <a:ext cx="3379413" cy="4589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DA591-05E7-4921-936B-AAB209B4BAB3}">
      <dsp:nvSpPr>
        <dsp:cNvPr id="0" name=""/>
        <dsp:cNvSpPr/>
      </dsp:nvSpPr>
      <dsp:spPr>
        <a:xfrm>
          <a:off x="12565" y="44544"/>
          <a:ext cx="2541775" cy="7625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622300">
            <a:lnSpc>
              <a:spcPct val="90000"/>
            </a:lnSpc>
            <a:spcBef>
              <a:spcPct val="0"/>
            </a:spcBef>
            <a:spcAft>
              <a:spcPct val="35000"/>
            </a:spcAft>
            <a:buNone/>
          </a:pPr>
          <a:r>
            <a:rPr lang="en-US" sz="1400" kern="1200"/>
            <a:t>NA/EMEA/APAC Sold legacy EON &gt; Siebel 8 product</a:t>
          </a:r>
        </a:p>
      </dsp:txBody>
      <dsp:txXfrm>
        <a:off x="12565" y="44544"/>
        <a:ext cx="2541775" cy="762532"/>
      </dsp:txXfrm>
    </dsp:sp>
    <dsp:sp modelId="{94B4963D-E625-4A78-857D-D7B781CA80A6}">
      <dsp:nvSpPr>
        <dsp:cNvPr id="0" name=""/>
        <dsp:cNvSpPr/>
      </dsp:nvSpPr>
      <dsp:spPr>
        <a:xfrm>
          <a:off x="12565" y="807077"/>
          <a:ext cx="2541775" cy="34997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488950">
            <a:lnSpc>
              <a:spcPct val="90000"/>
            </a:lnSpc>
            <a:spcBef>
              <a:spcPct val="0"/>
            </a:spcBef>
            <a:spcAft>
              <a:spcPct val="35000"/>
            </a:spcAft>
            <a:buNone/>
          </a:pPr>
          <a:r>
            <a:rPr lang="en-US" sz="1100" kern="1200"/>
            <a:t>Global Sales creates IFO or SM quote against global account</a:t>
          </a:r>
        </a:p>
        <a:p>
          <a:pPr marL="0" lvl="0" indent="0" algn="l" defTabSz="488950">
            <a:lnSpc>
              <a:spcPct val="90000"/>
            </a:lnSpc>
            <a:spcBef>
              <a:spcPct val="0"/>
            </a:spcBef>
            <a:spcAft>
              <a:spcPct val="35000"/>
            </a:spcAft>
            <a:buNone/>
          </a:pPr>
          <a:r>
            <a:rPr lang="en-US" sz="1100" kern="1200">
              <a:solidFill>
                <a:srgbClr val="FF0000"/>
              </a:solidFill>
            </a:rPr>
            <a:t>Global Sales requests LATAM BAN against global account – BAN must be created with LATAM local entity details</a:t>
          </a:r>
        </a:p>
        <a:p>
          <a:pPr marL="0" lvl="0" indent="0" algn="l" defTabSz="488950">
            <a:lnSpc>
              <a:spcPct val="90000"/>
            </a:lnSpc>
            <a:spcBef>
              <a:spcPct val="0"/>
            </a:spcBef>
            <a:spcAft>
              <a:spcPct val="35000"/>
            </a:spcAft>
            <a:buNone/>
          </a:pPr>
          <a:r>
            <a:rPr lang="en-US" sz="1100" kern="1200"/>
            <a:t>LATAM Order Desk will assign Siebel 8 order to existing global account</a:t>
          </a:r>
        </a:p>
        <a:p>
          <a:pPr marL="57150" lvl="1" indent="-57150" algn="l" defTabSz="400050">
            <a:lnSpc>
              <a:spcPct val="90000"/>
            </a:lnSpc>
            <a:spcBef>
              <a:spcPct val="0"/>
            </a:spcBef>
            <a:spcAft>
              <a:spcPct val="15000"/>
            </a:spcAft>
            <a:buChar char="•"/>
          </a:pPr>
          <a:r>
            <a:rPr lang="en-US" sz="900" kern="1200"/>
            <a:t>If account does not exist, then LATAM Order Desk contacts sold region to get account established</a:t>
          </a:r>
        </a:p>
        <a:p>
          <a:pPr marL="0" lvl="0" indent="0" algn="l" defTabSz="488950">
            <a:lnSpc>
              <a:spcPct val="90000"/>
            </a:lnSpc>
            <a:spcBef>
              <a:spcPct val="0"/>
            </a:spcBef>
            <a:spcAft>
              <a:spcPct val="35000"/>
            </a:spcAft>
            <a:buNone/>
          </a:pPr>
          <a:r>
            <a:rPr lang="en-US" sz="1100" kern="1200"/>
            <a:t>LATAM Order Desk will review/approve LATAM BAN request</a:t>
          </a:r>
        </a:p>
        <a:p>
          <a:pPr marL="0" lvl="0" indent="0" algn="l" defTabSz="488950">
            <a:lnSpc>
              <a:spcPct val="90000"/>
            </a:lnSpc>
            <a:spcBef>
              <a:spcPct val="0"/>
            </a:spcBef>
            <a:spcAft>
              <a:spcPct val="35000"/>
            </a:spcAft>
            <a:buNone/>
          </a:pPr>
          <a:r>
            <a:rPr lang="en-US" sz="1100" kern="1200"/>
            <a:t>LATAM Billing Production assigns Tax Profile based on legal entity</a:t>
          </a:r>
          <a:br>
            <a:rPr lang="en-US" sz="1100" kern="1200"/>
          </a:br>
          <a:endParaRPr lang="en-US" sz="1100" kern="1200"/>
        </a:p>
      </dsp:txBody>
      <dsp:txXfrm>
        <a:off x="12565" y="807077"/>
        <a:ext cx="2541775" cy="3499715"/>
      </dsp:txXfrm>
    </dsp:sp>
    <dsp:sp modelId="{787A7C55-954F-48EB-8AF2-3B1211E334D4}">
      <dsp:nvSpPr>
        <dsp:cNvPr id="0" name=""/>
        <dsp:cNvSpPr/>
      </dsp:nvSpPr>
      <dsp:spPr>
        <a:xfrm>
          <a:off x="2662130" y="44544"/>
          <a:ext cx="2541775" cy="7625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622300">
            <a:lnSpc>
              <a:spcPct val="90000"/>
            </a:lnSpc>
            <a:spcBef>
              <a:spcPct val="0"/>
            </a:spcBef>
            <a:spcAft>
              <a:spcPct val="35000"/>
            </a:spcAft>
            <a:buNone/>
          </a:pPr>
          <a:r>
            <a:rPr lang="en-US" sz="1400" kern="1200"/>
            <a:t>NA/EMEA/APAC Sold global DIA/HSIP</a:t>
          </a:r>
        </a:p>
      </dsp:txBody>
      <dsp:txXfrm>
        <a:off x="2662130" y="44544"/>
        <a:ext cx="2541775" cy="762532"/>
      </dsp:txXfrm>
    </dsp:sp>
    <dsp:sp modelId="{ABB4235F-C252-4656-AA65-A2C982812F3D}">
      <dsp:nvSpPr>
        <dsp:cNvPr id="0" name=""/>
        <dsp:cNvSpPr/>
      </dsp:nvSpPr>
      <dsp:spPr>
        <a:xfrm>
          <a:off x="2662130" y="807077"/>
          <a:ext cx="2541775" cy="34997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488950">
            <a:lnSpc>
              <a:spcPct val="90000"/>
            </a:lnSpc>
            <a:spcBef>
              <a:spcPct val="0"/>
            </a:spcBef>
            <a:spcAft>
              <a:spcPct val="35000"/>
            </a:spcAft>
            <a:buNone/>
          </a:pPr>
          <a:r>
            <a:rPr lang="en-US" sz="1100" kern="1200"/>
            <a:t>Global Sales creates global account &amp; opportunity for quote/order.</a:t>
          </a:r>
        </a:p>
        <a:p>
          <a:pPr marL="0" lvl="0" indent="0" algn="l" defTabSz="488950">
            <a:lnSpc>
              <a:spcPct val="90000"/>
            </a:lnSpc>
            <a:spcBef>
              <a:spcPct val="0"/>
            </a:spcBef>
            <a:spcAft>
              <a:spcPct val="35000"/>
            </a:spcAft>
            <a:buNone/>
          </a:pPr>
          <a:r>
            <a:rPr lang="en-US" sz="1100" kern="1200"/>
            <a:t>Global Sales requests LATAM BAN for legal billing entity.</a:t>
          </a:r>
        </a:p>
        <a:p>
          <a:pPr marL="0" lvl="0" indent="0" algn="l" defTabSz="488950">
            <a:lnSpc>
              <a:spcPct val="90000"/>
            </a:lnSpc>
            <a:spcBef>
              <a:spcPct val="0"/>
            </a:spcBef>
            <a:spcAft>
              <a:spcPct val="35000"/>
            </a:spcAft>
            <a:buNone/>
          </a:pPr>
          <a:r>
            <a:rPr lang="en-US" sz="1100" kern="1200"/>
            <a:t>LATAM Order Desk reviews/approves BAN</a:t>
          </a:r>
        </a:p>
        <a:p>
          <a:pPr marL="0" lvl="0" indent="0" algn="l" defTabSz="488950">
            <a:lnSpc>
              <a:spcPct val="90000"/>
            </a:lnSpc>
            <a:spcBef>
              <a:spcPct val="0"/>
            </a:spcBef>
            <a:spcAft>
              <a:spcPct val="35000"/>
            </a:spcAft>
            <a:buNone/>
          </a:pPr>
          <a:r>
            <a:rPr lang="en-US" sz="1100" kern="1200"/>
            <a:t>LATAM Billing Production assigns Tax Profile</a:t>
          </a:r>
          <a:br>
            <a:rPr lang="en-US" sz="1100" kern="1200"/>
          </a:br>
          <a:endParaRPr lang="en-US" sz="1100" kern="1200"/>
        </a:p>
      </dsp:txBody>
      <dsp:txXfrm>
        <a:off x="2662130" y="807077"/>
        <a:ext cx="2541775" cy="3499715"/>
      </dsp:txXfrm>
    </dsp:sp>
    <dsp:sp modelId="{DB0E60B9-A62B-4EEA-9708-53B201E089B2}">
      <dsp:nvSpPr>
        <dsp:cNvPr id="0" name=""/>
        <dsp:cNvSpPr/>
      </dsp:nvSpPr>
      <dsp:spPr>
        <a:xfrm>
          <a:off x="5311694" y="44544"/>
          <a:ext cx="2541775" cy="7625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622300">
            <a:lnSpc>
              <a:spcPct val="90000"/>
            </a:lnSpc>
            <a:spcBef>
              <a:spcPct val="0"/>
            </a:spcBef>
            <a:spcAft>
              <a:spcPct val="35000"/>
            </a:spcAft>
            <a:buNone/>
          </a:pPr>
          <a:r>
            <a:rPr lang="en-US" sz="1400" kern="1200"/>
            <a:t>LATAM Sold regional product</a:t>
          </a:r>
        </a:p>
      </dsp:txBody>
      <dsp:txXfrm>
        <a:off x="5311694" y="44544"/>
        <a:ext cx="2541775" cy="762532"/>
      </dsp:txXfrm>
    </dsp:sp>
    <dsp:sp modelId="{2580D207-52AB-4FF0-B770-21D45B451684}">
      <dsp:nvSpPr>
        <dsp:cNvPr id="0" name=""/>
        <dsp:cNvSpPr/>
      </dsp:nvSpPr>
      <dsp:spPr>
        <a:xfrm>
          <a:off x="5311694" y="807077"/>
          <a:ext cx="2541775" cy="34997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488950">
            <a:lnSpc>
              <a:spcPct val="90000"/>
            </a:lnSpc>
            <a:spcBef>
              <a:spcPct val="0"/>
            </a:spcBef>
            <a:spcAft>
              <a:spcPct val="35000"/>
            </a:spcAft>
            <a:buNone/>
          </a:pPr>
          <a:r>
            <a:rPr lang="en-US" sz="1100" kern="1200"/>
            <a:t>LATAM Sales will search for existing global account.  </a:t>
          </a:r>
        </a:p>
        <a:p>
          <a:pPr marL="57150" lvl="1" indent="-57150" algn="l" defTabSz="488950">
            <a:lnSpc>
              <a:spcPct val="90000"/>
            </a:lnSpc>
            <a:spcBef>
              <a:spcPct val="0"/>
            </a:spcBef>
            <a:spcAft>
              <a:spcPct val="15000"/>
            </a:spcAft>
            <a:buChar char="•"/>
          </a:pPr>
          <a:r>
            <a:rPr lang="en-US" sz="1100" kern="1200"/>
            <a:t>If global account exists, global account owner adds new Operating Unit to global account and manually pushes to Siebel (if account is not already integrated).  Global account owner adds LATAM Sales to account team. </a:t>
          </a:r>
        </a:p>
        <a:p>
          <a:pPr marL="57150" lvl="1" indent="-57150" algn="l" defTabSz="488950">
            <a:lnSpc>
              <a:spcPct val="90000"/>
            </a:lnSpc>
            <a:spcBef>
              <a:spcPct val="0"/>
            </a:spcBef>
            <a:spcAft>
              <a:spcPct val="15000"/>
            </a:spcAft>
            <a:buChar char="•"/>
          </a:pPr>
          <a:r>
            <a:rPr lang="en-US" sz="1100" kern="1200"/>
            <a:t>If local LATAM customer account is required, then global account owner creates &amp; owns that account.  LATAM is added to account team.</a:t>
          </a:r>
        </a:p>
        <a:p>
          <a:pPr marL="57150" lvl="1" indent="-57150" algn="l" defTabSz="488950">
            <a:lnSpc>
              <a:spcPct val="90000"/>
            </a:lnSpc>
            <a:spcBef>
              <a:spcPct val="0"/>
            </a:spcBef>
            <a:spcAft>
              <a:spcPct val="15000"/>
            </a:spcAft>
            <a:buChar char="•"/>
          </a:pPr>
          <a:r>
            <a:rPr lang="en-US" sz="1100" kern="1200"/>
            <a:t>If no global account exists, then LATAM Sales will create the account and be the account owner</a:t>
          </a:r>
          <a:br>
            <a:rPr lang="en-US" sz="1100" kern="1200"/>
          </a:br>
          <a:endParaRPr lang="en-US" sz="1100" kern="1200"/>
        </a:p>
      </dsp:txBody>
      <dsp:txXfrm>
        <a:off x="5311694" y="807077"/>
        <a:ext cx="2541775" cy="3499715"/>
      </dsp:txXfrm>
    </dsp:sp>
    <dsp:sp modelId="{23457788-A7A2-4AC7-B350-AE11BBA58228}">
      <dsp:nvSpPr>
        <dsp:cNvPr id="0" name=""/>
        <dsp:cNvSpPr/>
      </dsp:nvSpPr>
      <dsp:spPr>
        <a:xfrm>
          <a:off x="7961258" y="44544"/>
          <a:ext cx="2541775" cy="7625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622300">
            <a:lnSpc>
              <a:spcPct val="90000"/>
            </a:lnSpc>
            <a:spcBef>
              <a:spcPct val="0"/>
            </a:spcBef>
            <a:spcAft>
              <a:spcPct val="35000"/>
            </a:spcAft>
            <a:buNone/>
          </a:pPr>
          <a:r>
            <a:rPr lang="en-US" sz="1400" kern="1200"/>
            <a:t>LATAM entity approaches NA/EMEA/APAC Sales (is this common??)</a:t>
          </a:r>
        </a:p>
      </dsp:txBody>
      <dsp:txXfrm>
        <a:off x="7961258" y="44544"/>
        <a:ext cx="2541775" cy="762532"/>
      </dsp:txXfrm>
    </dsp:sp>
    <dsp:sp modelId="{8199830E-C2AB-4F5D-B2B9-1D273224E34B}">
      <dsp:nvSpPr>
        <dsp:cNvPr id="0" name=""/>
        <dsp:cNvSpPr/>
      </dsp:nvSpPr>
      <dsp:spPr>
        <a:xfrm>
          <a:off x="7961258" y="807077"/>
          <a:ext cx="2541775" cy="3499715"/>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488950">
            <a:lnSpc>
              <a:spcPct val="90000"/>
            </a:lnSpc>
            <a:spcBef>
              <a:spcPct val="0"/>
            </a:spcBef>
            <a:spcAft>
              <a:spcPct val="35000"/>
            </a:spcAft>
            <a:buNone/>
          </a:pPr>
          <a:r>
            <a:rPr lang="en-US" sz="1100" kern="1200"/>
            <a:t>Global Sales will search for existing LATAM account.  </a:t>
          </a:r>
        </a:p>
        <a:p>
          <a:pPr marL="57150" lvl="1" indent="-57150" algn="l" defTabSz="488950">
            <a:lnSpc>
              <a:spcPct val="90000"/>
            </a:lnSpc>
            <a:spcBef>
              <a:spcPct val="0"/>
            </a:spcBef>
            <a:spcAft>
              <a:spcPct val="15000"/>
            </a:spcAft>
            <a:buChar char="•"/>
          </a:pPr>
          <a:r>
            <a:rPr lang="en-US" sz="1100" kern="1200"/>
            <a:t>If LATAM account exists, global Sales asks LATAM to be added to the account team so they can quote against the account</a:t>
          </a:r>
        </a:p>
        <a:p>
          <a:pPr marL="57150" lvl="1" indent="-57150" algn="l" defTabSz="488950">
            <a:lnSpc>
              <a:spcPct val="90000"/>
            </a:lnSpc>
            <a:spcBef>
              <a:spcPct val="0"/>
            </a:spcBef>
            <a:spcAft>
              <a:spcPct val="15000"/>
            </a:spcAft>
            <a:buChar char="•"/>
          </a:pPr>
          <a:r>
            <a:rPr lang="en-US" sz="1100" kern="1200"/>
            <a:t>If no LATAM account exists, then global Sales will create the account and be the account owner</a:t>
          </a:r>
        </a:p>
      </dsp:txBody>
      <dsp:txXfrm>
        <a:off x="7961258" y="807077"/>
        <a:ext cx="2541775" cy="34997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F21A8-C13E-43BC-89E3-5BD85C0CEADF}" type="datetimeFigureOut">
              <a:rPr lang="es-AR" smtClean="0"/>
              <a:t>19/11/2021</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9E01C-6EF3-44AD-8FFA-BB128F8095E1}" type="slidenum">
              <a:rPr lang="es-AR" smtClean="0"/>
              <a:t>‹#›</a:t>
            </a:fld>
            <a:endParaRPr lang="es-AR"/>
          </a:p>
        </p:txBody>
      </p:sp>
    </p:spTree>
    <p:extLst>
      <p:ext uri="{BB962C8B-B14F-4D97-AF65-F5344CB8AC3E}">
        <p14:creationId xmlns:p14="http://schemas.microsoft.com/office/powerpoint/2010/main" val="325133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12192000" cy="6864096"/>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1" y="1"/>
            <a:ext cx="186367" cy="68579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843176" y="3214917"/>
            <a:ext cx="10573384" cy="1655763"/>
          </a:xfrm>
        </p:spPr>
        <p:txBody>
          <a:bodyPr>
            <a:normAutofit/>
          </a:bodyPr>
          <a:lstStyle>
            <a:lvl1pPr marL="0" indent="0" algn="l">
              <a:buNone/>
              <a:defRPr sz="18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32679" y="6088723"/>
            <a:ext cx="2743200" cy="365125"/>
          </a:xfrm>
          <a:prstGeom prst="rect">
            <a:avLst/>
          </a:prstGeom>
        </p:spPr>
        <p:txBody>
          <a:bodyPr/>
          <a:lstStyle>
            <a:lvl1pPr>
              <a:defRPr sz="1400">
                <a:solidFill>
                  <a:schemeClr val="bg2">
                    <a:lumMod val="50000"/>
                  </a:schemeClr>
                </a:solidFill>
              </a:defRPr>
            </a:lvl1pPr>
          </a:lstStyle>
          <a:p>
            <a:fld id="{C764DE79-268F-4C1A-8933-263129D2AF90}" type="datetimeFigureOut">
              <a:rPr lang="en-US" smtClean="0"/>
              <a:pPr/>
              <a:t>11/19/2021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809308" y="1475830"/>
            <a:ext cx="10573384" cy="1678909"/>
          </a:xfrm>
        </p:spPr>
        <p:txBody>
          <a:bodyPr anchor="b">
            <a:noAutofit/>
          </a:bodyPr>
          <a:lstStyle>
            <a:lvl1pP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423269" y="6554876"/>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89D8B107-0A5A-8441-8B74-1B24E7BB3332}"/>
              </a:ext>
            </a:extLst>
          </p:cNvPr>
          <p:cNvPicPr>
            <a:picLocks noChangeAspect="1"/>
          </p:cNvPicPr>
          <p:nvPr userDrawn="1"/>
        </p:nvPicPr>
        <p:blipFill>
          <a:blip r:embed="rId3"/>
          <a:stretch>
            <a:fillRect/>
          </a:stretch>
        </p:blipFill>
        <p:spPr>
          <a:xfrm>
            <a:off x="9664761" y="6005582"/>
            <a:ext cx="2137832" cy="567180"/>
          </a:xfrm>
          <a:prstGeom prst="rect">
            <a:avLst/>
          </a:prstGeom>
        </p:spPr>
      </p:pic>
    </p:spTree>
    <p:extLst>
      <p:ext uri="{BB962C8B-B14F-4D97-AF65-F5344CB8AC3E}">
        <p14:creationId xmlns:p14="http://schemas.microsoft.com/office/powerpoint/2010/main" val="383699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1"/>
            <a:ext cx="10972800" cy="823912"/>
          </a:xfrm>
        </p:spPr>
        <p:txBody>
          <a:bodyPr/>
          <a:lstStyle/>
          <a:p>
            <a:r>
              <a:rPr lang="en-US"/>
              <a:t>Click to edit Master title style</a:t>
            </a:r>
          </a:p>
        </p:txBody>
      </p:sp>
      <p:sp>
        <p:nvSpPr>
          <p:cNvPr id="3" name="Text Placeholder 2"/>
          <p:cNvSpPr>
            <a:spLocks noGrp="1"/>
          </p:cNvSpPr>
          <p:nvPr>
            <p:ph type="body" idx="1"/>
          </p:nvPr>
        </p:nvSpPr>
        <p:spPr>
          <a:xfrm>
            <a:off x="609600" y="1361376"/>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07543"/>
            <a:ext cx="5157787" cy="398212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99213" y="1361376"/>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99213" y="2207544"/>
            <a:ext cx="5183188" cy="398212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63951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516204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25789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12192000" cy="24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9980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609600" y="487680"/>
            <a:ext cx="10972800" cy="834963"/>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0774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1" y="0"/>
            <a:ext cx="50167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92984" y="1249180"/>
            <a:ext cx="6172200" cy="4627928"/>
          </a:xfrm>
        </p:spPr>
        <p:txBody>
          <a:bodyPr>
            <a:normAutofit/>
          </a:bodyPr>
          <a:lstStyle>
            <a:lvl1pPr>
              <a:defRPr sz="2133"/>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839788" y="2514601"/>
            <a:ext cx="3932237" cy="3354388"/>
          </a:xfrm>
        </p:spPr>
        <p:txBody>
          <a:bodyPr>
            <a:normAutofit/>
          </a:bodyPr>
          <a:lstStyle>
            <a:lvl1pPr marL="160863" indent="-160863">
              <a:buClr>
                <a:schemeClr val="tx1"/>
              </a:buClr>
              <a:buFont typeface="Arial" panose="020B0604020202020204" pitchFamily="34" charset="0"/>
              <a:buChar char="•"/>
              <a:tabLst/>
              <a:defRPr sz="2133"/>
            </a:lvl1pPr>
            <a:lvl2pPr marL="311143" indent="-150280">
              <a:buFont typeface="Monaco" pitchFamily="2" charset="77"/>
              <a:buChar char="⎻"/>
              <a:tabLst/>
              <a:defRPr sz="1867"/>
            </a:lvl2pPr>
            <a:lvl3pPr marL="463539" indent="-152396">
              <a:buFont typeface="Arial" panose="020B0604020202020204" pitchFamily="34" charset="0"/>
              <a:buChar char="•"/>
              <a:tabLst/>
              <a:defRPr sz="1867"/>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5016709" y="0"/>
            <a:ext cx="7175292" cy="36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840318" y="2057400"/>
            <a:ext cx="3932767" cy="357717"/>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98656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5183188" y="984783"/>
            <a:ext cx="6169024" cy="4884205"/>
          </a:xfrm>
        </p:spPr>
        <p:txBody>
          <a:bodyPr/>
          <a:lstStyle>
            <a:lvl1pPr marL="0" marR="0" indent="0" algn="l" defTabSz="914377" rtl="0" eaLnBrk="1" fontAlgn="auto" latinLnBrk="0" hangingPunct="1">
              <a:lnSpc>
                <a:spcPct val="90000"/>
              </a:lnSpc>
              <a:spcBef>
                <a:spcPts val="1000"/>
              </a:spcBef>
              <a:spcAft>
                <a:spcPts val="0"/>
              </a:spcAft>
              <a:buClr>
                <a:schemeClr val="accent3"/>
              </a:buClr>
              <a:buSzPct val="100000"/>
              <a:buFontTx/>
              <a:buNone/>
              <a:tabLst/>
              <a:defRPr/>
            </a:lvl1pPr>
          </a:lstStyle>
          <a:p>
            <a:pPr marL="228594" marR="0" lvl="0" indent="-228594" algn="l" defTabSz="914377" rtl="0" eaLnBrk="1" fontAlgn="auto" latinLnBrk="0" hangingPunct="1">
              <a:lnSpc>
                <a:spcPct val="90000"/>
              </a:lnSpc>
              <a:spcBef>
                <a:spcPts val="100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154179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5183188" y="984783"/>
            <a:ext cx="6169024" cy="4884205"/>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910698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12192000" cy="6864096"/>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1" y="1"/>
            <a:ext cx="186367" cy="68579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843176" y="3214917"/>
            <a:ext cx="10573384" cy="1655763"/>
          </a:xfrm>
        </p:spPr>
        <p:txBody>
          <a:bodyPr>
            <a:normAutofit/>
          </a:bodyPr>
          <a:lstStyle>
            <a:lvl1pPr marL="0" indent="0" algn="l">
              <a:buNone/>
              <a:defRPr sz="18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32679" y="6088723"/>
            <a:ext cx="2743200" cy="365125"/>
          </a:xfrm>
          <a:prstGeom prst="rect">
            <a:avLst/>
          </a:prstGeom>
        </p:spPr>
        <p:txBody>
          <a:bodyPr/>
          <a:lstStyle>
            <a:lvl1pPr>
              <a:defRPr sz="1400">
                <a:solidFill>
                  <a:schemeClr val="bg2">
                    <a:lumMod val="50000"/>
                  </a:schemeClr>
                </a:solidFill>
              </a:defRPr>
            </a:lvl1pPr>
          </a:lstStyle>
          <a:p>
            <a:fld id="{C764DE79-268F-4C1A-8933-263129D2AF90}" type="datetimeFigureOut">
              <a:rPr lang="en-US" smtClean="0"/>
              <a:pPr/>
              <a:t>11/19/2021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809308" y="1475830"/>
            <a:ext cx="10573384" cy="1678909"/>
          </a:xfrm>
        </p:spPr>
        <p:txBody>
          <a:bodyPr anchor="b">
            <a:noAutofit/>
          </a:bodyPr>
          <a:lstStyle>
            <a:lvl1pP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423269" y="6554876"/>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89D8B107-0A5A-8441-8B74-1B24E7BB3332}"/>
              </a:ext>
            </a:extLst>
          </p:cNvPr>
          <p:cNvPicPr>
            <a:picLocks noChangeAspect="1"/>
          </p:cNvPicPr>
          <p:nvPr userDrawn="1"/>
        </p:nvPicPr>
        <p:blipFill>
          <a:blip r:embed="rId3"/>
          <a:stretch>
            <a:fillRect/>
          </a:stretch>
        </p:blipFill>
        <p:spPr>
          <a:xfrm>
            <a:off x="9664761" y="6005582"/>
            <a:ext cx="2137832" cy="567180"/>
          </a:xfrm>
          <a:prstGeom prst="rect">
            <a:avLst/>
          </a:prstGeom>
        </p:spPr>
      </p:pic>
    </p:spTree>
    <p:extLst>
      <p:ext uri="{BB962C8B-B14F-4D97-AF65-F5344CB8AC3E}">
        <p14:creationId xmlns:p14="http://schemas.microsoft.com/office/powerpoint/2010/main" val="552489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12192000" cy="6006256"/>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5"/>
            <a:ext cx="10955951" cy="1215083"/>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606659"/>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11/19/2021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89548" y="5935208"/>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423269" y="6536315"/>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74DE31DD-2F1A-404A-99D9-7764CA1F94C5}"/>
              </a:ext>
            </a:extLst>
          </p:cNvPr>
          <p:cNvPicPr>
            <a:picLocks noChangeAspect="1"/>
          </p:cNvPicPr>
          <p:nvPr userDrawn="1"/>
        </p:nvPicPr>
        <p:blipFill>
          <a:blip r:embed="rId2"/>
          <a:stretch>
            <a:fillRect/>
          </a:stretch>
        </p:blipFill>
        <p:spPr>
          <a:xfrm>
            <a:off x="10025804" y="6168154"/>
            <a:ext cx="2137832" cy="567180"/>
          </a:xfrm>
          <a:prstGeom prst="rect">
            <a:avLst/>
          </a:prstGeom>
        </p:spPr>
      </p:pic>
    </p:spTree>
    <p:extLst>
      <p:ext uri="{BB962C8B-B14F-4D97-AF65-F5344CB8AC3E}">
        <p14:creationId xmlns:p14="http://schemas.microsoft.com/office/powerpoint/2010/main" val="593497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745" y="5921826"/>
            <a:ext cx="12192000" cy="93617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6"/>
            <a:ext cx="10955951" cy="910556"/>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243703"/>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11/19/2021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24175" y="5921825"/>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1"/>
            <a:ext cx="12192000" cy="348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412384" y="6544199"/>
            <a:ext cx="3969203" cy="215444"/>
          </a:xfrm>
          <a:prstGeom prst="rect">
            <a:avLst/>
          </a:prstGeom>
        </p:spPr>
        <p:txBody>
          <a:bodyPr wrap="square" lIns="0">
            <a:spAutoFit/>
          </a:bodyPr>
          <a:lstStyle/>
          <a:p>
            <a:r>
              <a:rPr lang="en-US" sz="8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2020 Lumen Technologies. All Rights Reserved.</a:t>
            </a:r>
            <a:r>
              <a:rPr lang="en-US" sz="800">
                <a:solidFill>
                  <a:schemeClr val="tx1">
                    <a:lumMod val="95000"/>
                    <a:lumOff val="5000"/>
                  </a:schemeClr>
                </a:solidFill>
                <a:latin typeface="Arial" panose="020B0604020202020204" pitchFamily="34" charset="0"/>
                <a:cs typeface="Arial" panose="020B0604020202020204" pitchFamily="34" charset="0"/>
              </a:rPr>
              <a:t> </a:t>
            </a:r>
          </a:p>
        </p:txBody>
      </p:sp>
      <p:pic>
        <p:nvPicPr>
          <p:cNvPr id="8" name="Picture 7" descr="A picture containing drawing&#10;&#10;Description automatically generated">
            <a:extLst>
              <a:ext uri="{FF2B5EF4-FFF2-40B4-BE49-F238E27FC236}">
                <a16:creationId xmlns:a16="http://schemas.microsoft.com/office/drawing/2014/main" id="{F6DD24DA-8431-3249-81A4-4F58F469C9A6}"/>
              </a:ext>
            </a:extLst>
          </p:cNvPr>
          <p:cNvPicPr>
            <a:picLocks noChangeAspect="1"/>
          </p:cNvPicPr>
          <p:nvPr userDrawn="1"/>
        </p:nvPicPr>
        <p:blipFill>
          <a:blip r:embed="rId2"/>
          <a:stretch>
            <a:fillRect/>
          </a:stretch>
        </p:blipFill>
        <p:spPr>
          <a:xfrm>
            <a:off x="9997441" y="6167141"/>
            <a:ext cx="2189833" cy="580976"/>
          </a:xfrm>
          <a:prstGeom prst="rect">
            <a:avLst/>
          </a:prstGeom>
        </p:spPr>
      </p:pic>
    </p:spTree>
    <p:extLst>
      <p:ext uri="{BB962C8B-B14F-4D97-AF65-F5344CB8AC3E}">
        <p14:creationId xmlns:p14="http://schemas.microsoft.com/office/powerpoint/2010/main" val="40629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12192000" cy="6006256"/>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5"/>
            <a:ext cx="10955951" cy="1215083"/>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606659"/>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11/19/2021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89548" y="5935208"/>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423269" y="6536315"/>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74DE31DD-2F1A-404A-99D9-7764CA1F94C5}"/>
              </a:ext>
            </a:extLst>
          </p:cNvPr>
          <p:cNvPicPr>
            <a:picLocks noChangeAspect="1"/>
          </p:cNvPicPr>
          <p:nvPr userDrawn="1"/>
        </p:nvPicPr>
        <p:blipFill>
          <a:blip r:embed="rId2"/>
          <a:stretch>
            <a:fillRect/>
          </a:stretch>
        </p:blipFill>
        <p:spPr>
          <a:xfrm>
            <a:off x="10025804" y="6168154"/>
            <a:ext cx="2137832" cy="567180"/>
          </a:xfrm>
          <a:prstGeom prst="rect">
            <a:avLst/>
          </a:prstGeom>
        </p:spPr>
      </p:pic>
    </p:spTree>
    <p:extLst>
      <p:ext uri="{BB962C8B-B14F-4D97-AF65-F5344CB8AC3E}">
        <p14:creationId xmlns:p14="http://schemas.microsoft.com/office/powerpoint/2010/main" val="506234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590945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70104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600" y="1464299"/>
            <a:ext cx="7010401"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7932786" y="1464300"/>
            <a:ext cx="3649615" cy="3562217"/>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027601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109728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599" y="1464299"/>
            <a:ext cx="10972799"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082202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885014"/>
            <a:ext cx="239843" cy="3067985"/>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53440" y="2778456"/>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882968" y="6450379"/>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8" name="Picture 7" descr="A picture containing clock&#10;&#10;Description automatically generated">
            <a:extLst>
              <a:ext uri="{FF2B5EF4-FFF2-40B4-BE49-F238E27FC236}">
                <a16:creationId xmlns:a16="http://schemas.microsoft.com/office/drawing/2014/main" id="{62F6D15D-53D4-3F40-A3CC-476CB2680B33}"/>
              </a:ext>
            </a:extLst>
          </p:cNvPr>
          <p:cNvPicPr>
            <a:picLocks noChangeAspect="1"/>
          </p:cNvPicPr>
          <p:nvPr userDrawn="1"/>
        </p:nvPicPr>
        <p:blipFill>
          <a:blip r:embed="rId2"/>
          <a:stretch>
            <a:fillRect/>
          </a:stretch>
        </p:blipFill>
        <p:spPr>
          <a:xfrm>
            <a:off x="9922883" y="6237970"/>
            <a:ext cx="2137832" cy="567180"/>
          </a:xfrm>
          <a:prstGeom prst="rect">
            <a:avLst/>
          </a:prstGeom>
        </p:spPr>
      </p:pic>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137021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12187033" cy="68580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5715" y="2498643"/>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pic>
        <p:nvPicPr>
          <p:cNvPr id="7" name="Picture 6" descr="A picture containing drawing&#10;&#10;Description automatically generated">
            <a:extLst>
              <a:ext uri="{FF2B5EF4-FFF2-40B4-BE49-F238E27FC236}">
                <a16:creationId xmlns:a16="http://schemas.microsoft.com/office/drawing/2014/main" id="{EF7ADD47-AB10-294D-8E2F-DCAABCBB8F52}"/>
              </a:ext>
            </a:extLst>
          </p:cNvPr>
          <p:cNvPicPr>
            <a:picLocks noChangeAspect="1"/>
          </p:cNvPicPr>
          <p:nvPr userDrawn="1"/>
        </p:nvPicPr>
        <p:blipFill>
          <a:blip r:embed="rId2"/>
          <a:stretch>
            <a:fillRect/>
          </a:stretch>
        </p:blipFill>
        <p:spPr>
          <a:xfrm>
            <a:off x="9920994" y="6237571"/>
            <a:ext cx="2189833" cy="580976"/>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039147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5625"/>
            <a:ext cx="5410200" cy="4351339"/>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529887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1"/>
            <a:ext cx="10972800" cy="823912"/>
          </a:xfrm>
        </p:spPr>
        <p:txBody>
          <a:bodyPr/>
          <a:lstStyle/>
          <a:p>
            <a:r>
              <a:rPr lang="en-US"/>
              <a:t>Click to edit Master title style</a:t>
            </a:r>
          </a:p>
        </p:txBody>
      </p:sp>
      <p:sp>
        <p:nvSpPr>
          <p:cNvPr id="3" name="Text Placeholder 2"/>
          <p:cNvSpPr>
            <a:spLocks noGrp="1"/>
          </p:cNvSpPr>
          <p:nvPr>
            <p:ph type="body" idx="1"/>
          </p:nvPr>
        </p:nvSpPr>
        <p:spPr>
          <a:xfrm>
            <a:off x="609600" y="1361376"/>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07543"/>
            <a:ext cx="5157787" cy="398212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99213" y="1361376"/>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99213" y="2207544"/>
            <a:ext cx="5183188" cy="398212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779235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948814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2941569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12192000" cy="24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9980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609600" y="487680"/>
            <a:ext cx="10972800" cy="834963"/>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56639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5905229"/>
            <a:ext cx="12192000" cy="952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745" y="5921826"/>
            <a:ext cx="12192000" cy="93617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Subtitle 2"/>
          <p:cNvSpPr>
            <a:spLocks noGrp="1"/>
          </p:cNvSpPr>
          <p:nvPr>
            <p:ph type="subTitle" idx="1"/>
          </p:nvPr>
        </p:nvSpPr>
        <p:spPr>
          <a:xfrm>
            <a:off x="596469" y="4321286"/>
            <a:ext cx="10955951" cy="910556"/>
          </a:xfrm>
        </p:spPr>
        <p:txBody>
          <a:bodyPr>
            <a:normAutofit/>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6468" y="5243703"/>
            <a:ext cx="2743200" cy="365125"/>
          </a:xfrm>
          <a:prstGeom prst="rect">
            <a:avLst/>
          </a:prstGeom>
        </p:spPr>
        <p:txBody>
          <a:bodyPr/>
          <a:lstStyle>
            <a:lvl1pPr>
              <a:defRPr sz="1200">
                <a:solidFill>
                  <a:schemeClr val="tx1"/>
                </a:solidFill>
              </a:defRPr>
            </a:lvl1pPr>
          </a:lstStyle>
          <a:p>
            <a:fld id="{C764DE79-268F-4C1A-8933-263129D2AF90}" type="datetimeFigureOut">
              <a:rPr lang="en-US" smtClean="0"/>
              <a:pPr/>
              <a:t>11/19/2021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624175" y="5921825"/>
            <a:ext cx="9448800" cy="73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537137" y="2604507"/>
            <a:ext cx="10972800" cy="1678909"/>
          </a:xfrm>
        </p:spPr>
        <p:txBody>
          <a:bodyPr anchor="t">
            <a:noAutofit/>
          </a:bodyPr>
          <a:lstStyle>
            <a:lvl1pPr>
              <a:defRPr sz="56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1"/>
            <a:ext cx="12192000" cy="348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412384" y="6544199"/>
            <a:ext cx="3969203" cy="215444"/>
          </a:xfrm>
          <a:prstGeom prst="rect">
            <a:avLst/>
          </a:prstGeom>
        </p:spPr>
        <p:txBody>
          <a:bodyPr wrap="square" lIns="0">
            <a:spAutoFit/>
          </a:bodyPr>
          <a:lstStyle/>
          <a:p>
            <a:r>
              <a:rPr lang="en-US" sz="8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2020 Lumen Technologies. All Rights Reserved.</a:t>
            </a:r>
            <a:r>
              <a:rPr lang="en-US" sz="800">
                <a:solidFill>
                  <a:schemeClr val="tx1">
                    <a:lumMod val="95000"/>
                    <a:lumOff val="5000"/>
                  </a:schemeClr>
                </a:solidFill>
                <a:latin typeface="Arial" panose="020B0604020202020204" pitchFamily="34" charset="0"/>
                <a:cs typeface="Arial" panose="020B0604020202020204" pitchFamily="34" charset="0"/>
              </a:rPr>
              <a:t> </a:t>
            </a:r>
          </a:p>
        </p:txBody>
      </p:sp>
      <p:pic>
        <p:nvPicPr>
          <p:cNvPr id="8" name="Picture 7" descr="A picture containing drawing&#10;&#10;Description automatically generated">
            <a:extLst>
              <a:ext uri="{FF2B5EF4-FFF2-40B4-BE49-F238E27FC236}">
                <a16:creationId xmlns:a16="http://schemas.microsoft.com/office/drawing/2014/main" id="{F6DD24DA-8431-3249-81A4-4F58F469C9A6}"/>
              </a:ext>
            </a:extLst>
          </p:cNvPr>
          <p:cNvPicPr>
            <a:picLocks noChangeAspect="1"/>
          </p:cNvPicPr>
          <p:nvPr userDrawn="1"/>
        </p:nvPicPr>
        <p:blipFill>
          <a:blip r:embed="rId2"/>
          <a:stretch>
            <a:fillRect/>
          </a:stretch>
        </p:blipFill>
        <p:spPr>
          <a:xfrm>
            <a:off x="9997441" y="6167141"/>
            <a:ext cx="2189833" cy="580976"/>
          </a:xfrm>
          <a:prstGeom prst="rect">
            <a:avLst/>
          </a:prstGeom>
        </p:spPr>
      </p:pic>
    </p:spTree>
    <p:extLst>
      <p:ext uri="{BB962C8B-B14F-4D97-AF65-F5344CB8AC3E}">
        <p14:creationId xmlns:p14="http://schemas.microsoft.com/office/powerpoint/2010/main" val="2251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1" y="0"/>
            <a:ext cx="50167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92984" y="1249180"/>
            <a:ext cx="6172200" cy="4627928"/>
          </a:xfrm>
        </p:spPr>
        <p:txBody>
          <a:bodyPr>
            <a:normAutofit/>
          </a:bodyPr>
          <a:lstStyle>
            <a:lvl1pPr>
              <a:defRPr sz="2133"/>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839788" y="2514601"/>
            <a:ext cx="3932237" cy="3354388"/>
          </a:xfrm>
        </p:spPr>
        <p:txBody>
          <a:bodyPr>
            <a:normAutofit/>
          </a:bodyPr>
          <a:lstStyle>
            <a:lvl1pPr marL="160863" indent="-160863">
              <a:buClr>
                <a:schemeClr val="tx1"/>
              </a:buClr>
              <a:buFont typeface="Arial" panose="020B0604020202020204" pitchFamily="34" charset="0"/>
              <a:buChar char="•"/>
              <a:tabLst/>
              <a:defRPr sz="2133"/>
            </a:lvl1pPr>
            <a:lvl2pPr marL="311143" indent="-150280">
              <a:buFont typeface="Monaco" pitchFamily="2" charset="77"/>
              <a:buChar char="⎻"/>
              <a:tabLst/>
              <a:defRPr sz="1867"/>
            </a:lvl2pPr>
            <a:lvl3pPr marL="463539" indent="-152396">
              <a:buFont typeface="Arial" panose="020B0604020202020204" pitchFamily="34" charset="0"/>
              <a:buChar char="•"/>
              <a:tabLst/>
              <a:defRPr sz="1867"/>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5016709" y="0"/>
            <a:ext cx="7175292" cy="369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840318" y="2057400"/>
            <a:ext cx="3932767" cy="357717"/>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4282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5183188" y="984783"/>
            <a:ext cx="6169024" cy="4884205"/>
          </a:xfrm>
        </p:spPr>
        <p:txBody>
          <a:bodyPr/>
          <a:lstStyle>
            <a:lvl1pPr marL="0" marR="0" indent="0" algn="l" defTabSz="914377" rtl="0" eaLnBrk="1" fontAlgn="auto" latinLnBrk="0" hangingPunct="1">
              <a:lnSpc>
                <a:spcPct val="90000"/>
              </a:lnSpc>
              <a:spcBef>
                <a:spcPts val="1000"/>
              </a:spcBef>
              <a:spcAft>
                <a:spcPts val="0"/>
              </a:spcAft>
              <a:buClr>
                <a:schemeClr val="accent3"/>
              </a:buClr>
              <a:buSzPct val="100000"/>
              <a:buFontTx/>
              <a:buNone/>
              <a:tabLst/>
              <a:defRPr/>
            </a:lvl1pPr>
          </a:lstStyle>
          <a:p>
            <a:pPr marL="228594" marR="0" lvl="0" indent="-228594" algn="l" defTabSz="914377" rtl="0" eaLnBrk="1" fontAlgn="auto" latinLnBrk="0" hangingPunct="1">
              <a:lnSpc>
                <a:spcPct val="90000"/>
              </a:lnSpc>
              <a:spcBef>
                <a:spcPts val="100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00584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5183188" y="984783"/>
            <a:ext cx="6169024" cy="4884205"/>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7646913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Placeholder 5">
            <a:extLst>
              <a:ext uri="{FF2B5EF4-FFF2-40B4-BE49-F238E27FC236}">
                <a16:creationId xmlns:a16="http://schemas.microsoft.com/office/drawing/2014/main" id="{ECA86D46-3F1E-436F-A49A-A1429841A39B}"/>
              </a:ext>
            </a:extLst>
          </p:cNvPr>
          <p:cNvSpPr>
            <a:spLocks noGrp="1"/>
          </p:cNvSpPr>
          <p:nvPr>
            <p:ph type="title"/>
          </p:nvPr>
        </p:nvSpPr>
        <p:spPr>
          <a:xfrm>
            <a:off x="838194" y="5059673"/>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Date Placeholder 13">
            <a:extLst>
              <a:ext uri="{FF2B5EF4-FFF2-40B4-BE49-F238E27FC236}">
                <a16:creationId xmlns:a16="http://schemas.microsoft.com/office/drawing/2014/main" id="{A24F2061-E4DC-4B37-A27C-1EA67F270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s-AR"/>
              <a:t>30/01/2020</a:t>
            </a:r>
          </a:p>
        </p:txBody>
      </p:sp>
    </p:spTree>
    <p:extLst>
      <p:ext uri="{BB962C8B-B14F-4D97-AF65-F5344CB8AC3E}">
        <p14:creationId xmlns:p14="http://schemas.microsoft.com/office/powerpoint/2010/main" val="31018614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1" name="Rectangle 20"/>
          <p:cNvSpPr/>
          <p:nvPr userDrawn="1"/>
        </p:nvSpPr>
        <p:spPr>
          <a:xfrm rot="10800000">
            <a:off x="0" y="0"/>
            <a:ext cx="12192000" cy="694944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pic>
        <p:nvPicPr>
          <p:cNvPr id="12" name="Picture 11">
            <a:extLst>
              <a:ext uri="{FF2B5EF4-FFF2-40B4-BE49-F238E27FC236}">
                <a16:creationId xmlns:a16="http://schemas.microsoft.com/office/drawing/2014/main" id="{171190D7-81BA-4146-8F73-6C09FD9DE61F}"/>
              </a:ext>
            </a:extLst>
          </p:cNvPr>
          <p:cNvPicPr>
            <a:picLocks noChangeAspect="1"/>
          </p:cNvPicPr>
          <p:nvPr userDrawn="1"/>
        </p:nvPicPr>
        <p:blipFill>
          <a:blip r:embed="rId2"/>
          <a:stretch>
            <a:fillRect/>
          </a:stretch>
        </p:blipFill>
        <p:spPr>
          <a:xfrm>
            <a:off x="-8089" y="9293"/>
            <a:ext cx="12192000" cy="6858000"/>
          </a:xfrm>
          <a:prstGeom prst="rect">
            <a:avLst/>
          </a:prstGeom>
        </p:spPr>
      </p:pic>
      <p:sp>
        <p:nvSpPr>
          <p:cNvPr id="2" name="Title 1"/>
          <p:cNvSpPr>
            <a:spLocks noGrp="1"/>
          </p:cNvSpPr>
          <p:nvPr userDrawn="1">
            <p:ph type="ctrTitle" hasCustomPrompt="1"/>
          </p:nvPr>
        </p:nvSpPr>
        <p:spPr>
          <a:xfrm>
            <a:off x="886135" y="3177509"/>
            <a:ext cx="10986891" cy="879475"/>
          </a:xfrm>
          <a:prstGeom prst="rect">
            <a:avLst/>
          </a:prstGeom>
        </p:spPr>
        <p:txBody>
          <a:bodyPr anchor="ctr">
            <a:noAutofit/>
          </a:bodyPr>
          <a:lstStyle>
            <a:lvl1pPr algn="l">
              <a:defRPr sz="3733" b="1" baseline="0">
                <a:solidFill>
                  <a:schemeClr val="tx2"/>
                </a:solidFill>
                <a:latin typeface="Arial" panose="020B0604020202020204" pitchFamily="34" charset="0"/>
                <a:cs typeface="Arial" panose="020B0604020202020204" pitchFamily="34" charset="0"/>
              </a:defRPr>
            </a:lvl1pPr>
          </a:lstStyle>
          <a:p>
            <a:r>
              <a:rPr lang="en-US"/>
              <a:t>Section Title</a:t>
            </a:r>
          </a:p>
        </p:txBody>
      </p:sp>
      <p:grpSp>
        <p:nvGrpSpPr>
          <p:cNvPr id="10" name="Group 9">
            <a:extLst>
              <a:ext uri="{FF2B5EF4-FFF2-40B4-BE49-F238E27FC236}">
                <a16:creationId xmlns:a16="http://schemas.microsoft.com/office/drawing/2014/main" id="{5B3F66D0-9D36-4EAF-9C37-624C7E62179E}"/>
              </a:ext>
            </a:extLst>
          </p:cNvPr>
          <p:cNvGrpSpPr/>
          <p:nvPr userDrawn="1"/>
        </p:nvGrpSpPr>
        <p:grpSpPr>
          <a:xfrm>
            <a:off x="886135" y="4147464"/>
            <a:ext cx="11308879" cy="60961"/>
            <a:chOff x="671425" y="3124245"/>
            <a:chExt cx="8481659" cy="45721"/>
          </a:xfrm>
        </p:grpSpPr>
        <p:sp>
          <p:nvSpPr>
            <p:cNvPr id="11" name="Rectangle 10">
              <a:extLst>
                <a:ext uri="{FF2B5EF4-FFF2-40B4-BE49-F238E27FC236}">
                  <a16:creationId xmlns:a16="http://schemas.microsoft.com/office/drawing/2014/main" id="{80320FCC-DDCB-4484-ABC1-C4A0EEF2F47A}"/>
                </a:ext>
              </a:extLst>
            </p:cNvPr>
            <p:cNvSpPr/>
            <p:nvPr userDrawn="1"/>
          </p:nvSpPr>
          <p:spPr>
            <a:xfrm rot="10800000" flipV="1">
              <a:off x="4715300" y="3124246"/>
              <a:ext cx="4437784" cy="45720"/>
            </a:xfrm>
            <a:prstGeom prst="rect">
              <a:avLst/>
            </a:prstGeom>
            <a:solidFill>
              <a:srgbClr val="48D5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13" name="Rectangle 12">
              <a:extLst>
                <a:ext uri="{FF2B5EF4-FFF2-40B4-BE49-F238E27FC236}">
                  <a16:creationId xmlns:a16="http://schemas.microsoft.com/office/drawing/2014/main" id="{F3C478C9-232B-4E15-832A-30139AA54637}"/>
                </a:ext>
              </a:extLst>
            </p:cNvPr>
            <p:cNvSpPr/>
            <p:nvPr userDrawn="1"/>
          </p:nvSpPr>
          <p:spPr>
            <a:xfrm rot="10800000" flipV="1">
              <a:off x="671425" y="3124245"/>
              <a:ext cx="2013041" cy="45720"/>
            </a:xfrm>
            <a:prstGeom prst="rect">
              <a:avLst/>
            </a:prstGeom>
            <a:solidFill>
              <a:srgbClr val="001E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15" name="Rectangle 14">
              <a:extLst>
                <a:ext uri="{FF2B5EF4-FFF2-40B4-BE49-F238E27FC236}">
                  <a16:creationId xmlns:a16="http://schemas.microsoft.com/office/drawing/2014/main" id="{85FA8CE5-63FE-4D7A-BF41-92A40BA33C15}"/>
                </a:ext>
              </a:extLst>
            </p:cNvPr>
            <p:cNvSpPr/>
            <p:nvPr userDrawn="1"/>
          </p:nvSpPr>
          <p:spPr>
            <a:xfrm rot="10800000" flipV="1">
              <a:off x="2702257" y="3124245"/>
              <a:ext cx="2013043" cy="45720"/>
            </a:xfrm>
            <a:prstGeom prst="rect">
              <a:avLst/>
            </a:prstGeom>
            <a:solidFill>
              <a:srgbClr val="0047B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ndParaRPr>
            </a:p>
          </p:txBody>
        </p:sp>
      </p:grpSp>
      <p:pic>
        <p:nvPicPr>
          <p:cNvPr id="19" name="Picture 18">
            <a:extLst>
              <a:ext uri="{FF2B5EF4-FFF2-40B4-BE49-F238E27FC236}">
                <a16:creationId xmlns:a16="http://schemas.microsoft.com/office/drawing/2014/main" id="{78C9AEA6-AECB-478B-A575-53F9135BA290}"/>
              </a:ext>
            </a:extLst>
          </p:cNvPr>
          <p:cNvPicPr>
            <a:picLocks noChangeAspect="1"/>
          </p:cNvPicPr>
          <p:nvPr userDrawn="1"/>
        </p:nvPicPr>
        <p:blipFill>
          <a:blip r:embed="rId3"/>
          <a:stretch>
            <a:fillRect/>
          </a:stretch>
        </p:blipFill>
        <p:spPr>
          <a:xfrm>
            <a:off x="9717076" y="358791"/>
            <a:ext cx="1877197" cy="441956"/>
          </a:xfrm>
          <a:prstGeom prst="rect">
            <a:avLst/>
          </a:prstGeom>
        </p:spPr>
      </p:pic>
    </p:spTree>
    <p:extLst>
      <p:ext uri="{BB962C8B-B14F-4D97-AF65-F5344CB8AC3E}">
        <p14:creationId xmlns:p14="http://schemas.microsoft.com/office/powerpoint/2010/main" val="142381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5836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70104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600" y="1464299"/>
            <a:ext cx="7010401"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7932786" y="1464300"/>
            <a:ext cx="3649615" cy="3562217"/>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54247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
            <a:ext cx="10972797" cy="834963"/>
          </a:xfrm>
        </p:spPr>
        <p:txBody>
          <a:bodyPr/>
          <a:lstStyle/>
          <a:p>
            <a:r>
              <a:rPr lang="en-US"/>
              <a:t>Click to edit Master title style</a:t>
            </a:r>
          </a:p>
        </p:txBody>
      </p:sp>
      <p:sp>
        <p:nvSpPr>
          <p:cNvPr id="3" name="Content Placeholder 2"/>
          <p:cNvSpPr>
            <a:spLocks noGrp="1"/>
          </p:cNvSpPr>
          <p:nvPr>
            <p:ph idx="1"/>
          </p:nvPr>
        </p:nvSpPr>
        <p:spPr>
          <a:xfrm>
            <a:off x="609600" y="2090370"/>
            <a:ext cx="10972800" cy="4091276"/>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609599" y="1464299"/>
            <a:ext cx="10972799" cy="448733"/>
          </a:xfrm>
        </p:spPr>
        <p:txBody>
          <a:bodyPr>
            <a:noAutofit/>
          </a:bodyPr>
          <a:lstStyle>
            <a:lvl1pPr marL="0" indent="0">
              <a:buNone/>
              <a:defRPr sz="24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96101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885014"/>
            <a:ext cx="239843" cy="3067985"/>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53440" y="2778456"/>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882968" y="6450379"/>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8" name="Picture 7" descr="A picture containing clock&#10;&#10;Description automatically generated">
            <a:extLst>
              <a:ext uri="{FF2B5EF4-FFF2-40B4-BE49-F238E27FC236}">
                <a16:creationId xmlns:a16="http://schemas.microsoft.com/office/drawing/2014/main" id="{62F6D15D-53D4-3F40-A3CC-476CB2680B33}"/>
              </a:ext>
            </a:extLst>
          </p:cNvPr>
          <p:cNvPicPr>
            <a:picLocks noChangeAspect="1"/>
          </p:cNvPicPr>
          <p:nvPr userDrawn="1"/>
        </p:nvPicPr>
        <p:blipFill>
          <a:blip r:embed="rId2"/>
          <a:stretch>
            <a:fillRect/>
          </a:stretch>
        </p:blipFill>
        <p:spPr>
          <a:xfrm>
            <a:off x="9922883" y="6237970"/>
            <a:ext cx="2137832" cy="567180"/>
          </a:xfrm>
          <a:prstGeom prst="rect">
            <a:avLst/>
          </a:prstGeom>
        </p:spPr>
      </p:pic>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5598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1"/>
            <a:ext cx="1218703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12187033" cy="68580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835715" y="2498643"/>
            <a:ext cx="10515600" cy="1301085"/>
          </a:xfrm>
        </p:spPr>
        <p:txBody>
          <a:bodyPr anchor="ctr">
            <a:noAutofit/>
          </a:bodyPr>
          <a:lstStyle>
            <a:lvl1pPr algn="ctr">
              <a:defRPr sz="4267"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882968" y="6450379"/>
            <a:ext cx="3969203" cy="215444"/>
          </a:xfrm>
          <a:prstGeom prst="rect">
            <a:avLst/>
          </a:prstGeom>
        </p:spPr>
        <p:txBody>
          <a:bodyPr wrap="square" lIns="0">
            <a:spAutoFit/>
          </a:bodyPr>
          <a:lstStyle/>
          <a:p>
            <a:r>
              <a:rPr lang="en-US" sz="8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pic>
        <p:nvPicPr>
          <p:cNvPr id="7" name="Picture 6" descr="A picture containing drawing&#10;&#10;Description automatically generated">
            <a:extLst>
              <a:ext uri="{FF2B5EF4-FFF2-40B4-BE49-F238E27FC236}">
                <a16:creationId xmlns:a16="http://schemas.microsoft.com/office/drawing/2014/main" id="{EF7ADD47-AB10-294D-8E2F-DCAABCBB8F52}"/>
              </a:ext>
            </a:extLst>
          </p:cNvPr>
          <p:cNvPicPr>
            <a:picLocks noChangeAspect="1"/>
          </p:cNvPicPr>
          <p:nvPr userDrawn="1"/>
        </p:nvPicPr>
        <p:blipFill>
          <a:blip r:embed="rId2"/>
          <a:stretch>
            <a:fillRect/>
          </a:stretch>
        </p:blipFill>
        <p:spPr>
          <a:xfrm>
            <a:off x="9920994" y="6237571"/>
            <a:ext cx="2189833" cy="580976"/>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8662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5625"/>
            <a:ext cx="5410200" cy="4351339"/>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8183284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87680"/>
            <a:ext cx="10972800" cy="8349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599" y="1555103"/>
            <a:ext cx="10972799" cy="44800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AB95BD6C-304F-6F4F-9AFA-F523AC7C70A4}"/>
              </a:ext>
            </a:extLst>
          </p:cNvPr>
          <p:cNvSpPr/>
          <p:nvPr userDrawn="1"/>
        </p:nvSpPr>
        <p:spPr>
          <a:xfrm>
            <a:off x="0" y="0"/>
            <a:ext cx="12192000" cy="24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B050AEAA-E9B2-FB44-A85F-75D7146FAACD}"/>
              </a:ext>
            </a:extLst>
          </p:cNvPr>
          <p:cNvSpPr/>
          <p:nvPr userDrawn="1"/>
        </p:nvSpPr>
        <p:spPr>
          <a:xfrm>
            <a:off x="882968" y="6450379"/>
            <a:ext cx="3969203" cy="215444"/>
          </a:xfrm>
          <a:prstGeom prst="rect">
            <a:avLst/>
          </a:prstGeom>
        </p:spPr>
        <p:txBody>
          <a:bodyPr wrap="square" lIns="0">
            <a:spAutoFit/>
          </a:bodyPr>
          <a:lstStyle/>
          <a:p>
            <a:r>
              <a:rPr lang="en-US" sz="8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5" name="Picture 4" descr="A picture containing clock&#10;&#10;Description automatically generated">
            <a:extLst>
              <a:ext uri="{FF2B5EF4-FFF2-40B4-BE49-F238E27FC236}">
                <a16:creationId xmlns:a16="http://schemas.microsoft.com/office/drawing/2014/main" id="{380401D8-6A50-264D-AD48-DCB690ADCB12}"/>
              </a:ext>
            </a:extLst>
          </p:cNvPr>
          <p:cNvPicPr>
            <a:picLocks noChangeAspect="1"/>
          </p:cNvPicPr>
          <p:nvPr userDrawn="1"/>
        </p:nvPicPr>
        <p:blipFill>
          <a:blip r:embed="rId36"/>
          <a:stretch>
            <a:fillRect/>
          </a:stretch>
        </p:blipFill>
        <p:spPr>
          <a:xfrm>
            <a:off x="9922883" y="6237970"/>
            <a:ext cx="2137832" cy="567180"/>
          </a:xfrm>
          <a:prstGeom prst="rect">
            <a:avLst/>
          </a:prstGeom>
        </p:spPr>
      </p:pic>
      <p:sp>
        <p:nvSpPr>
          <p:cNvPr id="9" name="Slide Number Placeholder 5">
            <a:extLst>
              <a:ext uri="{FF2B5EF4-FFF2-40B4-BE49-F238E27FC236}">
                <a16:creationId xmlns:a16="http://schemas.microsoft.com/office/drawing/2014/main" id="{95ED3AEA-2592-574C-845C-D50182E18060}"/>
              </a:ext>
            </a:extLst>
          </p:cNvPr>
          <p:cNvSpPr>
            <a:spLocks noGrp="1"/>
          </p:cNvSpPr>
          <p:nvPr>
            <p:ph type="sldNum" sz="quarter" idx="4"/>
          </p:nvPr>
        </p:nvSpPr>
        <p:spPr>
          <a:xfrm>
            <a:off x="349919" y="6389720"/>
            <a:ext cx="529683" cy="365125"/>
          </a:xfrm>
          <a:prstGeom prst="rect">
            <a:avLst/>
          </a:prstGeom>
        </p:spPr>
        <p:txBody>
          <a:bodyPr vert="horz" lIns="91440" tIns="45720" rIns="91440" bIns="45720" rtlCol="0" anchor="ctr"/>
          <a:lstStyle>
            <a:lvl1pPr algn="l">
              <a:defRPr sz="933">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89258373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 id="2147484003" r:id="rId26"/>
    <p:sldLayoutId id="2147484004" r:id="rId27"/>
    <p:sldLayoutId id="2147484005" r:id="rId28"/>
    <p:sldLayoutId id="2147484006" r:id="rId29"/>
    <p:sldLayoutId id="2147484007" r:id="rId30"/>
    <p:sldLayoutId id="2147484008" r:id="rId31"/>
    <p:sldLayoutId id="2147484009" r:id="rId32"/>
    <p:sldLayoutId id="2147484022" r:id="rId33"/>
    <p:sldLayoutId id="2147484026" r:id="rId34"/>
  </p:sldLayoutIdLst>
  <p:txStyles>
    <p:title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accent3"/>
        </a:buClr>
        <a:buSzPct val="100000"/>
        <a:buFont typeface="Arial" panose="020B0604020202020204" pitchFamily="34" charset="0"/>
        <a:buChar char="•"/>
        <a:defRPr sz="2133" kern="1200">
          <a:solidFill>
            <a:schemeClr val="tx1"/>
          </a:solidFill>
          <a:latin typeface="+mn-lt"/>
          <a:ea typeface="+mn-ea"/>
          <a:cs typeface="+mn-cs"/>
        </a:defRPr>
      </a:lvl1pPr>
      <a:lvl2pPr marL="457189" indent="-226478" algn="l" defTabSz="914377" rtl="0" eaLnBrk="1" latinLnBrk="0" hangingPunct="1">
        <a:lnSpc>
          <a:spcPct val="90000"/>
        </a:lnSpc>
        <a:spcBef>
          <a:spcPts val="500"/>
        </a:spcBef>
        <a:buClr>
          <a:schemeClr val="tx1"/>
        </a:buClr>
        <a:buSzPct val="70000"/>
        <a:buFont typeface="Monaco" pitchFamily="2" charset="77"/>
        <a:buChar char="⎻"/>
        <a:tabLst/>
        <a:defRPr sz="1867" kern="1200">
          <a:solidFill>
            <a:schemeClr val="tx1"/>
          </a:solidFill>
          <a:latin typeface="+mn-lt"/>
          <a:ea typeface="+mn-ea"/>
          <a:cs typeface="+mn-cs"/>
        </a:defRPr>
      </a:lvl2pPr>
      <a:lvl3pPr marL="761981" indent="-224361" algn="l" defTabSz="914377" rtl="0" eaLnBrk="1" latinLnBrk="0" hangingPunct="1">
        <a:lnSpc>
          <a:spcPct val="90000"/>
        </a:lnSpc>
        <a:spcBef>
          <a:spcPts val="500"/>
        </a:spcBef>
        <a:buClr>
          <a:schemeClr val="tx1"/>
        </a:buClr>
        <a:buSzPct val="90000"/>
        <a:buFont typeface="Arial" panose="020B0604020202020204" pitchFamily="34" charset="0"/>
        <a:buChar char="•"/>
        <a:tabLst/>
        <a:defRPr sz="1867" kern="1200">
          <a:solidFill>
            <a:sysClr val="windowText" lastClr="000000"/>
          </a:solidFill>
          <a:latin typeface="+mn-lt"/>
          <a:ea typeface="+mn-ea"/>
          <a:cs typeface="+mn-cs"/>
        </a:defRPr>
      </a:lvl3pPr>
      <a:lvl4pPr marL="1600160"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accent3"/>
        </a:buClr>
        <a:buSzPct val="90000"/>
        <a:buFont typeface="STIXGeneral-Regular" pitchFamily="2" charset="2"/>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7EF2-B61A-4F01-B2ED-297BEA4A2713}"/>
              </a:ext>
            </a:extLst>
          </p:cNvPr>
          <p:cNvSpPr>
            <a:spLocks noGrp="1"/>
          </p:cNvSpPr>
          <p:nvPr>
            <p:ph type="title"/>
          </p:nvPr>
        </p:nvSpPr>
        <p:spPr>
          <a:xfrm>
            <a:off x="160822" y="207236"/>
            <a:ext cx="10972800" cy="543261"/>
          </a:xfrm>
        </p:spPr>
        <p:txBody>
          <a:bodyPr>
            <a:normAutofit/>
          </a:bodyPr>
          <a:lstStyle/>
          <a:p>
            <a:pPr algn="ctr"/>
            <a:r>
              <a:rPr lang="en-US" sz="2400"/>
              <a:t>Align LATAM Customer Hierarchy to Global Model</a:t>
            </a:r>
          </a:p>
        </p:txBody>
      </p:sp>
      <p:graphicFrame>
        <p:nvGraphicFramePr>
          <p:cNvPr id="29" name="Table 29">
            <a:extLst>
              <a:ext uri="{FF2B5EF4-FFF2-40B4-BE49-F238E27FC236}">
                <a16:creationId xmlns:a16="http://schemas.microsoft.com/office/drawing/2014/main" id="{2B7E74FE-C32D-41C0-BE64-B842DC2AD595}"/>
              </a:ext>
            </a:extLst>
          </p:cNvPr>
          <p:cNvGraphicFramePr>
            <a:graphicFrameLocks noGrp="1"/>
          </p:cNvGraphicFramePr>
          <p:nvPr>
            <p:extLst>
              <p:ext uri="{D42A27DB-BD31-4B8C-83A1-F6EECF244321}">
                <p14:modId xmlns:p14="http://schemas.microsoft.com/office/powerpoint/2010/main" val="568532035"/>
              </p:ext>
            </p:extLst>
          </p:nvPr>
        </p:nvGraphicFramePr>
        <p:xfrm>
          <a:off x="161366" y="2589201"/>
          <a:ext cx="11949949" cy="3784752"/>
        </p:xfrm>
        <a:graphic>
          <a:graphicData uri="http://schemas.openxmlformats.org/drawingml/2006/table">
            <a:tbl>
              <a:tblPr firstRow="1" bandRow="1">
                <a:tableStyleId>{5C22544A-7EE6-4342-B048-85BDC9FD1C3A}</a:tableStyleId>
              </a:tblPr>
              <a:tblGrid>
                <a:gridCol w="934189">
                  <a:extLst>
                    <a:ext uri="{9D8B030D-6E8A-4147-A177-3AD203B41FA5}">
                      <a16:colId xmlns:a16="http://schemas.microsoft.com/office/drawing/2014/main" val="1600143327"/>
                    </a:ext>
                  </a:extLst>
                </a:gridCol>
                <a:gridCol w="1069675">
                  <a:extLst>
                    <a:ext uri="{9D8B030D-6E8A-4147-A177-3AD203B41FA5}">
                      <a16:colId xmlns:a16="http://schemas.microsoft.com/office/drawing/2014/main" val="838160219"/>
                    </a:ext>
                  </a:extLst>
                </a:gridCol>
                <a:gridCol w="966159">
                  <a:extLst>
                    <a:ext uri="{9D8B030D-6E8A-4147-A177-3AD203B41FA5}">
                      <a16:colId xmlns:a16="http://schemas.microsoft.com/office/drawing/2014/main" val="1215426621"/>
                    </a:ext>
                  </a:extLst>
                </a:gridCol>
                <a:gridCol w="966158">
                  <a:extLst>
                    <a:ext uri="{9D8B030D-6E8A-4147-A177-3AD203B41FA5}">
                      <a16:colId xmlns:a16="http://schemas.microsoft.com/office/drawing/2014/main" val="3650857916"/>
                    </a:ext>
                  </a:extLst>
                </a:gridCol>
                <a:gridCol w="1104181">
                  <a:extLst>
                    <a:ext uri="{9D8B030D-6E8A-4147-A177-3AD203B41FA5}">
                      <a16:colId xmlns:a16="http://schemas.microsoft.com/office/drawing/2014/main" val="3741125152"/>
                    </a:ext>
                  </a:extLst>
                </a:gridCol>
                <a:gridCol w="1043797">
                  <a:extLst>
                    <a:ext uri="{9D8B030D-6E8A-4147-A177-3AD203B41FA5}">
                      <a16:colId xmlns:a16="http://schemas.microsoft.com/office/drawing/2014/main" val="666522960"/>
                    </a:ext>
                  </a:extLst>
                </a:gridCol>
                <a:gridCol w="992037">
                  <a:extLst>
                    <a:ext uri="{9D8B030D-6E8A-4147-A177-3AD203B41FA5}">
                      <a16:colId xmlns:a16="http://schemas.microsoft.com/office/drawing/2014/main" val="1613953685"/>
                    </a:ext>
                  </a:extLst>
                </a:gridCol>
                <a:gridCol w="1112808">
                  <a:extLst>
                    <a:ext uri="{9D8B030D-6E8A-4147-A177-3AD203B41FA5}">
                      <a16:colId xmlns:a16="http://schemas.microsoft.com/office/drawing/2014/main" val="2002531111"/>
                    </a:ext>
                  </a:extLst>
                </a:gridCol>
                <a:gridCol w="905773">
                  <a:extLst>
                    <a:ext uri="{9D8B030D-6E8A-4147-A177-3AD203B41FA5}">
                      <a16:colId xmlns:a16="http://schemas.microsoft.com/office/drawing/2014/main" val="3364427170"/>
                    </a:ext>
                  </a:extLst>
                </a:gridCol>
                <a:gridCol w="948906">
                  <a:extLst>
                    <a:ext uri="{9D8B030D-6E8A-4147-A177-3AD203B41FA5}">
                      <a16:colId xmlns:a16="http://schemas.microsoft.com/office/drawing/2014/main" val="4018599544"/>
                    </a:ext>
                  </a:extLst>
                </a:gridCol>
                <a:gridCol w="957532">
                  <a:extLst>
                    <a:ext uri="{9D8B030D-6E8A-4147-A177-3AD203B41FA5}">
                      <a16:colId xmlns:a16="http://schemas.microsoft.com/office/drawing/2014/main" val="2497823559"/>
                    </a:ext>
                  </a:extLst>
                </a:gridCol>
                <a:gridCol w="948734">
                  <a:extLst>
                    <a:ext uri="{9D8B030D-6E8A-4147-A177-3AD203B41FA5}">
                      <a16:colId xmlns:a16="http://schemas.microsoft.com/office/drawing/2014/main" val="657936438"/>
                    </a:ext>
                  </a:extLst>
                </a:gridCol>
              </a:tblGrid>
              <a:tr h="675792">
                <a:tc>
                  <a:txBody>
                    <a:bodyPr/>
                    <a:lstStyle/>
                    <a:p>
                      <a:r>
                        <a:rPr lang="en-US" sz="1000">
                          <a:solidFill>
                            <a:schemeClr val="tx1"/>
                          </a:solidFill>
                        </a:rPr>
                        <a:t>Application</a:t>
                      </a:r>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extLst>
                  <a:ext uri="{0D108BD9-81ED-4DB2-BD59-A6C34878D82A}">
                    <a16:rowId xmlns:a16="http://schemas.microsoft.com/office/drawing/2014/main" val="3139679897"/>
                  </a:ext>
                </a:extLst>
              </a:tr>
              <a:tr h="1217739">
                <a:tc>
                  <a:txBody>
                    <a:bodyPr/>
                    <a:lstStyle/>
                    <a:p>
                      <a:pPr marL="0" indent="0">
                        <a:buFont typeface="Arial" panose="020B0604020202020204" pitchFamily="34" charset="0"/>
                        <a:buNone/>
                      </a:pPr>
                      <a:r>
                        <a:rPr lang="en-US" sz="1000" b="1">
                          <a:solidFill>
                            <a:schemeClr val="tx1"/>
                          </a:solidFill>
                        </a:rPr>
                        <a:t>System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May require updates to Operating Unit </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Remove Siebel ID as external source ID</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a:p>
                  </a:txBody>
                  <a:tcPr/>
                </a:tc>
                <a:tc>
                  <a:txBody>
                    <a:bodyPr/>
                    <a:lstStyle/>
                    <a:p>
                      <a:pPr marL="171450" indent="-171450">
                        <a:buFont typeface="Arial" panose="020B0604020202020204" pitchFamily="34" charset="0"/>
                        <a:buChar char="•"/>
                      </a:pPr>
                      <a:r>
                        <a:rPr lang="en-US" sz="900"/>
                        <a:t>Remove Master Account concept. Match global hierarchy.</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r>
                        <a:rPr lang="en-US" sz="900"/>
                        <a:t>May require updates to Operating Unit.</a:t>
                      </a:r>
                    </a:p>
                    <a:p>
                      <a:pPr marL="0" indent="0">
                        <a:buFont typeface="Arial" panose="020B0604020202020204" pitchFamily="34" charset="0"/>
                        <a:buNone/>
                      </a:pPr>
                      <a:endParaRPr lang="en-US" sz="900"/>
                    </a:p>
                    <a:p>
                      <a:pPr marL="171450" indent="-171450">
                        <a:buFont typeface="Arial" panose="020B0604020202020204" pitchFamily="34" charset="0"/>
                        <a:buChar char="•"/>
                      </a:pPr>
                      <a:r>
                        <a:rPr lang="en-US" sz="900"/>
                        <a:t>Allow quoting by anyone on Salesforce account team, not just account owner.</a:t>
                      </a:r>
                    </a:p>
                    <a:p>
                      <a:endParaRPr lang="en-US" sz="900"/>
                    </a:p>
                  </a:txBody>
                  <a:tcPr/>
                </a:tc>
                <a:tc>
                  <a:txBody>
                    <a:bodyPr/>
                    <a:lstStyle/>
                    <a:p>
                      <a:pPr marL="171450" indent="-171450">
                        <a:buFont typeface="Arial" panose="020B0604020202020204" pitchFamily="34" charset="0"/>
                        <a:buChar char="•"/>
                      </a:pPr>
                      <a:r>
                        <a:rPr lang="en-US" sz="900"/>
                        <a:t>May require updates to BAN and Tax Profile objects</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r>
                        <a:rPr lang="en-US" sz="900"/>
                        <a:t>Currently allows LATAM BAN assignment to non-LATAM customer account</a:t>
                      </a:r>
                    </a:p>
                  </a:txBody>
                  <a:tcPr/>
                </a:tc>
                <a:tc>
                  <a:txBody>
                    <a:bodyPr/>
                    <a:lstStyle/>
                    <a:p>
                      <a:pPr marL="171450" indent="-171450">
                        <a:buFont typeface="Arial" panose="020B0604020202020204" pitchFamily="34" charset="0"/>
                        <a:buChar char="•"/>
                      </a:pPr>
                      <a:r>
                        <a:rPr lang="en-US" sz="900"/>
                        <a:t>Doku, Xime, NCD, etc</a:t>
                      </a:r>
                    </a:p>
                    <a:p>
                      <a:pPr marL="171450" indent="-171450">
                        <a:buFont typeface="Arial" panose="020B0604020202020204" pitchFamily="34" charset="0"/>
                        <a:buChar char="•"/>
                      </a:pPr>
                      <a:endParaRPr lang="en-US" sz="900"/>
                    </a:p>
                    <a:p>
                      <a:pPr marL="0" indent="0">
                        <a:buFont typeface="Arial" panose="020B0604020202020204" pitchFamily="34" charset="0"/>
                        <a:buNone/>
                      </a:pPr>
                      <a:endParaRPr lang="en-US" sz="900"/>
                    </a:p>
                    <a:p>
                      <a:pPr marL="171450" indent="-171450">
                        <a:buFont typeface="Arial" panose="020B0604020202020204" pitchFamily="34" charset="0"/>
                        <a:buChar char="•"/>
                      </a:pPr>
                      <a:r>
                        <a:rPr lang="en-US" sz="900"/>
                        <a:t>Consume new account hierarchy without Master Account ID</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r>
                        <a:rPr lang="en-US" sz="900"/>
                        <a:t>Replace Siebel ID reference with Salesforce reference</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Replace Siebel ID reference with Salesforce reference</a:t>
                      </a:r>
                    </a:p>
                    <a:p>
                      <a:pPr marL="171450" indent="-171450">
                        <a:buFont typeface="Arial" panose="020B0604020202020204" pitchFamily="34" charset="0"/>
                        <a:buChar char="•"/>
                      </a:pPr>
                      <a:endParaRPr lang="en-US" sz="9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Replace Siebel ID reference with Salesforce reference </a:t>
                      </a:r>
                    </a:p>
                    <a:p>
                      <a:pPr marL="0" indent="0">
                        <a:buFont typeface="Arial" panose="020B0604020202020204" pitchFamily="34" charset="0"/>
                        <a:buNone/>
                      </a:pPr>
                      <a:endParaRPr lang="en-US" sz="900"/>
                    </a:p>
                    <a:p>
                      <a:pPr marL="171450" indent="-171450">
                        <a:buFont typeface="Arial" panose="020B0604020202020204" pitchFamily="34" charset="0"/>
                        <a:buChar char="•"/>
                      </a:pPr>
                      <a:endParaRPr lang="en-US" sz="900"/>
                    </a:p>
                  </a:txBody>
                  <a:tcPr/>
                </a:tc>
                <a:tc>
                  <a:txBody>
                    <a:bodyPr/>
                    <a:lstStyle/>
                    <a:p>
                      <a:pPr marL="171450" lvl="0" indent="-171450">
                        <a:buFont typeface="Arial" panose="020B0604020202020204" pitchFamily="34" charset="0"/>
                        <a:buChar char="•"/>
                      </a:pPr>
                      <a:r>
                        <a:rPr lang="en-US" sz="900" kern="1200">
                          <a:solidFill>
                            <a:schemeClr val="dk1"/>
                          </a:solidFill>
                          <a:effectLst/>
                          <a:latin typeface="+mn-lt"/>
                          <a:ea typeface="+mn-ea"/>
                          <a:cs typeface="+mn-cs"/>
                        </a:rPr>
                        <a:t>Consume new account hierarchy without Master Account ID</a:t>
                      </a:r>
                    </a:p>
                    <a:p>
                      <a:pPr marL="171450" lvl="0" indent="-171450">
                        <a:buFont typeface="Arial" panose="020B0604020202020204" pitchFamily="34" charset="0"/>
                        <a:buChar char="•"/>
                      </a:pPr>
                      <a:endParaRPr lang="en-US" sz="900" kern="1200">
                        <a:solidFill>
                          <a:schemeClr val="dk1"/>
                        </a:solidFill>
                        <a:effectLst/>
                        <a:latin typeface="+mn-lt"/>
                        <a:ea typeface="+mn-ea"/>
                        <a:cs typeface="+mn-cs"/>
                      </a:endParaRPr>
                    </a:p>
                    <a:p>
                      <a:pPr marL="171450" lvl="0" indent="-171450">
                        <a:buFont typeface="Arial" panose="020B0604020202020204" pitchFamily="34" charset="0"/>
                        <a:buChar char="•"/>
                      </a:pPr>
                      <a:r>
                        <a:rPr lang="en-US" sz="900" kern="1200">
                          <a:solidFill>
                            <a:schemeClr val="dk1"/>
                          </a:solidFill>
                          <a:effectLst/>
                          <a:latin typeface="+mn-lt"/>
                          <a:ea typeface="+mn-ea"/>
                          <a:cs typeface="+mn-cs"/>
                        </a:rPr>
                        <a:t>Replace Siebel ID reference with Salesforce reference</a:t>
                      </a:r>
                    </a:p>
                    <a:p>
                      <a:pPr marL="171450" indent="-171450">
                        <a:buFont typeface="Arial" panose="020B0604020202020204" pitchFamily="34" charset="0"/>
                        <a:buChar char="•"/>
                      </a:pPr>
                      <a:endParaRPr lang="en-US" sz="900"/>
                    </a:p>
                  </a:txBody>
                  <a:tcPr/>
                </a:tc>
                <a:tc>
                  <a:txBody>
                    <a:bodyPr/>
                    <a:lstStyle/>
                    <a:p>
                      <a:pPr marL="171450" indent="-171450">
                        <a:buFont typeface="Arial" panose="020B0604020202020204" pitchFamily="34" charset="0"/>
                        <a:buChar char="•"/>
                      </a:pPr>
                      <a:r>
                        <a:rPr lang="en-US" sz="900"/>
                        <a:t>Update LATAM billing mediation service to use Salesforce account IDs</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r>
                        <a:rPr lang="en-US" sz="900"/>
                        <a:t>Adjust taxation based on global model</a:t>
                      </a:r>
                    </a:p>
                    <a:p>
                      <a:pPr marL="0" indent="0">
                        <a:buFont typeface="Arial" panose="020B0604020202020204" pitchFamily="34" charset="0"/>
                        <a:buNone/>
                      </a:pPr>
                      <a:endParaRPr lang="en-US" sz="900"/>
                    </a:p>
                    <a:p>
                      <a:pPr marL="0" indent="0">
                        <a:buFont typeface="Arial" panose="020B0604020202020204" pitchFamily="34" charset="0"/>
                        <a:buNone/>
                      </a:pPr>
                      <a:endParaRPr lang="en-US" sz="900"/>
                    </a:p>
                    <a:p>
                      <a:pPr marL="171450" indent="-171450">
                        <a:buFont typeface="Arial" panose="020B0604020202020204" pitchFamily="34" charset="0"/>
                        <a:buChar char="•"/>
                      </a:pPr>
                      <a:endParaRPr lang="en-US" sz="900"/>
                    </a:p>
                  </a:txBody>
                  <a:tcPr/>
                </a:tc>
                <a:tc>
                  <a:txBody>
                    <a:bodyPr/>
                    <a:lstStyle/>
                    <a:p>
                      <a:pPr marL="171450" indent="-171450">
                        <a:buFont typeface="Arial" panose="020B0604020202020204" pitchFamily="34" charset="0"/>
                        <a:buChar char="•"/>
                      </a:pPr>
                      <a:r>
                        <a:rPr lang="en-US" sz="900"/>
                        <a:t>Remove existing LATAM hierarchy model</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r>
                        <a:rPr lang="en-US" sz="900"/>
                        <a:t>Update existing LATAM records to the global account model</a:t>
                      </a:r>
                    </a:p>
                    <a:p>
                      <a:pPr marL="171450" indent="-171450">
                        <a:buFont typeface="Arial" panose="020B0604020202020204" pitchFamily="34" charset="0"/>
                        <a:buChar char="•"/>
                      </a:pPr>
                      <a:endParaRPr lang="en-US" sz="900"/>
                    </a:p>
                  </a:txBody>
                  <a:tcPr/>
                </a:tc>
                <a:tc>
                  <a:txBody>
                    <a:bodyPr/>
                    <a:lstStyle/>
                    <a:p>
                      <a:pPr marL="171450" indent="-171450">
                        <a:buFont typeface="Arial" panose="020B0604020202020204" pitchFamily="34" charset="0"/>
                        <a:buChar char="•"/>
                      </a:pPr>
                      <a:r>
                        <a:rPr lang="en-US" sz="900"/>
                        <a:t>Replace Siebel ID reference with Salesforce reference</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r>
                        <a:rPr lang="en-US" sz="900"/>
                        <a:t>Consume new account hierarchy</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Replace Siebel ID reference with Salesforce reference</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Update all reports from Siebel ID to Salesforce ID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t>Compensation impacts</a:t>
                      </a:r>
                    </a:p>
                    <a:p>
                      <a:pPr marL="171450" indent="-171450">
                        <a:buFont typeface="Arial" panose="020B0604020202020204" pitchFamily="34" charset="0"/>
                        <a:buChar char="•"/>
                      </a:pPr>
                      <a:endParaRPr lang="en-US" sz="900"/>
                    </a:p>
                  </a:txBody>
                  <a:tcPr/>
                </a:tc>
                <a:extLst>
                  <a:ext uri="{0D108BD9-81ED-4DB2-BD59-A6C34878D82A}">
                    <a16:rowId xmlns:a16="http://schemas.microsoft.com/office/drawing/2014/main" val="2818943279"/>
                  </a:ext>
                </a:extLst>
              </a:tr>
            </a:tbl>
          </a:graphicData>
        </a:graphic>
      </p:graphicFrame>
      <p:sp>
        <p:nvSpPr>
          <p:cNvPr id="5" name="Flowchart: Magnetic Disk 4">
            <a:extLst>
              <a:ext uri="{FF2B5EF4-FFF2-40B4-BE49-F238E27FC236}">
                <a16:creationId xmlns:a16="http://schemas.microsoft.com/office/drawing/2014/main" id="{F22A858A-D5E9-4405-A920-EF1503B10578}"/>
              </a:ext>
            </a:extLst>
          </p:cNvPr>
          <p:cNvSpPr/>
          <p:nvPr/>
        </p:nvSpPr>
        <p:spPr>
          <a:xfrm>
            <a:off x="1358083" y="2669611"/>
            <a:ext cx="673049"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Salesforce</a:t>
            </a:r>
          </a:p>
        </p:txBody>
      </p:sp>
      <p:sp>
        <p:nvSpPr>
          <p:cNvPr id="16" name="Flowchart: Magnetic Disk 15">
            <a:extLst>
              <a:ext uri="{FF2B5EF4-FFF2-40B4-BE49-F238E27FC236}">
                <a16:creationId xmlns:a16="http://schemas.microsoft.com/office/drawing/2014/main" id="{D746E81F-29C4-4204-A4AC-4EB3820166C1}"/>
              </a:ext>
            </a:extLst>
          </p:cNvPr>
          <p:cNvSpPr/>
          <p:nvPr/>
        </p:nvSpPr>
        <p:spPr>
          <a:xfrm>
            <a:off x="3296258" y="2669610"/>
            <a:ext cx="642057"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AM</a:t>
            </a:r>
          </a:p>
        </p:txBody>
      </p:sp>
      <p:sp>
        <p:nvSpPr>
          <p:cNvPr id="18" name="Flowchart: Magnetic Disk 17">
            <a:extLst>
              <a:ext uri="{FF2B5EF4-FFF2-40B4-BE49-F238E27FC236}">
                <a16:creationId xmlns:a16="http://schemas.microsoft.com/office/drawing/2014/main" id="{3B0ADB8D-9A09-4BE7-B8C2-08E5D64AA7A0}"/>
              </a:ext>
            </a:extLst>
          </p:cNvPr>
          <p:cNvSpPr/>
          <p:nvPr/>
        </p:nvSpPr>
        <p:spPr>
          <a:xfrm>
            <a:off x="2365856" y="2669610"/>
            <a:ext cx="673049" cy="467221"/>
          </a:xfrm>
          <a:prstGeom prst="flowChartMagneticDisk">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Siebel 8/</a:t>
            </a:r>
          </a:p>
          <a:p>
            <a:pPr algn="ctr"/>
            <a:r>
              <a:rPr lang="en-US" sz="800">
                <a:solidFill>
                  <a:schemeClr val="tx1"/>
                </a:solidFill>
              </a:rPr>
              <a:t>Guru</a:t>
            </a:r>
          </a:p>
        </p:txBody>
      </p:sp>
      <p:sp>
        <p:nvSpPr>
          <p:cNvPr id="20" name="Flowchart: Magnetic Disk 19">
            <a:extLst>
              <a:ext uri="{FF2B5EF4-FFF2-40B4-BE49-F238E27FC236}">
                <a16:creationId xmlns:a16="http://schemas.microsoft.com/office/drawing/2014/main" id="{AD4A7DA9-E036-41DD-962B-35E91EE5069E}"/>
              </a:ext>
            </a:extLst>
          </p:cNvPr>
          <p:cNvSpPr/>
          <p:nvPr/>
        </p:nvSpPr>
        <p:spPr>
          <a:xfrm>
            <a:off x="8480034" y="2669607"/>
            <a:ext cx="668607"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SES/</a:t>
            </a:r>
          </a:p>
          <a:p>
            <a:pPr algn="ctr"/>
            <a:r>
              <a:rPr lang="en-US" sz="800">
                <a:solidFill>
                  <a:schemeClr val="tx1"/>
                </a:solidFill>
              </a:rPr>
              <a:t>Kenan</a:t>
            </a:r>
          </a:p>
        </p:txBody>
      </p:sp>
      <p:sp>
        <p:nvSpPr>
          <p:cNvPr id="22" name="Flowchart: Magnetic Disk 21">
            <a:extLst>
              <a:ext uri="{FF2B5EF4-FFF2-40B4-BE49-F238E27FC236}">
                <a16:creationId xmlns:a16="http://schemas.microsoft.com/office/drawing/2014/main" id="{FF6F299B-9FD1-46B0-AE48-23846EC72C8D}"/>
              </a:ext>
            </a:extLst>
          </p:cNvPr>
          <p:cNvSpPr/>
          <p:nvPr/>
        </p:nvSpPr>
        <p:spPr>
          <a:xfrm>
            <a:off x="7473271" y="2669607"/>
            <a:ext cx="651062"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SAP</a:t>
            </a:r>
          </a:p>
        </p:txBody>
      </p:sp>
      <p:sp>
        <p:nvSpPr>
          <p:cNvPr id="24" name="Flowchart: Magnetic Disk 23">
            <a:extLst>
              <a:ext uri="{FF2B5EF4-FFF2-40B4-BE49-F238E27FC236}">
                <a16:creationId xmlns:a16="http://schemas.microsoft.com/office/drawing/2014/main" id="{720AF2E9-492D-4080-B991-3636737393E0}"/>
              </a:ext>
            </a:extLst>
          </p:cNvPr>
          <p:cNvSpPr/>
          <p:nvPr/>
        </p:nvSpPr>
        <p:spPr>
          <a:xfrm>
            <a:off x="9356162" y="2669608"/>
            <a:ext cx="744157" cy="467221"/>
          </a:xfrm>
          <a:prstGeom prst="flowChartMagneticDisk">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Oracle/EBS</a:t>
            </a:r>
          </a:p>
          <a:p>
            <a:pPr algn="ctr"/>
            <a:r>
              <a:rPr lang="en-US" sz="800">
                <a:solidFill>
                  <a:schemeClr val="tx1"/>
                </a:solidFill>
              </a:rPr>
              <a:t>Collections</a:t>
            </a:r>
          </a:p>
        </p:txBody>
      </p:sp>
      <p:sp>
        <p:nvSpPr>
          <p:cNvPr id="26" name="Flowchart: Magnetic Disk 25">
            <a:extLst>
              <a:ext uri="{FF2B5EF4-FFF2-40B4-BE49-F238E27FC236}">
                <a16:creationId xmlns:a16="http://schemas.microsoft.com/office/drawing/2014/main" id="{30BA1249-AF47-445B-8271-04944EF841CE}"/>
              </a:ext>
            </a:extLst>
          </p:cNvPr>
          <p:cNvSpPr/>
          <p:nvPr/>
        </p:nvSpPr>
        <p:spPr>
          <a:xfrm>
            <a:off x="11235782" y="2688872"/>
            <a:ext cx="744157"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DW/</a:t>
            </a:r>
          </a:p>
          <a:p>
            <a:pPr algn="ctr"/>
            <a:r>
              <a:rPr lang="en-US" sz="800">
                <a:solidFill>
                  <a:schemeClr val="tx1"/>
                </a:solidFill>
              </a:rPr>
              <a:t>Reporting</a:t>
            </a:r>
          </a:p>
        </p:txBody>
      </p:sp>
      <p:sp>
        <p:nvSpPr>
          <p:cNvPr id="28" name="Flowchart: Magnetic Disk 27">
            <a:extLst>
              <a:ext uri="{FF2B5EF4-FFF2-40B4-BE49-F238E27FC236}">
                <a16:creationId xmlns:a16="http://schemas.microsoft.com/office/drawing/2014/main" id="{076D58B1-D247-4362-9BBC-1C2A18208055}"/>
              </a:ext>
            </a:extLst>
          </p:cNvPr>
          <p:cNvSpPr/>
          <p:nvPr/>
        </p:nvSpPr>
        <p:spPr>
          <a:xfrm>
            <a:off x="4253079" y="2669609"/>
            <a:ext cx="668606" cy="467221"/>
          </a:xfrm>
          <a:prstGeom prst="flowChartMagneticDisk">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LATAM </a:t>
            </a:r>
          </a:p>
          <a:p>
            <a:pPr algn="ctr"/>
            <a:r>
              <a:rPr lang="en-US" sz="800">
                <a:solidFill>
                  <a:schemeClr val="tx1"/>
                </a:solidFill>
              </a:rPr>
              <a:t>systems</a:t>
            </a:r>
          </a:p>
        </p:txBody>
      </p:sp>
      <p:sp>
        <p:nvSpPr>
          <p:cNvPr id="31" name="TextBox 30">
            <a:extLst>
              <a:ext uri="{FF2B5EF4-FFF2-40B4-BE49-F238E27FC236}">
                <a16:creationId xmlns:a16="http://schemas.microsoft.com/office/drawing/2014/main" id="{139F2026-7843-4D7A-8512-58933B41113F}"/>
              </a:ext>
            </a:extLst>
          </p:cNvPr>
          <p:cNvSpPr txBox="1"/>
          <p:nvPr/>
        </p:nvSpPr>
        <p:spPr>
          <a:xfrm>
            <a:off x="161367" y="620202"/>
            <a:ext cx="11949948" cy="1919163"/>
          </a:xfrm>
          <a:prstGeom prst="rect">
            <a:avLst/>
          </a:prstGeom>
          <a:ln w="3175">
            <a:solidFill>
              <a:schemeClr val="tx1"/>
            </a:solidFill>
          </a:ln>
        </p:spPr>
        <p:txBody>
          <a:bodyPr vert="horz" wrap="square" lIns="91440" tIns="45720" rIns="91440" bIns="45720" rtlCol="0" anchor="b">
            <a:noAutofit/>
          </a:bodyPr>
          <a:lstStyle/>
          <a:p>
            <a:r>
              <a:rPr lang="en-US" sz="1000" b="1"/>
              <a:t>Goal</a:t>
            </a:r>
            <a:r>
              <a:rPr lang="en-US" sz="1000"/>
              <a:t>: Align LATAM Customer Hierarchy to global model.</a:t>
            </a:r>
            <a:endParaRPr lang="en-US" sz="1000" b="1"/>
          </a:p>
          <a:p>
            <a:r>
              <a:rPr lang="en-US" sz="1000" b="1"/>
              <a:t>Current LATAM Model</a:t>
            </a:r>
            <a:r>
              <a:rPr lang="en-US" sz="1000"/>
              <a:t>: Separate customer account per legal entity/country. Billing Accounts under a customer account must be the same currency &amp; country.  </a:t>
            </a:r>
            <a:endParaRPr lang="en-US" sz="1000" b="1"/>
          </a:p>
          <a:p>
            <a:r>
              <a:rPr lang="en-US" sz="1000" b="1"/>
              <a:t>Global Model</a:t>
            </a:r>
            <a:r>
              <a:rPr lang="en-US" sz="1000"/>
              <a:t>: Single, global account with multiple BANs supporting different legal entities/countries.  Billing accounts support different countries and currencies.</a:t>
            </a:r>
            <a:endParaRPr lang="en-US" sz="1000" b="1"/>
          </a:p>
          <a:p>
            <a:endParaRPr lang="en-US" sz="1000" b="1"/>
          </a:p>
          <a:p>
            <a:r>
              <a:rPr lang="en-US" sz="1000" b="1"/>
              <a:t>Why move to the global model?  </a:t>
            </a:r>
          </a:p>
          <a:p>
            <a:pPr marL="171450" indent="-171450">
              <a:buFont typeface="Arial" panose="020B0604020202020204" pitchFamily="34" charset="0"/>
              <a:buChar char="•"/>
            </a:pPr>
            <a:r>
              <a:rPr lang="en-US" sz="1000"/>
              <a:t>Global account hierarchy can be used when quoting to LATAM sites in any quoting application – currently separate accounts must be created when quoting in Siebel 8</a:t>
            </a:r>
          </a:p>
          <a:p>
            <a:pPr marL="171450" indent="-171450">
              <a:buFont typeface="Arial" panose="020B0604020202020204" pitchFamily="34" charset="0"/>
              <a:buChar char="•"/>
            </a:pPr>
            <a:r>
              <a:rPr lang="en-US" sz="1000"/>
              <a:t>Legal billing entities can be captured at the billing account level rather than separate customer accounts</a:t>
            </a:r>
          </a:p>
          <a:p>
            <a:pPr marL="171450" indent="-171450">
              <a:buFont typeface="Arial" panose="020B0604020202020204" pitchFamily="34" charset="0"/>
              <a:buChar char="•"/>
            </a:pPr>
            <a:r>
              <a:rPr lang="en-US" sz="1000"/>
              <a:t>Reduce the need to create a separate customer account in order to invoice in LATAM – remove the concept of Master Account</a:t>
            </a:r>
          </a:p>
          <a:p>
            <a:pPr marL="171450" indent="-171450">
              <a:buFont typeface="Arial" panose="020B0604020202020204" pitchFamily="34" charset="0"/>
              <a:buChar char="•"/>
            </a:pPr>
            <a:r>
              <a:rPr lang="en-US" sz="1000"/>
              <a:t>Reduce sales compensation &amp; revenue reporting issues – duplicate accounts introduce complexities with ownership &amp; revenue</a:t>
            </a:r>
          </a:p>
          <a:p>
            <a:pPr marL="171450" indent="-171450">
              <a:buFont typeface="Arial" panose="020B0604020202020204" pitchFamily="34" charset="0"/>
              <a:buChar char="•"/>
            </a:pPr>
            <a:r>
              <a:rPr lang="en-US" sz="1000"/>
              <a:t>Customer will not need to access multiple portals to see their services – example: NA customer with services on a LATAM customer account because of invoicing in LATAM</a:t>
            </a:r>
          </a:p>
          <a:p>
            <a:pPr marL="171450" indent="-171450">
              <a:buFont typeface="Arial" panose="020B0604020202020204" pitchFamily="34" charset="0"/>
              <a:buChar char="•"/>
            </a:pPr>
            <a:r>
              <a:rPr lang="en-US" sz="1000"/>
              <a:t>Increased Sales into LATAM from global regions </a:t>
            </a:r>
          </a:p>
          <a:p>
            <a:pPr marL="171450" indent="-171450">
              <a:buFont typeface="Arial" panose="020B0604020202020204" pitchFamily="34" charset="0"/>
              <a:buChar char="•"/>
            </a:pPr>
            <a:r>
              <a:rPr lang="en-US" sz="1000"/>
              <a:t>Improved customer relationship by having a single point of contact to develop and care for the relationship.  Include B-end region sellers to help with in-region Sales and further develop global opportunity.</a:t>
            </a:r>
          </a:p>
        </p:txBody>
      </p:sp>
      <p:sp>
        <p:nvSpPr>
          <p:cNvPr id="3" name="Flowchart: Magnetic Disk 2">
            <a:extLst>
              <a:ext uri="{FF2B5EF4-FFF2-40B4-BE49-F238E27FC236}">
                <a16:creationId xmlns:a16="http://schemas.microsoft.com/office/drawing/2014/main" id="{04384CB4-F111-4A91-9026-A6A1A2554001}"/>
              </a:ext>
            </a:extLst>
          </p:cNvPr>
          <p:cNvSpPr/>
          <p:nvPr/>
        </p:nvSpPr>
        <p:spPr>
          <a:xfrm>
            <a:off x="5410857" y="2669609"/>
            <a:ext cx="68514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EON</a:t>
            </a:r>
          </a:p>
        </p:txBody>
      </p:sp>
      <p:sp>
        <p:nvSpPr>
          <p:cNvPr id="6" name="Flowchart: Magnetic Disk 5">
            <a:extLst>
              <a:ext uri="{FF2B5EF4-FFF2-40B4-BE49-F238E27FC236}">
                <a16:creationId xmlns:a16="http://schemas.microsoft.com/office/drawing/2014/main" id="{9FBA476E-AB46-4053-91EE-D2B48C6308B1}"/>
              </a:ext>
            </a:extLst>
          </p:cNvPr>
          <p:cNvSpPr/>
          <p:nvPr/>
        </p:nvSpPr>
        <p:spPr>
          <a:xfrm>
            <a:off x="6387536" y="2669607"/>
            <a:ext cx="668606"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CDL/REDI</a:t>
            </a:r>
          </a:p>
        </p:txBody>
      </p:sp>
      <p:sp>
        <p:nvSpPr>
          <p:cNvPr id="7" name="Flowchart: Magnetic Disk 6">
            <a:extLst>
              <a:ext uri="{FF2B5EF4-FFF2-40B4-BE49-F238E27FC236}">
                <a16:creationId xmlns:a16="http://schemas.microsoft.com/office/drawing/2014/main" id="{75404070-3279-447E-813F-99010258F247}"/>
              </a:ext>
            </a:extLst>
          </p:cNvPr>
          <p:cNvSpPr/>
          <p:nvPr/>
        </p:nvSpPr>
        <p:spPr>
          <a:xfrm>
            <a:off x="10275226" y="2688872"/>
            <a:ext cx="753035"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Portal</a:t>
            </a:r>
          </a:p>
        </p:txBody>
      </p:sp>
    </p:spTree>
    <p:extLst>
      <p:ext uri="{BB962C8B-B14F-4D97-AF65-F5344CB8AC3E}">
        <p14:creationId xmlns:p14="http://schemas.microsoft.com/office/powerpoint/2010/main" val="13968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0F21704-3A64-4B58-9C8E-51CB1842F429}"/>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Option 2: Allow Quoting on Global Accounts with BAN as Legal Entity</a:t>
            </a:r>
          </a:p>
        </p:txBody>
      </p:sp>
      <p:cxnSp>
        <p:nvCxnSpPr>
          <p:cNvPr id="13"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7602E81-7D19-423F-A326-435643506A60}"/>
              </a:ext>
            </a:extLst>
          </p:cNvPr>
          <p:cNvSpPr>
            <a:spLocks noGrp="1"/>
          </p:cNvSpPr>
          <p:nvPr>
            <p:ph sz="half" idx="1"/>
          </p:nvPr>
        </p:nvSpPr>
        <p:spPr>
          <a:xfrm>
            <a:off x="4976030" y="963507"/>
            <a:ext cx="6250940" cy="2304627"/>
          </a:xfrm>
          <a:custGeom>
            <a:avLst/>
            <a:gdLst>
              <a:gd name="connsiteX0" fmla="*/ 0 w 5410200"/>
              <a:gd name="connsiteY0" fmla="*/ 0 h 4351339"/>
              <a:gd name="connsiteX1" fmla="*/ 432816 w 5410200"/>
              <a:gd name="connsiteY1" fmla="*/ 0 h 4351339"/>
              <a:gd name="connsiteX2" fmla="*/ 973836 w 5410200"/>
              <a:gd name="connsiteY2" fmla="*/ 0 h 4351339"/>
              <a:gd name="connsiteX3" fmla="*/ 1568958 w 5410200"/>
              <a:gd name="connsiteY3" fmla="*/ 0 h 4351339"/>
              <a:gd name="connsiteX4" fmla="*/ 1947672 w 5410200"/>
              <a:gd name="connsiteY4" fmla="*/ 0 h 4351339"/>
              <a:gd name="connsiteX5" fmla="*/ 2326386 w 5410200"/>
              <a:gd name="connsiteY5" fmla="*/ 0 h 4351339"/>
              <a:gd name="connsiteX6" fmla="*/ 2975610 w 5410200"/>
              <a:gd name="connsiteY6" fmla="*/ 0 h 4351339"/>
              <a:gd name="connsiteX7" fmla="*/ 3516630 w 5410200"/>
              <a:gd name="connsiteY7" fmla="*/ 0 h 4351339"/>
              <a:gd name="connsiteX8" fmla="*/ 3895344 w 5410200"/>
              <a:gd name="connsiteY8" fmla="*/ 0 h 4351339"/>
              <a:gd name="connsiteX9" fmla="*/ 4436364 w 5410200"/>
              <a:gd name="connsiteY9" fmla="*/ 0 h 4351339"/>
              <a:gd name="connsiteX10" fmla="*/ 5410200 w 5410200"/>
              <a:gd name="connsiteY10" fmla="*/ 0 h 4351339"/>
              <a:gd name="connsiteX11" fmla="*/ 5410200 w 5410200"/>
              <a:gd name="connsiteY11" fmla="*/ 500404 h 4351339"/>
              <a:gd name="connsiteX12" fmla="*/ 5410200 w 5410200"/>
              <a:gd name="connsiteY12" fmla="*/ 1044321 h 4351339"/>
              <a:gd name="connsiteX13" fmla="*/ 5410200 w 5410200"/>
              <a:gd name="connsiteY13" fmla="*/ 1457699 h 4351339"/>
              <a:gd name="connsiteX14" fmla="*/ 5410200 w 5410200"/>
              <a:gd name="connsiteY14" fmla="*/ 2088643 h 4351339"/>
              <a:gd name="connsiteX15" fmla="*/ 5410200 w 5410200"/>
              <a:gd name="connsiteY15" fmla="*/ 2632560 h 4351339"/>
              <a:gd name="connsiteX16" fmla="*/ 5410200 w 5410200"/>
              <a:gd name="connsiteY16" fmla="*/ 3263504 h 4351339"/>
              <a:gd name="connsiteX17" fmla="*/ 5410200 w 5410200"/>
              <a:gd name="connsiteY17" fmla="*/ 3763908 h 4351339"/>
              <a:gd name="connsiteX18" fmla="*/ 5410200 w 5410200"/>
              <a:gd name="connsiteY18" fmla="*/ 4351339 h 4351339"/>
              <a:gd name="connsiteX19" fmla="*/ 4869180 w 5410200"/>
              <a:gd name="connsiteY19" fmla="*/ 4351339 h 4351339"/>
              <a:gd name="connsiteX20" fmla="*/ 4328160 w 5410200"/>
              <a:gd name="connsiteY20" fmla="*/ 4351339 h 4351339"/>
              <a:gd name="connsiteX21" fmla="*/ 3949446 w 5410200"/>
              <a:gd name="connsiteY21" fmla="*/ 4351339 h 4351339"/>
              <a:gd name="connsiteX22" fmla="*/ 3408426 w 5410200"/>
              <a:gd name="connsiteY22" fmla="*/ 4351339 h 4351339"/>
              <a:gd name="connsiteX23" fmla="*/ 2921508 w 5410200"/>
              <a:gd name="connsiteY23" fmla="*/ 4351339 h 4351339"/>
              <a:gd name="connsiteX24" fmla="*/ 2434590 w 5410200"/>
              <a:gd name="connsiteY24" fmla="*/ 4351339 h 4351339"/>
              <a:gd name="connsiteX25" fmla="*/ 1947672 w 5410200"/>
              <a:gd name="connsiteY25" fmla="*/ 4351339 h 4351339"/>
              <a:gd name="connsiteX26" fmla="*/ 1460754 w 5410200"/>
              <a:gd name="connsiteY26" fmla="*/ 4351339 h 4351339"/>
              <a:gd name="connsiteX27" fmla="*/ 865632 w 5410200"/>
              <a:gd name="connsiteY27" fmla="*/ 4351339 h 4351339"/>
              <a:gd name="connsiteX28" fmla="*/ 0 w 5410200"/>
              <a:gd name="connsiteY28" fmla="*/ 4351339 h 4351339"/>
              <a:gd name="connsiteX29" fmla="*/ 0 w 5410200"/>
              <a:gd name="connsiteY29" fmla="*/ 3937962 h 4351339"/>
              <a:gd name="connsiteX30" fmla="*/ 0 w 5410200"/>
              <a:gd name="connsiteY30" fmla="*/ 3437558 h 4351339"/>
              <a:gd name="connsiteX31" fmla="*/ 0 w 5410200"/>
              <a:gd name="connsiteY31" fmla="*/ 2850127 h 4351339"/>
              <a:gd name="connsiteX32" fmla="*/ 0 w 5410200"/>
              <a:gd name="connsiteY32" fmla="*/ 2219183 h 4351339"/>
              <a:gd name="connsiteX33" fmla="*/ 0 w 5410200"/>
              <a:gd name="connsiteY33" fmla="*/ 1805806 h 4351339"/>
              <a:gd name="connsiteX34" fmla="*/ 0 w 5410200"/>
              <a:gd name="connsiteY34" fmla="*/ 1392428 h 4351339"/>
              <a:gd name="connsiteX35" fmla="*/ 0 w 5410200"/>
              <a:gd name="connsiteY35" fmla="*/ 761484 h 4351339"/>
              <a:gd name="connsiteX36" fmla="*/ 0 w 5410200"/>
              <a:gd name="connsiteY36" fmla="*/ 0 h 4351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10200" h="4351339" fill="none" extrusionOk="0">
                <a:moveTo>
                  <a:pt x="0" y="0"/>
                </a:moveTo>
                <a:cubicBezTo>
                  <a:pt x="180191" y="-46839"/>
                  <a:pt x="256771" y="10922"/>
                  <a:pt x="432816" y="0"/>
                </a:cubicBezTo>
                <a:cubicBezTo>
                  <a:pt x="608861" y="-10922"/>
                  <a:pt x="750251" y="12650"/>
                  <a:pt x="973836" y="0"/>
                </a:cubicBezTo>
                <a:cubicBezTo>
                  <a:pt x="1197421" y="-12650"/>
                  <a:pt x="1374114" y="44449"/>
                  <a:pt x="1568958" y="0"/>
                </a:cubicBezTo>
                <a:cubicBezTo>
                  <a:pt x="1763802" y="-44449"/>
                  <a:pt x="1816391" y="26919"/>
                  <a:pt x="1947672" y="0"/>
                </a:cubicBezTo>
                <a:cubicBezTo>
                  <a:pt x="2078953" y="-26919"/>
                  <a:pt x="2181906" y="24209"/>
                  <a:pt x="2326386" y="0"/>
                </a:cubicBezTo>
                <a:cubicBezTo>
                  <a:pt x="2470866" y="-24209"/>
                  <a:pt x="2745544" y="43363"/>
                  <a:pt x="2975610" y="0"/>
                </a:cubicBezTo>
                <a:cubicBezTo>
                  <a:pt x="3205676" y="-43363"/>
                  <a:pt x="3295465" y="26971"/>
                  <a:pt x="3516630" y="0"/>
                </a:cubicBezTo>
                <a:cubicBezTo>
                  <a:pt x="3737795" y="-26971"/>
                  <a:pt x="3721034" y="25766"/>
                  <a:pt x="3895344" y="0"/>
                </a:cubicBezTo>
                <a:cubicBezTo>
                  <a:pt x="4069654" y="-25766"/>
                  <a:pt x="4203132" y="2419"/>
                  <a:pt x="4436364" y="0"/>
                </a:cubicBezTo>
                <a:cubicBezTo>
                  <a:pt x="4669596" y="-2419"/>
                  <a:pt x="5001266" y="7438"/>
                  <a:pt x="5410200" y="0"/>
                </a:cubicBezTo>
                <a:cubicBezTo>
                  <a:pt x="5467121" y="215723"/>
                  <a:pt x="5378121" y="273309"/>
                  <a:pt x="5410200" y="500404"/>
                </a:cubicBezTo>
                <a:cubicBezTo>
                  <a:pt x="5442279" y="727499"/>
                  <a:pt x="5399250" y="924359"/>
                  <a:pt x="5410200" y="1044321"/>
                </a:cubicBezTo>
                <a:cubicBezTo>
                  <a:pt x="5421150" y="1164283"/>
                  <a:pt x="5370545" y="1353596"/>
                  <a:pt x="5410200" y="1457699"/>
                </a:cubicBezTo>
                <a:cubicBezTo>
                  <a:pt x="5449855" y="1561802"/>
                  <a:pt x="5337708" y="1850993"/>
                  <a:pt x="5410200" y="2088643"/>
                </a:cubicBezTo>
                <a:cubicBezTo>
                  <a:pt x="5482692" y="2326293"/>
                  <a:pt x="5361438" y="2516920"/>
                  <a:pt x="5410200" y="2632560"/>
                </a:cubicBezTo>
                <a:cubicBezTo>
                  <a:pt x="5458962" y="2748200"/>
                  <a:pt x="5393530" y="3044492"/>
                  <a:pt x="5410200" y="3263504"/>
                </a:cubicBezTo>
                <a:cubicBezTo>
                  <a:pt x="5426870" y="3482516"/>
                  <a:pt x="5396086" y="3519369"/>
                  <a:pt x="5410200" y="3763908"/>
                </a:cubicBezTo>
                <a:cubicBezTo>
                  <a:pt x="5424314" y="4008447"/>
                  <a:pt x="5400686" y="4167411"/>
                  <a:pt x="5410200" y="4351339"/>
                </a:cubicBezTo>
                <a:cubicBezTo>
                  <a:pt x="5179549" y="4394872"/>
                  <a:pt x="5108506" y="4331151"/>
                  <a:pt x="4869180" y="4351339"/>
                </a:cubicBezTo>
                <a:cubicBezTo>
                  <a:pt x="4629854" y="4371527"/>
                  <a:pt x="4561757" y="4314321"/>
                  <a:pt x="4328160" y="4351339"/>
                </a:cubicBezTo>
                <a:cubicBezTo>
                  <a:pt x="4094563" y="4388357"/>
                  <a:pt x="4026164" y="4327783"/>
                  <a:pt x="3949446" y="4351339"/>
                </a:cubicBezTo>
                <a:cubicBezTo>
                  <a:pt x="3872728" y="4374895"/>
                  <a:pt x="3630665" y="4346597"/>
                  <a:pt x="3408426" y="4351339"/>
                </a:cubicBezTo>
                <a:cubicBezTo>
                  <a:pt x="3186187" y="4356081"/>
                  <a:pt x="3113594" y="4335053"/>
                  <a:pt x="2921508" y="4351339"/>
                </a:cubicBezTo>
                <a:cubicBezTo>
                  <a:pt x="2729422" y="4367625"/>
                  <a:pt x="2640975" y="4342312"/>
                  <a:pt x="2434590" y="4351339"/>
                </a:cubicBezTo>
                <a:cubicBezTo>
                  <a:pt x="2228205" y="4360366"/>
                  <a:pt x="2115247" y="4340444"/>
                  <a:pt x="1947672" y="4351339"/>
                </a:cubicBezTo>
                <a:cubicBezTo>
                  <a:pt x="1780097" y="4362234"/>
                  <a:pt x="1684512" y="4321482"/>
                  <a:pt x="1460754" y="4351339"/>
                </a:cubicBezTo>
                <a:cubicBezTo>
                  <a:pt x="1236996" y="4381196"/>
                  <a:pt x="995178" y="4335877"/>
                  <a:pt x="865632" y="4351339"/>
                </a:cubicBezTo>
                <a:cubicBezTo>
                  <a:pt x="736086" y="4366801"/>
                  <a:pt x="383084" y="4273581"/>
                  <a:pt x="0" y="4351339"/>
                </a:cubicBezTo>
                <a:cubicBezTo>
                  <a:pt x="-42749" y="4164101"/>
                  <a:pt x="15154" y="4046468"/>
                  <a:pt x="0" y="3937962"/>
                </a:cubicBezTo>
                <a:cubicBezTo>
                  <a:pt x="-15154" y="3829456"/>
                  <a:pt x="24112" y="3573898"/>
                  <a:pt x="0" y="3437558"/>
                </a:cubicBezTo>
                <a:cubicBezTo>
                  <a:pt x="-24112" y="3301218"/>
                  <a:pt x="1943" y="3071474"/>
                  <a:pt x="0" y="2850127"/>
                </a:cubicBezTo>
                <a:cubicBezTo>
                  <a:pt x="-1943" y="2628780"/>
                  <a:pt x="59513" y="2369115"/>
                  <a:pt x="0" y="2219183"/>
                </a:cubicBezTo>
                <a:cubicBezTo>
                  <a:pt x="-59513" y="2069251"/>
                  <a:pt x="13428" y="1918740"/>
                  <a:pt x="0" y="1805806"/>
                </a:cubicBezTo>
                <a:cubicBezTo>
                  <a:pt x="-13428" y="1692872"/>
                  <a:pt x="32598" y="1513526"/>
                  <a:pt x="0" y="1392428"/>
                </a:cubicBezTo>
                <a:cubicBezTo>
                  <a:pt x="-32598" y="1271330"/>
                  <a:pt x="40580" y="1057755"/>
                  <a:pt x="0" y="761484"/>
                </a:cubicBezTo>
                <a:cubicBezTo>
                  <a:pt x="-40580" y="465213"/>
                  <a:pt x="69887" y="336444"/>
                  <a:pt x="0" y="0"/>
                </a:cubicBezTo>
                <a:close/>
              </a:path>
              <a:path w="5410200" h="4351339" stroke="0" extrusionOk="0">
                <a:moveTo>
                  <a:pt x="0" y="0"/>
                </a:moveTo>
                <a:cubicBezTo>
                  <a:pt x="207496" y="-56593"/>
                  <a:pt x="355112" y="4144"/>
                  <a:pt x="486918" y="0"/>
                </a:cubicBezTo>
                <a:cubicBezTo>
                  <a:pt x="618724" y="-4144"/>
                  <a:pt x="772404" y="41041"/>
                  <a:pt x="865632" y="0"/>
                </a:cubicBezTo>
                <a:cubicBezTo>
                  <a:pt x="958860" y="-41041"/>
                  <a:pt x="1222360" y="12311"/>
                  <a:pt x="1514856" y="0"/>
                </a:cubicBezTo>
                <a:cubicBezTo>
                  <a:pt x="1807352" y="-12311"/>
                  <a:pt x="1802457" y="55524"/>
                  <a:pt x="2001774" y="0"/>
                </a:cubicBezTo>
                <a:cubicBezTo>
                  <a:pt x="2201091" y="-55524"/>
                  <a:pt x="2256564" y="226"/>
                  <a:pt x="2488692" y="0"/>
                </a:cubicBezTo>
                <a:cubicBezTo>
                  <a:pt x="2720820" y="-226"/>
                  <a:pt x="2983528" y="48361"/>
                  <a:pt x="3137916" y="0"/>
                </a:cubicBezTo>
                <a:cubicBezTo>
                  <a:pt x="3292304" y="-48361"/>
                  <a:pt x="3413939" y="40583"/>
                  <a:pt x="3570732" y="0"/>
                </a:cubicBezTo>
                <a:cubicBezTo>
                  <a:pt x="3727525" y="-40583"/>
                  <a:pt x="4004067" y="38742"/>
                  <a:pt x="4219956" y="0"/>
                </a:cubicBezTo>
                <a:cubicBezTo>
                  <a:pt x="4435845" y="-38742"/>
                  <a:pt x="4625690" y="76212"/>
                  <a:pt x="4869180" y="0"/>
                </a:cubicBezTo>
                <a:cubicBezTo>
                  <a:pt x="5112670" y="-76212"/>
                  <a:pt x="5300989" y="47209"/>
                  <a:pt x="5410200" y="0"/>
                </a:cubicBezTo>
                <a:cubicBezTo>
                  <a:pt x="5456973" y="285966"/>
                  <a:pt x="5337952" y="353411"/>
                  <a:pt x="5410200" y="630944"/>
                </a:cubicBezTo>
                <a:cubicBezTo>
                  <a:pt x="5482448" y="908477"/>
                  <a:pt x="5400041" y="982600"/>
                  <a:pt x="5410200" y="1218375"/>
                </a:cubicBezTo>
                <a:cubicBezTo>
                  <a:pt x="5420359" y="1454150"/>
                  <a:pt x="5400793" y="1460008"/>
                  <a:pt x="5410200" y="1631752"/>
                </a:cubicBezTo>
                <a:cubicBezTo>
                  <a:pt x="5419607" y="1803496"/>
                  <a:pt x="5365567" y="1913296"/>
                  <a:pt x="5410200" y="2175670"/>
                </a:cubicBezTo>
                <a:cubicBezTo>
                  <a:pt x="5454833" y="2438044"/>
                  <a:pt x="5377180" y="2467066"/>
                  <a:pt x="5410200" y="2719587"/>
                </a:cubicBezTo>
                <a:cubicBezTo>
                  <a:pt x="5443220" y="2972108"/>
                  <a:pt x="5409147" y="3033672"/>
                  <a:pt x="5410200" y="3263504"/>
                </a:cubicBezTo>
                <a:cubicBezTo>
                  <a:pt x="5411253" y="3493336"/>
                  <a:pt x="5405560" y="3569932"/>
                  <a:pt x="5410200" y="3850935"/>
                </a:cubicBezTo>
                <a:cubicBezTo>
                  <a:pt x="5414840" y="4131938"/>
                  <a:pt x="5405718" y="4128870"/>
                  <a:pt x="5410200" y="4351339"/>
                </a:cubicBezTo>
                <a:cubicBezTo>
                  <a:pt x="5154492" y="4358064"/>
                  <a:pt x="4957161" y="4322007"/>
                  <a:pt x="4815078" y="4351339"/>
                </a:cubicBezTo>
                <a:cubicBezTo>
                  <a:pt x="4672995" y="4380671"/>
                  <a:pt x="4571195" y="4322214"/>
                  <a:pt x="4382262" y="4351339"/>
                </a:cubicBezTo>
                <a:cubicBezTo>
                  <a:pt x="4193329" y="4380464"/>
                  <a:pt x="4004608" y="4339069"/>
                  <a:pt x="3733038" y="4351339"/>
                </a:cubicBezTo>
                <a:cubicBezTo>
                  <a:pt x="3461468" y="4363609"/>
                  <a:pt x="3391113" y="4302596"/>
                  <a:pt x="3192018" y="4351339"/>
                </a:cubicBezTo>
                <a:cubicBezTo>
                  <a:pt x="2992923" y="4400082"/>
                  <a:pt x="2869845" y="4349070"/>
                  <a:pt x="2759202" y="4351339"/>
                </a:cubicBezTo>
                <a:cubicBezTo>
                  <a:pt x="2648559" y="4353608"/>
                  <a:pt x="2351241" y="4347478"/>
                  <a:pt x="2218182" y="4351339"/>
                </a:cubicBezTo>
                <a:cubicBezTo>
                  <a:pt x="2085123" y="4355200"/>
                  <a:pt x="1922689" y="4341572"/>
                  <a:pt x="1839468" y="4351339"/>
                </a:cubicBezTo>
                <a:cubicBezTo>
                  <a:pt x="1756247" y="4361106"/>
                  <a:pt x="1548251" y="4338883"/>
                  <a:pt x="1460754" y="4351339"/>
                </a:cubicBezTo>
                <a:cubicBezTo>
                  <a:pt x="1373257" y="4363795"/>
                  <a:pt x="1065963" y="4334259"/>
                  <a:pt x="919734" y="4351339"/>
                </a:cubicBezTo>
                <a:cubicBezTo>
                  <a:pt x="773505" y="4368419"/>
                  <a:pt x="583939" y="4339474"/>
                  <a:pt x="486918" y="4351339"/>
                </a:cubicBezTo>
                <a:cubicBezTo>
                  <a:pt x="389897" y="4363204"/>
                  <a:pt x="229519" y="4337900"/>
                  <a:pt x="0" y="4351339"/>
                </a:cubicBezTo>
                <a:cubicBezTo>
                  <a:pt x="-25404" y="4228578"/>
                  <a:pt x="29867" y="3993258"/>
                  <a:pt x="0" y="3894448"/>
                </a:cubicBezTo>
                <a:cubicBezTo>
                  <a:pt x="-29867" y="3795638"/>
                  <a:pt x="46041" y="3670672"/>
                  <a:pt x="0" y="3481071"/>
                </a:cubicBezTo>
                <a:cubicBezTo>
                  <a:pt x="-46041" y="3291470"/>
                  <a:pt x="26707" y="3019628"/>
                  <a:pt x="0" y="2893640"/>
                </a:cubicBezTo>
                <a:cubicBezTo>
                  <a:pt x="-26707" y="2767652"/>
                  <a:pt x="8722" y="2639208"/>
                  <a:pt x="0" y="2436750"/>
                </a:cubicBezTo>
                <a:cubicBezTo>
                  <a:pt x="-8722" y="2234292"/>
                  <a:pt x="53363" y="2025803"/>
                  <a:pt x="0" y="1849319"/>
                </a:cubicBezTo>
                <a:cubicBezTo>
                  <a:pt x="-53363" y="1672835"/>
                  <a:pt x="15066" y="1352607"/>
                  <a:pt x="0" y="1218375"/>
                </a:cubicBezTo>
                <a:cubicBezTo>
                  <a:pt x="-15066" y="1084143"/>
                  <a:pt x="19292" y="821024"/>
                  <a:pt x="0" y="717971"/>
                </a:cubicBezTo>
                <a:cubicBezTo>
                  <a:pt x="-19292" y="614918"/>
                  <a:pt x="25847" y="331087"/>
                  <a:pt x="0" y="0"/>
                </a:cubicBezTo>
                <a:close/>
              </a:path>
            </a:pathLst>
          </a:custGeom>
        </p:spPr>
        <p:txBody>
          <a:bodyPr anchor="b">
            <a:normAutofit fontScale="70000" lnSpcReduction="20000"/>
          </a:bodyPr>
          <a:lstStyle/>
          <a:p>
            <a:pPr marL="0" indent="0">
              <a:buNone/>
            </a:pPr>
            <a:r>
              <a:rPr lang="en-US" sz="1800" b="1"/>
              <a:t>PRO</a:t>
            </a:r>
          </a:p>
          <a:p>
            <a:r>
              <a:rPr lang="en-US" sz="1800"/>
              <a:t>Aligns all accounts to a single global owner simplifying compensation&amp; order tracking for global Sales.</a:t>
            </a:r>
          </a:p>
          <a:p>
            <a:r>
              <a:rPr lang="en-US" sz="1800"/>
              <a:t>Allows LATAM Sales to create Siebel 8 quotes against global non-LATAM accounts.  </a:t>
            </a:r>
          </a:p>
          <a:p>
            <a:r>
              <a:rPr lang="en-US" sz="1800"/>
              <a:t>Incremental toward global customer hierarchy model but still maintains Siebel ID reference in global systems.</a:t>
            </a:r>
          </a:p>
          <a:p>
            <a:r>
              <a:rPr lang="en-US" sz="1800"/>
              <a:t>Does not impact all end to end systems because Siebel ID would continue to be utilized.</a:t>
            </a:r>
          </a:p>
          <a:p>
            <a:r>
              <a:rPr lang="en-US" sz="1800"/>
              <a:t>NA/EMEA/APAC sold orders through EON can directly align shell LEXM BAN to Kenan BAN using RevenuePortal/BAM Tool.  BANs are aligned for tracking.</a:t>
            </a:r>
          </a:p>
        </p:txBody>
      </p:sp>
      <p:sp>
        <p:nvSpPr>
          <p:cNvPr id="6" name="Content Placeholder 5">
            <a:extLst>
              <a:ext uri="{FF2B5EF4-FFF2-40B4-BE49-F238E27FC236}">
                <a16:creationId xmlns:a16="http://schemas.microsoft.com/office/drawing/2014/main" id="{96B0A879-9F89-4648-A0F0-B8D861CE1B27}"/>
              </a:ext>
            </a:extLst>
          </p:cNvPr>
          <p:cNvSpPr>
            <a:spLocks noGrp="1"/>
          </p:cNvSpPr>
          <p:nvPr>
            <p:ph sz="half" idx="2"/>
          </p:nvPr>
        </p:nvSpPr>
        <p:spPr>
          <a:xfrm>
            <a:off x="4976030" y="3589866"/>
            <a:ext cx="6250940" cy="2304628"/>
          </a:xfrm>
          <a:custGeom>
            <a:avLst/>
            <a:gdLst>
              <a:gd name="connsiteX0" fmla="*/ 0 w 5181600"/>
              <a:gd name="connsiteY0" fmla="*/ 0 h 4351339"/>
              <a:gd name="connsiteX1" fmla="*/ 627549 w 5181600"/>
              <a:gd name="connsiteY1" fmla="*/ 0 h 4351339"/>
              <a:gd name="connsiteX2" fmla="*/ 1203283 w 5181600"/>
              <a:gd name="connsiteY2" fmla="*/ 0 h 4351339"/>
              <a:gd name="connsiteX3" fmla="*/ 1882648 w 5181600"/>
              <a:gd name="connsiteY3" fmla="*/ 0 h 4351339"/>
              <a:gd name="connsiteX4" fmla="*/ 2302933 w 5181600"/>
              <a:gd name="connsiteY4" fmla="*/ 0 h 4351339"/>
              <a:gd name="connsiteX5" fmla="*/ 2930483 w 5181600"/>
              <a:gd name="connsiteY5" fmla="*/ 0 h 4351339"/>
              <a:gd name="connsiteX6" fmla="*/ 3506216 w 5181600"/>
              <a:gd name="connsiteY6" fmla="*/ 0 h 4351339"/>
              <a:gd name="connsiteX7" fmla="*/ 3978317 w 5181600"/>
              <a:gd name="connsiteY7" fmla="*/ 0 h 4351339"/>
              <a:gd name="connsiteX8" fmla="*/ 4502235 w 5181600"/>
              <a:gd name="connsiteY8" fmla="*/ 0 h 4351339"/>
              <a:gd name="connsiteX9" fmla="*/ 5181600 w 5181600"/>
              <a:gd name="connsiteY9" fmla="*/ 0 h 4351339"/>
              <a:gd name="connsiteX10" fmla="*/ 5181600 w 5181600"/>
              <a:gd name="connsiteY10" fmla="*/ 630944 h 4351339"/>
              <a:gd name="connsiteX11" fmla="*/ 5181600 w 5181600"/>
              <a:gd name="connsiteY11" fmla="*/ 1218375 h 4351339"/>
              <a:gd name="connsiteX12" fmla="*/ 5181600 w 5181600"/>
              <a:gd name="connsiteY12" fmla="*/ 1631752 h 4351339"/>
              <a:gd name="connsiteX13" fmla="*/ 5181600 w 5181600"/>
              <a:gd name="connsiteY13" fmla="*/ 2088643 h 4351339"/>
              <a:gd name="connsiteX14" fmla="*/ 5181600 w 5181600"/>
              <a:gd name="connsiteY14" fmla="*/ 2632560 h 4351339"/>
              <a:gd name="connsiteX15" fmla="*/ 5181600 w 5181600"/>
              <a:gd name="connsiteY15" fmla="*/ 3045937 h 4351339"/>
              <a:gd name="connsiteX16" fmla="*/ 5181600 w 5181600"/>
              <a:gd name="connsiteY16" fmla="*/ 3676881 h 4351339"/>
              <a:gd name="connsiteX17" fmla="*/ 5181600 w 5181600"/>
              <a:gd name="connsiteY17" fmla="*/ 4351339 h 4351339"/>
              <a:gd name="connsiteX18" fmla="*/ 4657683 w 5181600"/>
              <a:gd name="connsiteY18" fmla="*/ 4351339 h 4351339"/>
              <a:gd name="connsiteX19" fmla="*/ 3978317 w 5181600"/>
              <a:gd name="connsiteY19" fmla="*/ 4351339 h 4351339"/>
              <a:gd name="connsiteX20" fmla="*/ 3454400 w 5181600"/>
              <a:gd name="connsiteY20" fmla="*/ 4351339 h 4351339"/>
              <a:gd name="connsiteX21" fmla="*/ 2826851 w 5181600"/>
              <a:gd name="connsiteY21" fmla="*/ 4351339 h 4351339"/>
              <a:gd name="connsiteX22" fmla="*/ 2147485 w 5181600"/>
              <a:gd name="connsiteY22" fmla="*/ 4351339 h 4351339"/>
              <a:gd name="connsiteX23" fmla="*/ 1727200 w 5181600"/>
              <a:gd name="connsiteY23" fmla="*/ 4351339 h 4351339"/>
              <a:gd name="connsiteX24" fmla="*/ 1203283 w 5181600"/>
              <a:gd name="connsiteY24" fmla="*/ 4351339 h 4351339"/>
              <a:gd name="connsiteX25" fmla="*/ 731181 w 5181600"/>
              <a:gd name="connsiteY25" fmla="*/ 4351339 h 4351339"/>
              <a:gd name="connsiteX26" fmla="*/ 0 w 5181600"/>
              <a:gd name="connsiteY26" fmla="*/ 4351339 h 4351339"/>
              <a:gd name="connsiteX27" fmla="*/ 0 w 5181600"/>
              <a:gd name="connsiteY27" fmla="*/ 3937962 h 4351339"/>
              <a:gd name="connsiteX28" fmla="*/ 0 w 5181600"/>
              <a:gd name="connsiteY28" fmla="*/ 3437558 h 4351339"/>
              <a:gd name="connsiteX29" fmla="*/ 0 w 5181600"/>
              <a:gd name="connsiteY29" fmla="*/ 2937154 h 4351339"/>
              <a:gd name="connsiteX30" fmla="*/ 0 w 5181600"/>
              <a:gd name="connsiteY30" fmla="*/ 2349723 h 4351339"/>
              <a:gd name="connsiteX31" fmla="*/ 0 w 5181600"/>
              <a:gd name="connsiteY31" fmla="*/ 1936346 h 4351339"/>
              <a:gd name="connsiteX32" fmla="*/ 0 w 5181600"/>
              <a:gd name="connsiteY32" fmla="*/ 1392428 h 4351339"/>
              <a:gd name="connsiteX33" fmla="*/ 0 w 5181600"/>
              <a:gd name="connsiteY33" fmla="*/ 979051 h 4351339"/>
              <a:gd name="connsiteX34" fmla="*/ 0 w 5181600"/>
              <a:gd name="connsiteY34" fmla="*/ 0 h 4351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81600" h="4351339" fill="none" extrusionOk="0">
                <a:moveTo>
                  <a:pt x="0" y="0"/>
                </a:moveTo>
                <a:cubicBezTo>
                  <a:pt x="176470" y="-11829"/>
                  <a:pt x="369096" y="51624"/>
                  <a:pt x="627549" y="0"/>
                </a:cubicBezTo>
                <a:cubicBezTo>
                  <a:pt x="886002" y="-51624"/>
                  <a:pt x="1082834" y="37025"/>
                  <a:pt x="1203283" y="0"/>
                </a:cubicBezTo>
                <a:cubicBezTo>
                  <a:pt x="1323732" y="-37025"/>
                  <a:pt x="1589875" y="66243"/>
                  <a:pt x="1882648" y="0"/>
                </a:cubicBezTo>
                <a:cubicBezTo>
                  <a:pt x="2175422" y="-66243"/>
                  <a:pt x="2204494" y="10209"/>
                  <a:pt x="2302933" y="0"/>
                </a:cubicBezTo>
                <a:cubicBezTo>
                  <a:pt x="2401372" y="-10209"/>
                  <a:pt x="2672792" y="22110"/>
                  <a:pt x="2930483" y="0"/>
                </a:cubicBezTo>
                <a:cubicBezTo>
                  <a:pt x="3188174" y="-22110"/>
                  <a:pt x="3323433" y="21172"/>
                  <a:pt x="3506216" y="0"/>
                </a:cubicBezTo>
                <a:cubicBezTo>
                  <a:pt x="3688999" y="-21172"/>
                  <a:pt x="3847173" y="27904"/>
                  <a:pt x="3978317" y="0"/>
                </a:cubicBezTo>
                <a:cubicBezTo>
                  <a:pt x="4109461" y="-27904"/>
                  <a:pt x="4250340" y="61414"/>
                  <a:pt x="4502235" y="0"/>
                </a:cubicBezTo>
                <a:cubicBezTo>
                  <a:pt x="4754130" y="-61414"/>
                  <a:pt x="4982121" y="72986"/>
                  <a:pt x="5181600" y="0"/>
                </a:cubicBezTo>
                <a:cubicBezTo>
                  <a:pt x="5186045" y="218951"/>
                  <a:pt x="5148823" y="482276"/>
                  <a:pt x="5181600" y="630944"/>
                </a:cubicBezTo>
                <a:cubicBezTo>
                  <a:pt x="5214377" y="779612"/>
                  <a:pt x="5134541" y="1098776"/>
                  <a:pt x="5181600" y="1218375"/>
                </a:cubicBezTo>
                <a:cubicBezTo>
                  <a:pt x="5228659" y="1337974"/>
                  <a:pt x="5174595" y="1489180"/>
                  <a:pt x="5181600" y="1631752"/>
                </a:cubicBezTo>
                <a:cubicBezTo>
                  <a:pt x="5188605" y="1774324"/>
                  <a:pt x="5149572" y="1888095"/>
                  <a:pt x="5181600" y="2088643"/>
                </a:cubicBezTo>
                <a:cubicBezTo>
                  <a:pt x="5213628" y="2289191"/>
                  <a:pt x="5139597" y="2469305"/>
                  <a:pt x="5181600" y="2632560"/>
                </a:cubicBezTo>
                <a:cubicBezTo>
                  <a:pt x="5223603" y="2795815"/>
                  <a:pt x="5167567" y="2868734"/>
                  <a:pt x="5181600" y="3045937"/>
                </a:cubicBezTo>
                <a:cubicBezTo>
                  <a:pt x="5195633" y="3223140"/>
                  <a:pt x="5128794" y="3541739"/>
                  <a:pt x="5181600" y="3676881"/>
                </a:cubicBezTo>
                <a:cubicBezTo>
                  <a:pt x="5234406" y="3812023"/>
                  <a:pt x="5162047" y="4036335"/>
                  <a:pt x="5181600" y="4351339"/>
                </a:cubicBezTo>
                <a:cubicBezTo>
                  <a:pt x="4988723" y="4356730"/>
                  <a:pt x="4844514" y="4303150"/>
                  <a:pt x="4657683" y="4351339"/>
                </a:cubicBezTo>
                <a:cubicBezTo>
                  <a:pt x="4470852" y="4399528"/>
                  <a:pt x="4223287" y="4307784"/>
                  <a:pt x="3978317" y="4351339"/>
                </a:cubicBezTo>
                <a:cubicBezTo>
                  <a:pt x="3733347" y="4394894"/>
                  <a:pt x="3679779" y="4348930"/>
                  <a:pt x="3454400" y="4351339"/>
                </a:cubicBezTo>
                <a:cubicBezTo>
                  <a:pt x="3229021" y="4353748"/>
                  <a:pt x="3021272" y="4323873"/>
                  <a:pt x="2826851" y="4351339"/>
                </a:cubicBezTo>
                <a:cubicBezTo>
                  <a:pt x="2632430" y="4378805"/>
                  <a:pt x="2437826" y="4323059"/>
                  <a:pt x="2147485" y="4351339"/>
                </a:cubicBezTo>
                <a:cubicBezTo>
                  <a:pt x="1857144" y="4379619"/>
                  <a:pt x="1933712" y="4327920"/>
                  <a:pt x="1727200" y="4351339"/>
                </a:cubicBezTo>
                <a:cubicBezTo>
                  <a:pt x="1520688" y="4374758"/>
                  <a:pt x="1404839" y="4319215"/>
                  <a:pt x="1203283" y="4351339"/>
                </a:cubicBezTo>
                <a:cubicBezTo>
                  <a:pt x="1001727" y="4383463"/>
                  <a:pt x="854878" y="4348962"/>
                  <a:pt x="731181" y="4351339"/>
                </a:cubicBezTo>
                <a:cubicBezTo>
                  <a:pt x="607484" y="4353716"/>
                  <a:pt x="244519" y="4301127"/>
                  <a:pt x="0" y="4351339"/>
                </a:cubicBezTo>
                <a:cubicBezTo>
                  <a:pt x="-28187" y="4203653"/>
                  <a:pt x="27159" y="4074685"/>
                  <a:pt x="0" y="3937962"/>
                </a:cubicBezTo>
                <a:cubicBezTo>
                  <a:pt x="-27159" y="3801239"/>
                  <a:pt x="55626" y="3548189"/>
                  <a:pt x="0" y="3437558"/>
                </a:cubicBezTo>
                <a:cubicBezTo>
                  <a:pt x="-55626" y="3326927"/>
                  <a:pt x="40022" y="3078947"/>
                  <a:pt x="0" y="2937154"/>
                </a:cubicBezTo>
                <a:cubicBezTo>
                  <a:pt x="-40022" y="2795361"/>
                  <a:pt x="36181" y="2526768"/>
                  <a:pt x="0" y="2349723"/>
                </a:cubicBezTo>
                <a:cubicBezTo>
                  <a:pt x="-36181" y="2172678"/>
                  <a:pt x="1646" y="2041044"/>
                  <a:pt x="0" y="1936346"/>
                </a:cubicBezTo>
                <a:cubicBezTo>
                  <a:pt x="-1646" y="1831648"/>
                  <a:pt x="27864" y="1648616"/>
                  <a:pt x="0" y="1392428"/>
                </a:cubicBezTo>
                <a:cubicBezTo>
                  <a:pt x="-27864" y="1136240"/>
                  <a:pt x="37997" y="1168792"/>
                  <a:pt x="0" y="979051"/>
                </a:cubicBezTo>
                <a:cubicBezTo>
                  <a:pt x="-37997" y="789310"/>
                  <a:pt x="65131" y="331595"/>
                  <a:pt x="0" y="0"/>
                </a:cubicBezTo>
                <a:close/>
              </a:path>
              <a:path w="5181600" h="4351339" stroke="0" extrusionOk="0">
                <a:moveTo>
                  <a:pt x="0" y="0"/>
                </a:moveTo>
                <a:cubicBezTo>
                  <a:pt x="212565" y="-39183"/>
                  <a:pt x="256876" y="31668"/>
                  <a:pt x="472101" y="0"/>
                </a:cubicBezTo>
                <a:cubicBezTo>
                  <a:pt x="687326" y="-31668"/>
                  <a:pt x="876162" y="37304"/>
                  <a:pt x="1151467" y="0"/>
                </a:cubicBezTo>
                <a:cubicBezTo>
                  <a:pt x="1426772" y="-37304"/>
                  <a:pt x="1656397" y="81398"/>
                  <a:pt x="1830832" y="0"/>
                </a:cubicBezTo>
                <a:cubicBezTo>
                  <a:pt x="2005268" y="-81398"/>
                  <a:pt x="2229672" y="23909"/>
                  <a:pt x="2406565" y="0"/>
                </a:cubicBezTo>
                <a:cubicBezTo>
                  <a:pt x="2583458" y="-23909"/>
                  <a:pt x="2873015" y="16367"/>
                  <a:pt x="3034115" y="0"/>
                </a:cubicBezTo>
                <a:cubicBezTo>
                  <a:pt x="3195215" y="-16367"/>
                  <a:pt x="3324598" y="14149"/>
                  <a:pt x="3506216" y="0"/>
                </a:cubicBezTo>
                <a:cubicBezTo>
                  <a:pt x="3687834" y="-14149"/>
                  <a:pt x="3803325" y="24829"/>
                  <a:pt x="4081949" y="0"/>
                </a:cubicBezTo>
                <a:cubicBezTo>
                  <a:pt x="4360573" y="-24829"/>
                  <a:pt x="4396975" y="40354"/>
                  <a:pt x="4502235" y="0"/>
                </a:cubicBezTo>
                <a:cubicBezTo>
                  <a:pt x="4607495" y="-40354"/>
                  <a:pt x="4998436" y="27783"/>
                  <a:pt x="5181600" y="0"/>
                </a:cubicBezTo>
                <a:cubicBezTo>
                  <a:pt x="5212626" y="145693"/>
                  <a:pt x="5155076" y="361595"/>
                  <a:pt x="5181600" y="456891"/>
                </a:cubicBezTo>
                <a:cubicBezTo>
                  <a:pt x="5208124" y="552187"/>
                  <a:pt x="5152040" y="747318"/>
                  <a:pt x="5181600" y="957295"/>
                </a:cubicBezTo>
                <a:cubicBezTo>
                  <a:pt x="5211160" y="1167272"/>
                  <a:pt x="5160310" y="1424168"/>
                  <a:pt x="5181600" y="1588239"/>
                </a:cubicBezTo>
                <a:cubicBezTo>
                  <a:pt x="5202890" y="1752310"/>
                  <a:pt x="5176259" y="1820385"/>
                  <a:pt x="5181600" y="2045129"/>
                </a:cubicBezTo>
                <a:cubicBezTo>
                  <a:pt x="5186941" y="2269873"/>
                  <a:pt x="5134614" y="2400716"/>
                  <a:pt x="5181600" y="2502020"/>
                </a:cubicBezTo>
                <a:cubicBezTo>
                  <a:pt x="5228586" y="2603324"/>
                  <a:pt x="5140976" y="2941348"/>
                  <a:pt x="5181600" y="3089451"/>
                </a:cubicBezTo>
                <a:cubicBezTo>
                  <a:pt x="5222224" y="3237554"/>
                  <a:pt x="5134670" y="3418241"/>
                  <a:pt x="5181600" y="3546341"/>
                </a:cubicBezTo>
                <a:cubicBezTo>
                  <a:pt x="5228530" y="3674441"/>
                  <a:pt x="5154971" y="3973296"/>
                  <a:pt x="5181600" y="4351339"/>
                </a:cubicBezTo>
                <a:cubicBezTo>
                  <a:pt x="4886654" y="4360043"/>
                  <a:pt x="4862254" y="4292556"/>
                  <a:pt x="4554051" y="4351339"/>
                </a:cubicBezTo>
                <a:cubicBezTo>
                  <a:pt x="4245848" y="4410122"/>
                  <a:pt x="4075829" y="4344735"/>
                  <a:pt x="3874685" y="4351339"/>
                </a:cubicBezTo>
                <a:cubicBezTo>
                  <a:pt x="3673541" y="4357943"/>
                  <a:pt x="3470912" y="4323668"/>
                  <a:pt x="3195320" y="4351339"/>
                </a:cubicBezTo>
                <a:cubicBezTo>
                  <a:pt x="2919729" y="4379010"/>
                  <a:pt x="2838175" y="4323590"/>
                  <a:pt x="2567771" y="4351339"/>
                </a:cubicBezTo>
                <a:cubicBezTo>
                  <a:pt x="2297367" y="4379088"/>
                  <a:pt x="2151533" y="4327876"/>
                  <a:pt x="1940221" y="4351339"/>
                </a:cubicBezTo>
                <a:cubicBezTo>
                  <a:pt x="1728909" y="4374802"/>
                  <a:pt x="1593199" y="4343187"/>
                  <a:pt x="1416304" y="4351339"/>
                </a:cubicBezTo>
                <a:cubicBezTo>
                  <a:pt x="1239409" y="4359491"/>
                  <a:pt x="1056036" y="4299844"/>
                  <a:pt x="944203" y="4351339"/>
                </a:cubicBezTo>
                <a:cubicBezTo>
                  <a:pt x="832370" y="4402834"/>
                  <a:pt x="303001" y="4251282"/>
                  <a:pt x="0" y="4351339"/>
                </a:cubicBezTo>
                <a:cubicBezTo>
                  <a:pt x="-15228" y="4080655"/>
                  <a:pt x="7483" y="3939545"/>
                  <a:pt x="0" y="3720395"/>
                </a:cubicBezTo>
                <a:cubicBezTo>
                  <a:pt x="-7483" y="3501245"/>
                  <a:pt x="25305" y="3506430"/>
                  <a:pt x="0" y="3307018"/>
                </a:cubicBezTo>
                <a:cubicBezTo>
                  <a:pt x="-25305" y="3107606"/>
                  <a:pt x="51525" y="2930064"/>
                  <a:pt x="0" y="2676073"/>
                </a:cubicBezTo>
                <a:cubicBezTo>
                  <a:pt x="-51525" y="2422082"/>
                  <a:pt x="51518" y="2279492"/>
                  <a:pt x="0" y="2088643"/>
                </a:cubicBezTo>
                <a:cubicBezTo>
                  <a:pt x="-51518" y="1897794"/>
                  <a:pt x="12915" y="1827227"/>
                  <a:pt x="0" y="1675266"/>
                </a:cubicBezTo>
                <a:cubicBezTo>
                  <a:pt x="-12915" y="1523305"/>
                  <a:pt x="35905" y="1415658"/>
                  <a:pt x="0" y="1174862"/>
                </a:cubicBezTo>
                <a:cubicBezTo>
                  <a:pt x="-35905" y="934066"/>
                  <a:pt x="44124" y="904579"/>
                  <a:pt x="0" y="761484"/>
                </a:cubicBezTo>
                <a:cubicBezTo>
                  <a:pt x="-44124" y="618389"/>
                  <a:pt x="43085" y="352337"/>
                  <a:pt x="0" y="0"/>
                </a:cubicBezTo>
                <a:close/>
              </a:path>
            </a:pathLst>
          </a:custGeom>
        </p:spPr>
        <p:txBody>
          <a:bodyPr>
            <a:normAutofit fontScale="70000" lnSpcReduction="20000"/>
          </a:bodyPr>
          <a:lstStyle/>
          <a:p>
            <a:pPr marL="0" indent="0">
              <a:buNone/>
            </a:pPr>
            <a:r>
              <a:rPr lang="en-US" sz="1800" b="1"/>
              <a:t>CON</a:t>
            </a:r>
          </a:p>
          <a:p>
            <a:r>
              <a:rPr lang="en-US" sz="2000"/>
              <a:t>Development needed in Oracle/EBS/Collections/Intiza/CCAT/Fusion</a:t>
            </a:r>
          </a:p>
          <a:p>
            <a:r>
              <a:rPr lang="en-US" sz="2000"/>
              <a:t>Potential resource impacts to LATAM CFS to review accounts at BAN level vs. customer/master account level.</a:t>
            </a:r>
          </a:p>
          <a:p>
            <a:r>
              <a:rPr lang="en-US" sz="2000"/>
              <a:t>Need in depth review for Brazil invoicing requirements (Brazil BAN on NA customer account) or if Brazil needs separate customer accounts</a:t>
            </a:r>
          </a:p>
          <a:p>
            <a:r>
              <a:rPr lang="en-US" sz="2000"/>
              <a:t>Determine if we need a migration plan to move services from local LATAM account to Global account</a:t>
            </a:r>
          </a:p>
          <a:p>
            <a:endParaRPr lang="en-US" sz="1900"/>
          </a:p>
        </p:txBody>
      </p:sp>
    </p:spTree>
    <p:extLst>
      <p:ext uri="{BB962C8B-B14F-4D97-AF65-F5344CB8AC3E}">
        <p14:creationId xmlns:p14="http://schemas.microsoft.com/office/powerpoint/2010/main" val="230042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827F9-4F88-42C3-ADAB-3E07AB3E74A6}"/>
              </a:ext>
            </a:extLst>
          </p:cNvPr>
          <p:cNvSpPr>
            <a:spLocks noGrp="1"/>
          </p:cNvSpPr>
          <p:nvPr>
            <p:ph type="title"/>
          </p:nvPr>
        </p:nvSpPr>
        <p:spPr>
          <a:xfrm>
            <a:off x="838200" y="509287"/>
            <a:ext cx="10515600" cy="1133693"/>
          </a:xfrm>
        </p:spPr>
        <p:txBody>
          <a:bodyPr>
            <a:normAutofit/>
          </a:bodyPr>
          <a:lstStyle/>
          <a:p>
            <a:pPr algn="ctr"/>
            <a:r>
              <a:rPr lang="en-US" sz="5200"/>
              <a:t>Option 2: Scenarios</a:t>
            </a:r>
          </a:p>
        </p:txBody>
      </p:sp>
      <p:graphicFrame>
        <p:nvGraphicFramePr>
          <p:cNvPr id="5" name="Content Placeholder 2">
            <a:extLst>
              <a:ext uri="{FF2B5EF4-FFF2-40B4-BE49-F238E27FC236}">
                <a16:creationId xmlns:a16="http://schemas.microsoft.com/office/drawing/2014/main" id="{51168B2E-411F-4F7F-B67B-FC433561548A}"/>
              </a:ext>
            </a:extLst>
          </p:cNvPr>
          <p:cNvGraphicFramePr>
            <a:graphicFrameLocks noGrp="1"/>
          </p:cNvGraphicFramePr>
          <p:nvPr>
            <p:ph idx="1"/>
            <p:extLst>
              <p:ext uri="{D42A27DB-BD31-4B8C-83A1-F6EECF244321}">
                <p14:modId xmlns:p14="http://schemas.microsoft.com/office/powerpoint/2010/main" val="15946332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39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B46B-43F7-482E-980F-6817E0291A7A}"/>
              </a:ext>
            </a:extLst>
          </p:cNvPr>
          <p:cNvSpPr>
            <a:spLocks noGrp="1"/>
          </p:cNvSpPr>
          <p:nvPr>
            <p:ph type="title"/>
          </p:nvPr>
        </p:nvSpPr>
        <p:spPr>
          <a:xfrm>
            <a:off x="0" y="323778"/>
            <a:ext cx="10972800" cy="392215"/>
          </a:xfrm>
        </p:spPr>
        <p:txBody>
          <a:bodyPr>
            <a:noAutofit/>
          </a:bodyPr>
          <a:lstStyle/>
          <a:p>
            <a:r>
              <a:rPr lang="en-US" sz="2800"/>
              <a:t>NA/EMEA/APAC Sold DIA or HSIP with billing in LATAM</a:t>
            </a:r>
          </a:p>
        </p:txBody>
      </p:sp>
      <p:pic>
        <p:nvPicPr>
          <p:cNvPr id="84" name="Graphic 83">
            <a:extLst>
              <a:ext uri="{FF2B5EF4-FFF2-40B4-BE49-F238E27FC236}">
                <a16:creationId xmlns:a16="http://schemas.microsoft.com/office/drawing/2014/main" id="{52344E95-3F17-4E96-9592-C0DAB0527A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2474" y="813395"/>
            <a:ext cx="719056" cy="641248"/>
          </a:xfrm>
          <a:prstGeom prst="rect">
            <a:avLst/>
          </a:prstGeom>
        </p:spPr>
      </p:pic>
      <p:sp>
        <p:nvSpPr>
          <p:cNvPr id="85" name="TextBox 84">
            <a:extLst>
              <a:ext uri="{FF2B5EF4-FFF2-40B4-BE49-F238E27FC236}">
                <a16:creationId xmlns:a16="http://schemas.microsoft.com/office/drawing/2014/main" id="{C04814D5-3EBE-4B4E-B3BD-CFB00B1E95BC}"/>
              </a:ext>
            </a:extLst>
          </p:cNvPr>
          <p:cNvSpPr txBox="1"/>
          <p:nvPr/>
        </p:nvSpPr>
        <p:spPr>
          <a:xfrm>
            <a:off x="6602824" y="829929"/>
            <a:ext cx="933962" cy="338554"/>
          </a:xfrm>
          <a:prstGeom prst="rect">
            <a:avLst/>
          </a:prstGeom>
          <a:noFill/>
        </p:spPr>
        <p:txBody>
          <a:bodyPr wrap="square" rtlCol="0">
            <a:spAutoFit/>
          </a:bodyPr>
          <a:lstStyle/>
          <a:p>
            <a:r>
              <a:rPr lang="en-US" sz="800" b="1"/>
              <a:t>NA Account Manager</a:t>
            </a:r>
          </a:p>
        </p:txBody>
      </p:sp>
      <p:sp>
        <p:nvSpPr>
          <p:cNvPr id="86" name="Oval 85">
            <a:extLst>
              <a:ext uri="{FF2B5EF4-FFF2-40B4-BE49-F238E27FC236}">
                <a16:creationId xmlns:a16="http://schemas.microsoft.com/office/drawing/2014/main" id="{B8411B7D-CD40-46A1-95BD-1B6C904C6A65}"/>
              </a:ext>
            </a:extLst>
          </p:cNvPr>
          <p:cNvSpPr/>
          <p:nvPr/>
        </p:nvSpPr>
        <p:spPr>
          <a:xfrm>
            <a:off x="5243736" y="1880937"/>
            <a:ext cx="1157054" cy="622755"/>
          </a:xfrm>
          <a:prstGeom prst="ellipse">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SFDC</a:t>
            </a:r>
            <a:r>
              <a:rPr lang="en-US" sz="800">
                <a:solidFill>
                  <a:schemeClr val="tx1"/>
                </a:solidFill>
              </a:rPr>
              <a:t>:</a:t>
            </a:r>
          </a:p>
          <a:p>
            <a:pPr algn="ctr"/>
            <a:r>
              <a:rPr lang="en-US" sz="800">
                <a:solidFill>
                  <a:schemeClr val="tx1"/>
                </a:solidFill>
              </a:rPr>
              <a:t>Visa NYC</a:t>
            </a:r>
          </a:p>
        </p:txBody>
      </p:sp>
      <p:cxnSp>
        <p:nvCxnSpPr>
          <p:cNvPr id="87" name="Straight Arrow Connector 86">
            <a:extLst>
              <a:ext uri="{FF2B5EF4-FFF2-40B4-BE49-F238E27FC236}">
                <a16:creationId xmlns:a16="http://schemas.microsoft.com/office/drawing/2014/main" id="{6E7F5A80-4A40-4450-B947-98C8F7EBA979}"/>
              </a:ext>
            </a:extLst>
          </p:cNvPr>
          <p:cNvCxnSpPr>
            <a:cxnSpLocks/>
            <a:stCxn id="84" idx="2"/>
            <a:endCxn id="86" idx="0"/>
          </p:cNvCxnSpPr>
          <p:nvPr/>
        </p:nvCxnSpPr>
        <p:spPr>
          <a:xfrm flipH="1">
            <a:off x="5822263" y="1454643"/>
            <a:ext cx="719739" cy="426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D96F26E7-6834-4F85-8007-6A069FB9B909}"/>
              </a:ext>
            </a:extLst>
          </p:cNvPr>
          <p:cNvCxnSpPr>
            <a:cxnSpLocks/>
            <a:stCxn id="86" idx="4"/>
            <a:endCxn id="89" idx="0"/>
          </p:cNvCxnSpPr>
          <p:nvPr/>
        </p:nvCxnSpPr>
        <p:spPr>
          <a:xfrm flipH="1">
            <a:off x="5822262" y="2503692"/>
            <a:ext cx="1" cy="209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0C5300DB-6D66-4722-9920-4576431F882C}"/>
              </a:ext>
            </a:extLst>
          </p:cNvPr>
          <p:cNvSpPr/>
          <p:nvPr/>
        </p:nvSpPr>
        <p:spPr>
          <a:xfrm>
            <a:off x="5243735" y="2712964"/>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Oppty SFDC</a:t>
            </a:r>
            <a:r>
              <a:rPr lang="en-US" sz="800">
                <a:solidFill>
                  <a:schemeClr val="tx1"/>
                </a:solidFill>
              </a:rPr>
              <a:t>:</a:t>
            </a:r>
          </a:p>
          <a:p>
            <a:pPr algn="ctr"/>
            <a:r>
              <a:rPr lang="en-US" sz="800">
                <a:solidFill>
                  <a:schemeClr val="tx1"/>
                </a:solidFill>
              </a:rPr>
              <a:t>Visa NYC</a:t>
            </a:r>
          </a:p>
        </p:txBody>
      </p:sp>
      <p:sp>
        <p:nvSpPr>
          <p:cNvPr id="91" name="Oval 90">
            <a:extLst>
              <a:ext uri="{FF2B5EF4-FFF2-40B4-BE49-F238E27FC236}">
                <a16:creationId xmlns:a16="http://schemas.microsoft.com/office/drawing/2014/main" id="{D34BAC1B-18D0-443A-B642-BB99930010C3}"/>
              </a:ext>
            </a:extLst>
          </p:cNvPr>
          <p:cNvSpPr/>
          <p:nvPr/>
        </p:nvSpPr>
        <p:spPr>
          <a:xfrm>
            <a:off x="8473386" y="4333943"/>
            <a:ext cx="1222705"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err="1">
                <a:solidFill>
                  <a:schemeClr val="tx1"/>
                </a:solidFill>
              </a:rPr>
              <a:t>SwIFT</a:t>
            </a:r>
            <a:r>
              <a:rPr lang="en-US" sz="800" b="1">
                <a:solidFill>
                  <a:schemeClr val="tx1"/>
                </a:solidFill>
              </a:rPr>
              <a:t> </a:t>
            </a:r>
          </a:p>
          <a:p>
            <a:pPr algn="ctr"/>
            <a:r>
              <a:rPr lang="en-US" sz="800">
                <a:solidFill>
                  <a:schemeClr val="tx1"/>
                </a:solidFill>
              </a:rPr>
              <a:t>Visa Argentina</a:t>
            </a:r>
          </a:p>
          <a:p>
            <a:pPr algn="ctr"/>
            <a:r>
              <a:rPr lang="en-US" sz="800">
                <a:solidFill>
                  <a:schemeClr val="tx1"/>
                </a:solidFill>
              </a:rPr>
              <a:t>BAN: Argentina</a:t>
            </a:r>
          </a:p>
        </p:txBody>
      </p:sp>
      <p:sp>
        <p:nvSpPr>
          <p:cNvPr id="92" name="Oval 91">
            <a:extLst>
              <a:ext uri="{FF2B5EF4-FFF2-40B4-BE49-F238E27FC236}">
                <a16:creationId xmlns:a16="http://schemas.microsoft.com/office/drawing/2014/main" id="{757F5821-93A0-49A3-8FDB-7DF7A99BD44B}"/>
              </a:ext>
            </a:extLst>
          </p:cNvPr>
          <p:cNvSpPr/>
          <p:nvPr/>
        </p:nvSpPr>
        <p:spPr>
          <a:xfrm>
            <a:off x="5330771" y="1705076"/>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3" name="Oval 92">
            <a:extLst>
              <a:ext uri="{FF2B5EF4-FFF2-40B4-BE49-F238E27FC236}">
                <a16:creationId xmlns:a16="http://schemas.microsoft.com/office/drawing/2014/main" id="{004E913D-7673-48D3-8B68-609062491351}"/>
              </a:ext>
            </a:extLst>
          </p:cNvPr>
          <p:cNvSpPr/>
          <p:nvPr/>
        </p:nvSpPr>
        <p:spPr>
          <a:xfrm>
            <a:off x="6825068" y="1861461"/>
            <a:ext cx="1157054" cy="622755"/>
          </a:xfrm>
          <a:prstGeom prst="ellipse">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SFDC</a:t>
            </a:r>
            <a:r>
              <a:rPr lang="en-US" sz="800">
                <a:solidFill>
                  <a:schemeClr val="tx1"/>
                </a:solidFill>
              </a:rPr>
              <a:t>:</a:t>
            </a:r>
          </a:p>
          <a:p>
            <a:pPr algn="ctr"/>
            <a:r>
              <a:rPr lang="en-US" sz="800">
                <a:solidFill>
                  <a:schemeClr val="tx1"/>
                </a:solidFill>
              </a:rPr>
              <a:t>Visa Argentina</a:t>
            </a:r>
          </a:p>
        </p:txBody>
      </p:sp>
      <p:sp>
        <p:nvSpPr>
          <p:cNvPr id="94" name="Oval 93">
            <a:extLst>
              <a:ext uri="{FF2B5EF4-FFF2-40B4-BE49-F238E27FC236}">
                <a16:creationId xmlns:a16="http://schemas.microsoft.com/office/drawing/2014/main" id="{6B37C0E4-0858-439F-92CE-31B43E40A440}"/>
              </a:ext>
            </a:extLst>
          </p:cNvPr>
          <p:cNvSpPr/>
          <p:nvPr/>
        </p:nvSpPr>
        <p:spPr>
          <a:xfrm>
            <a:off x="8496099" y="1883763"/>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Oppty SFDC</a:t>
            </a:r>
            <a:r>
              <a:rPr lang="en-US" sz="800">
                <a:solidFill>
                  <a:schemeClr val="tx1"/>
                </a:solidFill>
              </a:rPr>
              <a:t>:</a:t>
            </a:r>
          </a:p>
          <a:p>
            <a:pPr algn="ctr"/>
            <a:r>
              <a:rPr lang="en-US" sz="800">
                <a:solidFill>
                  <a:schemeClr val="tx1"/>
                </a:solidFill>
              </a:rPr>
              <a:t>Visa Argentina</a:t>
            </a:r>
          </a:p>
        </p:txBody>
      </p:sp>
      <p:sp>
        <p:nvSpPr>
          <p:cNvPr id="99" name="TextBox 98">
            <a:extLst>
              <a:ext uri="{FF2B5EF4-FFF2-40B4-BE49-F238E27FC236}">
                <a16:creationId xmlns:a16="http://schemas.microsoft.com/office/drawing/2014/main" id="{38E08A10-400E-4763-91A6-AA49803EE7C3}"/>
              </a:ext>
            </a:extLst>
          </p:cNvPr>
          <p:cNvSpPr txBox="1"/>
          <p:nvPr/>
        </p:nvSpPr>
        <p:spPr>
          <a:xfrm>
            <a:off x="7348218" y="1237905"/>
            <a:ext cx="1210746" cy="369332"/>
          </a:xfrm>
          <a:prstGeom prst="rect">
            <a:avLst/>
          </a:prstGeom>
          <a:noFill/>
        </p:spPr>
        <p:txBody>
          <a:bodyPr wrap="square" rtlCol="0">
            <a:spAutoFit/>
          </a:bodyPr>
          <a:lstStyle/>
          <a:p>
            <a:r>
              <a:rPr lang="en-US" sz="900"/>
              <a:t>Add LATAM AM to account team</a:t>
            </a:r>
          </a:p>
        </p:txBody>
      </p:sp>
      <p:sp>
        <p:nvSpPr>
          <p:cNvPr id="102" name="Oval 101">
            <a:extLst>
              <a:ext uri="{FF2B5EF4-FFF2-40B4-BE49-F238E27FC236}">
                <a16:creationId xmlns:a16="http://schemas.microsoft.com/office/drawing/2014/main" id="{3D02923E-D070-4814-858C-08E3F08133EC}"/>
              </a:ext>
            </a:extLst>
          </p:cNvPr>
          <p:cNvSpPr/>
          <p:nvPr/>
        </p:nvSpPr>
        <p:spPr>
          <a:xfrm>
            <a:off x="8499266" y="2695174"/>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SM QUOTE</a:t>
            </a:r>
            <a:endParaRPr lang="en-US" sz="800">
              <a:solidFill>
                <a:schemeClr val="tx1"/>
              </a:solidFill>
            </a:endParaRPr>
          </a:p>
          <a:p>
            <a:pPr algn="ctr"/>
            <a:r>
              <a:rPr lang="en-US" sz="800">
                <a:solidFill>
                  <a:schemeClr val="tx1"/>
                </a:solidFill>
              </a:rPr>
              <a:t>Visa Argentina</a:t>
            </a:r>
          </a:p>
        </p:txBody>
      </p:sp>
      <p:cxnSp>
        <p:nvCxnSpPr>
          <p:cNvPr id="103" name="Straight Arrow Connector 102">
            <a:extLst>
              <a:ext uri="{FF2B5EF4-FFF2-40B4-BE49-F238E27FC236}">
                <a16:creationId xmlns:a16="http://schemas.microsoft.com/office/drawing/2014/main" id="{36169072-F9AD-47EC-8E05-003465349A49}"/>
              </a:ext>
            </a:extLst>
          </p:cNvPr>
          <p:cNvCxnSpPr>
            <a:cxnSpLocks/>
            <a:stCxn id="94" idx="4"/>
            <a:endCxn id="102" idx="0"/>
          </p:cNvCxnSpPr>
          <p:nvPr/>
        </p:nvCxnSpPr>
        <p:spPr>
          <a:xfrm>
            <a:off x="9074626" y="2506518"/>
            <a:ext cx="3167" cy="188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 name="Oval 103">
            <a:extLst>
              <a:ext uri="{FF2B5EF4-FFF2-40B4-BE49-F238E27FC236}">
                <a16:creationId xmlns:a16="http://schemas.microsoft.com/office/drawing/2014/main" id="{6B6EDA36-3D1A-4396-A79D-06200EC43C73}"/>
              </a:ext>
            </a:extLst>
          </p:cNvPr>
          <p:cNvSpPr/>
          <p:nvPr/>
        </p:nvSpPr>
        <p:spPr>
          <a:xfrm>
            <a:off x="6825068" y="2739956"/>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Siebel 8</a:t>
            </a:r>
            <a:r>
              <a:rPr lang="en-US" sz="800">
                <a:solidFill>
                  <a:schemeClr val="tx1"/>
                </a:solidFill>
              </a:rPr>
              <a:t>:</a:t>
            </a:r>
          </a:p>
          <a:p>
            <a:pPr algn="ctr"/>
            <a:r>
              <a:rPr lang="en-US" sz="800">
                <a:solidFill>
                  <a:schemeClr val="tx1"/>
                </a:solidFill>
              </a:rPr>
              <a:t>Visa Argentina</a:t>
            </a:r>
          </a:p>
        </p:txBody>
      </p:sp>
      <p:cxnSp>
        <p:nvCxnSpPr>
          <p:cNvPr id="105" name="Straight Arrow Connector 104">
            <a:extLst>
              <a:ext uri="{FF2B5EF4-FFF2-40B4-BE49-F238E27FC236}">
                <a16:creationId xmlns:a16="http://schemas.microsoft.com/office/drawing/2014/main" id="{0559C68F-5319-4EA0-813A-22DAC847AF50}"/>
              </a:ext>
            </a:extLst>
          </p:cNvPr>
          <p:cNvCxnSpPr>
            <a:cxnSpLocks/>
            <a:stCxn id="93" idx="4"/>
            <a:endCxn id="104" idx="0"/>
          </p:cNvCxnSpPr>
          <p:nvPr/>
        </p:nvCxnSpPr>
        <p:spPr>
          <a:xfrm>
            <a:off x="7403595" y="2484216"/>
            <a:ext cx="0" cy="255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2F1FB063-6B49-47AF-8AE3-9B0FB04E7F91}"/>
              </a:ext>
            </a:extLst>
          </p:cNvPr>
          <p:cNvSpPr txBox="1"/>
          <p:nvPr/>
        </p:nvSpPr>
        <p:spPr>
          <a:xfrm>
            <a:off x="7398537" y="2459006"/>
            <a:ext cx="822629" cy="246221"/>
          </a:xfrm>
          <a:prstGeom prst="rect">
            <a:avLst/>
          </a:prstGeom>
          <a:noFill/>
        </p:spPr>
        <p:txBody>
          <a:bodyPr wrap="square" rtlCol="0">
            <a:spAutoFit/>
          </a:bodyPr>
          <a:lstStyle/>
          <a:p>
            <a:r>
              <a:rPr lang="en-US" sz="1000"/>
              <a:t>Auto</a:t>
            </a:r>
          </a:p>
        </p:txBody>
      </p:sp>
      <p:sp>
        <p:nvSpPr>
          <p:cNvPr id="107" name="Oval 106">
            <a:extLst>
              <a:ext uri="{FF2B5EF4-FFF2-40B4-BE49-F238E27FC236}">
                <a16:creationId xmlns:a16="http://schemas.microsoft.com/office/drawing/2014/main" id="{6989FE48-F4D9-48DE-A180-EA3F335688AE}"/>
              </a:ext>
            </a:extLst>
          </p:cNvPr>
          <p:cNvSpPr/>
          <p:nvPr/>
        </p:nvSpPr>
        <p:spPr>
          <a:xfrm>
            <a:off x="6889739" y="1738724"/>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8" name="Oval 107">
            <a:extLst>
              <a:ext uri="{FF2B5EF4-FFF2-40B4-BE49-F238E27FC236}">
                <a16:creationId xmlns:a16="http://schemas.microsoft.com/office/drawing/2014/main" id="{70AA9A11-0B47-49B2-9DAA-C49124DDF418}"/>
              </a:ext>
            </a:extLst>
          </p:cNvPr>
          <p:cNvSpPr/>
          <p:nvPr/>
        </p:nvSpPr>
        <p:spPr>
          <a:xfrm>
            <a:off x="8289720" y="1828303"/>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09" name="Oval 108">
            <a:extLst>
              <a:ext uri="{FF2B5EF4-FFF2-40B4-BE49-F238E27FC236}">
                <a16:creationId xmlns:a16="http://schemas.microsoft.com/office/drawing/2014/main" id="{DDEA8FD5-BF52-4463-9E7A-F65A323505A2}"/>
              </a:ext>
            </a:extLst>
          </p:cNvPr>
          <p:cNvSpPr/>
          <p:nvPr/>
        </p:nvSpPr>
        <p:spPr>
          <a:xfrm>
            <a:off x="8497903" y="3506585"/>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LATAM BAN: </a:t>
            </a:r>
          </a:p>
          <a:p>
            <a:pPr algn="ctr"/>
            <a:r>
              <a:rPr lang="en-US" sz="800">
                <a:solidFill>
                  <a:schemeClr val="tx1"/>
                </a:solidFill>
              </a:rPr>
              <a:t>Visa Argentina</a:t>
            </a:r>
          </a:p>
        </p:txBody>
      </p:sp>
      <p:cxnSp>
        <p:nvCxnSpPr>
          <p:cNvPr id="110" name="Straight Arrow Connector 109">
            <a:extLst>
              <a:ext uri="{FF2B5EF4-FFF2-40B4-BE49-F238E27FC236}">
                <a16:creationId xmlns:a16="http://schemas.microsoft.com/office/drawing/2014/main" id="{C49B62C5-BFCD-4E74-A259-C6F0C2AD420A}"/>
              </a:ext>
            </a:extLst>
          </p:cNvPr>
          <p:cNvCxnSpPr>
            <a:cxnSpLocks/>
            <a:stCxn id="102" idx="4"/>
            <a:endCxn id="109" idx="0"/>
          </p:cNvCxnSpPr>
          <p:nvPr/>
        </p:nvCxnSpPr>
        <p:spPr>
          <a:xfrm flipH="1">
            <a:off x="9076430" y="3317929"/>
            <a:ext cx="1363" cy="188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4115C7F-2CCF-43DE-9C4B-502370DE4402}"/>
              </a:ext>
            </a:extLst>
          </p:cNvPr>
          <p:cNvCxnSpPr>
            <a:cxnSpLocks/>
            <a:stCxn id="109" idx="1"/>
            <a:endCxn id="93" idx="6"/>
          </p:cNvCxnSpPr>
          <p:nvPr/>
        </p:nvCxnSpPr>
        <p:spPr>
          <a:xfrm flipH="1" flipV="1">
            <a:off x="7982122" y="2172839"/>
            <a:ext cx="685228" cy="14249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242D5438-63EF-48FD-BA39-359F21FD9B47}"/>
              </a:ext>
            </a:extLst>
          </p:cNvPr>
          <p:cNvCxnSpPr>
            <a:cxnSpLocks/>
            <a:stCxn id="109" idx="4"/>
            <a:endCxn id="91" idx="0"/>
          </p:cNvCxnSpPr>
          <p:nvPr/>
        </p:nvCxnSpPr>
        <p:spPr>
          <a:xfrm>
            <a:off x="9076430" y="4129340"/>
            <a:ext cx="8309" cy="20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7" name="Oval 116">
            <a:extLst>
              <a:ext uri="{FF2B5EF4-FFF2-40B4-BE49-F238E27FC236}">
                <a16:creationId xmlns:a16="http://schemas.microsoft.com/office/drawing/2014/main" id="{86427C59-9772-42A2-80B1-A6475BC0917A}"/>
              </a:ext>
            </a:extLst>
          </p:cNvPr>
          <p:cNvSpPr/>
          <p:nvPr/>
        </p:nvSpPr>
        <p:spPr>
          <a:xfrm>
            <a:off x="8477710" y="5147307"/>
            <a:ext cx="122270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Kenan/EBS/</a:t>
            </a:r>
          </a:p>
          <a:p>
            <a:pPr algn="ctr"/>
            <a:r>
              <a:rPr lang="en-US" sz="800" b="1">
                <a:solidFill>
                  <a:schemeClr val="tx1"/>
                </a:solidFill>
              </a:rPr>
              <a:t>Oracle</a:t>
            </a:r>
          </a:p>
          <a:p>
            <a:pPr algn="ctr"/>
            <a:r>
              <a:rPr lang="en-US" sz="800">
                <a:solidFill>
                  <a:schemeClr val="tx1"/>
                </a:solidFill>
              </a:rPr>
              <a:t>Visa Argentina</a:t>
            </a:r>
          </a:p>
          <a:p>
            <a:pPr algn="ctr"/>
            <a:r>
              <a:rPr lang="en-US" sz="800">
                <a:solidFill>
                  <a:schemeClr val="tx1"/>
                </a:solidFill>
              </a:rPr>
              <a:t>BAN: Argentina</a:t>
            </a:r>
          </a:p>
        </p:txBody>
      </p:sp>
      <p:cxnSp>
        <p:nvCxnSpPr>
          <p:cNvPr id="118" name="Straight Arrow Connector 117">
            <a:extLst>
              <a:ext uri="{FF2B5EF4-FFF2-40B4-BE49-F238E27FC236}">
                <a16:creationId xmlns:a16="http://schemas.microsoft.com/office/drawing/2014/main" id="{499BC7DF-DDAC-4ADD-ACDC-FB9461FF4171}"/>
              </a:ext>
            </a:extLst>
          </p:cNvPr>
          <p:cNvCxnSpPr>
            <a:cxnSpLocks/>
            <a:stCxn id="91" idx="4"/>
            <a:endCxn id="117" idx="0"/>
          </p:cNvCxnSpPr>
          <p:nvPr/>
        </p:nvCxnSpPr>
        <p:spPr>
          <a:xfrm>
            <a:off x="9084739" y="4956698"/>
            <a:ext cx="4323" cy="190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B884E79-E4F3-44B9-A81A-045D33C442F9}"/>
              </a:ext>
            </a:extLst>
          </p:cNvPr>
          <p:cNvCxnSpPr>
            <a:cxnSpLocks/>
            <a:stCxn id="104" idx="4"/>
            <a:endCxn id="117" idx="2"/>
          </p:cNvCxnSpPr>
          <p:nvPr/>
        </p:nvCxnSpPr>
        <p:spPr>
          <a:xfrm>
            <a:off x="7403595" y="3362711"/>
            <a:ext cx="1074115" cy="2095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TextBox 119">
            <a:extLst>
              <a:ext uri="{FF2B5EF4-FFF2-40B4-BE49-F238E27FC236}">
                <a16:creationId xmlns:a16="http://schemas.microsoft.com/office/drawing/2014/main" id="{86EF8A61-A784-40EF-B962-664047735BAB}"/>
              </a:ext>
            </a:extLst>
          </p:cNvPr>
          <p:cNvSpPr txBox="1"/>
          <p:nvPr/>
        </p:nvSpPr>
        <p:spPr>
          <a:xfrm>
            <a:off x="7406592" y="4110638"/>
            <a:ext cx="822629" cy="246221"/>
          </a:xfrm>
          <a:prstGeom prst="rect">
            <a:avLst/>
          </a:prstGeom>
          <a:noFill/>
        </p:spPr>
        <p:txBody>
          <a:bodyPr wrap="square" rtlCol="0">
            <a:spAutoFit/>
          </a:bodyPr>
          <a:lstStyle/>
          <a:p>
            <a:r>
              <a:rPr lang="en-US" sz="1000"/>
              <a:t>Auto</a:t>
            </a:r>
          </a:p>
        </p:txBody>
      </p:sp>
      <p:sp>
        <p:nvSpPr>
          <p:cNvPr id="121" name="TextBox 120">
            <a:extLst>
              <a:ext uri="{FF2B5EF4-FFF2-40B4-BE49-F238E27FC236}">
                <a16:creationId xmlns:a16="http://schemas.microsoft.com/office/drawing/2014/main" id="{73CA1A34-B32A-4951-B32C-BFAEE143EDE5}"/>
              </a:ext>
            </a:extLst>
          </p:cNvPr>
          <p:cNvSpPr txBox="1"/>
          <p:nvPr/>
        </p:nvSpPr>
        <p:spPr>
          <a:xfrm>
            <a:off x="6226816" y="1576462"/>
            <a:ext cx="822629" cy="461665"/>
          </a:xfrm>
          <a:prstGeom prst="rect">
            <a:avLst/>
          </a:prstGeom>
          <a:noFill/>
        </p:spPr>
        <p:txBody>
          <a:bodyPr wrap="square" rtlCol="0">
            <a:spAutoFit/>
          </a:bodyPr>
          <a:lstStyle/>
          <a:p>
            <a:r>
              <a:rPr lang="en-US" sz="800"/>
              <a:t>Accts linked by Ultimate Customer</a:t>
            </a:r>
          </a:p>
        </p:txBody>
      </p:sp>
      <p:cxnSp>
        <p:nvCxnSpPr>
          <p:cNvPr id="122" name="Straight Arrow Connector 121">
            <a:extLst>
              <a:ext uri="{FF2B5EF4-FFF2-40B4-BE49-F238E27FC236}">
                <a16:creationId xmlns:a16="http://schemas.microsoft.com/office/drawing/2014/main" id="{F3E4C7F4-CE97-4781-9426-0A407DF7DE96}"/>
              </a:ext>
            </a:extLst>
          </p:cNvPr>
          <p:cNvCxnSpPr>
            <a:cxnSpLocks/>
            <a:stCxn id="84" idx="2"/>
            <a:endCxn id="94" idx="0"/>
          </p:cNvCxnSpPr>
          <p:nvPr/>
        </p:nvCxnSpPr>
        <p:spPr>
          <a:xfrm>
            <a:off x="6542002" y="1454643"/>
            <a:ext cx="2532624" cy="429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3" name="Star: 5 Points 122">
            <a:extLst>
              <a:ext uri="{FF2B5EF4-FFF2-40B4-BE49-F238E27FC236}">
                <a16:creationId xmlns:a16="http://schemas.microsoft.com/office/drawing/2014/main" id="{6F3E79DC-E096-4DDD-9795-29B2A6C9ECC1}"/>
              </a:ext>
            </a:extLst>
          </p:cNvPr>
          <p:cNvSpPr/>
          <p:nvPr/>
        </p:nvSpPr>
        <p:spPr>
          <a:xfrm>
            <a:off x="9654957" y="1367756"/>
            <a:ext cx="1727018" cy="117566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Duplicate</a:t>
            </a:r>
          </a:p>
          <a:p>
            <a:pPr algn="ctr"/>
            <a:r>
              <a:rPr lang="en-US" sz="900"/>
              <a:t>Account</a:t>
            </a:r>
          </a:p>
        </p:txBody>
      </p:sp>
      <p:sp>
        <p:nvSpPr>
          <p:cNvPr id="127" name="TextBox 126">
            <a:extLst>
              <a:ext uri="{FF2B5EF4-FFF2-40B4-BE49-F238E27FC236}">
                <a16:creationId xmlns:a16="http://schemas.microsoft.com/office/drawing/2014/main" id="{50738C23-0C50-40C3-9017-269FD99EDCBC}"/>
              </a:ext>
            </a:extLst>
          </p:cNvPr>
          <p:cNvSpPr txBox="1"/>
          <p:nvPr/>
        </p:nvSpPr>
        <p:spPr>
          <a:xfrm>
            <a:off x="114317" y="962054"/>
            <a:ext cx="4889795" cy="2554545"/>
          </a:xfrm>
          <a:prstGeom prst="rect">
            <a:avLst/>
          </a:prstGeom>
          <a:noFill/>
        </p:spPr>
        <p:txBody>
          <a:bodyPr wrap="square">
            <a:spAutoFit/>
          </a:bodyPr>
          <a:lstStyle/>
          <a:p>
            <a:r>
              <a:rPr lang="en-US" sz="1000" b="1"/>
              <a:t>Sales Process:</a:t>
            </a:r>
          </a:p>
          <a:p>
            <a:pPr marL="171450" indent="-171450">
              <a:buFont typeface="Arial" panose="020B0604020202020204" pitchFamily="34" charset="0"/>
              <a:buChar char="•"/>
            </a:pPr>
            <a:r>
              <a:rPr lang="en-US" sz="1000" b="1">
                <a:solidFill>
                  <a:srgbClr val="00B050"/>
                </a:solidFill>
              </a:rPr>
              <a:t>(1) </a:t>
            </a:r>
            <a:r>
              <a:rPr lang="en-US" sz="1000"/>
              <a:t>NA sales will create a customer account for the NYC based customer</a:t>
            </a:r>
          </a:p>
          <a:p>
            <a:endParaRPr lang="en-US" sz="1000"/>
          </a:p>
          <a:p>
            <a:pPr marL="171450" indent="-171450">
              <a:buFont typeface="Arial" panose="020B0604020202020204" pitchFamily="34" charset="0"/>
              <a:buChar char="•"/>
            </a:pPr>
            <a:r>
              <a:rPr lang="en-US" sz="1000" b="1">
                <a:solidFill>
                  <a:srgbClr val="00B050"/>
                </a:solidFill>
              </a:rPr>
              <a:t>(2) </a:t>
            </a:r>
            <a:r>
              <a:rPr lang="en-US" sz="1000"/>
              <a:t>NA Sales will create a Sales Lead/Account for the LATAM customer account and will assign the LATAM Operating Unit. The Visa Argentina account will auto replicate to Siebel 8 and a Siebel ID is generated for use in downstream systems</a:t>
            </a:r>
          </a:p>
          <a:p>
            <a:pPr marL="628650" lvl="1" indent="-171450">
              <a:buFont typeface="Arial" panose="020B0604020202020204" pitchFamily="34" charset="0"/>
              <a:buChar char="•"/>
            </a:pPr>
            <a:r>
              <a:rPr lang="en-US" sz="1000"/>
              <a:t>Visa Argentina Salesforce account will go through Customer Hierarchy &amp; Credit Set Up</a:t>
            </a:r>
          </a:p>
          <a:p>
            <a:pPr marL="628650" lvl="1" indent="-171450">
              <a:buFont typeface="Arial" panose="020B0604020202020204" pitchFamily="34" charset="0"/>
              <a:buChar char="•"/>
            </a:pPr>
            <a:r>
              <a:rPr lang="en-US" sz="1000">
                <a:solidFill>
                  <a:srgbClr val="FF0000"/>
                </a:solidFill>
              </a:rPr>
              <a:t>NA AM is the account owner on the LATAM account</a:t>
            </a:r>
          </a:p>
          <a:p>
            <a:pPr marL="171450" indent="-171450">
              <a:buFont typeface="Arial" panose="020B0604020202020204" pitchFamily="34" charset="0"/>
              <a:buChar char="•"/>
            </a:pPr>
            <a:endParaRPr lang="en-US" sz="1000" b="1">
              <a:solidFill>
                <a:srgbClr val="00B050"/>
              </a:solidFill>
            </a:endParaRPr>
          </a:p>
          <a:p>
            <a:pPr marL="171450" indent="-171450">
              <a:buFont typeface="Arial" panose="020B0604020202020204" pitchFamily="34" charset="0"/>
              <a:buChar char="•"/>
            </a:pPr>
            <a:r>
              <a:rPr lang="en-US" sz="1000" b="1">
                <a:solidFill>
                  <a:srgbClr val="00B050"/>
                </a:solidFill>
              </a:rPr>
              <a:t>(3) </a:t>
            </a:r>
            <a:r>
              <a:rPr lang="en-US" sz="1000"/>
              <a:t>NA AM will create a quote against the Visa Argentina opportunity </a:t>
            </a:r>
          </a:p>
          <a:p>
            <a:pPr marL="171450" indent="-171450">
              <a:buFont typeface="Arial" panose="020B0604020202020204" pitchFamily="34" charset="0"/>
              <a:buChar char="•"/>
            </a:pPr>
            <a:r>
              <a:rPr lang="en-US" sz="1000"/>
              <a:t>NA AM will contact LATAM Order Desk to create LATAM BAN for Visa Argentina </a:t>
            </a:r>
          </a:p>
          <a:p>
            <a:pPr marL="628650" lvl="1" indent="-171450">
              <a:buFont typeface="Arial" panose="020B0604020202020204" pitchFamily="34" charset="0"/>
              <a:buChar char="•"/>
            </a:pPr>
            <a:r>
              <a:rPr lang="en-US" sz="1000"/>
              <a:t>This is manual until ‘Submit BAN’ workflow is available for LATAM BANs in AM</a:t>
            </a:r>
          </a:p>
          <a:p>
            <a:pPr marL="171450" indent="-171450">
              <a:buFont typeface="Arial" panose="020B0604020202020204" pitchFamily="34" charset="0"/>
              <a:buChar char="•"/>
            </a:pPr>
            <a:r>
              <a:rPr lang="en-US" sz="1000"/>
              <a:t>NA AM assigns BAN and submits order to SwIFT</a:t>
            </a:r>
          </a:p>
          <a:p>
            <a:pPr marL="171450" indent="-171450">
              <a:buFont typeface="Arial" panose="020B0604020202020204" pitchFamily="34" charset="0"/>
              <a:buChar char="•"/>
            </a:pPr>
            <a:r>
              <a:rPr lang="en-US" sz="1000"/>
              <a:t>Order progresses to billing </a:t>
            </a:r>
          </a:p>
        </p:txBody>
      </p:sp>
      <p:cxnSp>
        <p:nvCxnSpPr>
          <p:cNvPr id="128" name="Straight Arrow Connector 127">
            <a:extLst>
              <a:ext uri="{FF2B5EF4-FFF2-40B4-BE49-F238E27FC236}">
                <a16:creationId xmlns:a16="http://schemas.microsoft.com/office/drawing/2014/main" id="{9C35CB27-3BEC-490A-B54B-BA3DBD1E06FE}"/>
              </a:ext>
            </a:extLst>
          </p:cNvPr>
          <p:cNvCxnSpPr>
            <a:cxnSpLocks/>
            <a:stCxn id="84" idx="2"/>
            <a:endCxn id="93" idx="0"/>
          </p:cNvCxnSpPr>
          <p:nvPr/>
        </p:nvCxnSpPr>
        <p:spPr>
          <a:xfrm>
            <a:off x="6542002" y="1454643"/>
            <a:ext cx="861593" cy="406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0CE7082C-A6A7-444C-83B4-0DFE26564D4A}"/>
              </a:ext>
            </a:extLst>
          </p:cNvPr>
          <p:cNvSpPr txBox="1"/>
          <p:nvPr/>
        </p:nvSpPr>
        <p:spPr>
          <a:xfrm>
            <a:off x="137429" y="4096782"/>
            <a:ext cx="6154946" cy="1631216"/>
          </a:xfrm>
          <a:prstGeom prst="rect">
            <a:avLst/>
          </a:prstGeom>
          <a:noFill/>
        </p:spPr>
        <p:txBody>
          <a:bodyPr wrap="square">
            <a:spAutoFit/>
          </a:bodyPr>
          <a:lstStyle/>
          <a:p>
            <a:pPr marL="171450" indent="-171450">
              <a:buFont typeface="Arial" panose="020B0604020202020204" pitchFamily="34" charset="0"/>
              <a:buChar char="•"/>
            </a:pPr>
            <a:r>
              <a:rPr lang="en-US" sz="1000" b="1"/>
              <a:t>Background:</a:t>
            </a:r>
            <a:endParaRPr lang="en-US" sz="1000"/>
          </a:p>
          <a:p>
            <a:pPr marL="171450" indent="-171450">
              <a:buFont typeface="Arial" panose="020B0604020202020204" pitchFamily="34" charset="0"/>
              <a:buChar char="•"/>
            </a:pPr>
            <a:r>
              <a:rPr lang="en-US" sz="1000"/>
              <a:t>When NA is selling to LATAM and invoicing needs to occur locally in LATAM then a separate customer account needs to be created in Salesforce for the legal entity in LATAM (Visa Argentina)</a:t>
            </a:r>
          </a:p>
          <a:p>
            <a:pPr marL="171450" indent="-171450">
              <a:buFont typeface="Arial" panose="020B0604020202020204" pitchFamily="34" charset="0"/>
              <a:buChar char="•"/>
            </a:pPr>
            <a:r>
              <a:rPr lang="en-US" sz="1000"/>
              <a:t>Even though Siebel 8 is not required for the global HSIP product, when we are invoicing in LATAM </a:t>
            </a:r>
            <a:r>
              <a:rPr lang="en-US" sz="1000" u="sng"/>
              <a:t>a Siebel 8 ID </a:t>
            </a:r>
            <a:r>
              <a:rPr lang="en-US" sz="1000"/>
              <a:t>is needed by EBS and Oracle.</a:t>
            </a:r>
          </a:p>
          <a:p>
            <a:pPr marL="171450" indent="-171450">
              <a:buFont typeface="Arial" panose="020B0604020202020204" pitchFamily="34" charset="0"/>
              <a:buChar char="•"/>
            </a:pPr>
            <a:r>
              <a:rPr lang="en-US" sz="1000"/>
              <a:t>EBS and Oracle rules are based on current LATAM system &amp; regulatory rules</a:t>
            </a:r>
          </a:p>
          <a:p>
            <a:pPr marL="628650" lvl="1" indent="-171450">
              <a:buFont typeface="Arial" panose="020B0604020202020204" pitchFamily="34" charset="0"/>
              <a:buChar char="•"/>
            </a:pPr>
            <a:r>
              <a:rPr lang="en-US" sz="1000"/>
              <a:t>If there is a LATAM BAN then it must be associated to a customer account (</a:t>
            </a:r>
            <a:r>
              <a:rPr lang="en-US" sz="1000" err="1"/>
              <a:t>BusOrg</a:t>
            </a:r>
            <a:r>
              <a:rPr lang="en-US" sz="1000"/>
              <a:t>) with the same operating unit (OCC)/country.  A LATAM BAN is not currently allowed on a NA/EMEA customer account.</a:t>
            </a:r>
          </a:p>
          <a:p>
            <a:pPr marL="628650" lvl="1" indent="-171450">
              <a:buFont typeface="Arial" panose="020B0604020202020204" pitchFamily="34" charset="0"/>
              <a:buChar char="•"/>
            </a:pPr>
            <a:r>
              <a:rPr lang="en-US" sz="1000"/>
              <a:t>This will break reporting and collections processes</a:t>
            </a:r>
          </a:p>
        </p:txBody>
      </p:sp>
    </p:spTree>
    <p:extLst>
      <p:ext uri="{BB962C8B-B14F-4D97-AF65-F5344CB8AC3E}">
        <p14:creationId xmlns:p14="http://schemas.microsoft.com/office/powerpoint/2010/main" val="44514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B46B-43F7-482E-980F-6817E0291A7A}"/>
              </a:ext>
            </a:extLst>
          </p:cNvPr>
          <p:cNvSpPr>
            <a:spLocks noGrp="1"/>
          </p:cNvSpPr>
          <p:nvPr>
            <p:ph type="title"/>
          </p:nvPr>
        </p:nvSpPr>
        <p:spPr>
          <a:xfrm>
            <a:off x="0" y="323778"/>
            <a:ext cx="10972800" cy="392215"/>
          </a:xfrm>
        </p:spPr>
        <p:txBody>
          <a:bodyPr>
            <a:noAutofit/>
          </a:bodyPr>
          <a:lstStyle/>
          <a:p>
            <a:r>
              <a:rPr lang="en-US" sz="2800"/>
              <a:t>NA/EMEA/APAC Sold IFO product with billing in LATAM</a:t>
            </a:r>
          </a:p>
        </p:txBody>
      </p:sp>
      <p:pic>
        <p:nvPicPr>
          <p:cNvPr id="34" name="Graphic 33">
            <a:extLst>
              <a:ext uri="{FF2B5EF4-FFF2-40B4-BE49-F238E27FC236}">
                <a16:creationId xmlns:a16="http://schemas.microsoft.com/office/drawing/2014/main" id="{179C7D18-D156-4ED3-BCFA-5170276D48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4799" y="992689"/>
            <a:ext cx="719056" cy="641248"/>
          </a:xfrm>
          <a:prstGeom prst="rect">
            <a:avLst/>
          </a:prstGeom>
        </p:spPr>
      </p:pic>
      <p:sp>
        <p:nvSpPr>
          <p:cNvPr id="35" name="TextBox 34">
            <a:extLst>
              <a:ext uri="{FF2B5EF4-FFF2-40B4-BE49-F238E27FC236}">
                <a16:creationId xmlns:a16="http://schemas.microsoft.com/office/drawing/2014/main" id="{7E51EEBE-2958-42D3-A46D-394071C24708}"/>
              </a:ext>
            </a:extLst>
          </p:cNvPr>
          <p:cNvSpPr txBox="1"/>
          <p:nvPr/>
        </p:nvSpPr>
        <p:spPr>
          <a:xfrm>
            <a:off x="7681016" y="1143182"/>
            <a:ext cx="933962" cy="338554"/>
          </a:xfrm>
          <a:prstGeom prst="rect">
            <a:avLst/>
          </a:prstGeom>
          <a:noFill/>
        </p:spPr>
        <p:txBody>
          <a:bodyPr wrap="square" rtlCol="0">
            <a:spAutoFit/>
          </a:bodyPr>
          <a:lstStyle/>
          <a:p>
            <a:r>
              <a:rPr lang="en-US" sz="800"/>
              <a:t>NA Sales</a:t>
            </a:r>
          </a:p>
          <a:p>
            <a:r>
              <a:rPr lang="en-US" sz="800"/>
              <a:t>NA Order Desk</a:t>
            </a:r>
          </a:p>
        </p:txBody>
      </p:sp>
      <p:sp>
        <p:nvSpPr>
          <p:cNvPr id="36" name="Oval 35">
            <a:extLst>
              <a:ext uri="{FF2B5EF4-FFF2-40B4-BE49-F238E27FC236}">
                <a16:creationId xmlns:a16="http://schemas.microsoft.com/office/drawing/2014/main" id="{84408A75-377E-45D8-90FB-F30A02F4BEED}"/>
              </a:ext>
            </a:extLst>
          </p:cNvPr>
          <p:cNvSpPr/>
          <p:nvPr/>
        </p:nvSpPr>
        <p:spPr>
          <a:xfrm>
            <a:off x="6836197" y="2040317"/>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SFDC</a:t>
            </a:r>
            <a:r>
              <a:rPr lang="en-US" sz="800">
                <a:solidFill>
                  <a:schemeClr val="tx1"/>
                </a:solidFill>
              </a:rPr>
              <a:t>:</a:t>
            </a:r>
          </a:p>
          <a:p>
            <a:pPr algn="ctr"/>
            <a:r>
              <a:rPr lang="en-US" sz="800">
                <a:solidFill>
                  <a:schemeClr val="tx1"/>
                </a:solidFill>
              </a:rPr>
              <a:t>Visa NYC</a:t>
            </a:r>
          </a:p>
        </p:txBody>
      </p:sp>
      <p:cxnSp>
        <p:nvCxnSpPr>
          <p:cNvPr id="37" name="Straight Arrow Connector 36">
            <a:extLst>
              <a:ext uri="{FF2B5EF4-FFF2-40B4-BE49-F238E27FC236}">
                <a16:creationId xmlns:a16="http://schemas.microsoft.com/office/drawing/2014/main" id="{27999DAC-BE6B-4A1A-BB7F-BCCCB46A483A}"/>
              </a:ext>
            </a:extLst>
          </p:cNvPr>
          <p:cNvCxnSpPr>
            <a:cxnSpLocks/>
            <a:stCxn id="34" idx="2"/>
            <a:endCxn id="36" idx="0"/>
          </p:cNvCxnSpPr>
          <p:nvPr/>
        </p:nvCxnSpPr>
        <p:spPr>
          <a:xfrm>
            <a:off x="7404327" y="1633937"/>
            <a:ext cx="10397" cy="406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7094E63-8251-414A-A48E-B4C7B969CD5C}"/>
              </a:ext>
            </a:extLst>
          </p:cNvPr>
          <p:cNvCxnSpPr>
            <a:cxnSpLocks/>
            <a:stCxn id="36" idx="4"/>
            <a:endCxn id="39" idx="0"/>
          </p:cNvCxnSpPr>
          <p:nvPr/>
        </p:nvCxnSpPr>
        <p:spPr>
          <a:xfrm>
            <a:off x="7414724" y="2663072"/>
            <a:ext cx="0" cy="296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AF2526F-432C-4835-B4BE-48CE410936E9}"/>
              </a:ext>
            </a:extLst>
          </p:cNvPr>
          <p:cNvSpPr/>
          <p:nvPr/>
        </p:nvSpPr>
        <p:spPr>
          <a:xfrm>
            <a:off x="6836197" y="2959868"/>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Oppty SFDC</a:t>
            </a:r>
            <a:r>
              <a:rPr lang="en-US" sz="800">
                <a:solidFill>
                  <a:schemeClr val="tx1"/>
                </a:solidFill>
              </a:rPr>
              <a:t>:</a:t>
            </a:r>
          </a:p>
          <a:p>
            <a:pPr algn="ctr"/>
            <a:r>
              <a:rPr lang="en-US" sz="800">
                <a:solidFill>
                  <a:schemeClr val="tx1"/>
                </a:solidFill>
              </a:rPr>
              <a:t>Visa NYC</a:t>
            </a:r>
          </a:p>
        </p:txBody>
      </p:sp>
      <p:cxnSp>
        <p:nvCxnSpPr>
          <p:cNvPr id="40" name="Straight Arrow Connector 39">
            <a:extLst>
              <a:ext uri="{FF2B5EF4-FFF2-40B4-BE49-F238E27FC236}">
                <a16:creationId xmlns:a16="http://schemas.microsoft.com/office/drawing/2014/main" id="{29A9EDE5-554D-4500-ADC7-5A31A46957DB}"/>
              </a:ext>
            </a:extLst>
          </p:cNvPr>
          <p:cNvCxnSpPr>
            <a:cxnSpLocks/>
            <a:stCxn id="39" idx="4"/>
            <a:endCxn id="41" idx="0"/>
          </p:cNvCxnSpPr>
          <p:nvPr/>
        </p:nvCxnSpPr>
        <p:spPr>
          <a:xfrm>
            <a:off x="7414724" y="3582623"/>
            <a:ext cx="0" cy="395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5A96122-6EF5-4343-B3D8-E9AC2E615D56}"/>
              </a:ext>
            </a:extLst>
          </p:cNvPr>
          <p:cNvSpPr/>
          <p:nvPr/>
        </p:nvSpPr>
        <p:spPr>
          <a:xfrm>
            <a:off x="6836197" y="3978080"/>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LATAM Shell BAN LEXM</a:t>
            </a:r>
            <a:r>
              <a:rPr lang="en-US" sz="800">
                <a:solidFill>
                  <a:schemeClr val="tx1"/>
                </a:solidFill>
              </a:rPr>
              <a:t>:</a:t>
            </a:r>
          </a:p>
          <a:p>
            <a:pPr algn="ctr"/>
            <a:r>
              <a:rPr lang="en-US" sz="800">
                <a:solidFill>
                  <a:schemeClr val="tx1"/>
                </a:solidFill>
              </a:rPr>
              <a:t>Visa Argentina</a:t>
            </a:r>
          </a:p>
        </p:txBody>
      </p:sp>
      <p:sp>
        <p:nvSpPr>
          <p:cNvPr id="42" name="Oval 41">
            <a:extLst>
              <a:ext uri="{FF2B5EF4-FFF2-40B4-BE49-F238E27FC236}">
                <a16:creationId xmlns:a16="http://schemas.microsoft.com/office/drawing/2014/main" id="{BD8A4DFB-1556-49D9-A37D-620E5BCE78F8}"/>
              </a:ext>
            </a:extLst>
          </p:cNvPr>
          <p:cNvSpPr/>
          <p:nvPr/>
        </p:nvSpPr>
        <p:spPr>
          <a:xfrm>
            <a:off x="6836197" y="4945346"/>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NA IFO QUOTE</a:t>
            </a:r>
            <a:endParaRPr lang="en-US" sz="800">
              <a:solidFill>
                <a:schemeClr val="tx1"/>
              </a:solidFill>
            </a:endParaRPr>
          </a:p>
          <a:p>
            <a:pPr algn="ctr"/>
            <a:r>
              <a:rPr lang="en-US" sz="800">
                <a:solidFill>
                  <a:schemeClr val="tx1"/>
                </a:solidFill>
              </a:rPr>
              <a:t>Visa NYC</a:t>
            </a:r>
          </a:p>
        </p:txBody>
      </p:sp>
      <p:sp>
        <p:nvSpPr>
          <p:cNvPr id="43" name="Oval 42">
            <a:extLst>
              <a:ext uri="{FF2B5EF4-FFF2-40B4-BE49-F238E27FC236}">
                <a16:creationId xmlns:a16="http://schemas.microsoft.com/office/drawing/2014/main" id="{8EE29587-56A5-4B6B-BBFA-2AD18286BA81}"/>
              </a:ext>
            </a:extLst>
          </p:cNvPr>
          <p:cNvSpPr/>
          <p:nvPr/>
        </p:nvSpPr>
        <p:spPr>
          <a:xfrm>
            <a:off x="6836197" y="5895020"/>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EON ORDER</a:t>
            </a:r>
          </a:p>
          <a:p>
            <a:pPr algn="ctr"/>
            <a:r>
              <a:rPr lang="en-US" sz="800">
                <a:solidFill>
                  <a:schemeClr val="tx1"/>
                </a:solidFill>
              </a:rPr>
              <a:t>Visa NYC</a:t>
            </a:r>
          </a:p>
        </p:txBody>
      </p:sp>
      <p:sp>
        <p:nvSpPr>
          <p:cNvPr id="44" name="Oval 43">
            <a:extLst>
              <a:ext uri="{FF2B5EF4-FFF2-40B4-BE49-F238E27FC236}">
                <a16:creationId xmlns:a16="http://schemas.microsoft.com/office/drawing/2014/main" id="{66B153A1-BFDA-4BE1-B511-64A874BC9FAB}"/>
              </a:ext>
            </a:extLst>
          </p:cNvPr>
          <p:cNvSpPr/>
          <p:nvPr/>
        </p:nvSpPr>
        <p:spPr>
          <a:xfrm>
            <a:off x="9345793" y="2737936"/>
            <a:ext cx="1157054" cy="622755"/>
          </a:xfrm>
          <a:prstGeom prst="ellipse">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Acct/Oppty SFDC: </a:t>
            </a:r>
          </a:p>
          <a:p>
            <a:pPr algn="ctr"/>
            <a:r>
              <a:rPr lang="en-US" sz="800">
                <a:solidFill>
                  <a:schemeClr val="tx1"/>
                </a:solidFill>
              </a:rPr>
              <a:t>Visa Argentina</a:t>
            </a:r>
          </a:p>
        </p:txBody>
      </p:sp>
      <p:sp>
        <p:nvSpPr>
          <p:cNvPr id="45" name="Oval 44">
            <a:extLst>
              <a:ext uri="{FF2B5EF4-FFF2-40B4-BE49-F238E27FC236}">
                <a16:creationId xmlns:a16="http://schemas.microsoft.com/office/drawing/2014/main" id="{D0FCCBE4-0A2A-4AD8-AC53-6D2248B35987}"/>
              </a:ext>
            </a:extLst>
          </p:cNvPr>
          <p:cNvSpPr/>
          <p:nvPr/>
        </p:nvSpPr>
        <p:spPr>
          <a:xfrm>
            <a:off x="10953292" y="2735925"/>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Siebel 8 Cust Acct:</a:t>
            </a:r>
          </a:p>
          <a:p>
            <a:pPr algn="ctr"/>
            <a:r>
              <a:rPr lang="en-US" sz="800">
                <a:solidFill>
                  <a:schemeClr val="tx1"/>
                </a:solidFill>
              </a:rPr>
              <a:t>Visa Argentina</a:t>
            </a:r>
          </a:p>
        </p:txBody>
      </p:sp>
      <p:sp>
        <p:nvSpPr>
          <p:cNvPr id="46" name="Oval 45">
            <a:extLst>
              <a:ext uri="{FF2B5EF4-FFF2-40B4-BE49-F238E27FC236}">
                <a16:creationId xmlns:a16="http://schemas.microsoft.com/office/drawing/2014/main" id="{A80F0BCA-8E02-4F20-BF71-6E621878A649}"/>
              </a:ext>
            </a:extLst>
          </p:cNvPr>
          <p:cNvSpPr/>
          <p:nvPr/>
        </p:nvSpPr>
        <p:spPr>
          <a:xfrm>
            <a:off x="6949634" y="1841418"/>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47" name="Oval 46">
            <a:extLst>
              <a:ext uri="{FF2B5EF4-FFF2-40B4-BE49-F238E27FC236}">
                <a16:creationId xmlns:a16="http://schemas.microsoft.com/office/drawing/2014/main" id="{FCF2F887-3B67-4BEB-A7DC-7F63447CAE83}"/>
              </a:ext>
            </a:extLst>
          </p:cNvPr>
          <p:cNvSpPr/>
          <p:nvPr/>
        </p:nvSpPr>
        <p:spPr>
          <a:xfrm>
            <a:off x="7021551" y="2772196"/>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8" name="Oval 47">
            <a:extLst>
              <a:ext uri="{FF2B5EF4-FFF2-40B4-BE49-F238E27FC236}">
                <a16:creationId xmlns:a16="http://schemas.microsoft.com/office/drawing/2014/main" id="{84B854EA-B066-4511-8591-00C574817478}"/>
              </a:ext>
            </a:extLst>
          </p:cNvPr>
          <p:cNvSpPr/>
          <p:nvPr/>
        </p:nvSpPr>
        <p:spPr>
          <a:xfrm>
            <a:off x="7021550" y="3755793"/>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49" name="Oval 48">
            <a:extLst>
              <a:ext uri="{FF2B5EF4-FFF2-40B4-BE49-F238E27FC236}">
                <a16:creationId xmlns:a16="http://schemas.microsoft.com/office/drawing/2014/main" id="{3D3FC233-E556-454F-8528-B3A61C49182F}"/>
              </a:ext>
            </a:extLst>
          </p:cNvPr>
          <p:cNvSpPr/>
          <p:nvPr/>
        </p:nvSpPr>
        <p:spPr>
          <a:xfrm>
            <a:off x="6995822" y="4781126"/>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50" name="Oval 49">
            <a:extLst>
              <a:ext uri="{FF2B5EF4-FFF2-40B4-BE49-F238E27FC236}">
                <a16:creationId xmlns:a16="http://schemas.microsoft.com/office/drawing/2014/main" id="{A649D4C8-A914-4C74-99DC-1BC742D2D094}"/>
              </a:ext>
            </a:extLst>
          </p:cNvPr>
          <p:cNvSpPr/>
          <p:nvPr/>
        </p:nvSpPr>
        <p:spPr>
          <a:xfrm>
            <a:off x="6995821" y="5740063"/>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51" name="Oval 50">
            <a:extLst>
              <a:ext uri="{FF2B5EF4-FFF2-40B4-BE49-F238E27FC236}">
                <a16:creationId xmlns:a16="http://schemas.microsoft.com/office/drawing/2014/main" id="{D48B1BBB-FBFC-4A16-A2A7-4E976A9212B4}"/>
              </a:ext>
            </a:extLst>
          </p:cNvPr>
          <p:cNvSpPr/>
          <p:nvPr/>
        </p:nvSpPr>
        <p:spPr>
          <a:xfrm>
            <a:off x="8899100" y="4128443"/>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52" name="Oval 51">
            <a:extLst>
              <a:ext uri="{FF2B5EF4-FFF2-40B4-BE49-F238E27FC236}">
                <a16:creationId xmlns:a16="http://schemas.microsoft.com/office/drawing/2014/main" id="{9E0C5A19-0588-4838-95C4-A309EC51586A}"/>
              </a:ext>
            </a:extLst>
          </p:cNvPr>
          <p:cNvSpPr/>
          <p:nvPr/>
        </p:nvSpPr>
        <p:spPr>
          <a:xfrm>
            <a:off x="9539776" y="2468947"/>
            <a:ext cx="263807" cy="234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cxnSp>
        <p:nvCxnSpPr>
          <p:cNvPr id="53" name="Straight Arrow Connector 52">
            <a:extLst>
              <a:ext uri="{FF2B5EF4-FFF2-40B4-BE49-F238E27FC236}">
                <a16:creationId xmlns:a16="http://schemas.microsoft.com/office/drawing/2014/main" id="{89D875C8-0A8D-45A8-896C-B915C5DD77BD}"/>
              </a:ext>
            </a:extLst>
          </p:cNvPr>
          <p:cNvCxnSpPr>
            <a:cxnSpLocks/>
            <a:stCxn id="41" idx="4"/>
            <a:endCxn id="42" idx="0"/>
          </p:cNvCxnSpPr>
          <p:nvPr/>
        </p:nvCxnSpPr>
        <p:spPr>
          <a:xfrm>
            <a:off x="7414724" y="4600835"/>
            <a:ext cx="0" cy="344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2928338-EC57-41D9-8E22-9D2A97C324E5}"/>
              </a:ext>
            </a:extLst>
          </p:cNvPr>
          <p:cNvCxnSpPr>
            <a:cxnSpLocks/>
            <a:stCxn id="42" idx="4"/>
            <a:endCxn id="43" idx="0"/>
          </p:cNvCxnSpPr>
          <p:nvPr/>
        </p:nvCxnSpPr>
        <p:spPr>
          <a:xfrm>
            <a:off x="7414724" y="5568101"/>
            <a:ext cx="0" cy="326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81E057F-13DA-48DA-B835-6A274876B019}"/>
              </a:ext>
            </a:extLst>
          </p:cNvPr>
          <p:cNvCxnSpPr>
            <a:cxnSpLocks/>
            <a:stCxn id="43" idx="7"/>
            <a:endCxn id="65" idx="3"/>
          </p:cNvCxnSpPr>
          <p:nvPr/>
        </p:nvCxnSpPr>
        <p:spPr>
          <a:xfrm flipV="1">
            <a:off x="7823804" y="4104839"/>
            <a:ext cx="1582349" cy="188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0338846-6F9B-44CE-9470-DCF64F149A2B}"/>
              </a:ext>
            </a:extLst>
          </p:cNvPr>
          <p:cNvSpPr txBox="1"/>
          <p:nvPr/>
        </p:nvSpPr>
        <p:spPr>
          <a:xfrm>
            <a:off x="8535343" y="5313201"/>
            <a:ext cx="799311" cy="338554"/>
          </a:xfrm>
          <a:prstGeom prst="rect">
            <a:avLst/>
          </a:prstGeom>
          <a:noFill/>
        </p:spPr>
        <p:txBody>
          <a:bodyPr wrap="square" rtlCol="0">
            <a:spAutoFit/>
          </a:bodyPr>
          <a:lstStyle/>
          <a:p>
            <a:r>
              <a:rPr lang="en-US" sz="800"/>
              <a:t>EON &gt; Siebel</a:t>
            </a:r>
          </a:p>
          <a:p>
            <a:r>
              <a:rPr lang="en-US" sz="800"/>
              <a:t>Integration</a:t>
            </a:r>
          </a:p>
        </p:txBody>
      </p:sp>
      <p:cxnSp>
        <p:nvCxnSpPr>
          <p:cNvPr id="57" name="Straight Arrow Connector 56">
            <a:extLst>
              <a:ext uri="{FF2B5EF4-FFF2-40B4-BE49-F238E27FC236}">
                <a16:creationId xmlns:a16="http://schemas.microsoft.com/office/drawing/2014/main" id="{9A34E42E-E1FA-4157-9A02-B0F284C258E5}"/>
              </a:ext>
            </a:extLst>
          </p:cNvPr>
          <p:cNvCxnSpPr>
            <a:cxnSpLocks/>
            <a:stCxn id="44" idx="6"/>
            <a:endCxn id="45" idx="2"/>
          </p:cNvCxnSpPr>
          <p:nvPr/>
        </p:nvCxnSpPr>
        <p:spPr>
          <a:xfrm flipV="1">
            <a:off x="10502847" y="3047303"/>
            <a:ext cx="450445" cy="20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3FE79604-F37F-4977-AD8B-39FC876A2CD2}"/>
              </a:ext>
            </a:extLst>
          </p:cNvPr>
          <p:cNvSpPr txBox="1"/>
          <p:nvPr/>
        </p:nvSpPr>
        <p:spPr>
          <a:xfrm>
            <a:off x="10502847" y="2821422"/>
            <a:ext cx="799311" cy="215444"/>
          </a:xfrm>
          <a:prstGeom prst="rect">
            <a:avLst/>
          </a:prstGeom>
          <a:noFill/>
        </p:spPr>
        <p:txBody>
          <a:bodyPr wrap="square" rtlCol="0">
            <a:spAutoFit/>
          </a:bodyPr>
          <a:lstStyle/>
          <a:p>
            <a:r>
              <a:rPr lang="en-US" sz="800"/>
              <a:t>Auto</a:t>
            </a:r>
          </a:p>
        </p:txBody>
      </p:sp>
      <p:sp>
        <p:nvSpPr>
          <p:cNvPr id="59" name="Oval 58">
            <a:extLst>
              <a:ext uri="{FF2B5EF4-FFF2-40B4-BE49-F238E27FC236}">
                <a16:creationId xmlns:a16="http://schemas.microsoft.com/office/drawing/2014/main" id="{4550B8FB-CB4D-41B6-B70C-2B66D7564776}"/>
              </a:ext>
            </a:extLst>
          </p:cNvPr>
          <p:cNvSpPr/>
          <p:nvPr/>
        </p:nvSpPr>
        <p:spPr>
          <a:xfrm>
            <a:off x="10953292" y="3783189"/>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LATAM BAN/Tax Profile</a:t>
            </a:r>
            <a:r>
              <a:rPr lang="en-US" sz="800">
                <a:solidFill>
                  <a:schemeClr val="tx1"/>
                </a:solidFill>
              </a:rPr>
              <a:t>:</a:t>
            </a:r>
          </a:p>
          <a:p>
            <a:pPr algn="ctr"/>
            <a:r>
              <a:rPr lang="en-US" sz="800">
                <a:solidFill>
                  <a:schemeClr val="tx1"/>
                </a:solidFill>
              </a:rPr>
              <a:t>Visa Argentina</a:t>
            </a:r>
          </a:p>
        </p:txBody>
      </p:sp>
      <p:cxnSp>
        <p:nvCxnSpPr>
          <p:cNvPr id="60" name="Straight Arrow Connector 59">
            <a:extLst>
              <a:ext uri="{FF2B5EF4-FFF2-40B4-BE49-F238E27FC236}">
                <a16:creationId xmlns:a16="http://schemas.microsoft.com/office/drawing/2014/main" id="{FBDCBE16-1F3E-4BFD-81CD-D36D6E2F1B11}"/>
              </a:ext>
            </a:extLst>
          </p:cNvPr>
          <p:cNvCxnSpPr>
            <a:cxnSpLocks/>
            <a:stCxn id="45" idx="3"/>
            <a:endCxn id="65" idx="6"/>
          </p:cNvCxnSpPr>
          <p:nvPr/>
        </p:nvCxnSpPr>
        <p:spPr>
          <a:xfrm flipH="1">
            <a:off x="10393760" y="3267480"/>
            <a:ext cx="728979" cy="617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Oval 60">
            <a:extLst>
              <a:ext uri="{FF2B5EF4-FFF2-40B4-BE49-F238E27FC236}">
                <a16:creationId xmlns:a16="http://schemas.microsoft.com/office/drawing/2014/main" id="{9DA60BA0-E6DC-405C-A3E7-75201550B7D3}"/>
              </a:ext>
            </a:extLst>
          </p:cNvPr>
          <p:cNvSpPr/>
          <p:nvPr/>
        </p:nvSpPr>
        <p:spPr>
          <a:xfrm>
            <a:off x="9236705" y="4543176"/>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Siebel 8/</a:t>
            </a:r>
            <a:r>
              <a:rPr lang="en-US" sz="800" b="1" err="1">
                <a:solidFill>
                  <a:schemeClr val="tx1"/>
                </a:solidFill>
              </a:rPr>
              <a:t>Doku</a:t>
            </a:r>
            <a:r>
              <a:rPr lang="en-US" sz="800" b="1">
                <a:solidFill>
                  <a:schemeClr val="tx1"/>
                </a:solidFill>
              </a:rPr>
              <a:t> Order</a:t>
            </a:r>
            <a:r>
              <a:rPr lang="en-US" sz="800">
                <a:solidFill>
                  <a:schemeClr val="tx1"/>
                </a:solidFill>
              </a:rPr>
              <a:t>:</a:t>
            </a:r>
          </a:p>
          <a:p>
            <a:pPr algn="ctr"/>
            <a:r>
              <a:rPr lang="en-US" sz="800">
                <a:solidFill>
                  <a:schemeClr val="tx1"/>
                </a:solidFill>
              </a:rPr>
              <a:t>Visa Argentina</a:t>
            </a:r>
          </a:p>
        </p:txBody>
      </p:sp>
      <p:sp>
        <p:nvSpPr>
          <p:cNvPr id="62" name="Oval 61">
            <a:extLst>
              <a:ext uri="{FF2B5EF4-FFF2-40B4-BE49-F238E27FC236}">
                <a16:creationId xmlns:a16="http://schemas.microsoft.com/office/drawing/2014/main" id="{7BEADB57-037C-48D6-8958-57A40F90D44D}"/>
              </a:ext>
            </a:extLst>
          </p:cNvPr>
          <p:cNvSpPr/>
          <p:nvPr/>
        </p:nvSpPr>
        <p:spPr>
          <a:xfrm>
            <a:off x="9230680" y="5535378"/>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Kenan Invoice:</a:t>
            </a:r>
            <a:endParaRPr lang="en-US" sz="800">
              <a:solidFill>
                <a:schemeClr val="tx1"/>
              </a:solidFill>
            </a:endParaRPr>
          </a:p>
          <a:p>
            <a:pPr algn="ctr"/>
            <a:r>
              <a:rPr lang="en-US" sz="800">
                <a:solidFill>
                  <a:schemeClr val="tx1"/>
                </a:solidFill>
              </a:rPr>
              <a:t>Visa Argentina</a:t>
            </a:r>
          </a:p>
        </p:txBody>
      </p:sp>
      <p:cxnSp>
        <p:nvCxnSpPr>
          <p:cNvPr id="63" name="Straight Arrow Connector 62">
            <a:extLst>
              <a:ext uri="{FF2B5EF4-FFF2-40B4-BE49-F238E27FC236}">
                <a16:creationId xmlns:a16="http://schemas.microsoft.com/office/drawing/2014/main" id="{29A3E89E-4391-4AE8-B07C-5CF712F7A238}"/>
              </a:ext>
            </a:extLst>
          </p:cNvPr>
          <p:cNvCxnSpPr>
            <a:cxnSpLocks/>
            <a:stCxn id="61" idx="4"/>
            <a:endCxn id="62" idx="0"/>
          </p:cNvCxnSpPr>
          <p:nvPr/>
        </p:nvCxnSpPr>
        <p:spPr>
          <a:xfrm flipH="1">
            <a:off x="9809207" y="5165931"/>
            <a:ext cx="6025" cy="369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6FE27FF0-DC2B-4C0C-86E3-2F7728C98DF6}"/>
              </a:ext>
            </a:extLst>
          </p:cNvPr>
          <p:cNvSpPr/>
          <p:nvPr/>
        </p:nvSpPr>
        <p:spPr>
          <a:xfrm>
            <a:off x="11094339" y="4434127"/>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65" name="Oval 64">
            <a:extLst>
              <a:ext uri="{FF2B5EF4-FFF2-40B4-BE49-F238E27FC236}">
                <a16:creationId xmlns:a16="http://schemas.microsoft.com/office/drawing/2014/main" id="{C1C52345-DE8D-4229-B107-1C890D96ECAA}"/>
              </a:ext>
            </a:extLst>
          </p:cNvPr>
          <p:cNvSpPr/>
          <p:nvPr/>
        </p:nvSpPr>
        <p:spPr>
          <a:xfrm>
            <a:off x="9236706" y="3573284"/>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Siebel 8 Order</a:t>
            </a:r>
            <a:endParaRPr lang="en-US" sz="800">
              <a:solidFill>
                <a:schemeClr val="tx1"/>
              </a:solidFill>
            </a:endParaRPr>
          </a:p>
        </p:txBody>
      </p:sp>
      <p:cxnSp>
        <p:nvCxnSpPr>
          <p:cNvPr id="66" name="Straight Arrow Connector 65">
            <a:extLst>
              <a:ext uri="{FF2B5EF4-FFF2-40B4-BE49-F238E27FC236}">
                <a16:creationId xmlns:a16="http://schemas.microsoft.com/office/drawing/2014/main" id="{96644FF1-56A6-4E00-9810-9D55CD725477}"/>
              </a:ext>
            </a:extLst>
          </p:cNvPr>
          <p:cNvCxnSpPr>
            <a:cxnSpLocks/>
            <a:stCxn id="59" idx="0"/>
            <a:endCxn id="45" idx="4"/>
          </p:cNvCxnSpPr>
          <p:nvPr/>
        </p:nvCxnSpPr>
        <p:spPr>
          <a:xfrm flipV="1">
            <a:off x="11531819" y="3358680"/>
            <a:ext cx="0" cy="424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A19AC8A2-F0E6-48EE-AA20-F9E83F0CBB54}"/>
              </a:ext>
            </a:extLst>
          </p:cNvPr>
          <p:cNvCxnSpPr>
            <a:cxnSpLocks/>
            <a:stCxn id="59" idx="4"/>
            <a:endCxn id="62" idx="6"/>
          </p:cNvCxnSpPr>
          <p:nvPr/>
        </p:nvCxnSpPr>
        <p:spPr>
          <a:xfrm flipH="1">
            <a:off x="10387734" y="4405944"/>
            <a:ext cx="1144085" cy="1440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E48E5E63-50DD-4859-B61E-5B8B0CCE3BD2}"/>
              </a:ext>
            </a:extLst>
          </p:cNvPr>
          <p:cNvCxnSpPr>
            <a:cxnSpLocks/>
            <a:stCxn id="5" idx="2"/>
            <a:endCxn id="44" idx="0"/>
          </p:cNvCxnSpPr>
          <p:nvPr/>
        </p:nvCxnSpPr>
        <p:spPr>
          <a:xfrm>
            <a:off x="9916740" y="2355904"/>
            <a:ext cx="7580" cy="382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0231EEF4-7639-40E9-A434-2655538A7AA0}"/>
              </a:ext>
            </a:extLst>
          </p:cNvPr>
          <p:cNvSpPr/>
          <p:nvPr/>
        </p:nvSpPr>
        <p:spPr>
          <a:xfrm>
            <a:off x="10569464" y="3335666"/>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cxnSp>
        <p:nvCxnSpPr>
          <p:cNvPr id="70" name="Straight Arrow Connector 69">
            <a:extLst>
              <a:ext uri="{FF2B5EF4-FFF2-40B4-BE49-F238E27FC236}">
                <a16:creationId xmlns:a16="http://schemas.microsoft.com/office/drawing/2014/main" id="{41A8833F-B481-4829-A79D-19828186C114}"/>
              </a:ext>
            </a:extLst>
          </p:cNvPr>
          <p:cNvCxnSpPr>
            <a:cxnSpLocks/>
            <a:stCxn id="65" idx="4"/>
            <a:endCxn id="61" idx="0"/>
          </p:cNvCxnSpPr>
          <p:nvPr/>
        </p:nvCxnSpPr>
        <p:spPr>
          <a:xfrm flipH="1">
            <a:off x="9815232" y="4196039"/>
            <a:ext cx="1" cy="347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57BCD5E-B91D-42D1-8344-E9A084221E38}"/>
              </a:ext>
            </a:extLst>
          </p:cNvPr>
          <p:cNvSpPr txBox="1"/>
          <p:nvPr/>
        </p:nvSpPr>
        <p:spPr>
          <a:xfrm>
            <a:off x="75045" y="979255"/>
            <a:ext cx="6643419" cy="3016210"/>
          </a:xfrm>
          <a:prstGeom prst="rect">
            <a:avLst/>
          </a:prstGeom>
          <a:noFill/>
        </p:spPr>
        <p:txBody>
          <a:bodyPr wrap="square" rtlCol="0">
            <a:spAutoFit/>
          </a:bodyPr>
          <a:lstStyle/>
          <a:p>
            <a:pPr marL="228600" indent="-228600">
              <a:buAutoNum type="arabicPeriod"/>
            </a:pPr>
            <a:r>
              <a:rPr lang="en-US" sz="1000"/>
              <a:t>NA Account Manager has a request from Visa NYC that includes a site in Argentina.  Billing must be local and the Visa entity in Argentina will be invoiced.   NA AM creates customer account for Visa NYC.</a:t>
            </a:r>
          </a:p>
          <a:p>
            <a:pPr marL="228600" indent="-228600">
              <a:buAutoNum type="arabicPeriod"/>
            </a:pPr>
            <a:r>
              <a:rPr lang="en-US" sz="1000"/>
              <a:t>NA AM creates the opportunity on the global account</a:t>
            </a:r>
          </a:p>
          <a:p>
            <a:pPr marL="228600" indent="-228600">
              <a:buAutoNum type="arabicPeriod"/>
            </a:pPr>
            <a:r>
              <a:rPr lang="en-US" sz="1000"/>
              <a:t>NA AM submits LEXM BAN request and a shell/non-billable BAN is created.  Billable BAN will be on the Siebel order.</a:t>
            </a:r>
            <a:endParaRPr lang="en-US" sz="1000">
              <a:solidFill>
                <a:srgbClr val="FF0000"/>
              </a:solidFill>
            </a:endParaRPr>
          </a:p>
          <a:p>
            <a:pPr marL="228600" indent="-228600">
              <a:buFont typeface="+mj-lt"/>
              <a:buAutoNum type="arabicPeriod"/>
            </a:pPr>
            <a:r>
              <a:rPr lang="en-US" sz="1000"/>
              <a:t>NA AM generates the quote for Visa NYC with a location in Argentina.</a:t>
            </a:r>
          </a:p>
          <a:p>
            <a:pPr marL="228600" indent="-228600">
              <a:buFont typeface="+mj-lt"/>
              <a:buAutoNum type="arabicPeriod"/>
            </a:pPr>
            <a:r>
              <a:rPr lang="en-US" sz="1000"/>
              <a:t>NA OE processes order in EON using shell LEXM BAN</a:t>
            </a:r>
          </a:p>
          <a:p>
            <a:pPr marL="228600" indent="-228600">
              <a:buFont typeface="+mj-lt"/>
              <a:buAutoNum type="arabicPeriod"/>
            </a:pPr>
            <a:r>
              <a:rPr lang="en-US" sz="1000"/>
              <a:t>LATAM OE receives Siebel order for B-end service in Argentina and asks LATAM Marketing/Acct </a:t>
            </a:r>
            <a:r>
              <a:rPr lang="en-US" sz="1000" err="1"/>
              <a:t>Mgr</a:t>
            </a:r>
            <a:r>
              <a:rPr lang="en-US" sz="1000"/>
              <a:t> to create a new customer account/opportunity for Visa Argentina.  </a:t>
            </a:r>
          </a:p>
          <a:p>
            <a:pPr marL="228600" indent="-228600">
              <a:buFont typeface="+mj-lt"/>
              <a:buAutoNum type="arabicPeriod"/>
            </a:pPr>
            <a:r>
              <a:rPr lang="en-US" sz="1000">
                <a:solidFill>
                  <a:srgbClr val="FF0000"/>
                </a:solidFill>
              </a:rPr>
              <a:t>LATAM Marketing/Acct </a:t>
            </a:r>
            <a:r>
              <a:rPr lang="en-US" sz="1000" err="1">
                <a:solidFill>
                  <a:srgbClr val="FF0000"/>
                </a:solidFill>
              </a:rPr>
              <a:t>Mgr</a:t>
            </a:r>
            <a:r>
              <a:rPr lang="en-US" sz="1000">
                <a:solidFill>
                  <a:srgbClr val="FF0000"/>
                </a:solidFill>
              </a:rPr>
              <a:t> work together to get new Lead, Account and Opportunity created for B-end account in Salesforce.  This account automatically replicates into Siebel 8.</a:t>
            </a:r>
          </a:p>
          <a:p>
            <a:pPr marL="685800" lvl="1" indent="-228600">
              <a:buFont typeface="Arial" panose="020B0604020202020204" pitchFamily="34" charset="0"/>
              <a:buChar char="•"/>
            </a:pPr>
            <a:r>
              <a:rPr lang="en-US" sz="1000">
                <a:solidFill>
                  <a:srgbClr val="FF0000"/>
                </a:solidFill>
              </a:rPr>
              <a:t>Account owner is LATAM</a:t>
            </a:r>
          </a:p>
          <a:p>
            <a:pPr marL="228600" indent="-228600">
              <a:buFont typeface="+mj-lt"/>
              <a:buAutoNum type="arabicPeriod"/>
            </a:pPr>
            <a:r>
              <a:rPr lang="en-US" sz="1000">
                <a:solidFill>
                  <a:srgbClr val="FF0000"/>
                </a:solidFill>
              </a:rPr>
              <a:t>Siebel 8 quote/order is associated to Visa </a:t>
            </a:r>
            <a:r>
              <a:rPr lang="en-US" sz="1000" err="1">
                <a:solidFill>
                  <a:srgbClr val="FF0000"/>
                </a:solidFill>
              </a:rPr>
              <a:t>ArgentIna</a:t>
            </a:r>
            <a:r>
              <a:rPr lang="en-US" sz="1000">
                <a:solidFill>
                  <a:srgbClr val="FF0000"/>
                </a:solidFill>
              </a:rPr>
              <a:t> account and opportunity.</a:t>
            </a:r>
          </a:p>
          <a:p>
            <a:pPr marL="228600" indent="-228600">
              <a:buFont typeface="+mj-lt"/>
              <a:buAutoNum type="arabicPeriod"/>
            </a:pPr>
            <a:r>
              <a:rPr lang="en-US" sz="1000"/>
              <a:t>LATAM OE creates BAN for Visa Argentina on ‘Approved’ Visa Argentina account.  Account must be approved by Customer Hierarchy before a BAN can be created. BAN is applied to Siebel 8 order.</a:t>
            </a:r>
          </a:p>
          <a:p>
            <a:pPr marL="228600" indent="-228600">
              <a:buFont typeface="+mj-lt"/>
              <a:buAutoNum type="arabicPeriod"/>
            </a:pPr>
            <a:r>
              <a:rPr lang="en-US" sz="1000"/>
              <a:t>Order progresses through Siebel &amp; </a:t>
            </a:r>
            <a:r>
              <a:rPr lang="en-US" sz="1000" err="1"/>
              <a:t>Doku</a:t>
            </a:r>
            <a:r>
              <a:rPr lang="en-US" sz="1000"/>
              <a:t> and Visa Argentina is invoiced locally on Siebel services out of Kenan.</a:t>
            </a:r>
          </a:p>
          <a:p>
            <a:pPr marL="228600" indent="-228600">
              <a:buFont typeface="+mj-lt"/>
              <a:buAutoNum type="arabicPeriod"/>
            </a:pPr>
            <a:endParaRPr lang="en-US" sz="1000"/>
          </a:p>
          <a:p>
            <a:pPr marL="228600" indent="-228600">
              <a:buAutoNum type="arabicPeriod"/>
            </a:pPr>
            <a:endParaRPr lang="en-US" sz="1000"/>
          </a:p>
        </p:txBody>
      </p:sp>
      <p:sp>
        <p:nvSpPr>
          <p:cNvPr id="4" name="Star: 5 Points 3">
            <a:extLst>
              <a:ext uri="{FF2B5EF4-FFF2-40B4-BE49-F238E27FC236}">
                <a16:creationId xmlns:a16="http://schemas.microsoft.com/office/drawing/2014/main" id="{7FFE4BE7-725A-4EEA-BA0C-6B0B278E1DAF}"/>
              </a:ext>
            </a:extLst>
          </p:cNvPr>
          <p:cNvSpPr/>
          <p:nvPr/>
        </p:nvSpPr>
        <p:spPr>
          <a:xfrm>
            <a:off x="9949285" y="503685"/>
            <a:ext cx="1663124" cy="97872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Duplicate</a:t>
            </a:r>
          </a:p>
          <a:p>
            <a:pPr algn="ctr"/>
            <a:r>
              <a:rPr lang="en-US" sz="800"/>
              <a:t>Account</a:t>
            </a:r>
          </a:p>
        </p:txBody>
      </p:sp>
      <p:pic>
        <p:nvPicPr>
          <p:cNvPr id="5" name="Graphic 4">
            <a:extLst>
              <a:ext uri="{FF2B5EF4-FFF2-40B4-BE49-F238E27FC236}">
                <a16:creationId xmlns:a16="http://schemas.microsoft.com/office/drawing/2014/main" id="{3454D0EA-B0AA-443F-8704-7045855FAB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57212" y="1714656"/>
            <a:ext cx="719056" cy="641248"/>
          </a:xfrm>
          <a:prstGeom prst="rect">
            <a:avLst/>
          </a:prstGeom>
        </p:spPr>
      </p:pic>
      <p:sp>
        <p:nvSpPr>
          <p:cNvPr id="6" name="TextBox 5">
            <a:extLst>
              <a:ext uri="{FF2B5EF4-FFF2-40B4-BE49-F238E27FC236}">
                <a16:creationId xmlns:a16="http://schemas.microsoft.com/office/drawing/2014/main" id="{CC48A91E-F330-423B-9E07-6266D0D9F964}"/>
              </a:ext>
            </a:extLst>
          </p:cNvPr>
          <p:cNvSpPr txBox="1"/>
          <p:nvPr/>
        </p:nvSpPr>
        <p:spPr>
          <a:xfrm>
            <a:off x="10157880" y="1720149"/>
            <a:ext cx="1080940" cy="461665"/>
          </a:xfrm>
          <a:prstGeom prst="rect">
            <a:avLst/>
          </a:prstGeom>
          <a:noFill/>
        </p:spPr>
        <p:txBody>
          <a:bodyPr wrap="square" rtlCol="0">
            <a:spAutoFit/>
          </a:bodyPr>
          <a:lstStyle/>
          <a:p>
            <a:r>
              <a:rPr lang="en-US" sz="800"/>
              <a:t>LATAM Sales/Marketing</a:t>
            </a:r>
          </a:p>
          <a:p>
            <a:r>
              <a:rPr lang="en-US" sz="800"/>
              <a:t>Order Desk</a:t>
            </a:r>
          </a:p>
        </p:txBody>
      </p:sp>
    </p:spTree>
    <p:extLst>
      <p:ext uri="{BB962C8B-B14F-4D97-AF65-F5344CB8AC3E}">
        <p14:creationId xmlns:p14="http://schemas.microsoft.com/office/powerpoint/2010/main" val="32829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B46B-43F7-482E-980F-6817E0291A7A}"/>
              </a:ext>
            </a:extLst>
          </p:cNvPr>
          <p:cNvSpPr>
            <a:spLocks noGrp="1"/>
          </p:cNvSpPr>
          <p:nvPr>
            <p:ph type="title"/>
          </p:nvPr>
        </p:nvSpPr>
        <p:spPr>
          <a:xfrm>
            <a:off x="0" y="323778"/>
            <a:ext cx="10972800" cy="392215"/>
          </a:xfrm>
        </p:spPr>
        <p:txBody>
          <a:bodyPr>
            <a:noAutofit/>
          </a:bodyPr>
          <a:lstStyle/>
          <a:p>
            <a:r>
              <a:rPr lang="en-US" sz="2800"/>
              <a:t>LATAM Sold Regional Product on Non-LATAM Global Account</a:t>
            </a:r>
          </a:p>
        </p:txBody>
      </p:sp>
      <p:pic>
        <p:nvPicPr>
          <p:cNvPr id="84" name="Graphic 83">
            <a:extLst>
              <a:ext uri="{FF2B5EF4-FFF2-40B4-BE49-F238E27FC236}">
                <a16:creationId xmlns:a16="http://schemas.microsoft.com/office/drawing/2014/main" id="{52344E95-3F17-4E96-9592-C0DAB0527A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2474" y="813395"/>
            <a:ext cx="719056" cy="641248"/>
          </a:xfrm>
          <a:prstGeom prst="rect">
            <a:avLst/>
          </a:prstGeom>
        </p:spPr>
      </p:pic>
      <p:sp>
        <p:nvSpPr>
          <p:cNvPr id="85" name="TextBox 84">
            <a:extLst>
              <a:ext uri="{FF2B5EF4-FFF2-40B4-BE49-F238E27FC236}">
                <a16:creationId xmlns:a16="http://schemas.microsoft.com/office/drawing/2014/main" id="{C04814D5-3EBE-4B4E-B3BD-CFB00B1E95BC}"/>
              </a:ext>
            </a:extLst>
          </p:cNvPr>
          <p:cNvSpPr txBox="1"/>
          <p:nvPr/>
        </p:nvSpPr>
        <p:spPr>
          <a:xfrm>
            <a:off x="6732221" y="715993"/>
            <a:ext cx="933962" cy="461665"/>
          </a:xfrm>
          <a:prstGeom prst="rect">
            <a:avLst/>
          </a:prstGeom>
          <a:noFill/>
        </p:spPr>
        <p:txBody>
          <a:bodyPr wrap="square" rtlCol="0">
            <a:spAutoFit/>
          </a:bodyPr>
          <a:lstStyle/>
          <a:p>
            <a:r>
              <a:rPr lang="en-US" sz="800" b="1"/>
              <a:t>LATAM Account Manager</a:t>
            </a:r>
          </a:p>
        </p:txBody>
      </p:sp>
      <p:sp>
        <p:nvSpPr>
          <p:cNvPr id="86" name="Oval 85">
            <a:extLst>
              <a:ext uri="{FF2B5EF4-FFF2-40B4-BE49-F238E27FC236}">
                <a16:creationId xmlns:a16="http://schemas.microsoft.com/office/drawing/2014/main" id="{B8411B7D-CD40-46A1-95BD-1B6C904C6A65}"/>
              </a:ext>
            </a:extLst>
          </p:cNvPr>
          <p:cNvSpPr/>
          <p:nvPr/>
        </p:nvSpPr>
        <p:spPr>
          <a:xfrm>
            <a:off x="5243736" y="1880937"/>
            <a:ext cx="1157054" cy="622755"/>
          </a:xfrm>
          <a:prstGeom prst="ellipse">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SFDC</a:t>
            </a:r>
            <a:r>
              <a:rPr lang="en-US" sz="800">
                <a:solidFill>
                  <a:schemeClr val="tx1"/>
                </a:solidFill>
              </a:rPr>
              <a:t>:</a:t>
            </a:r>
          </a:p>
          <a:p>
            <a:pPr algn="ctr"/>
            <a:r>
              <a:rPr lang="en-US" sz="800">
                <a:solidFill>
                  <a:schemeClr val="tx1"/>
                </a:solidFill>
              </a:rPr>
              <a:t>Visa NYC</a:t>
            </a:r>
          </a:p>
        </p:txBody>
      </p:sp>
      <p:cxnSp>
        <p:nvCxnSpPr>
          <p:cNvPr id="87" name="Straight Arrow Connector 86">
            <a:extLst>
              <a:ext uri="{FF2B5EF4-FFF2-40B4-BE49-F238E27FC236}">
                <a16:creationId xmlns:a16="http://schemas.microsoft.com/office/drawing/2014/main" id="{6E7F5A80-4A40-4450-B947-98C8F7EBA979}"/>
              </a:ext>
            </a:extLst>
          </p:cNvPr>
          <p:cNvCxnSpPr>
            <a:cxnSpLocks/>
            <a:stCxn id="84" idx="2"/>
            <a:endCxn id="86" idx="0"/>
          </p:cNvCxnSpPr>
          <p:nvPr/>
        </p:nvCxnSpPr>
        <p:spPr>
          <a:xfrm flipH="1">
            <a:off x="5822263" y="1454643"/>
            <a:ext cx="719739" cy="426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D96F26E7-6834-4F85-8007-6A069FB9B909}"/>
              </a:ext>
            </a:extLst>
          </p:cNvPr>
          <p:cNvCxnSpPr>
            <a:cxnSpLocks/>
            <a:stCxn id="86" idx="4"/>
            <a:endCxn id="89" idx="0"/>
          </p:cNvCxnSpPr>
          <p:nvPr/>
        </p:nvCxnSpPr>
        <p:spPr>
          <a:xfrm flipH="1">
            <a:off x="5822262" y="2503692"/>
            <a:ext cx="1" cy="209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0C5300DB-6D66-4722-9920-4576431F882C}"/>
              </a:ext>
            </a:extLst>
          </p:cNvPr>
          <p:cNvSpPr/>
          <p:nvPr/>
        </p:nvSpPr>
        <p:spPr>
          <a:xfrm>
            <a:off x="5243735" y="2712964"/>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Oppty SFDC</a:t>
            </a:r>
            <a:r>
              <a:rPr lang="en-US" sz="800">
                <a:solidFill>
                  <a:schemeClr val="tx1"/>
                </a:solidFill>
              </a:rPr>
              <a:t>:</a:t>
            </a:r>
          </a:p>
          <a:p>
            <a:pPr algn="ctr"/>
            <a:r>
              <a:rPr lang="en-US" sz="800">
                <a:solidFill>
                  <a:schemeClr val="tx1"/>
                </a:solidFill>
              </a:rPr>
              <a:t>Visa NYC</a:t>
            </a:r>
          </a:p>
        </p:txBody>
      </p:sp>
      <p:sp>
        <p:nvSpPr>
          <p:cNvPr id="91" name="Oval 90">
            <a:extLst>
              <a:ext uri="{FF2B5EF4-FFF2-40B4-BE49-F238E27FC236}">
                <a16:creationId xmlns:a16="http://schemas.microsoft.com/office/drawing/2014/main" id="{D34BAC1B-18D0-443A-B642-BB99930010C3}"/>
              </a:ext>
            </a:extLst>
          </p:cNvPr>
          <p:cNvSpPr/>
          <p:nvPr/>
        </p:nvSpPr>
        <p:spPr>
          <a:xfrm>
            <a:off x="8473386" y="4333943"/>
            <a:ext cx="1222705"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Doku </a:t>
            </a:r>
          </a:p>
          <a:p>
            <a:pPr algn="ctr"/>
            <a:r>
              <a:rPr lang="en-US" sz="800">
                <a:solidFill>
                  <a:schemeClr val="tx1"/>
                </a:solidFill>
              </a:rPr>
              <a:t>Visa Argentina</a:t>
            </a:r>
          </a:p>
          <a:p>
            <a:pPr algn="ctr"/>
            <a:r>
              <a:rPr lang="en-US" sz="800">
                <a:solidFill>
                  <a:schemeClr val="tx1"/>
                </a:solidFill>
              </a:rPr>
              <a:t>BAN: Argentina</a:t>
            </a:r>
          </a:p>
        </p:txBody>
      </p:sp>
      <p:sp>
        <p:nvSpPr>
          <p:cNvPr id="92" name="Oval 91">
            <a:extLst>
              <a:ext uri="{FF2B5EF4-FFF2-40B4-BE49-F238E27FC236}">
                <a16:creationId xmlns:a16="http://schemas.microsoft.com/office/drawing/2014/main" id="{757F5821-93A0-49A3-8FDB-7DF7A99BD44B}"/>
              </a:ext>
            </a:extLst>
          </p:cNvPr>
          <p:cNvSpPr/>
          <p:nvPr/>
        </p:nvSpPr>
        <p:spPr>
          <a:xfrm>
            <a:off x="5330771" y="1705076"/>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3" name="Oval 92">
            <a:extLst>
              <a:ext uri="{FF2B5EF4-FFF2-40B4-BE49-F238E27FC236}">
                <a16:creationId xmlns:a16="http://schemas.microsoft.com/office/drawing/2014/main" id="{004E913D-7673-48D3-8B68-609062491351}"/>
              </a:ext>
            </a:extLst>
          </p:cNvPr>
          <p:cNvSpPr/>
          <p:nvPr/>
        </p:nvSpPr>
        <p:spPr>
          <a:xfrm>
            <a:off x="6825068" y="1861461"/>
            <a:ext cx="1157054" cy="622755"/>
          </a:xfrm>
          <a:prstGeom prst="ellipse">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SFDC</a:t>
            </a:r>
            <a:r>
              <a:rPr lang="en-US" sz="800">
                <a:solidFill>
                  <a:schemeClr val="tx1"/>
                </a:solidFill>
              </a:rPr>
              <a:t>:</a:t>
            </a:r>
          </a:p>
          <a:p>
            <a:pPr algn="ctr"/>
            <a:r>
              <a:rPr lang="en-US" sz="800">
                <a:solidFill>
                  <a:schemeClr val="tx1"/>
                </a:solidFill>
              </a:rPr>
              <a:t>Visa Argentina</a:t>
            </a:r>
          </a:p>
        </p:txBody>
      </p:sp>
      <p:sp>
        <p:nvSpPr>
          <p:cNvPr id="94" name="Oval 93">
            <a:extLst>
              <a:ext uri="{FF2B5EF4-FFF2-40B4-BE49-F238E27FC236}">
                <a16:creationId xmlns:a16="http://schemas.microsoft.com/office/drawing/2014/main" id="{6B37C0E4-0858-439F-92CE-31B43E40A440}"/>
              </a:ext>
            </a:extLst>
          </p:cNvPr>
          <p:cNvSpPr/>
          <p:nvPr/>
        </p:nvSpPr>
        <p:spPr>
          <a:xfrm>
            <a:off x="8496099" y="1883763"/>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Oppty SFDC</a:t>
            </a:r>
            <a:r>
              <a:rPr lang="en-US" sz="800">
                <a:solidFill>
                  <a:schemeClr val="tx1"/>
                </a:solidFill>
              </a:rPr>
              <a:t>:</a:t>
            </a:r>
          </a:p>
          <a:p>
            <a:pPr algn="ctr"/>
            <a:r>
              <a:rPr lang="en-US" sz="800">
                <a:solidFill>
                  <a:schemeClr val="tx1"/>
                </a:solidFill>
              </a:rPr>
              <a:t>Visa Argentina</a:t>
            </a:r>
          </a:p>
        </p:txBody>
      </p:sp>
      <p:sp>
        <p:nvSpPr>
          <p:cNvPr id="102" name="Oval 101">
            <a:extLst>
              <a:ext uri="{FF2B5EF4-FFF2-40B4-BE49-F238E27FC236}">
                <a16:creationId xmlns:a16="http://schemas.microsoft.com/office/drawing/2014/main" id="{3D02923E-D070-4814-858C-08E3F08133EC}"/>
              </a:ext>
            </a:extLst>
          </p:cNvPr>
          <p:cNvSpPr/>
          <p:nvPr/>
        </p:nvSpPr>
        <p:spPr>
          <a:xfrm>
            <a:off x="8499266" y="2695174"/>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Siebel 8 Quote</a:t>
            </a:r>
            <a:endParaRPr lang="en-US" sz="800">
              <a:solidFill>
                <a:schemeClr val="tx1"/>
              </a:solidFill>
            </a:endParaRPr>
          </a:p>
          <a:p>
            <a:pPr algn="ctr"/>
            <a:r>
              <a:rPr lang="en-US" sz="800">
                <a:solidFill>
                  <a:schemeClr val="tx1"/>
                </a:solidFill>
              </a:rPr>
              <a:t>Visa Argentina</a:t>
            </a:r>
          </a:p>
        </p:txBody>
      </p:sp>
      <p:cxnSp>
        <p:nvCxnSpPr>
          <p:cNvPr id="103" name="Straight Arrow Connector 102">
            <a:extLst>
              <a:ext uri="{FF2B5EF4-FFF2-40B4-BE49-F238E27FC236}">
                <a16:creationId xmlns:a16="http://schemas.microsoft.com/office/drawing/2014/main" id="{36169072-F9AD-47EC-8E05-003465349A49}"/>
              </a:ext>
            </a:extLst>
          </p:cNvPr>
          <p:cNvCxnSpPr>
            <a:cxnSpLocks/>
            <a:stCxn id="94" idx="4"/>
            <a:endCxn id="102" idx="0"/>
          </p:cNvCxnSpPr>
          <p:nvPr/>
        </p:nvCxnSpPr>
        <p:spPr>
          <a:xfrm>
            <a:off x="9074626" y="2506518"/>
            <a:ext cx="3167" cy="188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 name="Oval 103">
            <a:extLst>
              <a:ext uri="{FF2B5EF4-FFF2-40B4-BE49-F238E27FC236}">
                <a16:creationId xmlns:a16="http://schemas.microsoft.com/office/drawing/2014/main" id="{6B6EDA36-3D1A-4396-A79D-06200EC43C73}"/>
              </a:ext>
            </a:extLst>
          </p:cNvPr>
          <p:cNvSpPr/>
          <p:nvPr/>
        </p:nvSpPr>
        <p:spPr>
          <a:xfrm>
            <a:off x="6825068" y="2739956"/>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Cust Acct Siebel 8</a:t>
            </a:r>
            <a:r>
              <a:rPr lang="en-US" sz="800">
                <a:solidFill>
                  <a:schemeClr val="tx1"/>
                </a:solidFill>
              </a:rPr>
              <a:t>:</a:t>
            </a:r>
          </a:p>
          <a:p>
            <a:pPr algn="ctr"/>
            <a:r>
              <a:rPr lang="en-US" sz="800">
                <a:solidFill>
                  <a:schemeClr val="tx1"/>
                </a:solidFill>
              </a:rPr>
              <a:t>Visa Argentina</a:t>
            </a:r>
          </a:p>
        </p:txBody>
      </p:sp>
      <p:cxnSp>
        <p:nvCxnSpPr>
          <p:cNvPr id="105" name="Straight Arrow Connector 104">
            <a:extLst>
              <a:ext uri="{FF2B5EF4-FFF2-40B4-BE49-F238E27FC236}">
                <a16:creationId xmlns:a16="http://schemas.microsoft.com/office/drawing/2014/main" id="{0559C68F-5319-4EA0-813A-22DAC847AF50}"/>
              </a:ext>
            </a:extLst>
          </p:cNvPr>
          <p:cNvCxnSpPr>
            <a:cxnSpLocks/>
            <a:stCxn id="93" idx="4"/>
            <a:endCxn id="104" idx="0"/>
          </p:cNvCxnSpPr>
          <p:nvPr/>
        </p:nvCxnSpPr>
        <p:spPr>
          <a:xfrm>
            <a:off x="7403595" y="2484216"/>
            <a:ext cx="0" cy="255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2F1FB063-6B49-47AF-8AE3-9B0FB04E7F91}"/>
              </a:ext>
            </a:extLst>
          </p:cNvPr>
          <p:cNvSpPr txBox="1"/>
          <p:nvPr/>
        </p:nvSpPr>
        <p:spPr>
          <a:xfrm>
            <a:off x="7398537" y="2459006"/>
            <a:ext cx="822629" cy="246221"/>
          </a:xfrm>
          <a:prstGeom prst="rect">
            <a:avLst/>
          </a:prstGeom>
          <a:noFill/>
        </p:spPr>
        <p:txBody>
          <a:bodyPr wrap="square" rtlCol="0">
            <a:spAutoFit/>
          </a:bodyPr>
          <a:lstStyle/>
          <a:p>
            <a:r>
              <a:rPr lang="en-US" sz="1000"/>
              <a:t>Auto</a:t>
            </a:r>
          </a:p>
        </p:txBody>
      </p:sp>
      <p:sp>
        <p:nvSpPr>
          <p:cNvPr id="107" name="Oval 106">
            <a:extLst>
              <a:ext uri="{FF2B5EF4-FFF2-40B4-BE49-F238E27FC236}">
                <a16:creationId xmlns:a16="http://schemas.microsoft.com/office/drawing/2014/main" id="{6989FE48-F4D9-48DE-A180-EA3F335688AE}"/>
              </a:ext>
            </a:extLst>
          </p:cNvPr>
          <p:cNvSpPr/>
          <p:nvPr/>
        </p:nvSpPr>
        <p:spPr>
          <a:xfrm>
            <a:off x="6889739" y="1738724"/>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8" name="Oval 107">
            <a:extLst>
              <a:ext uri="{FF2B5EF4-FFF2-40B4-BE49-F238E27FC236}">
                <a16:creationId xmlns:a16="http://schemas.microsoft.com/office/drawing/2014/main" id="{70AA9A11-0B47-49B2-9DAA-C49124DDF418}"/>
              </a:ext>
            </a:extLst>
          </p:cNvPr>
          <p:cNvSpPr/>
          <p:nvPr/>
        </p:nvSpPr>
        <p:spPr>
          <a:xfrm>
            <a:off x="8289720" y="1828303"/>
            <a:ext cx="207819" cy="17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09" name="Oval 108">
            <a:extLst>
              <a:ext uri="{FF2B5EF4-FFF2-40B4-BE49-F238E27FC236}">
                <a16:creationId xmlns:a16="http://schemas.microsoft.com/office/drawing/2014/main" id="{DDEA8FD5-BF52-4463-9E7A-F65A323505A2}"/>
              </a:ext>
            </a:extLst>
          </p:cNvPr>
          <p:cNvSpPr/>
          <p:nvPr/>
        </p:nvSpPr>
        <p:spPr>
          <a:xfrm>
            <a:off x="8497903" y="3506585"/>
            <a:ext cx="115705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LATAM BAN: </a:t>
            </a:r>
          </a:p>
          <a:p>
            <a:pPr algn="ctr"/>
            <a:r>
              <a:rPr lang="en-US" sz="800">
                <a:solidFill>
                  <a:schemeClr val="tx1"/>
                </a:solidFill>
              </a:rPr>
              <a:t>Visa Argentina</a:t>
            </a:r>
          </a:p>
        </p:txBody>
      </p:sp>
      <p:cxnSp>
        <p:nvCxnSpPr>
          <p:cNvPr id="110" name="Straight Arrow Connector 109">
            <a:extLst>
              <a:ext uri="{FF2B5EF4-FFF2-40B4-BE49-F238E27FC236}">
                <a16:creationId xmlns:a16="http://schemas.microsoft.com/office/drawing/2014/main" id="{C49B62C5-BFCD-4E74-A259-C6F0C2AD420A}"/>
              </a:ext>
            </a:extLst>
          </p:cNvPr>
          <p:cNvCxnSpPr>
            <a:cxnSpLocks/>
            <a:stCxn id="102" idx="4"/>
            <a:endCxn id="109" idx="0"/>
          </p:cNvCxnSpPr>
          <p:nvPr/>
        </p:nvCxnSpPr>
        <p:spPr>
          <a:xfrm flipH="1">
            <a:off x="9076430" y="3317929"/>
            <a:ext cx="1363" cy="188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4115C7F-2CCF-43DE-9C4B-502370DE4402}"/>
              </a:ext>
            </a:extLst>
          </p:cNvPr>
          <p:cNvCxnSpPr>
            <a:cxnSpLocks/>
            <a:stCxn id="109" idx="1"/>
            <a:endCxn id="93" idx="6"/>
          </p:cNvCxnSpPr>
          <p:nvPr/>
        </p:nvCxnSpPr>
        <p:spPr>
          <a:xfrm flipH="1" flipV="1">
            <a:off x="7982122" y="2172839"/>
            <a:ext cx="685228" cy="14249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242D5438-63EF-48FD-BA39-359F21FD9B47}"/>
              </a:ext>
            </a:extLst>
          </p:cNvPr>
          <p:cNvCxnSpPr>
            <a:cxnSpLocks/>
            <a:stCxn id="109" idx="4"/>
            <a:endCxn id="91" idx="0"/>
          </p:cNvCxnSpPr>
          <p:nvPr/>
        </p:nvCxnSpPr>
        <p:spPr>
          <a:xfrm>
            <a:off x="9076430" y="4129340"/>
            <a:ext cx="8309" cy="20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7" name="Oval 116">
            <a:extLst>
              <a:ext uri="{FF2B5EF4-FFF2-40B4-BE49-F238E27FC236}">
                <a16:creationId xmlns:a16="http://schemas.microsoft.com/office/drawing/2014/main" id="{86427C59-9772-42A2-80B1-A6475BC0917A}"/>
              </a:ext>
            </a:extLst>
          </p:cNvPr>
          <p:cNvSpPr/>
          <p:nvPr/>
        </p:nvSpPr>
        <p:spPr>
          <a:xfrm>
            <a:off x="8477710" y="5147307"/>
            <a:ext cx="1222704" cy="622755"/>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a:solidFill>
                  <a:schemeClr val="tx1"/>
                </a:solidFill>
              </a:rPr>
              <a:t>Kenan/EBS/</a:t>
            </a:r>
          </a:p>
          <a:p>
            <a:pPr algn="ctr"/>
            <a:r>
              <a:rPr lang="en-US" sz="800" b="1">
                <a:solidFill>
                  <a:schemeClr val="tx1"/>
                </a:solidFill>
              </a:rPr>
              <a:t>Oracle</a:t>
            </a:r>
          </a:p>
          <a:p>
            <a:pPr algn="ctr"/>
            <a:r>
              <a:rPr lang="en-US" sz="800">
                <a:solidFill>
                  <a:schemeClr val="tx1"/>
                </a:solidFill>
              </a:rPr>
              <a:t>Visa Argentina</a:t>
            </a:r>
          </a:p>
          <a:p>
            <a:pPr algn="ctr"/>
            <a:r>
              <a:rPr lang="en-US" sz="800">
                <a:solidFill>
                  <a:schemeClr val="tx1"/>
                </a:solidFill>
              </a:rPr>
              <a:t>BAN: Argentina</a:t>
            </a:r>
          </a:p>
        </p:txBody>
      </p:sp>
      <p:cxnSp>
        <p:nvCxnSpPr>
          <p:cNvPr id="118" name="Straight Arrow Connector 117">
            <a:extLst>
              <a:ext uri="{FF2B5EF4-FFF2-40B4-BE49-F238E27FC236}">
                <a16:creationId xmlns:a16="http://schemas.microsoft.com/office/drawing/2014/main" id="{499BC7DF-DDAC-4ADD-ACDC-FB9461FF4171}"/>
              </a:ext>
            </a:extLst>
          </p:cNvPr>
          <p:cNvCxnSpPr>
            <a:cxnSpLocks/>
            <a:stCxn id="91" idx="4"/>
            <a:endCxn id="117" idx="0"/>
          </p:cNvCxnSpPr>
          <p:nvPr/>
        </p:nvCxnSpPr>
        <p:spPr>
          <a:xfrm>
            <a:off x="9084739" y="4956698"/>
            <a:ext cx="4323" cy="190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B884E79-E4F3-44B9-A81A-045D33C442F9}"/>
              </a:ext>
            </a:extLst>
          </p:cNvPr>
          <p:cNvCxnSpPr>
            <a:cxnSpLocks/>
            <a:stCxn id="104" idx="4"/>
            <a:endCxn id="117" idx="2"/>
          </p:cNvCxnSpPr>
          <p:nvPr/>
        </p:nvCxnSpPr>
        <p:spPr>
          <a:xfrm>
            <a:off x="7403595" y="3362711"/>
            <a:ext cx="1074115" cy="2095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TextBox 119">
            <a:extLst>
              <a:ext uri="{FF2B5EF4-FFF2-40B4-BE49-F238E27FC236}">
                <a16:creationId xmlns:a16="http://schemas.microsoft.com/office/drawing/2014/main" id="{86EF8A61-A784-40EF-B962-664047735BAB}"/>
              </a:ext>
            </a:extLst>
          </p:cNvPr>
          <p:cNvSpPr txBox="1"/>
          <p:nvPr/>
        </p:nvSpPr>
        <p:spPr>
          <a:xfrm>
            <a:off x="7406592" y="4110638"/>
            <a:ext cx="822629" cy="246221"/>
          </a:xfrm>
          <a:prstGeom prst="rect">
            <a:avLst/>
          </a:prstGeom>
          <a:noFill/>
        </p:spPr>
        <p:txBody>
          <a:bodyPr wrap="square" rtlCol="0">
            <a:spAutoFit/>
          </a:bodyPr>
          <a:lstStyle/>
          <a:p>
            <a:r>
              <a:rPr lang="en-US" sz="1000"/>
              <a:t>Auto</a:t>
            </a:r>
          </a:p>
        </p:txBody>
      </p:sp>
      <p:cxnSp>
        <p:nvCxnSpPr>
          <p:cNvPr id="122" name="Straight Arrow Connector 121">
            <a:extLst>
              <a:ext uri="{FF2B5EF4-FFF2-40B4-BE49-F238E27FC236}">
                <a16:creationId xmlns:a16="http://schemas.microsoft.com/office/drawing/2014/main" id="{F3E4C7F4-CE97-4781-9426-0A407DF7DE96}"/>
              </a:ext>
            </a:extLst>
          </p:cNvPr>
          <p:cNvCxnSpPr>
            <a:cxnSpLocks/>
            <a:stCxn id="84" idx="2"/>
            <a:endCxn id="94" idx="0"/>
          </p:cNvCxnSpPr>
          <p:nvPr/>
        </p:nvCxnSpPr>
        <p:spPr>
          <a:xfrm>
            <a:off x="6542002" y="1454643"/>
            <a:ext cx="2532624" cy="429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3" name="Star: 5 Points 122">
            <a:extLst>
              <a:ext uri="{FF2B5EF4-FFF2-40B4-BE49-F238E27FC236}">
                <a16:creationId xmlns:a16="http://schemas.microsoft.com/office/drawing/2014/main" id="{6F3E79DC-E096-4DDD-9795-29B2A6C9ECC1}"/>
              </a:ext>
            </a:extLst>
          </p:cNvPr>
          <p:cNvSpPr/>
          <p:nvPr/>
        </p:nvSpPr>
        <p:spPr>
          <a:xfrm>
            <a:off x="9654957" y="1367756"/>
            <a:ext cx="1727018" cy="117566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Duplicate</a:t>
            </a:r>
          </a:p>
          <a:p>
            <a:pPr algn="ctr"/>
            <a:r>
              <a:rPr lang="en-US" sz="900"/>
              <a:t>Account</a:t>
            </a:r>
          </a:p>
        </p:txBody>
      </p:sp>
      <p:sp>
        <p:nvSpPr>
          <p:cNvPr id="127" name="TextBox 126">
            <a:extLst>
              <a:ext uri="{FF2B5EF4-FFF2-40B4-BE49-F238E27FC236}">
                <a16:creationId xmlns:a16="http://schemas.microsoft.com/office/drawing/2014/main" id="{50738C23-0C50-40C3-9017-269FD99EDCBC}"/>
              </a:ext>
            </a:extLst>
          </p:cNvPr>
          <p:cNvSpPr txBox="1"/>
          <p:nvPr/>
        </p:nvSpPr>
        <p:spPr>
          <a:xfrm>
            <a:off x="114317" y="962054"/>
            <a:ext cx="5022713" cy="2092881"/>
          </a:xfrm>
          <a:prstGeom prst="rect">
            <a:avLst/>
          </a:prstGeom>
          <a:noFill/>
        </p:spPr>
        <p:txBody>
          <a:bodyPr wrap="square">
            <a:spAutoFit/>
          </a:bodyPr>
          <a:lstStyle/>
          <a:p>
            <a:r>
              <a:rPr lang="en-US" sz="1000" b="1"/>
              <a:t>Sales Process:</a:t>
            </a:r>
          </a:p>
          <a:p>
            <a:pPr marL="171450" indent="-171450">
              <a:buFont typeface="Arial" panose="020B0604020202020204" pitchFamily="34" charset="0"/>
              <a:buChar char="•"/>
            </a:pPr>
            <a:r>
              <a:rPr lang="en-US" sz="1000"/>
              <a:t>LATAM AM needs to sell a Siebel 8 product to a global customer based outside LATAM</a:t>
            </a:r>
          </a:p>
          <a:p>
            <a:pPr marL="171450" indent="-171450">
              <a:buFont typeface="Arial" panose="020B0604020202020204" pitchFamily="34" charset="0"/>
              <a:buChar char="•"/>
            </a:pPr>
            <a:r>
              <a:rPr lang="en-US" sz="1000" b="1">
                <a:solidFill>
                  <a:srgbClr val="00B050"/>
                </a:solidFill>
              </a:rPr>
              <a:t>(1) </a:t>
            </a:r>
            <a:r>
              <a:rPr lang="en-US" sz="1000"/>
              <a:t>LATAM AM locates existing customer account in Salesforce but can’t quote against global account in Siebel 8. Account can be replicated to Siebel 8 but Siebel 8 does not allow anyone but the account owner to quote.  Account owner would be non-LATAM.</a:t>
            </a:r>
          </a:p>
          <a:p>
            <a:endParaRPr lang="en-US" sz="1000"/>
          </a:p>
          <a:p>
            <a:pPr marL="171450" indent="-171450">
              <a:buFont typeface="Arial" panose="020B0604020202020204" pitchFamily="34" charset="0"/>
              <a:buChar char="•"/>
            </a:pPr>
            <a:r>
              <a:rPr lang="en-US" sz="1000" b="1">
                <a:solidFill>
                  <a:srgbClr val="00B050"/>
                </a:solidFill>
              </a:rPr>
              <a:t>(2) </a:t>
            </a:r>
            <a:r>
              <a:rPr lang="en-US" sz="1000"/>
              <a:t>LATAM AM creates duplicate/local account in Salesforce which auto-replicates to Siebel 8. This account must go through Customer Hierarchy and credit approval.</a:t>
            </a:r>
          </a:p>
          <a:p>
            <a:endParaRPr lang="en-US" sz="1000" b="1">
              <a:solidFill>
                <a:srgbClr val="00B050"/>
              </a:solidFill>
            </a:endParaRPr>
          </a:p>
          <a:p>
            <a:pPr marL="171450" indent="-171450">
              <a:buFont typeface="Arial" panose="020B0604020202020204" pitchFamily="34" charset="0"/>
              <a:buChar char="•"/>
            </a:pPr>
            <a:r>
              <a:rPr lang="en-US" sz="1000" b="1">
                <a:solidFill>
                  <a:srgbClr val="00B050"/>
                </a:solidFill>
              </a:rPr>
              <a:t>(3) </a:t>
            </a:r>
            <a:r>
              <a:rPr lang="en-US" sz="1000"/>
              <a:t>LATAM</a:t>
            </a:r>
            <a:r>
              <a:rPr lang="en-US" sz="1000" b="1">
                <a:solidFill>
                  <a:srgbClr val="00B050"/>
                </a:solidFill>
              </a:rPr>
              <a:t> </a:t>
            </a:r>
            <a:r>
              <a:rPr lang="en-US" sz="1000"/>
              <a:t>AM will create the quote and order in Siebel 8 against the new local LATAM account.</a:t>
            </a:r>
          </a:p>
        </p:txBody>
      </p:sp>
      <p:cxnSp>
        <p:nvCxnSpPr>
          <p:cNvPr id="128" name="Straight Arrow Connector 127">
            <a:extLst>
              <a:ext uri="{FF2B5EF4-FFF2-40B4-BE49-F238E27FC236}">
                <a16:creationId xmlns:a16="http://schemas.microsoft.com/office/drawing/2014/main" id="{9C35CB27-3BEC-490A-B54B-BA3DBD1E06FE}"/>
              </a:ext>
            </a:extLst>
          </p:cNvPr>
          <p:cNvCxnSpPr>
            <a:cxnSpLocks/>
            <a:stCxn id="84" idx="2"/>
            <a:endCxn id="93" idx="0"/>
          </p:cNvCxnSpPr>
          <p:nvPr/>
        </p:nvCxnSpPr>
        <p:spPr>
          <a:xfrm>
            <a:off x="6542002" y="1454643"/>
            <a:ext cx="861593" cy="406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9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ED6-B987-4FC6-9B14-E91A6F081D47}"/>
              </a:ext>
            </a:extLst>
          </p:cNvPr>
          <p:cNvSpPr>
            <a:spLocks noGrp="1"/>
          </p:cNvSpPr>
          <p:nvPr>
            <p:ph type="title"/>
          </p:nvPr>
        </p:nvSpPr>
        <p:spPr>
          <a:xfrm>
            <a:off x="55461" y="263439"/>
            <a:ext cx="10972800" cy="310102"/>
          </a:xfrm>
        </p:spPr>
        <p:txBody>
          <a:bodyPr>
            <a:noAutofit/>
          </a:bodyPr>
          <a:lstStyle/>
          <a:p>
            <a:r>
              <a:rPr lang="en-US" sz="2400"/>
              <a:t>Option 1: Global Account Ownership &amp; Alignment by Process</a:t>
            </a:r>
          </a:p>
        </p:txBody>
      </p:sp>
      <p:graphicFrame>
        <p:nvGraphicFramePr>
          <p:cNvPr id="5" name="Table 29">
            <a:extLst>
              <a:ext uri="{FF2B5EF4-FFF2-40B4-BE49-F238E27FC236}">
                <a16:creationId xmlns:a16="http://schemas.microsoft.com/office/drawing/2014/main" id="{DCA4349C-7343-411C-8A55-2A83313F5C1E}"/>
              </a:ext>
            </a:extLst>
          </p:cNvPr>
          <p:cNvGraphicFramePr>
            <a:graphicFrameLocks noGrp="1"/>
          </p:cNvGraphicFramePr>
          <p:nvPr>
            <p:extLst>
              <p:ext uri="{D42A27DB-BD31-4B8C-83A1-F6EECF244321}">
                <p14:modId xmlns:p14="http://schemas.microsoft.com/office/powerpoint/2010/main" val="1523793925"/>
              </p:ext>
            </p:extLst>
          </p:nvPr>
        </p:nvGraphicFramePr>
        <p:xfrm>
          <a:off x="121025" y="1308758"/>
          <a:ext cx="11949949" cy="5979312"/>
        </p:xfrm>
        <a:graphic>
          <a:graphicData uri="http://schemas.openxmlformats.org/drawingml/2006/table">
            <a:tbl>
              <a:tblPr firstRow="1" bandRow="1">
                <a:tableStyleId>{5C22544A-7EE6-4342-B048-85BDC9FD1C3A}</a:tableStyleId>
              </a:tblPr>
              <a:tblGrid>
                <a:gridCol w="934189">
                  <a:extLst>
                    <a:ext uri="{9D8B030D-6E8A-4147-A177-3AD203B41FA5}">
                      <a16:colId xmlns:a16="http://schemas.microsoft.com/office/drawing/2014/main" val="1600143327"/>
                    </a:ext>
                  </a:extLst>
                </a:gridCol>
                <a:gridCol w="1281885">
                  <a:extLst>
                    <a:ext uri="{9D8B030D-6E8A-4147-A177-3AD203B41FA5}">
                      <a16:colId xmlns:a16="http://schemas.microsoft.com/office/drawing/2014/main" val="838160219"/>
                    </a:ext>
                  </a:extLst>
                </a:gridCol>
                <a:gridCol w="1198581">
                  <a:extLst>
                    <a:ext uri="{9D8B030D-6E8A-4147-A177-3AD203B41FA5}">
                      <a16:colId xmlns:a16="http://schemas.microsoft.com/office/drawing/2014/main" val="1215426621"/>
                    </a:ext>
                  </a:extLst>
                </a:gridCol>
                <a:gridCol w="1226567">
                  <a:extLst>
                    <a:ext uri="{9D8B030D-6E8A-4147-A177-3AD203B41FA5}">
                      <a16:colId xmlns:a16="http://schemas.microsoft.com/office/drawing/2014/main" val="3650857916"/>
                    </a:ext>
                  </a:extLst>
                </a:gridCol>
                <a:gridCol w="954156">
                  <a:extLst>
                    <a:ext uri="{9D8B030D-6E8A-4147-A177-3AD203B41FA5}">
                      <a16:colId xmlns:a16="http://schemas.microsoft.com/office/drawing/2014/main" val="3741125152"/>
                    </a:ext>
                  </a:extLst>
                </a:gridCol>
                <a:gridCol w="914400">
                  <a:extLst>
                    <a:ext uri="{9D8B030D-6E8A-4147-A177-3AD203B41FA5}">
                      <a16:colId xmlns:a16="http://schemas.microsoft.com/office/drawing/2014/main" val="666522960"/>
                    </a:ext>
                  </a:extLst>
                </a:gridCol>
                <a:gridCol w="842839">
                  <a:extLst>
                    <a:ext uri="{9D8B030D-6E8A-4147-A177-3AD203B41FA5}">
                      <a16:colId xmlns:a16="http://schemas.microsoft.com/office/drawing/2014/main" val="1613953685"/>
                    </a:ext>
                  </a:extLst>
                </a:gridCol>
                <a:gridCol w="850789">
                  <a:extLst>
                    <a:ext uri="{9D8B030D-6E8A-4147-A177-3AD203B41FA5}">
                      <a16:colId xmlns:a16="http://schemas.microsoft.com/office/drawing/2014/main" val="2002531111"/>
                    </a:ext>
                  </a:extLst>
                </a:gridCol>
                <a:gridCol w="891371">
                  <a:extLst>
                    <a:ext uri="{9D8B030D-6E8A-4147-A177-3AD203B41FA5}">
                      <a16:colId xmlns:a16="http://schemas.microsoft.com/office/drawing/2014/main" val="3364427170"/>
                    </a:ext>
                  </a:extLst>
                </a:gridCol>
                <a:gridCol w="993088">
                  <a:extLst>
                    <a:ext uri="{9D8B030D-6E8A-4147-A177-3AD203B41FA5}">
                      <a16:colId xmlns:a16="http://schemas.microsoft.com/office/drawing/2014/main" val="4018599544"/>
                    </a:ext>
                  </a:extLst>
                </a:gridCol>
                <a:gridCol w="787179">
                  <a:extLst>
                    <a:ext uri="{9D8B030D-6E8A-4147-A177-3AD203B41FA5}">
                      <a16:colId xmlns:a16="http://schemas.microsoft.com/office/drawing/2014/main" val="2497823559"/>
                    </a:ext>
                  </a:extLst>
                </a:gridCol>
                <a:gridCol w="1074905">
                  <a:extLst>
                    <a:ext uri="{9D8B030D-6E8A-4147-A177-3AD203B41FA5}">
                      <a16:colId xmlns:a16="http://schemas.microsoft.com/office/drawing/2014/main" val="657936438"/>
                    </a:ext>
                  </a:extLst>
                </a:gridCol>
              </a:tblGrid>
              <a:tr h="675792">
                <a:tc>
                  <a:txBody>
                    <a:bodyPr/>
                    <a:lstStyle/>
                    <a:p>
                      <a:r>
                        <a:rPr lang="en-US" sz="1000">
                          <a:solidFill>
                            <a:schemeClr val="tx1"/>
                          </a:solidFill>
                        </a:rPr>
                        <a:t>Application</a:t>
                      </a:r>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extLst>
                  <a:ext uri="{0D108BD9-81ED-4DB2-BD59-A6C34878D82A}">
                    <a16:rowId xmlns:a16="http://schemas.microsoft.com/office/drawing/2014/main" val="3139679897"/>
                  </a:ext>
                </a:extLst>
              </a:tr>
              <a:tr h="0">
                <a:tc>
                  <a:txBody>
                    <a:bodyPr/>
                    <a:lstStyle/>
                    <a:p>
                      <a:pPr marL="0" indent="0">
                        <a:buFont typeface="Arial" panose="020B0604020202020204" pitchFamily="34" charset="0"/>
                        <a:buNone/>
                      </a:pPr>
                      <a:r>
                        <a:rPr lang="en-US" sz="1000" b="1">
                          <a:solidFill>
                            <a:schemeClr val="tx1"/>
                          </a:solidFill>
                        </a:rPr>
                        <a:t>Process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Global sales creates a local LATAM account when invoicing required in LATAM. </a:t>
                      </a:r>
                      <a:r>
                        <a:rPr lang="en-US" sz="800" i="1"/>
                        <a:t>This will include working with LATAM for legal documentation</a:t>
                      </a:r>
                      <a:r>
                        <a:rPr lang="en-US" sz="800"/>
                        <a:t>.</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LATAM account is owned by global AM. </a:t>
                      </a:r>
                      <a:r>
                        <a:rPr lang="en-US" sz="800" i="1"/>
                        <a:t>LATAM AM can be added as account team member by LATAM Mkt/Compensation</a:t>
                      </a:r>
                      <a:r>
                        <a:rPr lang="en-US" sz="800"/>
                        <a:t>.</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Global Sales must work with Customer Hierarchy to update LOB ID &amp; Ultimate Customer to align with global account/sold region</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If local entity approaches LATAM Sales they must work with global AM to get local account created.</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a:p>
                  </a:txBody>
                  <a:tcPr/>
                </a:tc>
                <a:tc>
                  <a:txBody>
                    <a:bodyPr/>
                    <a:lstStyle/>
                    <a:p>
                      <a:pPr marL="171450" indent="-171450">
                        <a:buFont typeface="Arial" panose="020B0604020202020204" pitchFamily="34" charset="0"/>
                        <a:buChar char="•"/>
                      </a:pPr>
                      <a:r>
                        <a:rPr lang="en-US" sz="800"/>
                        <a:t>LATAM OE should use local LATAM account that was created &amp; owned by global account owner.</a:t>
                      </a:r>
                    </a:p>
                    <a:p>
                      <a:endParaRPr lang="en-US" sz="800"/>
                    </a:p>
                  </a:txBody>
                  <a:tcPr/>
                </a:tc>
                <a:tc>
                  <a:txBody>
                    <a:bodyPr/>
                    <a:lstStyle/>
                    <a:p>
                      <a:pPr marL="171450" indent="-171450">
                        <a:buFont typeface="Arial" panose="020B0604020202020204" pitchFamily="34" charset="0"/>
                        <a:buChar char="•"/>
                      </a:pPr>
                      <a:r>
                        <a:rPr lang="en-US" sz="800"/>
                        <a:t>LATAM compensation will still need to monitor Account Manager assignment to make sure correct LATAM AM is assigned to BAN.</a:t>
                      </a:r>
                    </a:p>
                    <a:p>
                      <a:pPr marL="171450" indent="-171450">
                        <a:buFont typeface="Arial" panose="020B0604020202020204" pitchFamily="34" charset="0"/>
                        <a:buChar char="•"/>
                      </a:pPr>
                      <a:r>
                        <a:rPr lang="en-US" sz="800"/>
                        <a:t>This might be more volume for compensation team to manage.</a:t>
                      </a:r>
                    </a:p>
                  </a:txBody>
                  <a:tcPr/>
                </a:tc>
                <a:tc>
                  <a:txBody>
                    <a:bodyPr/>
                    <a:lstStyle/>
                    <a:p>
                      <a:pPr marL="171450" indent="-171450">
                        <a:buFont typeface="Arial" panose="020B0604020202020204" pitchFamily="34" charset="0"/>
                        <a:buChar char="•"/>
                      </a:pPr>
                      <a:r>
                        <a:rPr lang="en-US" sz="800"/>
                        <a:t>Doku displays main account owner, may not know LATAM owner</a:t>
                      </a:r>
                    </a:p>
                    <a:p>
                      <a:pPr marL="171450" indent="-171450">
                        <a:buFont typeface="Arial" panose="020B0604020202020204" pitchFamily="34" charset="0"/>
                        <a:buChar char="•"/>
                      </a:pPr>
                      <a:endParaRPr lang="en-US" sz="800"/>
                    </a:p>
                    <a:p>
                      <a:pPr marL="0" indent="0">
                        <a:buFont typeface="Arial" panose="020B0604020202020204" pitchFamily="34" charset="0"/>
                        <a:buNone/>
                      </a:pPr>
                      <a:endParaRPr lang="en-US" sz="8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None</a:t>
                      </a:r>
                    </a:p>
                    <a:p>
                      <a:pPr marL="171450" indent="-171450">
                        <a:buFont typeface="Arial" panose="020B0604020202020204" pitchFamily="34" charset="0"/>
                        <a:buChar char="•"/>
                      </a:pPr>
                      <a:endParaRPr lang="en-US" sz="8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None</a:t>
                      </a:r>
                    </a:p>
                    <a:p>
                      <a:pPr marL="0" indent="0">
                        <a:buFont typeface="Arial" panose="020B0604020202020204" pitchFamily="34" charset="0"/>
                        <a:buNone/>
                      </a:pPr>
                      <a:endParaRPr lang="en-US" sz="800"/>
                    </a:p>
                    <a:p>
                      <a:pPr marL="171450" indent="-171450">
                        <a:buFont typeface="Arial" panose="020B0604020202020204" pitchFamily="34" charset="0"/>
                        <a:buChar char="•"/>
                      </a:pPr>
                      <a:endParaRPr lang="en-US" sz="800"/>
                    </a:p>
                  </a:txBody>
                  <a:tcPr/>
                </a:tc>
                <a:tc>
                  <a:txBody>
                    <a:bodyPr/>
                    <a:lstStyle/>
                    <a:p>
                      <a:pPr marL="171450" lvl="0" indent="-171450">
                        <a:buFont typeface="Arial" panose="020B0604020202020204" pitchFamily="34" charset="0"/>
                        <a:buChar char="•"/>
                      </a:pPr>
                      <a:r>
                        <a:rPr lang="en-US" sz="800" kern="1200">
                          <a:solidFill>
                            <a:schemeClr val="dk1"/>
                          </a:solidFill>
                          <a:effectLst/>
                          <a:latin typeface="+mn-lt"/>
                          <a:ea typeface="+mn-ea"/>
                          <a:cs typeface="+mn-cs"/>
                        </a:rPr>
                        <a:t>None</a:t>
                      </a:r>
                    </a:p>
                    <a:p>
                      <a:pPr marL="171450" lvl="0" indent="-171450">
                        <a:buFont typeface="Arial" panose="020B0604020202020204" pitchFamily="34" charset="0"/>
                        <a:buChar char="•"/>
                      </a:pPr>
                      <a:endParaRPr lang="en-US" sz="800" kern="1200">
                        <a:solidFill>
                          <a:schemeClr val="dk1"/>
                        </a:solidFill>
                        <a:effectLst/>
                        <a:latin typeface="+mn-lt"/>
                        <a:ea typeface="+mn-ea"/>
                        <a:cs typeface="+mn-cs"/>
                      </a:endParaRPr>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0" indent="0">
                        <a:buFont typeface="Arial" panose="020B0604020202020204" pitchFamily="34" charset="0"/>
                        <a:buNone/>
                      </a:pPr>
                      <a:endParaRPr lang="en-US" sz="800"/>
                    </a:p>
                    <a:p>
                      <a:pPr marL="0" indent="0">
                        <a:buFont typeface="Arial" panose="020B0604020202020204" pitchFamily="34" charset="0"/>
                        <a:buNone/>
                      </a:pPr>
                      <a:endParaRPr lang="en-US" sz="800"/>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171450" indent="-171450">
                        <a:buFont typeface="Arial" panose="020B0604020202020204" pitchFamily="34" charset="0"/>
                        <a:buChar char="•"/>
                      </a:pPr>
                      <a:endParaRPr lang="en-US" sz="800"/>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171450" indent="-171450">
                        <a:buFont typeface="Arial" panose="020B0604020202020204" pitchFamily="34" charset="0"/>
                        <a:buChar char="•"/>
                      </a:pPr>
                      <a:endParaRPr lang="en-US" sz="800"/>
                    </a:p>
                  </a:txBody>
                  <a:tcPr/>
                </a:tc>
                <a:tc>
                  <a:txBody>
                    <a:body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a:p>
                    <a:p>
                      <a:pPr marL="171450" indent="-171450">
                        <a:buFont typeface="Arial" panose="020B0604020202020204" pitchFamily="34" charset="0"/>
                        <a:buChar char="•"/>
                      </a:pPr>
                      <a:r>
                        <a:rPr lang="en-US" sz="800"/>
                        <a:t>Compensation reporting – issue with Ultimate Customer alignment?</a:t>
                      </a:r>
                    </a:p>
                    <a:p>
                      <a:pPr marL="0" indent="0">
                        <a:buFont typeface="Arial" panose="020B0604020202020204" pitchFamily="34" charset="0"/>
                        <a:buNone/>
                      </a:pPr>
                      <a:endParaRPr lang="en-US" sz="800"/>
                    </a:p>
                    <a:p>
                      <a:pPr marL="171450" indent="-171450">
                        <a:buFont typeface="Arial" panose="020B0604020202020204" pitchFamily="34" charset="0"/>
                        <a:buChar char="•"/>
                      </a:pPr>
                      <a:r>
                        <a:rPr lang="en-US" sz="800"/>
                        <a:t>Pipeline &amp; Commercial Model reports</a:t>
                      </a:r>
                    </a:p>
                  </a:txBody>
                  <a:tcPr/>
                </a:tc>
                <a:extLst>
                  <a:ext uri="{0D108BD9-81ED-4DB2-BD59-A6C34878D82A}">
                    <a16:rowId xmlns:a16="http://schemas.microsoft.com/office/drawing/2014/main" val="2818943279"/>
                  </a:ext>
                </a:extLst>
              </a:tr>
              <a:tr h="1217739">
                <a:tc>
                  <a:txBody>
                    <a:bodyPr/>
                    <a:lstStyle/>
                    <a:p>
                      <a:pPr marL="0" indent="0">
                        <a:buFont typeface="Arial" panose="020B0604020202020204" pitchFamily="34" charset="0"/>
                        <a:buNone/>
                      </a:pPr>
                      <a:r>
                        <a:rPr lang="en-US" sz="1000" b="1">
                          <a:solidFill>
                            <a:schemeClr val="tx1"/>
                          </a:solidFill>
                        </a:rPr>
                        <a:t>System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Confirm if Salesforce is sending B-end AM in information for Siebel 8 to use.</a:t>
                      </a:r>
                      <a:endParaRPr lang="en-US" sz="800">
                        <a:solidFill>
                          <a:srgbClr val="FF0000"/>
                        </a:solidFill>
                      </a:endParaRPr>
                    </a:p>
                  </a:txBody>
                  <a:tcPr/>
                </a:tc>
                <a:tc>
                  <a:txBody>
                    <a:bodyPr/>
                    <a:lstStyle/>
                    <a:p>
                      <a:pPr marL="171450" indent="-171450">
                        <a:buFont typeface="Arial" panose="020B0604020202020204" pitchFamily="34" charset="0"/>
                        <a:buChar char="•"/>
                      </a:pPr>
                      <a:r>
                        <a:rPr lang="en-US" sz="800"/>
                        <a:t>Allow LATAM AM to quote on global account.</a:t>
                      </a:r>
                    </a:p>
                    <a:p>
                      <a:pPr marL="171450" indent="-171450">
                        <a:buFont typeface="Arial" panose="020B0604020202020204" pitchFamily="34" charset="0"/>
                        <a:buChar char="•"/>
                      </a:pPr>
                      <a:r>
                        <a:rPr lang="en-US" sz="800"/>
                        <a:t>If LATAM B-end AM exists then assign as Siebel owner to avoid license issue.  Review with Juan Carlos.</a:t>
                      </a:r>
                    </a:p>
                  </a:txBody>
                  <a:tcPr/>
                </a:tc>
                <a:tc>
                  <a:txBody>
                    <a:bodyPr/>
                    <a:lstStyle/>
                    <a:p>
                      <a:pPr marL="171450" indent="-171450">
                        <a:buFont typeface="Arial" panose="020B0604020202020204" pitchFamily="34" charset="0"/>
                        <a:buChar char="•"/>
                      </a:pPr>
                      <a:endParaRPr lang="en-US" sz="800">
                        <a:solidFill>
                          <a:srgbClr val="FF0000"/>
                        </a:solidFill>
                      </a:endParaRP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LATAM B-end AM impact for compensation reporting and Siebel reporting</a:t>
                      </a:r>
                    </a:p>
                  </a:txBody>
                  <a:tcPr/>
                </a:tc>
                <a:extLst>
                  <a:ext uri="{0D108BD9-81ED-4DB2-BD59-A6C34878D82A}">
                    <a16:rowId xmlns:a16="http://schemas.microsoft.com/office/drawing/2014/main" val="3220071275"/>
                  </a:ext>
                </a:extLst>
              </a:tr>
            </a:tbl>
          </a:graphicData>
        </a:graphic>
      </p:graphicFrame>
      <p:sp>
        <p:nvSpPr>
          <p:cNvPr id="7" name="Flowchart: Magnetic Disk 6">
            <a:extLst>
              <a:ext uri="{FF2B5EF4-FFF2-40B4-BE49-F238E27FC236}">
                <a16:creationId xmlns:a16="http://schemas.microsoft.com/office/drawing/2014/main" id="{1C171641-EA46-4881-84C9-5C8CA6D0CFF9}"/>
              </a:ext>
            </a:extLst>
          </p:cNvPr>
          <p:cNvSpPr/>
          <p:nvPr/>
        </p:nvSpPr>
        <p:spPr>
          <a:xfrm>
            <a:off x="1358083" y="1405349"/>
            <a:ext cx="673049"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Salesforce</a:t>
            </a:r>
          </a:p>
        </p:txBody>
      </p:sp>
      <p:sp>
        <p:nvSpPr>
          <p:cNvPr id="9" name="Flowchart: Magnetic Disk 8">
            <a:extLst>
              <a:ext uri="{FF2B5EF4-FFF2-40B4-BE49-F238E27FC236}">
                <a16:creationId xmlns:a16="http://schemas.microsoft.com/office/drawing/2014/main" id="{B9BB48EB-3A70-44EC-BD32-69B9458F7678}"/>
              </a:ext>
            </a:extLst>
          </p:cNvPr>
          <p:cNvSpPr/>
          <p:nvPr/>
        </p:nvSpPr>
        <p:spPr>
          <a:xfrm>
            <a:off x="3840469" y="1449108"/>
            <a:ext cx="55869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AM</a:t>
            </a:r>
          </a:p>
        </p:txBody>
      </p:sp>
      <p:sp>
        <p:nvSpPr>
          <p:cNvPr id="11" name="Flowchart: Magnetic Disk 10">
            <a:extLst>
              <a:ext uri="{FF2B5EF4-FFF2-40B4-BE49-F238E27FC236}">
                <a16:creationId xmlns:a16="http://schemas.microsoft.com/office/drawing/2014/main" id="{D2D3B33A-B911-46BA-9FE1-6A93C800C7D6}"/>
              </a:ext>
            </a:extLst>
          </p:cNvPr>
          <p:cNvSpPr/>
          <p:nvPr/>
        </p:nvSpPr>
        <p:spPr>
          <a:xfrm>
            <a:off x="2576916" y="1415331"/>
            <a:ext cx="55869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Siebel 8</a:t>
            </a:r>
          </a:p>
        </p:txBody>
      </p:sp>
      <p:sp>
        <p:nvSpPr>
          <p:cNvPr id="13" name="Flowchart: Magnetic Disk 12">
            <a:extLst>
              <a:ext uri="{FF2B5EF4-FFF2-40B4-BE49-F238E27FC236}">
                <a16:creationId xmlns:a16="http://schemas.microsoft.com/office/drawing/2014/main" id="{5A46CD6E-BBCC-45FB-8941-CCBF21BFF0EE}"/>
              </a:ext>
            </a:extLst>
          </p:cNvPr>
          <p:cNvSpPr/>
          <p:nvPr/>
        </p:nvSpPr>
        <p:spPr>
          <a:xfrm>
            <a:off x="8537164" y="1405344"/>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SES/</a:t>
            </a:r>
          </a:p>
          <a:p>
            <a:pPr algn="ctr"/>
            <a:r>
              <a:rPr lang="en-US" sz="800">
                <a:solidFill>
                  <a:schemeClr val="tx1"/>
                </a:solidFill>
              </a:rPr>
              <a:t>Kenan</a:t>
            </a:r>
          </a:p>
        </p:txBody>
      </p:sp>
      <p:sp>
        <p:nvSpPr>
          <p:cNvPr id="15" name="Flowchart: Magnetic Disk 14">
            <a:extLst>
              <a:ext uri="{FF2B5EF4-FFF2-40B4-BE49-F238E27FC236}">
                <a16:creationId xmlns:a16="http://schemas.microsoft.com/office/drawing/2014/main" id="{1A8DB1F2-2396-49B4-A295-185772479D03}"/>
              </a:ext>
            </a:extLst>
          </p:cNvPr>
          <p:cNvSpPr/>
          <p:nvPr/>
        </p:nvSpPr>
        <p:spPr>
          <a:xfrm>
            <a:off x="7665617" y="1424610"/>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SAP</a:t>
            </a:r>
          </a:p>
        </p:txBody>
      </p:sp>
      <p:sp>
        <p:nvSpPr>
          <p:cNvPr id="17" name="Flowchart: Magnetic Disk 16">
            <a:extLst>
              <a:ext uri="{FF2B5EF4-FFF2-40B4-BE49-F238E27FC236}">
                <a16:creationId xmlns:a16="http://schemas.microsoft.com/office/drawing/2014/main" id="{9BE0937D-F814-4DE4-A6A5-6D4105484AC7}"/>
              </a:ext>
            </a:extLst>
          </p:cNvPr>
          <p:cNvSpPr/>
          <p:nvPr/>
        </p:nvSpPr>
        <p:spPr>
          <a:xfrm>
            <a:off x="9302827" y="1424610"/>
            <a:ext cx="814258"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Oracle/EBS</a:t>
            </a:r>
          </a:p>
        </p:txBody>
      </p:sp>
      <p:sp>
        <p:nvSpPr>
          <p:cNvPr id="19" name="Flowchart: Magnetic Disk 18">
            <a:extLst>
              <a:ext uri="{FF2B5EF4-FFF2-40B4-BE49-F238E27FC236}">
                <a16:creationId xmlns:a16="http://schemas.microsoft.com/office/drawing/2014/main" id="{0DD836A5-A46B-4C1A-A45B-D496980A1BB7}"/>
              </a:ext>
            </a:extLst>
          </p:cNvPr>
          <p:cNvSpPr/>
          <p:nvPr/>
        </p:nvSpPr>
        <p:spPr>
          <a:xfrm>
            <a:off x="11235782" y="1424610"/>
            <a:ext cx="744157"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DW/</a:t>
            </a:r>
          </a:p>
          <a:p>
            <a:pPr algn="ctr"/>
            <a:r>
              <a:rPr lang="en-US" sz="800">
                <a:solidFill>
                  <a:schemeClr val="tx1"/>
                </a:solidFill>
              </a:rPr>
              <a:t>Reporting</a:t>
            </a:r>
          </a:p>
        </p:txBody>
      </p:sp>
      <p:sp>
        <p:nvSpPr>
          <p:cNvPr id="21" name="Flowchart: Magnetic Disk 20">
            <a:extLst>
              <a:ext uri="{FF2B5EF4-FFF2-40B4-BE49-F238E27FC236}">
                <a16:creationId xmlns:a16="http://schemas.microsoft.com/office/drawing/2014/main" id="{BB51CDC6-AB75-4EA9-825D-F882C79D1192}"/>
              </a:ext>
            </a:extLst>
          </p:cNvPr>
          <p:cNvSpPr/>
          <p:nvPr/>
        </p:nvSpPr>
        <p:spPr>
          <a:xfrm>
            <a:off x="5018241" y="1449108"/>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LATAM </a:t>
            </a:r>
          </a:p>
          <a:p>
            <a:pPr algn="ctr"/>
            <a:r>
              <a:rPr lang="en-US" sz="800">
                <a:solidFill>
                  <a:schemeClr val="tx1"/>
                </a:solidFill>
              </a:rPr>
              <a:t>systems</a:t>
            </a:r>
          </a:p>
        </p:txBody>
      </p:sp>
      <p:sp>
        <p:nvSpPr>
          <p:cNvPr id="23" name="Flowchart: Magnetic Disk 22">
            <a:extLst>
              <a:ext uri="{FF2B5EF4-FFF2-40B4-BE49-F238E27FC236}">
                <a16:creationId xmlns:a16="http://schemas.microsoft.com/office/drawing/2014/main" id="{F44D5092-5FB8-4F9E-8CF1-C186B4A3D444}"/>
              </a:ext>
            </a:extLst>
          </p:cNvPr>
          <p:cNvSpPr/>
          <p:nvPr/>
        </p:nvSpPr>
        <p:spPr>
          <a:xfrm>
            <a:off x="5968939" y="1449109"/>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EON</a:t>
            </a:r>
          </a:p>
        </p:txBody>
      </p:sp>
      <p:sp>
        <p:nvSpPr>
          <p:cNvPr id="25" name="Flowchart: Magnetic Disk 24">
            <a:extLst>
              <a:ext uri="{FF2B5EF4-FFF2-40B4-BE49-F238E27FC236}">
                <a16:creationId xmlns:a16="http://schemas.microsoft.com/office/drawing/2014/main" id="{9D6A84CD-C8F8-46CC-BA06-B34B763942A0}"/>
              </a:ext>
            </a:extLst>
          </p:cNvPr>
          <p:cNvSpPr/>
          <p:nvPr/>
        </p:nvSpPr>
        <p:spPr>
          <a:xfrm>
            <a:off x="6840486" y="1449109"/>
            <a:ext cx="482094"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CDL/REDI</a:t>
            </a:r>
          </a:p>
        </p:txBody>
      </p:sp>
      <p:sp>
        <p:nvSpPr>
          <p:cNvPr id="27" name="Flowchart: Magnetic Disk 26">
            <a:extLst>
              <a:ext uri="{FF2B5EF4-FFF2-40B4-BE49-F238E27FC236}">
                <a16:creationId xmlns:a16="http://schemas.microsoft.com/office/drawing/2014/main" id="{1CBFF9CB-D1BA-46C5-9C18-859D5942CD3A}"/>
              </a:ext>
            </a:extLst>
          </p:cNvPr>
          <p:cNvSpPr/>
          <p:nvPr/>
        </p:nvSpPr>
        <p:spPr>
          <a:xfrm>
            <a:off x="10380470" y="1424610"/>
            <a:ext cx="558691"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Portal</a:t>
            </a:r>
          </a:p>
        </p:txBody>
      </p:sp>
      <p:sp>
        <p:nvSpPr>
          <p:cNvPr id="48" name="TextBox 47">
            <a:extLst>
              <a:ext uri="{FF2B5EF4-FFF2-40B4-BE49-F238E27FC236}">
                <a16:creationId xmlns:a16="http://schemas.microsoft.com/office/drawing/2014/main" id="{57273691-198C-4530-BC49-C921BA80DE99}"/>
              </a:ext>
            </a:extLst>
          </p:cNvPr>
          <p:cNvSpPr txBox="1"/>
          <p:nvPr/>
        </p:nvSpPr>
        <p:spPr>
          <a:xfrm>
            <a:off x="55461" y="824007"/>
            <a:ext cx="11328269" cy="500932"/>
          </a:xfrm>
          <a:prstGeom prst="rect">
            <a:avLst/>
          </a:prstGeom>
        </p:spPr>
        <p:txBody>
          <a:bodyPr vert="horz" wrap="square" lIns="91440" tIns="45720" rIns="91440" bIns="45720" rtlCol="0" anchor="b">
            <a:noAutofit/>
          </a:bodyPr>
          <a:lstStyle/>
          <a:p>
            <a:pPr marL="171450" indent="-171450" algn="l">
              <a:buFont typeface="Arial" panose="020B0604020202020204" pitchFamily="34" charset="0"/>
              <a:buChar char="•"/>
            </a:pPr>
            <a:r>
              <a:rPr lang="en-US" sz="1100"/>
              <a:t>For global DIA/HSIP we have communicated to Sales to create a LATAM account for quote/order </a:t>
            </a:r>
            <a:r>
              <a:rPr lang="en-US" sz="1100" u="sng"/>
              <a:t>when invoicing is required in LATAM</a:t>
            </a:r>
            <a:r>
              <a:rPr lang="en-US" sz="1100"/>
              <a:t>. </a:t>
            </a:r>
          </a:p>
          <a:p>
            <a:pPr marL="171450" indent="-171450" algn="l">
              <a:buFont typeface="Arial" panose="020B0604020202020204" pitchFamily="34" charset="0"/>
              <a:buChar char="•"/>
            </a:pPr>
            <a:r>
              <a:rPr lang="en-US" sz="1100"/>
              <a:t>Expand this communication to apply to EON &gt; Siebel 8 products so that LATAM order desk can assign B-end Siebel 8 order to global account owned by global AM.</a:t>
            </a:r>
          </a:p>
          <a:p>
            <a:pPr marL="171450" indent="-171450" algn="l">
              <a:buFont typeface="Arial" panose="020B0604020202020204" pitchFamily="34" charset="0"/>
              <a:buChar char="•"/>
            </a:pPr>
            <a:r>
              <a:rPr lang="en-US" sz="1100"/>
              <a:t>Maintains duplicate accounts but aligns </a:t>
            </a:r>
            <a:r>
              <a:rPr lang="en-US" sz="1100" u="sng"/>
              <a:t>all</a:t>
            </a:r>
            <a:r>
              <a:rPr lang="en-US" sz="1100"/>
              <a:t> accounts to a single global owner.</a:t>
            </a:r>
          </a:p>
          <a:p>
            <a:pPr marL="171450" indent="-171450" algn="l">
              <a:buFont typeface="Arial" panose="020B0604020202020204" pitchFamily="34" charset="0"/>
              <a:buChar char="•"/>
            </a:pPr>
            <a:r>
              <a:rPr lang="en-US" sz="1100"/>
              <a:t>Estimated Development LOE 2-3 sprints </a:t>
            </a:r>
            <a:r>
              <a:rPr lang="en-US" sz="1100">
                <a:solidFill>
                  <a:srgbClr val="FF0000"/>
                </a:solidFill>
              </a:rPr>
              <a:t>(TBD – Needs review with business &amp; IT stakeholders. More applications may be identified)</a:t>
            </a:r>
            <a:endParaRPr lang="en-US" sz="1100"/>
          </a:p>
        </p:txBody>
      </p:sp>
    </p:spTree>
    <p:extLst>
      <p:ext uri="{BB962C8B-B14F-4D97-AF65-F5344CB8AC3E}">
        <p14:creationId xmlns:p14="http://schemas.microsoft.com/office/powerpoint/2010/main" val="22728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F9E6F16-E449-4B8E-8467-686A1AF4282B}"/>
              </a:ext>
            </a:extLst>
          </p:cNvPr>
          <p:cNvSpPr/>
          <p:nvPr/>
        </p:nvSpPr>
        <p:spPr>
          <a:xfrm>
            <a:off x="2827610" y="2594034"/>
            <a:ext cx="2548430" cy="848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Google LLC</a:t>
            </a: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Account Owner: </a:t>
            </a:r>
            <a:r>
              <a:rPr lang="en-US" sz="1000">
                <a:solidFill>
                  <a:srgbClr val="FF0000"/>
                </a:solidFill>
              </a:rPr>
              <a:t>USA</a:t>
            </a:r>
          </a:p>
        </p:txBody>
      </p:sp>
      <p:sp>
        <p:nvSpPr>
          <p:cNvPr id="2" name="Title 1">
            <a:extLst>
              <a:ext uri="{FF2B5EF4-FFF2-40B4-BE49-F238E27FC236}">
                <a16:creationId xmlns:a16="http://schemas.microsoft.com/office/drawing/2014/main" id="{5F1CB46B-43F7-482E-980F-6817E0291A7A}"/>
              </a:ext>
            </a:extLst>
          </p:cNvPr>
          <p:cNvSpPr>
            <a:spLocks noGrp="1"/>
          </p:cNvSpPr>
          <p:nvPr>
            <p:ph type="title"/>
          </p:nvPr>
        </p:nvSpPr>
        <p:spPr>
          <a:xfrm>
            <a:off x="0" y="292247"/>
            <a:ext cx="10972800" cy="392215"/>
          </a:xfrm>
        </p:spPr>
        <p:txBody>
          <a:bodyPr>
            <a:noAutofit/>
          </a:bodyPr>
          <a:lstStyle/>
          <a:p>
            <a:r>
              <a:rPr lang="en-US" sz="2800"/>
              <a:t>Option 1: Customer Hierarchy Model – Ownership Alignment</a:t>
            </a:r>
          </a:p>
        </p:txBody>
      </p:sp>
      <p:sp>
        <p:nvSpPr>
          <p:cNvPr id="3" name="Rectangle 2">
            <a:extLst>
              <a:ext uri="{FF2B5EF4-FFF2-40B4-BE49-F238E27FC236}">
                <a16:creationId xmlns:a16="http://schemas.microsoft.com/office/drawing/2014/main" id="{D7A4F3C6-F0DF-42C5-B1E7-7EC7C6BF2BAF}"/>
              </a:ext>
            </a:extLst>
          </p:cNvPr>
          <p:cNvSpPr/>
          <p:nvPr/>
        </p:nvSpPr>
        <p:spPr>
          <a:xfrm>
            <a:off x="625522" y="1322697"/>
            <a:ext cx="3279228" cy="67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Ultimate Customer:</a:t>
            </a:r>
          </a:p>
          <a:p>
            <a:pPr algn="ctr"/>
            <a:r>
              <a:rPr lang="en-US">
                <a:solidFill>
                  <a:schemeClr val="tx1"/>
                </a:solidFill>
              </a:rPr>
              <a:t>Alphabet Inc.</a:t>
            </a:r>
          </a:p>
        </p:txBody>
      </p:sp>
      <p:sp>
        <p:nvSpPr>
          <p:cNvPr id="37" name="Rectangle 36">
            <a:extLst>
              <a:ext uri="{FF2B5EF4-FFF2-40B4-BE49-F238E27FC236}">
                <a16:creationId xmlns:a16="http://schemas.microsoft.com/office/drawing/2014/main" id="{289437C9-0BCB-429C-8EA6-86413DCFA42C}"/>
              </a:ext>
            </a:extLst>
          </p:cNvPr>
          <p:cNvSpPr/>
          <p:nvPr/>
        </p:nvSpPr>
        <p:spPr>
          <a:xfrm>
            <a:off x="76515" y="3301413"/>
            <a:ext cx="2548430" cy="920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Google Argentina</a:t>
            </a:r>
          </a:p>
          <a:p>
            <a:pPr algn="ctr"/>
            <a:r>
              <a:rPr lang="en-US" sz="1000" b="1">
                <a:solidFill>
                  <a:schemeClr val="tx1"/>
                </a:solidFill>
              </a:rPr>
              <a:t>Legal Address: </a:t>
            </a:r>
            <a:r>
              <a:rPr lang="en-US" sz="1000">
                <a:solidFill>
                  <a:schemeClr val="tx1"/>
                </a:solidFill>
              </a:rPr>
              <a:t>Argentina</a:t>
            </a:r>
          </a:p>
          <a:p>
            <a:pPr algn="ctr"/>
            <a:r>
              <a:rPr lang="en-US" sz="1000" b="1">
                <a:solidFill>
                  <a:schemeClr val="tx1"/>
                </a:solidFill>
              </a:rPr>
              <a:t>Account Owner: </a:t>
            </a:r>
            <a:r>
              <a:rPr lang="en-US" sz="1000">
                <a:solidFill>
                  <a:srgbClr val="FF0000"/>
                </a:solidFill>
              </a:rPr>
              <a:t>Michael</a:t>
            </a:r>
          </a:p>
          <a:p>
            <a:pPr algn="ctr"/>
            <a:r>
              <a:rPr lang="en-US" sz="1000" b="1">
                <a:solidFill>
                  <a:schemeClr val="tx1"/>
                </a:solidFill>
              </a:rPr>
              <a:t>LATAM B-End AM: </a:t>
            </a:r>
            <a:r>
              <a:rPr lang="en-US" sz="1000">
                <a:solidFill>
                  <a:srgbClr val="FF0000"/>
                </a:solidFill>
              </a:rPr>
              <a:t>Paula</a:t>
            </a:r>
          </a:p>
          <a:p>
            <a:pPr algn="ctr"/>
            <a:r>
              <a:rPr lang="en-US" sz="1000" b="1">
                <a:solidFill>
                  <a:schemeClr val="tx1"/>
                </a:solidFill>
              </a:rPr>
              <a:t>Operating Unit: </a:t>
            </a:r>
            <a:r>
              <a:rPr lang="en-US" sz="1000">
                <a:solidFill>
                  <a:srgbClr val="FF0000"/>
                </a:solidFill>
              </a:rPr>
              <a:t>ARG</a:t>
            </a:r>
          </a:p>
        </p:txBody>
      </p:sp>
      <p:cxnSp>
        <p:nvCxnSpPr>
          <p:cNvPr id="8" name="Straight Arrow Connector 7">
            <a:extLst>
              <a:ext uri="{FF2B5EF4-FFF2-40B4-BE49-F238E27FC236}">
                <a16:creationId xmlns:a16="http://schemas.microsoft.com/office/drawing/2014/main" id="{184E44A1-47ED-4C66-A8FC-003506BAA5F6}"/>
              </a:ext>
            </a:extLst>
          </p:cNvPr>
          <p:cNvCxnSpPr>
            <a:cxnSpLocks/>
            <a:stCxn id="37" idx="0"/>
          </p:cNvCxnSpPr>
          <p:nvPr/>
        </p:nvCxnSpPr>
        <p:spPr>
          <a:xfrm flipV="1">
            <a:off x="1350730" y="2000615"/>
            <a:ext cx="0" cy="130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A0A283-1639-45A5-8103-8D6DC7242FB2}"/>
              </a:ext>
            </a:extLst>
          </p:cNvPr>
          <p:cNvCxnSpPr>
            <a:cxnSpLocks/>
          </p:cNvCxnSpPr>
          <p:nvPr/>
        </p:nvCxnSpPr>
        <p:spPr>
          <a:xfrm flipV="1">
            <a:off x="3539353" y="1989521"/>
            <a:ext cx="0" cy="604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368A06-1885-494A-A02A-FB7FEF1FBC1B}"/>
              </a:ext>
            </a:extLst>
          </p:cNvPr>
          <p:cNvSpPr txBox="1"/>
          <p:nvPr/>
        </p:nvSpPr>
        <p:spPr>
          <a:xfrm>
            <a:off x="7100796" y="1146519"/>
            <a:ext cx="4889795" cy="4893647"/>
          </a:xfrm>
          <a:prstGeom prst="rect">
            <a:avLst/>
          </a:prstGeom>
          <a:noFill/>
        </p:spPr>
        <p:txBody>
          <a:bodyPr wrap="square">
            <a:spAutoFit/>
          </a:bodyPr>
          <a:lstStyle/>
          <a:p>
            <a:r>
              <a:rPr lang="en-US" sz="1200" b="1"/>
              <a:t>Sales Processes:</a:t>
            </a:r>
            <a:endParaRPr lang="en-US" sz="1200"/>
          </a:p>
          <a:p>
            <a:pPr marL="171450" indent="-171450">
              <a:buFont typeface="Arial" panose="020B0604020202020204" pitchFamily="34" charset="0"/>
              <a:buChar char="•"/>
            </a:pPr>
            <a:r>
              <a:rPr lang="en-US" sz="1200" u="sng"/>
              <a:t>NA Sold – service &amp; billing in Argentina</a:t>
            </a:r>
          </a:p>
          <a:p>
            <a:pPr marL="628650" lvl="1" indent="-171450">
              <a:buFont typeface="Arial" panose="020B0604020202020204" pitchFamily="34" charset="0"/>
              <a:buChar char="•"/>
            </a:pPr>
            <a:r>
              <a:rPr lang="en-US" sz="1200"/>
              <a:t>NA Sales creates local LATAM customer account and is the owner</a:t>
            </a:r>
          </a:p>
          <a:p>
            <a:pPr marL="1085850" lvl="2" indent="-171450">
              <a:buFont typeface="Arial" panose="020B0604020202020204" pitchFamily="34" charset="0"/>
              <a:buChar char="•"/>
            </a:pPr>
            <a:r>
              <a:rPr lang="en-US" sz="1200"/>
              <a:t>Local LATAM account associated to same ultimate customer</a:t>
            </a:r>
          </a:p>
          <a:p>
            <a:pPr marL="628650" lvl="1" indent="-171450">
              <a:buFont typeface="Arial" panose="020B0604020202020204" pitchFamily="34" charset="0"/>
              <a:buChar char="•"/>
            </a:pPr>
            <a:r>
              <a:rPr lang="en-US" sz="1200"/>
              <a:t>LATAM account manager/sales support is added to the account team</a:t>
            </a:r>
          </a:p>
          <a:p>
            <a:pPr marL="1085850" lvl="2" indent="-171450">
              <a:buFont typeface="Arial" panose="020B0604020202020204" pitchFamily="34" charset="0"/>
              <a:buChar char="•"/>
            </a:pPr>
            <a:r>
              <a:rPr lang="en-US" sz="1200"/>
              <a:t>Anyone on the account team can create an opportunity &amp; quote.</a:t>
            </a:r>
          </a:p>
          <a:p>
            <a:pPr marL="628650" lvl="1" indent="-171450">
              <a:buFont typeface="Arial" panose="020B0604020202020204" pitchFamily="34" charset="0"/>
              <a:buChar char="•"/>
            </a:pPr>
            <a:r>
              <a:rPr lang="en-US" sz="1200"/>
              <a:t>Argentina BAN created against Argentina customer account</a:t>
            </a:r>
          </a:p>
          <a:p>
            <a:pPr marL="1085850" lvl="2" indent="-171450">
              <a:buFont typeface="Arial" panose="020B0604020202020204" pitchFamily="34" charset="0"/>
              <a:buChar char="•"/>
            </a:pPr>
            <a:r>
              <a:rPr lang="en-US" sz="1200"/>
              <a:t>LATAM account manager assigned to BAN </a:t>
            </a:r>
          </a:p>
          <a:p>
            <a:pPr marL="1085850" lvl="2"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u="sng"/>
              <a:t>LATAM Sold – service &amp; billing in LATAM, existing global account</a:t>
            </a:r>
          </a:p>
          <a:p>
            <a:pPr marL="628650" lvl="1" indent="-171450">
              <a:buFont typeface="Arial" panose="020B0604020202020204" pitchFamily="34" charset="0"/>
              <a:buChar char="•"/>
            </a:pPr>
            <a:r>
              <a:rPr lang="en-US" sz="1200"/>
              <a:t>LATAM contacts global account owner to be added to account team.</a:t>
            </a:r>
          </a:p>
          <a:p>
            <a:pPr marL="628650" lvl="1" indent="-171450">
              <a:buFont typeface="Arial" panose="020B0604020202020204" pitchFamily="34" charset="0"/>
              <a:buChar char="•"/>
            </a:pPr>
            <a:r>
              <a:rPr lang="en-US" sz="1200"/>
              <a:t>Global account owner creates local LATAM account if needed for quoting/ordering in Siebel 8. LATAM is added to account team.</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endParaRPr lang="en-US" sz="1200" u="sng"/>
          </a:p>
          <a:p>
            <a:pPr marL="171450" indent="-171450">
              <a:buFont typeface="Arial" panose="020B0604020202020204" pitchFamily="34" charset="0"/>
              <a:buChar char="•"/>
            </a:pPr>
            <a:r>
              <a:rPr lang="en-US" sz="1200" u="sng"/>
              <a:t>LATAM Sold – service &amp; billing in LATAM, no global account</a:t>
            </a:r>
          </a:p>
          <a:p>
            <a:pPr marL="628650" lvl="1" indent="-171450">
              <a:buFont typeface="Arial" panose="020B0604020202020204" pitchFamily="34" charset="0"/>
              <a:buChar char="•"/>
            </a:pPr>
            <a:r>
              <a:rPr lang="en-US" sz="1200"/>
              <a:t>LATAM can continue to create separate customer accounts/BANs for each legal entity - BAU</a:t>
            </a:r>
          </a:p>
          <a:p>
            <a:pPr marL="171450" indent="-171450">
              <a:buFont typeface="Arial" panose="020B0604020202020204" pitchFamily="34" charset="0"/>
              <a:buChar char="•"/>
            </a:pPr>
            <a:endParaRPr lang="en-US" sz="1200"/>
          </a:p>
        </p:txBody>
      </p:sp>
      <p:sp>
        <p:nvSpPr>
          <p:cNvPr id="56" name="Rectangle 55">
            <a:extLst>
              <a:ext uri="{FF2B5EF4-FFF2-40B4-BE49-F238E27FC236}">
                <a16:creationId xmlns:a16="http://schemas.microsoft.com/office/drawing/2014/main" id="{E669E370-3036-472E-B51D-3D67440E2734}"/>
              </a:ext>
            </a:extLst>
          </p:cNvPr>
          <p:cNvSpPr/>
          <p:nvPr/>
        </p:nvSpPr>
        <p:spPr>
          <a:xfrm>
            <a:off x="2284192" y="3894833"/>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a:t>
            </a:r>
            <a:r>
              <a:rPr lang="en-US" sz="1200" b="1" err="1">
                <a:solidFill>
                  <a:schemeClr val="tx2">
                    <a:lumMod val="60000"/>
                    <a:lumOff val="40000"/>
                  </a:schemeClr>
                </a:solidFill>
              </a:rPr>
              <a:t>Arg</a:t>
            </a:r>
            <a:endParaRPr lang="en-US" sz="1200" b="1">
              <a:solidFill>
                <a:schemeClr val="tx2">
                  <a:lumMod val="60000"/>
                  <a:lumOff val="40000"/>
                </a:schemeClr>
              </a:solidFill>
            </a:endParaRP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Operating Unit: </a:t>
            </a:r>
            <a:r>
              <a:rPr lang="en-US" sz="1000">
                <a:solidFill>
                  <a:schemeClr val="tx1"/>
                </a:solidFill>
              </a:rPr>
              <a:t>ARG</a:t>
            </a:r>
          </a:p>
          <a:p>
            <a:pPr algn="ctr"/>
            <a:r>
              <a:rPr lang="en-US" sz="1000" b="1">
                <a:solidFill>
                  <a:schemeClr val="tx1"/>
                </a:solidFill>
              </a:rPr>
              <a:t>Account Manager: </a:t>
            </a:r>
            <a:r>
              <a:rPr lang="en-US" sz="1000">
                <a:solidFill>
                  <a:srgbClr val="FF0000"/>
                </a:solidFill>
              </a:rPr>
              <a:t>ARG</a:t>
            </a:r>
          </a:p>
          <a:p>
            <a:pPr algn="ctr"/>
            <a:r>
              <a:rPr lang="en-US" sz="1000" b="1">
                <a:solidFill>
                  <a:schemeClr val="tx1"/>
                </a:solidFill>
              </a:rPr>
              <a:t>Currency</a:t>
            </a:r>
            <a:r>
              <a:rPr lang="en-US" sz="1000">
                <a:solidFill>
                  <a:srgbClr val="FF0000"/>
                </a:solidFill>
              </a:rPr>
              <a:t>: ARS</a:t>
            </a:r>
          </a:p>
        </p:txBody>
      </p:sp>
      <p:sp>
        <p:nvSpPr>
          <p:cNvPr id="57" name="Rectangle 56">
            <a:extLst>
              <a:ext uri="{FF2B5EF4-FFF2-40B4-BE49-F238E27FC236}">
                <a16:creationId xmlns:a16="http://schemas.microsoft.com/office/drawing/2014/main" id="{C3B0CB2D-2404-4E70-BD01-4D130E146395}"/>
              </a:ext>
            </a:extLst>
          </p:cNvPr>
          <p:cNvSpPr/>
          <p:nvPr/>
        </p:nvSpPr>
        <p:spPr>
          <a:xfrm>
            <a:off x="4998328" y="3191916"/>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Switzerland</a:t>
            </a:r>
          </a:p>
          <a:p>
            <a:pPr algn="ctr"/>
            <a:r>
              <a:rPr lang="en-US" sz="1000" b="1">
                <a:solidFill>
                  <a:schemeClr val="tx1"/>
                </a:solidFill>
              </a:rPr>
              <a:t>HQ/Legal Address: </a:t>
            </a:r>
            <a:r>
              <a:rPr lang="en-US" sz="1000">
                <a:solidFill>
                  <a:schemeClr val="tx1"/>
                </a:solidFill>
              </a:rPr>
              <a:t>Switz.</a:t>
            </a:r>
          </a:p>
          <a:p>
            <a:pPr algn="ctr"/>
            <a:r>
              <a:rPr lang="en-US" sz="1000" b="1">
                <a:solidFill>
                  <a:schemeClr val="tx1"/>
                </a:solidFill>
              </a:rPr>
              <a:t>Currency</a:t>
            </a:r>
            <a:r>
              <a:rPr lang="en-US" sz="1000">
                <a:solidFill>
                  <a:schemeClr val="tx1"/>
                </a:solidFill>
              </a:rPr>
              <a:t>: EUR</a:t>
            </a:r>
          </a:p>
        </p:txBody>
      </p:sp>
      <p:sp>
        <p:nvSpPr>
          <p:cNvPr id="58" name="Rectangle 57">
            <a:extLst>
              <a:ext uri="{FF2B5EF4-FFF2-40B4-BE49-F238E27FC236}">
                <a16:creationId xmlns:a16="http://schemas.microsoft.com/office/drawing/2014/main" id="{50AF450A-6DE8-42BB-9579-7DF2B980E371}"/>
              </a:ext>
            </a:extLst>
          </p:cNvPr>
          <p:cNvSpPr/>
          <p:nvPr/>
        </p:nvSpPr>
        <p:spPr>
          <a:xfrm>
            <a:off x="4998327" y="2164825"/>
            <a:ext cx="1817633" cy="858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LLC</a:t>
            </a: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Currency</a:t>
            </a:r>
            <a:r>
              <a:rPr lang="en-US" sz="1000">
                <a:solidFill>
                  <a:schemeClr val="tx1"/>
                </a:solidFill>
              </a:rPr>
              <a:t>: USD</a:t>
            </a:r>
          </a:p>
        </p:txBody>
      </p:sp>
      <p:sp>
        <p:nvSpPr>
          <p:cNvPr id="14" name="Rectangle 13">
            <a:extLst>
              <a:ext uri="{FF2B5EF4-FFF2-40B4-BE49-F238E27FC236}">
                <a16:creationId xmlns:a16="http://schemas.microsoft.com/office/drawing/2014/main" id="{3D844409-0D64-4C68-A173-00631A80FB68}"/>
              </a:ext>
            </a:extLst>
          </p:cNvPr>
          <p:cNvSpPr/>
          <p:nvPr/>
        </p:nvSpPr>
        <p:spPr>
          <a:xfrm>
            <a:off x="807312" y="5048506"/>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Siebel 8</a:t>
            </a:r>
          </a:p>
          <a:p>
            <a:pPr algn="ctr"/>
            <a:r>
              <a:rPr lang="en-US" sz="1000" b="1">
                <a:solidFill>
                  <a:schemeClr val="tx1"/>
                </a:solidFill>
              </a:rPr>
              <a:t>Account Owner: </a:t>
            </a:r>
            <a:r>
              <a:rPr lang="en-US" sz="1000">
                <a:solidFill>
                  <a:srgbClr val="FF0000"/>
                </a:solidFill>
              </a:rPr>
              <a:t>Michael</a:t>
            </a:r>
          </a:p>
          <a:p>
            <a:pPr algn="ctr"/>
            <a:r>
              <a:rPr lang="en-US" sz="1000" b="1">
                <a:solidFill>
                  <a:schemeClr val="tx1"/>
                </a:solidFill>
              </a:rPr>
              <a:t>Allow LATAM B-end </a:t>
            </a:r>
            <a:r>
              <a:rPr lang="en-US" sz="1000">
                <a:solidFill>
                  <a:srgbClr val="FF0000"/>
                </a:solidFill>
              </a:rPr>
              <a:t>Paula</a:t>
            </a:r>
            <a:r>
              <a:rPr lang="en-US" sz="1000" b="1">
                <a:solidFill>
                  <a:schemeClr val="tx1"/>
                </a:solidFill>
              </a:rPr>
              <a:t> to create quote</a:t>
            </a:r>
          </a:p>
          <a:p>
            <a:pPr algn="ctr"/>
            <a:endParaRPr lang="en-US" sz="1000">
              <a:solidFill>
                <a:srgbClr val="FF0000"/>
              </a:solidFill>
            </a:endParaRPr>
          </a:p>
        </p:txBody>
      </p:sp>
      <p:cxnSp>
        <p:nvCxnSpPr>
          <p:cNvPr id="15" name="Straight Arrow Connector 14">
            <a:extLst>
              <a:ext uri="{FF2B5EF4-FFF2-40B4-BE49-F238E27FC236}">
                <a16:creationId xmlns:a16="http://schemas.microsoft.com/office/drawing/2014/main" id="{BDB56AB1-E6C2-4706-B9EF-8EAA58AD814B}"/>
              </a:ext>
            </a:extLst>
          </p:cNvPr>
          <p:cNvCxnSpPr>
            <a:cxnSpLocks/>
            <a:stCxn id="14" idx="0"/>
          </p:cNvCxnSpPr>
          <p:nvPr/>
        </p:nvCxnSpPr>
        <p:spPr>
          <a:xfrm flipV="1">
            <a:off x="1716129" y="4222143"/>
            <a:ext cx="0" cy="8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87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0F21704-3A64-4B58-9C8E-51CB1842F429}"/>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Option 1: Global Account Alignment by Process</a:t>
            </a:r>
          </a:p>
        </p:txBody>
      </p:sp>
      <p:cxnSp>
        <p:nvCxnSpPr>
          <p:cNvPr id="13" name="Straight Connector 12">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7602E81-7D19-423F-A326-435643506A60}"/>
              </a:ext>
            </a:extLst>
          </p:cNvPr>
          <p:cNvSpPr>
            <a:spLocks noGrp="1"/>
          </p:cNvSpPr>
          <p:nvPr>
            <p:ph sz="half" idx="1"/>
          </p:nvPr>
        </p:nvSpPr>
        <p:spPr>
          <a:xfrm>
            <a:off x="4976030" y="963507"/>
            <a:ext cx="6250940" cy="2304627"/>
          </a:xfrm>
          <a:custGeom>
            <a:avLst/>
            <a:gdLst>
              <a:gd name="connsiteX0" fmla="*/ 0 w 5410200"/>
              <a:gd name="connsiteY0" fmla="*/ 0 h 4351339"/>
              <a:gd name="connsiteX1" fmla="*/ 432816 w 5410200"/>
              <a:gd name="connsiteY1" fmla="*/ 0 h 4351339"/>
              <a:gd name="connsiteX2" fmla="*/ 973836 w 5410200"/>
              <a:gd name="connsiteY2" fmla="*/ 0 h 4351339"/>
              <a:gd name="connsiteX3" fmla="*/ 1568958 w 5410200"/>
              <a:gd name="connsiteY3" fmla="*/ 0 h 4351339"/>
              <a:gd name="connsiteX4" fmla="*/ 1947672 w 5410200"/>
              <a:gd name="connsiteY4" fmla="*/ 0 h 4351339"/>
              <a:gd name="connsiteX5" fmla="*/ 2326386 w 5410200"/>
              <a:gd name="connsiteY5" fmla="*/ 0 h 4351339"/>
              <a:gd name="connsiteX6" fmla="*/ 2975610 w 5410200"/>
              <a:gd name="connsiteY6" fmla="*/ 0 h 4351339"/>
              <a:gd name="connsiteX7" fmla="*/ 3516630 w 5410200"/>
              <a:gd name="connsiteY7" fmla="*/ 0 h 4351339"/>
              <a:gd name="connsiteX8" fmla="*/ 3895344 w 5410200"/>
              <a:gd name="connsiteY8" fmla="*/ 0 h 4351339"/>
              <a:gd name="connsiteX9" fmla="*/ 4436364 w 5410200"/>
              <a:gd name="connsiteY9" fmla="*/ 0 h 4351339"/>
              <a:gd name="connsiteX10" fmla="*/ 5410200 w 5410200"/>
              <a:gd name="connsiteY10" fmla="*/ 0 h 4351339"/>
              <a:gd name="connsiteX11" fmla="*/ 5410200 w 5410200"/>
              <a:gd name="connsiteY11" fmla="*/ 500404 h 4351339"/>
              <a:gd name="connsiteX12" fmla="*/ 5410200 w 5410200"/>
              <a:gd name="connsiteY12" fmla="*/ 1044321 h 4351339"/>
              <a:gd name="connsiteX13" fmla="*/ 5410200 w 5410200"/>
              <a:gd name="connsiteY13" fmla="*/ 1457699 h 4351339"/>
              <a:gd name="connsiteX14" fmla="*/ 5410200 w 5410200"/>
              <a:gd name="connsiteY14" fmla="*/ 2088643 h 4351339"/>
              <a:gd name="connsiteX15" fmla="*/ 5410200 w 5410200"/>
              <a:gd name="connsiteY15" fmla="*/ 2632560 h 4351339"/>
              <a:gd name="connsiteX16" fmla="*/ 5410200 w 5410200"/>
              <a:gd name="connsiteY16" fmla="*/ 3263504 h 4351339"/>
              <a:gd name="connsiteX17" fmla="*/ 5410200 w 5410200"/>
              <a:gd name="connsiteY17" fmla="*/ 3763908 h 4351339"/>
              <a:gd name="connsiteX18" fmla="*/ 5410200 w 5410200"/>
              <a:gd name="connsiteY18" fmla="*/ 4351339 h 4351339"/>
              <a:gd name="connsiteX19" fmla="*/ 4869180 w 5410200"/>
              <a:gd name="connsiteY19" fmla="*/ 4351339 h 4351339"/>
              <a:gd name="connsiteX20" fmla="*/ 4328160 w 5410200"/>
              <a:gd name="connsiteY20" fmla="*/ 4351339 h 4351339"/>
              <a:gd name="connsiteX21" fmla="*/ 3949446 w 5410200"/>
              <a:gd name="connsiteY21" fmla="*/ 4351339 h 4351339"/>
              <a:gd name="connsiteX22" fmla="*/ 3408426 w 5410200"/>
              <a:gd name="connsiteY22" fmla="*/ 4351339 h 4351339"/>
              <a:gd name="connsiteX23" fmla="*/ 2921508 w 5410200"/>
              <a:gd name="connsiteY23" fmla="*/ 4351339 h 4351339"/>
              <a:gd name="connsiteX24" fmla="*/ 2434590 w 5410200"/>
              <a:gd name="connsiteY24" fmla="*/ 4351339 h 4351339"/>
              <a:gd name="connsiteX25" fmla="*/ 1947672 w 5410200"/>
              <a:gd name="connsiteY25" fmla="*/ 4351339 h 4351339"/>
              <a:gd name="connsiteX26" fmla="*/ 1460754 w 5410200"/>
              <a:gd name="connsiteY26" fmla="*/ 4351339 h 4351339"/>
              <a:gd name="connsiteX27" fmla="*/ 865632 w 5410200"/>
              <a:gd name="connsiteY27" fmla="*/ 4351339 h 4351339"/>
              <a:gd name="connsiteX28" fmla="*/ 0 w 5410200"/>
              <a:gd name="connsiteY28" fmla="*/ 4351339 h 4351339"/>
              <a:gd name="connsiteX29" fmla="*/ 0 w 5410200"/>
              <a:gd name="connsiteY29" fmla="*/ 3937962 h 4351339"/>
              <a:gd name="connsiteX30" fmla="*/ 0 w 5410200"/>
              <a:gd name="connsiteY30" fmla="*/ 3437558 h 4351339"/>
              <a:gd name="connsiteX31" fmla="*/ 0 w 5410200"/>
              <a:gd name="connsiteY31" fmla="*/ 2850127 h 4351339"/>
              <a:gd name="connsiteX32" fmla="*/ 0 w 5410200"/>
              <a:gd name="connsiteY32" fmla="*/ 2219183 h 4351339"/>
              <a:gd name="connsiteX33" fmla="*/ 0 w 5410200"/>
              <a:gd name="connsiteY33" fmla="*/ 1805806 h 4351339"/>
              <a:gd name="connsiteX34" fmla="*/ 0 w 5410200"/>
              <a:gd name="connsiteY34" fmla="*/ 1392428 h 4351339"/>
              <a:gd name="connsiteX35" fmla="*/ 0 w 5410200"/>
              <a:gd name="connsiteY35" fmla="*/ 761484 h 4351339"/>
              <a:gd name="connsiteX36" fmla="*/ 0 w 5410200"/>
              <a:gd name="connsiteY36" fmla="*/ 0 h 4351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410200" h="4351339" fill="none" extrusionOk="0">
                <a:moveTo>
                  <a:pt x="0" y="0"/>
                </a:moveTo>
                <a:cubicBezTo>
                  <a:pt x="180191" y="-46839"/>
                  <a:pt x="256771" y="10922"/>
                  <a:pt x="432816" y="0"/>
                </a:cubicBezTo>
                <a:cubicBezTo>
                  <a:pt x="608861" y="-10922"/>
                  <a:pt x="750251" y="12650"/>
                  <a:pt x="973836" y="0"/>
                </a:cubicBezTo>
                <a:cubicBezTo>
                  <a:pt x="1197421" y="-12650"/>
                  <a:pt x="1374114" y="44449"/>
                  <a:pt x="1568958" y="0"/>
                </a:cubicBezTo>
                <a:cubicBezTo>
                  <a:pt x="1763802" y="-44449"/>
                  <a:pt x="1816391" y="26919"/>
                  <a:pt x="1947672" y="0"/>
                </a:cubicBezTo>
                <a:cubicBezTo>
                  <a:pt x="2078953" y="-26919"/>
                  <a:pt x="2181906" y="24209"/>
                  <a:pt x="2326386" y="0"/>
                </a:cubicBezTo>
                <a:cubicBezTo>
                  <a:pt x="2470866" y="-24209"/>
                  <a:pt x="2745544" y="43363"/>
                  <a:pt x="2975610" y="0"/>
                </a:cubicBezTo>
                <a:cubicBezTo>
                  <a:pt x="3205676" y="-43363"/>
                  <a:pt x="3295465" y="26971"/>
                  <a:pt x="3516630" y="0"/>
                </a:cubicBezTo>
                <a:cubicBezTo>
                  <a:pt x="3737795" y="-26971"/>
                  <a:pt x="3721034" y="25766"/>
                  <a:pt x="3895344" y="0"/>
                </a:cubicBezTo>
                <a:cubicBezTo>
                  <a:pt x="4069654" y="-25766"/>
                  <a:pt x="4203132" y="2419"/>
                  <a:pt x="4436364" y="0"/>
                </a:cubicBezTo>
                <a:cubicBezTo>
                  <a:pt x="4669596" y="-2419"/>
                  <a:pt x="5001266" y="7438"/>
                  <a:pt x="5410200" y="0"/>
                </a:cubicBezTo>
                <a:cubicBezTo>
                  <a:pt x="5467121" y="215723"/>
                  <a:pt x="5378121" y="273309"/>
                  <a:pt x="5410200" y="500404"/>
                </a:cubicBezTo>
                <a:cubicBezTo>
                  <a:pt x="5442279" y="727499"/>
                  <a:pt x="5399250" y="924359"/>
                  <a:pt x="5410200" y="1044321"/>
                </a:cubicBezTo>
                <a:cubicBezTo>
                  <a:pt x="5421150" y="1164283"/>
                  <a:pt x="5370545" y="1353596"/>
                  <a:pt x="5410200" y="1457699"/>
                </a:cubicBezTo>
                <a:cubicBezTo>
                  <a:pt x="5449855" y="1561802"/>
                  <a:pt x="5337708" y="1850993"/>
                  <a:pt x="5410200" y="2088643"/>
                </a:cubicBezTo>
                <a:cubicBezTo>
                  <a:pt x="5482692" y="2326293"/>
                  <a:pt x="5361438" y="2516920"/>
                  <a:pt x="5410200" y="2632560"/>
                </a:cubicBezTo>
                <a:cubicBezTo>
                  <a:pt x="5458962" y="2748200"/>
                  <a:pt x="5393530" y="3044492"/>
                  <a:pt x="5410200" y="3263504"/>
                </a:cubicBezTo>
                <a:cubicBezTo>
                  <a:pt x="5426870" y="3482516"/>
                  <a:pt x="5396086" y="3519369"/>
                  <a:pt x="5410200" y="3763908"/>
                </a:cubicBezTo>
                <a:cubicBezTo>
                  <a:pt x="5424314" y="4008447"/>
                  <a:pt x="5400686" y="4167411"/>
                  <a:pt x="5410200" y="4351339"/>
                </a:cubicBezTo>
                <a:cubicBezTo>
                  <a:pt x="5179549" y="4394872"/>
                  <a:pt x="5108506" y="4331151"/>
                  <a:pt x="4869180" y="4351339"/>
                </a:cubicBezTo>
                <a:cubicBezTo>
                  <a:pt x="4629854" y="4371527"/>
                  <a:pt x="4561757" y="4314321"/>
                  <a:pt x="4328160" y="4351339"/>
                </a:cubicBezTo>
                <a:cubicBezTo>
                  <a:pt x="4094563" y="4388357"/>
                  <a:pt x="4026164" y="4327783"/>
                  <a:pt x="3949446" y="4351339"/>
                </a:cubicBezTo>
                <a:cubicBezTo>
                  <a:pt x="3872728" y="4374895"/>
                  <a:pt x="3630665" y="4346597"/>
                  <a:pt x="3408426" y="4351339"/>
                </a:cubicBezTo>
                <a:cubicBezTo>
                  <a:pt x="3186187" y="4356081"/>
                  <a:pt x="3113594" y="4335053"/>
                  <a:pt x="2921508" y="4351339"/>
                </a:cubicBezTo>
                <a:cubicBezTo>
                  <a:pt x="2729422" y="4367625"/>
                  <a:pt x="2640975" y="4342312"/>
                  <a:pt x="2434590" y="4351339"/>
                </a:cubicBezTo>
                <a:cubicBezTo>
                  <a:pt x="2228205" y="4360366"/>
                  <a:pt x="2115247" y="4340444"/>
                  <a:pt x="1947672" y="4351339"/>
                </a:cubicBezTo>
                <a:cubicBezTo>
                  <a:pt x="1780097" y="4362234"/>
                  <a:pt x="1684512" y="4321482"/>
                  <a:pt x="1460754" y="4351339"/>
                </a:cubicBezTo>
                <a:cubicBezTo>
                  <a:pt x="1236996" y="4381196"/>
                  <a:pt x="995178" y="4335877"/>
                  <a:pt x="865632" y="4351339"/>
                </a:cubicBezTo>
                <a:cubicBezTo>
                  <a:pt x="736086" y="4366801"/>
                  <a:pt x="383084" y="4273581"/>
                  <a:pt x="0" y="4351339"/>
                </a:cubicBezTo>
                <a:cubicBezTo>
                  <a:pt x="-42749" y="4164101"/>
                  <a:pt x="15154" y="4046468"/>
                  <a:pt x="0" y="3937962"/>
                </a:cubicBezTo>
                <a:cubicBezTo>
                  <a:pt x="-15154" y="3829456"/>
                  <a:pt x="24112" y="3573898"/>
                  <a:pt x="0" y="3437558"/>
                </a:cubicBezTo>
                <a:cubicBezTo>
                  <a:pt x="-24112" y="3301218"/>
                  <a:pt x="1943" y="3071474"/>
                  <a:pt x="0" y="2850127"/>
                </a:cubicBezTo>
                <a:cubicBezTo>
                  <a:pt x="-1943" y="2628780"/>
                  <a:pt x="59513" y="2369115"/>
                  <a:pt x="0" y="2219183"/>
                </a:cubicBezTo>
                <a:cubicBezTo>
                  <a:pt x="-59513" y="2069251"/>
                  <a:pt x="13428" y="1918740"/>
                  <a:pt x="0" y="1805806"/>
                </a:cubicBezTo>
                <a:cubicBezTo>
                  <a:pt x="-13428" y="1692872"/>
                  <a:pt x="32598" y="1513526"/>
                  <a:pt x="0" y="1392428"/>
                </a:cubicBezTo>
                <a:cubicBezTo>
                  <a:pt x="-32598" y="1271330"/>
                  <a:pt x="40580" y="1057755"/>
                  <a:pt x="0" y="761484"/>
                </a:cubicBezTo>
                <a:cubicBezTo>
                  <a:pt x="-40580" y="465213"/>
                  <a:pt x="69887" y="336444"/>
                  <a:pt x="0" y="0"/>
                </a:cubicBezTo>
                <a:close/>
              </a:path>
              <a:path w="5410200" h="4351339" stroke="0" extrusionOk="0">
                <a:moveTo>
                  <a:pt x="0" y="0"/>
                </a:moveTo>
                <a:cubicBezTo>
                  <a:pt x="207496" y="-56593"/>
                  <a:pt x="355112" y="4144"/>
                  <a:pt x="486918" y="0"/>
                </a:cubicBezTo>
                <a:cubicBezTo>
                  <a:pt x="618724" y="-4144"/>
                  <a:pt x="772404" y="41041"/>
                  <a:pt x="865632" y="0"/>
                </a:cubicBezTo>
                <a:cubicBezTo>
                  <a:pt x="958860" y="-41041"/>
                  <a:pt x="1222360" y="12311"/>
                  <a:pt x="1514856" y="0"/>
                </a:cubicBezTo>
                <a:cubicBezTo>
                  <a:pt x="1807352" y="-12311"/>
                  <a:pt x="1802457" y="55524"/>
                  <a:pt x="2001774" y="0"/>
                </a:cubicBezTo>
                <a:cubicBezTo>
                  <a:pt x="2201091" y="-55524"/>
                  <a:pt x="2256564" y="226"/>
                  <a:pt x="2488692" y="0"/>
                </a:cubicBezTo>
                <a:cubicBezTo>
                  <a:pt x="2720820" y="-226"/>
                  <a:pt x="2983528" y="48361"/>
                  <a:pt x="3137916" y="0"/>
                </a:cubicBezTo>
                <a:cubicBezTo>
                  <a:pt x="3292304" y="-48361"/>
                  <a:pt x="3413939" y="40583"/>
                  <a:pt x="3570732" y="0"/>
                </a:cubicBezTo>
                <a:cubicBezTo>
                  <a:pt x="3727525" y="-40583"/>
                  <a:pt x="4004067" y="38742"/>
                  <a:pt x="4219956" y="0"/>
                </a:cubicBezTo>
                <a:cubicBezTo>
                  <a:pt x="4435845" y="-38742"/>
                  <a:pt x="4625690" y="76212"/>
                  <a:pt x="4869180" y="0"/>
                </a:cubicBezTo>
                <a:cubicBezTo>
                  <a:pt x="5112670" y="-76212"/>
                  <a:pt x="5300989" y="47209"/>
                  <a:pt x="5410200" y="0"/>
                </a:cubicBezTo>
                <a:cubicBezTo>
                  <a:pt x="5456973" y="285966"/>
                  <a:pt x="5337952" y="353411"/>
                  <a:pt x="5410200" y="630944"/>
                </a:cubicBezTo>
                <a:cubicBezTo>
                  <a:pt x="5482448" y="908477"/>
                  <a:pt x="5400041" y="982600"/>
                  <a:pt x="5410200" y="1218375"/>
                </a:cubicBezTo>
                <a:cubicBezTo>
                  <a:pt x="5420359" y="1454150"/>
                  <a:pt x="5400793" y="1460008"/>
                  <a:pt x="5410200" y="1631752"/>
                </a:cubicBezTo>
                <a:cubicBezTo>
                  <a:pt x="5419607" y="1803496"/>
                  <a:pt x="5365567" y="1913296"/>
                  <a:pt x="5410200" y="2175670"/>
                </a:cubicBezTo>
                <a:cubicBezTo>
                  <a:pt x="5454833" y="2438044"/>
                  <a:pt x="5377180" y="2467066"/>
                  <a:pt x="5410200" y="2719587"/>
                </a:cubicBezTo>
                <a:cubicBezTo>
                  <a:pt x="5443220" y="2972108"/>
                  <a:pt x="5409147" y="3033672"/>
                  <a:pt x="5410200" y="3263504"/>
                </a:cubicBezTo>
                <a:cubicBezTo>
                  <a:pt x="5411253" y="3493336"/>
                  <a:pt x="5405560" y="3569932"/>
                  <a:pt x="5410200" y="3850935"/>
                </a:cubicBezTo>
                <a:cubicBezTo>
                  <a:pt x="5414840" y="4131938"/>
                  <a:pt x="5405718" y="4128870"/>
                  <a:pt x="5410200" y="4351339"/>
                </a:cubicBezTo>
                <a:cubicBezTo>
                  <a:pt x="5154492" y="4358064"/>
                  <a:pt x="4957161" y="4322007"/>
                  <a:pt x="4815078" y="4351339"/>
                </a:cubicBezTo>
                <a:cubicBezTo>
                  <a:pt x="4672995" y="4380671"/>
                  <a:pt x="4571195" y="4322214"/>
                  <a:pt x="4382262" y="4351339"/>
                </a:cubicBezTo>
                <a:cubicBezTo>
                  <a:pt x="4193329" y="4380464"/>
                  <a:pt x="4004608" y="4339069"/>
                  <a:pt x="3733038" y="4351339"/>
                </a:cubicBezTo>
                <a:cubicBezTo>
                  <a:pt x="3461468" y="4363609"/>
                  <a:pt x="3391113" y="4302596"/>
                  <a:pt x="3192018" y="4351339"/>
                </a:cubicBezTo>
                <a:cubicBezTo>
                  <a:pt x="2992923" y="4400082"/>
                  <a:pt x="2869845" y="4349070"/>
                  <a:pt x="2759202" y="4351339"/>
                </a:cubicBezTo>
                <a:cubicBezTo>
                  <a:pt x="2648559" y="4353608"/>
                  <a:pt x="2351241" y="4347478"/>
                  <a:pt x="2218182" y="4351339"/>
                </a:cubicBezTo>
                <a:cubicBezTo>
                  <a:pt x="2085123" y="4355200"/>
                  <a:pt x="1922689" y="4341572"/>
                  <a:pt x="1839468" y="4351339"/>
                </a:cubicBezTo>
                <a:cubicBezTo>
                  <a:pt x="1756247" y="4361106"/>
                  <a:pt x="1548251" y="4338883"/>
                  <a:pt x="1460754" y="4351339"/>
                </a:cubicBezTo>
                <a:cubicBezTo>
                  <a:pt x="1373257" y="4363795"/>
                  <a:pt x="1065963" y="4334259"/>
                  <a:pt x="919734" y="4351339"/>
                </a:cubicBezTo>
                <a:cubicBezTo>
                  <a:pt x="773505" y="4368419"/>
                  <a:pt x="583939" y="4339474"/>
                  <a:pt x="486918" y="4351339"/>
                </a:cubicBezTo>
                <a:cubicBezTo>
                  <a:pt x="389897" y="4363204"/>
                  <a:pt x="229519" y="4337900"/>
                  <a:pt x="0" y="4351339"/>
                </a:cubicBezTo>
                <a:cubicBezTo>
                  <a:pt x="-25404" y="4228578"/>
                  <a:pt x="29867" y="3993258"/>
                  <a:pt x="0" y="3894448"/>
                </a:cubicBezTo>
                <a:cubicBezTo>
                  <a:pt x="-29867" y="3795638"/>
                  <a:pt x="46041" y="3670672"/>
                  <a:pt x="0" y="3481071"/>
                </a:cubicBezTo>
                <a:cubicBezTo>
                  <a:pt x="-46041" y="3291470"/>
                  <a:pt x="26707" y="3019628"/>
                  <a:pt x="0" y="2893640"/>
                </a:cubicBezTo>
                <a:cubicBezTo>
                  <a:pt x="-26707" y="2767652"/>
                  <a:pt x="8722" y="2639208"/>
                  <a:pt x="0" y="2436750"/>
                </a:cubicBezTo>
                <a:cubicBezTo>
                  <a:pt x="-8722" y="2234292"/>
                  <a:pt x="53363" y="2025803"/>
                  <a:pt x="0" y="1849319"/>
                </a:cubicBezTo>
                <a:cubicBezTo>
                  <a:pt x="-53363" y="1672835"/>
                  <a:pt x="15066" y="1352607"/>
                  <a:pt x="0" y="1218375"/>
                </a:cubicBezTo>
                <a:cubicBezTo>
                  <a:pt x="-15066" y="1084143"/>
                  <a:pt x="19292" y="821024"/>
                  <a:pt x="0" y="717971"/>
                </a:cubicBezTo>
                <a:cubicBezTo>
                  <a:pt x="-19292" y="614918"/>
                  <a:pt x="25847" y="331087"/>
                  <a:pt x="0" y="0"/>
                </a:cubicBezTo>
                <a:close/>
              </a:path>
            </a:pathLst>
          </a:custGeom>
        </p:spPr>
        <p:txBody>
          <a:bodyPr anchor="b">
            <a:normAutofit fontScale="55000" lnSpcReduction="20000"/>
          </a:bodyPr>
          <a:lstStyle/>
          <a:p>
            <a:pPr marL="0" indent="0">
              <a:buNone/>
            </a:pPr>
            <a:r>
              <a:rPr lang="en-US" sz="1800" b="1"/>
              <a:t>Benefits</a:t>
            </a:r>
          </a:p>
          <a:p>
            <a:pPr>
              <a:lnSpc>
                <a:spcPct val="120000"/>
              </a:lnSpc>
            </a:pPr>
            <a:r>
              <a:rPr lang="en-US" sz="2000"/>
              <a:t>Aligns global accounts to a single owner which supports compensation tracking for global Sales.</a:t>
            </a:r>
          </a:p>
          <a:p>
            <a:pPr>
              <a:lnSpc>
                <a:spcPct val="120000"/>
              </a:lnSpc>
            </a:pPr>
            <a:r>
              <a:rPr lang="en-US" sz="2000"/>
              <a:t>Allows LATAM Sales to create Siebel 8 quotes against accounts where they are not the main owner.  On a global account owned by another region the LATAM AM would be the ‘LATAM B-end AM’ on the Salesforce account team.</a:t>
            </a:r>
          </a:p>
          <a:p>
            <a:pPr>
              <a:lnSpc>
                <a:spcPct val="120000"/>
              </a:lnSpc>
            </a:pPr>
            <a:r>
              <a:rPr lang="en-US" sz="2000"/>
              <a:t>LATAM compensation model is unaffected</a:t>
            </a:r>
          </a:p>
          <a:p>
            <a:pPr>
              <a:lnSpc>
                <a:spcPct val="120000"/>
              </a:lnSpc>
            </a:pPr>
            <a:r>
              <a:rPr lang="en-US" sz="2000"/>
              <a:t>Minimal system impact because existing LATAM account hierarchy is maintained.</a:t>
            </a:r>
          </a:p>
          <a:p>
            <a:pPr>
              <a:lnSpc>
                <a:spcPct val="120000"/>
              </a:lnSpc>
            </a:pPr>
            <a:r>
              <a:rPr lang="en-US" sz="2000"/>
              <a:t>Achieved by process &amp; training rather than system development.</a:t>
            </a:r>
          </a:p>
        </p:txBody>
      </p:sp>
      <p:sp>
        <p:nvSpPr>
          <p:cNvPr id="6" name="Content Placeholder 5">
            <a:extLst>
              <a:ext uri="{FF2B5EF4-FFF2-40B4-BE49-F238E27FC236}">
                <a16:creationId xmlns:a16="http://schemas.microsoft.com/office/drawing/2014/main" id="{96B0A879-9F89-4648-A0F0-B8D861CE1B27}"/>
              </a:ext>
            </a:extLst>
          </p:cNvPr>
          <p:cNvSpPr>
            <a:spLocks noGrp="1"/>
          </p:cNvSpPr>
          <p:nvPr>
            <p:ph sz="half" idx="2"/>
          </p:nvPr>
        </p:nvSpPr>
        <p:spPr>
          <a:xfrm>
            <a:off x="4976030" y="3589866"/>
            <a:ext cx="6250940" cy="2304628"/>
          </a:xfrm>
          <a:custGeom>
            <a:avLst/>
            <a:gdLst>
              <a:gd name="connsiteX0" fmla="*/ 0 w 5181600"/>
              <a:gd name="connsiteY0" fmla="*/ 0 h 4351339"/>
              <a:gd name="connsiteX1" fmla="*/ 627549 w 5181600"/>
              <a:gd name="connsiteY1" fmla="*/ 0 h 4351339"/>
              <a:gd name="connsiteX2" fmla="*/ 1203283 w 5181600"/>
              <a:gd name="connsiteY2" fmla="*/ 0 h 4351339"/>
              <a:gd name="connsiteX3" fmla="*/ 1882648 w 5181600"/>
              <a:gd name="connsiteY3" fmla="*/ 0 h 4351339"/>
              <a:gd name="connsiteX4" fmla="*/ 2302933 w 5181600"/>
              <a:gd name="connsiteY4" fmla="*/ 0 h 4351339"/>
              <a:gd name="connsiteX5" fmla="*/ 2930483 w 5181600"/>
              <a:gd name="connsiteY5" fmla="*/ 0 h 4351339"/>
              <a:gd name="connsiteX6" fmla="*/ 3506216 w 5181600"/>
              <a:gd name="connsiteY6" fmla="*/ 0 h 4351339"/>
              <a:gd name="connsiteX7" fmla="*/ 3978317 w 5181600"/>
              <a:gd name="connsiteY7" fmla="*/ 0 h 4351339"/>
              <a:gd name="connsiteX8" fmla="*/ 4502235 w 5181600"/>
              <a:gd name="connsiteY8" fmla="*/ 0 h 4351339"/>
              <a:gd name="connsiteX9" fmla="*/ 5181600 w 5181600"/>
              <a:gd name="connsiteY9" fmla="*/ 0 h 4351339"/>
              <a:gd name="connsiteX10" fmla="*/ 5181600 w 5181600"/>
              <a:gd name="connsiteY10" fmla="*/ 630944 h 4351339"/>
              <a:gd name="connsiteX11" fmla="*/ 5181600 w 5181600"/>
              <a:gd name="connsiteY11" fmla="*/ 1218375 h 4351339"/>
              <a:gd name="connsiteX12" fmla="*/ 5181600 w 5181600"/>
              <a:gd name="connsiteY12" fmla="*/ 1631752 h 4351339"/>
              <a:gd name="connsiteX13" fmla="*/ 5181600 w 5181600"/>
              <a:gd name="connsiteY13" fmla="*/ 2088643 h 4351339"/>
              <a:gd name="connsiteX14" fmla="*/ 5181600 w 5181600"/>
              <a:gd name="connsiteY14" fmla="*/ 2632560 h 4351339"/>
              <a:gd name="connsiteX15" fmla="*/ 5181600 w 5181600"/>
              <a:gd name="connsiteY15" fmla="*/ 3045937 h 4351339"/>
              <a:gd name="connsiteX16" fmla="*/ 5181600 w 5181600"/>
              <a:gd name="connsiteY16" fmla="*/ 3676881 h 4351339"/>
              <a:gd name="connsiteX17" fmla="*/ 5181600 w 5181600"/>
              <a:gd name="connsiteY17" fmla="*/ 4351339 h 4351339"/>
              <a:gd name="connsiteX18" fmla="*/ 4657683 w 5181600"/>
              <a:gd name="connsiteY18" fmla="*/ 4351339 h 4351339"/>
              <a:gd name="connsiteX19" fmla="*/ 3978317 w 5181600"/>
              <a:gd name="connsiteY19" fmla="*/ 4351339 h 4351339"/>
              <a:gd name="connsiteX20" fmla="*/ 3454400 w 5181600"/>
              <a:gd name="connsiteY20" fmla="*/ 4351339 h 4351339"/>
              <a:gd name="connsiteX21" fmla="*/ 2826851 w 5181600"/>
              <a:gd name="connsiteY21" fmla="*/ 4351339 h 4351339"/>
              <a:gd name="connsiteX22" fmla="*/ 2147485 w 5181600"/>
              <a:gd name="connsiteY22" fmla="*/ 4351339 h 4351339"/>
              <a:gd name="connsiteX23" fmla="*/ 1727200 w 5181600"/>
              <a:gd name="connsiteY23" fmla="*/ 4351339 h 4351339"/>
              <a:gd name="connsiteX24" fmla="*/ 1203283 w 5181600"/>
              <a:gd name="connsiteY24" fmla="*/ 4351339 h 4351339"/>
              <a:gd name="connsiteX25" fmla="*/ 731181 w 5181600"/>
              <a:gd name="connsiteY25" fmla="*/ 4351339 h 4351339"/>
              <a:gd name="connsiteX26" fmla="*/ 0 w 5181600"/>
              <a:gd name="connsiteY26" fmla="*/ 4351339 h 4351339"/>
              <a:gd name="connsiteX27" fmla="*/ 0 w 5181600"/>
              <a:gd name="connsiteY27" fmla="*/ 3937962 h 4351339"/>
              <a:gd name="connsiteX28" fmla="*/ 0 w 5181600"/>
              <a:gd name="connsiteY28" fmla="*/ 3437558 h 4351339"/>
              <a:gd name="connsiteX29" fmla="*/ 0 w 5181600"/>
              <a:gd name="connsiteY29" fmla="*/ 2937154 h 4351339"/>
              <a:gd name="connsiteX30" fmla="*/ 0 w 5181600"/>
              <a:gd name="connsiteY30" fmla="*/ 2349723 h 4351339"/>
              <a:gd name="connsiteX31" fmla="*/ 0 w 5181600"/>
              <a:gd name="connsiteY31" fmla="*/ 1936346 h 4351339"/>
              <a:gd name="connsiteX32" fmla="*/ 0 w 5181600"/>
              <a:gd name="connsiteY32" fmla="*/ 1392428 h 4351339"/>
              <a:gd name="connsiteX33" fmla="*/ 0 w 5181600"/>
              <a:gd name="connsiteY33" fmla="*/ 979051 h 4351339"/>
              <a:gd name="connsiteX34" fmla="*/ 0 w 5181600"/>
              <a:gd name="connsiteY34" fmla="*/ 0 h 4351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81600" h="4351339" fill="none" extrusionOk="0">
                <a:moveTo>
                  <a:pt x="0" y="0"/>
                </a:moveTo>
                <a:cubicBezTo>
                  <a:pt x="176470" y="-11829"/>
                  <a:pt x="369096" y="51624"/>
                  <a:pt x="627549" y="0"/>
                </a:cubicBezTo>
                <a:cubicBezTo>
                  <a:pt x="886002" y="-51624"/>
                  <a:pt x="1082834" y="37025"/>
                  <a:pt x="1203283" y="0"/>
                </a:cubicBezTo>
                <a:cubicBezTo>
                  <a:pt x="1323732" y="-37025"/>
                  <a:pt x="1589875" y="66243"/>
                  <a:pt x="1882648" y="0"/>
                </a:cubicBezTo>
                <a:cubicBezTo>
                  <a:pt x="2175422" y="-66243"/>
                  <a:pt x="2204494" y="10209"/>
                  <a:pt x="2302933" y="0"/>
                </a:cubicBezTo>
                <a:cubicBezTo>
                  <a:pt x="2401372" y="-10209"/>
                  <a:pt x="2672792" y="22110"/>
                  <a:pt x="2930483" y="0"/>
                </a:cubicBezTo>
                <a:cubicBezTo>
                  <a:pt x="3188174" y="-22110"/>
                  <a:pt x="3323433" y="21172"/>
                  <a:pt x="3506216" y="0"/>
                </a:cubicBezTo>
                <a:cubicBezTo>
                  <a:pt x="3688999" y="-21172"/>
                  <a:pt x="3847173" y="27904"/>
                  <a:pt x="3978317" y="0"/>
                </a:cubicBezTo>
                <a:cubicBezTo>
                  <a:pt x="4109461" y="-27904"/>
                  <a:pt x="4250340" y="61414"/>
                  <a:pt x="4502235" y="0"/>
                </a:cubicBezTo>
                <a:cubicBezTo>
                  <a:pt x="4754130" y="-61414"/>
                  <a:pt x="4982121" y="72986"/>
                  <a:pt x="5181600" y="0"/>
                </a:cubicBezTo>
                <a:cubicBezTo>
                  <a:pt x="5186045" y="218951"/>
                  <a:pt x="5148823" y="482276"/>
                  <a:pt x="5181600" y="630944"/>
                </a:cubicBezTo>
                <a:cubicBezTo>
                  <a:pt x="5214377" y="779612"/>
                  <a:pt x="5134541" y="1098776"/>
                  <a:pt x="5181600" y="1218375"/>
                </a:cubicBezTo>
                <a:cubicBezTo>
                  <a:pt x="5228659" y="1337974"/>
                  <a:pt x="5174595" y="1489180"/>
                  <a:pt x="5181600" y="1631752"/>
                </a:cubicBezTo>
                <a:cubicBezTo>
                  <a:pt x="5188605" y="1774324"/>
                  <a:pt x="5149572" y="1888095"/>
                  <a:pt x="5181600" y="2088643"/>
                </a:cubicBezTo>
                <a:cubicBezTo>
                  <a:pt x="5213628" y="2289191"/>
                  <a:pt x="5139597" y="2469305"/>
                  <a:pt x="5181600" y="2632560"/>
                </a:cubicBezTo>
                <a:cubicBezTo>
                  <a:pt x="5223603" y="2795815"/>
                  <a:pt x="5167567" y="2868734"/>
                  <a:pt x="5181600" y="3045937"/>
                </a:cubicBezTo>
                <a:cubicBezTo>
                  <a:pt x="5195633" y="3223140"/>
                  <a:pt x="5128794" y="3541739"/>
                  <a:pt x="5181600" y="3676881"/>
                </a:cubicBezTo>
                <a:cubicBezTo>
                  <a:pt x="5234406" y="3812023"/>
                  <a:pt x="5162047" y="4036335"/>
                  <a:pt x="5181600" y="4351339"/>
                </a:cubicBezTo>
                <a:cubicBezTo>
                  <a:pt x="4988723" y="4356730"/>
                  <a:pt x="4844514" y="4303150"/>
                  <a:pt x="4657683" y="4351339"/>
                </a:cubicBezTo>
                <a:cubicBezTo>
                  <a:pt x="4470852" y="4399528"/>
                  <a:pt x="4223287" y="4307784"/>
                  <a:pt x="3978317" y="4351339"/>
                </a:cubicBezTo>
                <a:cubicBezTo>
                  <a:pt x="3733347" y="4394894"/>
                  <a:pt x="3679779" y="4348930"/>
                  <a:pt x="3454400" y="4351339"/>
                </a:cubicBezTo>
                <a:cubicBezTo>
                  <a:pt x="3229021" y="4353748"/>
                  <a:pt x="3021272" y="4323873"/>
                  <a:pt x="2826851" y="4351339"/>
                </a:cubicBezTo>
                <a:cubicBezTo>
                  <a:pt x="2632430" y="4378805"/>
                  <a:pt x="2437826" y="4323059"/>
                  <a:pt x="2147485" y="4351339"/>
                </a:cubicBezTo>
                <a:cubicBezTo>
                  <a:pt x="1857144" y="4379619"/>
                  <a:pt x="1933712" y="4327920"/>
                  <a:pt x="1727200" y="4351339"/>
                </a:cubicBezTo>
                <a:cubicBezTo>
                  <a:pt x="1520688" y="4374758"/>
                  <a:pt x="1404839" y="4319215"/>
                  <a:pt x="1203283" y="4351339"/>
                </a:cubicBezTo>
                <a:cubicBezTo>
                  <a:pt x="1001727" y="4383463"/>
                  <a:pt x="854878" y="4348962"/>
                  <a:pt x="731181" y="4351339"/>
                </a:cubicBezTo>
                <a:cubicBezTo>
                  <a:pt x="607484" y="4353716"/>
                  <a:pt x="244519" y="4301127"/>
                  <a:pt x="0" y="4351339"/>
                </a:cubicBezTo>
                <a:cubicBezTo>
                  <a:pt x="-28187" y="4203653"/>
                  <a:pt x="27159" y="4074685"/>
                  <a:pt x="0" y="3937962"/>
                </a:cubicBezTo>
                <a:cubicBezTo>
                  <a:pt x="-27159" y="3801239"/>
                  <a:pt x="55626" y="3548189"/>
                  <a:pt x="0" y="3437558"/>
                </a:cubicBezTo>
                <a:cubicBezTo>
                  <a:pt x="-55626" y="3326927"/>
                  <a:pt x="40022" y="3078947"/>
                  <a:pt x="0" y="2937154"/>
                </a:cubicBezTo>
                <a:cubicBezTo>
                  <a:pt x="-40022" y="2795361"/>
                  <a:pt x="36181" y="2526768"/>
                  <a:pt x="0" y="2349723"/>
                </a:cubicBezTo>
                <a:cubicBezTo>
                  <a:pt x="-36181" y="2172678"/>
                  <a:pt x="1646" y="2041044"/>
                  <a:pt x="0" y="1936346"/>
                </a:cubicBezTo>
                <a:cubicBezTo>
                  <a:pt x="-1646" y="1831648"/>
                  <a:pt x="27864" y="1648616"/>
                  <a:pt x="0" y="1392428"/>
                </a:cubicBezTo>
                <a:cubicBezTo>
                  <a:pt x="-27864" y="1136240"/>
                  <a:pt x="37997" y="1168792"/>
                  <a:pt x="0" y="979051"/>
                </a:cubicBezTo>
                <a:cubicBezTo>
                  <a:pt x="-37997" y="789310"/>
                  <a:pt x="65131" y="331595"/>
                  <a:pt x="0" y="0"/>
                </a:cubicBezTo>
                <a:close/>
              </a:path>
              <a:path w="5181600" h="4351339" stroke="0" extrusionOk="0">
                <a:moveTo>
                  <a:pt x="0" y="0"/>
                </a:moveTo>
                <a:cubicBezTo>
                  <a:pt x="212565" y="-39183"/>
                  <a:pt x="256876" y="31668"/>
                  <a:pt x="472101" y="0"/>
                </a:cubicBezTo>
                <a:cubicBezTo>
                  <a:pt x="687326" y="-31668"/>
                  <a:pt x="876162" y="37304"/>
                  <a:pt x="1151467" y="0"/>
                </a:cubicBezTo>
                <a:cubicBezTo>
                  <a:pt x="1426772" y="-37304"/>
                  <a:pt x="1656397" y="81398"/>
                  <a:pt x="1830832" y="0"/>
                </a:cubicBezTo>
                <a:cubicBezTo>
                  <a:pt x="2005268" y="-81398"/>
                  <a:pt x="2229672" y="23909"/>
                  <a:pt x="2406565" y="0"/>
                </a:cubicBezTo>
                <a:cubicBezTo>
                  <a:pt x="2583458" y="-23909"/>
                  <a:pt x="2873015" y="16367"/>
                  <a:pt x="3034115" y="0"/>
                </a:cubicBezTo>
                <a:cubicBezTo>
                  <a:pt x="3195215" y="-16367"/>
                  <a:pt x="3324598" y="14149"/>
                  <a:pt x="3506216" y="0"/>
                </a:cubicBezTo>
                <a:cubicBezTo>
                  <a:pt x="3687834" y="-14149"/>
                  <a:pt x="3803325" y="24829"/>
                  <a:pt x="4081949" y="0"/>
                </a:cubicBezTo>
                <a:cubicBezTo>
                  <a:pt x="4360573" y="-24829"/>
                  <a:pt x="4396975" y="40354"/>
                  <a:pt x="4502235" y="0"/>
                </a:cubicBezTo>
                <a:cubicBezTo>
                  <a:pt x="4607495" y="-40354"/>
                  <a:pt x="4998436" y="27783"/>
                  <a:pt x="5181600" y="0"/>
                </a:cubicBezTo>
                <a:cubicBezTo>
                  <a:pt x="5212626" y="145693"/>
                  <a:pt x="5155076" y="361595"/>
                  <a:pt x="5181600" y="456891"/>
                </a:cubicBezTo>
                <a:cubicBezTo>
                  <a:pt x="5208124" y="552187"/>
                  <a:pt x="5152040" y="747318"/>
                  <a:pt x="5181600" y="957295"/>
                </a:cubicBezTo>
                <a:cubicBezTo>
                  <a:pt x="5211160" y="1167272"/>
                  <a:pt x="5160310" y="1424168"/>
                  <a:pt x="5181600" y="1588239"/>
                </a:cubicBezTo>
                <a:cubicBezTo>
                  <a:pt x="5202890" y="1752310"/>
                  <a:pt x="5176259" y="1820385"/>
                  <a:pt x="5181600" y="2045129"/>
                </a:cubicBezTo>
                <a:cubicBezTo>
                  <a:pt x="5186941" y="2269873"/>
                  <a:pt x="5134614" y="2400716"/>
                  <a:pt x="5181600" y="2502020"/>
                </a:cubicBezTo>
                <a:cubicBezTo>
                  <a:pt x="5228586" y="2603324"/>
                  <a:pt x="5140976" y="2941348"/>
                  <a:pt x="5181600" y="3089451"/>
                </a:cubicBezTo>
                <a:cubicBezTo>
                  <a:pt x="5222224" y="3237554"/>
                  <a:pt x="5134670" y="3418241"/>
                  <a:pt x="5181600" y="3546341"/>
                </a:cubicBezTo>
                <a:cubicBezTo>
                  <a:pt x="5228530" y="3674441"/>
                  <a:pt x="5154971" y="3973296"/>
                  <a:pt x="5181600" y="4351339"/>
                </a:cubicBezTo>
                <a:cubicBezTo>
                  <a:pt x="4886654" y="4360043"/>
                  <a:pt x="4862254" y="4292556"/>
                  <a:pt x="4554051" y="4351339"/>
                </a:cubicBezTo>
                <a:cubicBezTo>
                  <a:pt x="4245848" y="4410122"/>
                  <a:pt x="4075829" y="4344735"/>
                  <a:pt x="3874685" y="4351339"/>
                </a:cubicBezTo>
                <a:cubicBezTo>
                  <a:pt x="3673541" y="4357943"/>
                  <a:pt x="3470912" y="4323668"/>
                  <a:pt x="3195320" y="4351339"/>
                </a:cubicBezTo>
                <a:cubicBezTo>
                  <a:pt x="2919729" y="4379010"/>
                  <a:pt x="2838175" y="4323590"/>
                  <a:pt x="2567771" y="4351339"/>
                </a:cubicBezTo>
                <a:cubicBezTo>
                  <a:pt x="2297367" y="4379088"/>
                  <a:pt x="2151533" y="4327876"/>
                  <a:pt x="1940221" y="4351339"/>
                </a:cubicBezTo>
                <a:cubicBezTo>
                  <a:pt x="1728909" y="4374802"/>
                  <a:pt x="1593199" y="4343187"/>
                  <a:pt x="1416304" y="4351339"/>
                </a:cubicBezTo>
                <a:cubicBezTo>
                  <a:pt x="1239409" y="4359491"/>
                  <a:pt x="1056036" y="4299844"/>
                  <a:pt x="944203" y="4351339"/>
                </a:cubicBezTo>
                <a:cubicBezTo>
                  <a:pt x="832370" y="4402834"/>
                  <a:pt x="303001" y="4251282"/>
                  <a:pt x="0" y="4351339"/>
                </a:cubicBezTo>
                <a:cubicBezTo>
                  <a:pt x="-15228" y="4080655"/>
                  <a:pt x="7483" y="3939545"/>
                  <a:pt x="0" y="3720395"/>
                </a:cubicBezTo>
                <a:cubicBezTo>
                  <a:pt x="-7483" y="3501245"/>
                  <a:pt x="25305" y="3506430"/>
                  <a:pt x="0" y="3307018"/>
                </a:cubicBezTo>
                <a:cubicBezTo>
                  <a:pt x="-25305" y="3107606"/>
                  <a:pt x="51525" y="2930064"/>
                  <a:pt x="0" y="2676073"/>
                </a:cubicBezTo>
                <a:cubicBezTo>
                  <a:pt x="-51525" y="2422082"/>
                  <a:pt x="51518" y="2279492"/>
                  <a:pt x="0" y="2088643"/>
                </a:cubicBezTo>
                <a:cubicBezTo>
                  <a:pt x="-51518" y="1897794"/>
                  <a:pt x="12915" y="1827227"/>
                  <a:pt x="0" y="1675266"/>
                </a:cubicBezTo>
                <a:cubicBezTo>
                  <a:pt x="-12915" y="1523305"/>
                  <a:pt x="35905" y="1415658"/>
                  <a:pt x="0" y="1174862"/>
                </a:cubicBezTo>
                <a:cubicBezTo>
                  <a:pt x="-35905" y="934066"/>
                  <a:pt x="44124" y="904579"/>
                  <a:pt x="0" y="761484"/>
                </a:cubicBezTo>
                <a:cubicBezTo>
                  <a:pt x="-44124" y="618389"/>
                  <a:pt x="43085" y="352337"/>
                  <a:pt x="0" y="0"/>
                </a:cubicBezTo>
                <a:close/>
              </a:path>
            </a:pathLst>
          </a:custGeom>
        </p:spPr>
        <p:txBody>
          <a:bodyPr>
            <a:normAutofit fontScale="55000" lnSpcReduction="20000"/>
          </a:bodyPr>
          <a:lstStyle/>
          <a:p>
            <a:pPr marL="0" indent="0">
              <a:buNone/>
            </a:pPr>
            <a:r>
              <a:rPr lang="en-US" sz="1800" b="1"/>
              <a:t>Disadvantage</a:t>
            </a:r>
          </a:p>
          <a:p>
            <a:pPr>
              <a:lnSpc>
                <a:spcPct val="120000"/>
              </a:lnSpc>
            </a:pPr>
            <a:r>
              <a:rPr lang="en-US" sz="1800"/>
              <a:t>Duplicate/Local accounts will still be needed when there is a legal entity and invoicing is in LATAM.</a:t>
            </a:r>
          </a:p>
          <a:p>
            <a:pPr lvl="1">
              <a:lnSpc>
                <a:spcPct val="120000"/>
              </a:lnSpc>
            </a:pPr>
            <a:r>
              <a:rPr lang="en-US" sz="1600"/>
              <a:t>Maintaining duplicate/local accounts means more time spent getting accounts approved and credit established during pre-sales stage </a:t>
            </a:r>
            <a:r>
              <a:rPr lang="en-US" sz="1600" i="1"/>
              <a:t>- </a:t>
            </a:r>
            <a:r>
              <a:rPr lang="en-US" sz="1600" i="1" u="sng"/>
              <a:t>BAU</a:t>
            </a:r>
          </a:p>
          <a:p>
            <a:pPr lvl="1">
              <a:lnSpc>
                <a:spcPct val="120000"/>
              </a:lnSpc>
            </a:pPr>
            <a:r>
              <a:rPr lang="en-US" sz="1600"/>
              <a:t>Separate accounts are still needed for quoting in Siebel 8 or when invoicing in LATAM - </a:t>
            </a:r>
            <a:r>
              <a:rPr lang="en-US" sz="1600" i="1" u="sng"/>
              <a:t>BAU</a:t>
            </a:r>
          </a:p>
          <a:p>
            <a:pPr>
              <a:lnSpc>
                <a:spcPct val="120000"/>
              </a:lnSpc>
            </a:pPr>
            <a:r>
              <a:rPr lang="en-US" sz="1800"/>
              <a:t>Training required for global Sales to know when &amp; how to create a local LATAM account.</a:t>
            </a:r>
          </a:p>
          <a:p>
            <a:pPr>
              <a:lnSpc>
                <a:spcPct val="120000"/>
              </a:lnSpc>
            </a:pPr>
            <a:r>
              <a:rPr lang="en-US" sz="1800"/>
              <a:t>Risk that Ultimate Customer or LOB ID won’t be updated on the LATAM account to reflect the global seller/region which could cause reporting and revenue issues.</a:t>
            </a:r>
          </a:p>
          <a:p>
            <a:pPr>
              <a:lnSpc>
                <a:spcPct val="120000"/>
              </a:lnSpc>
            </a:pPr>
            <a:r>
              <a:rPr lang="en-US" sz="1800"/>
              <a:t>When invoicing in LATAM a LATAM BAN must be assigned to a LATAM customer account or we break the collections process.</a:t>
            </a:r>
          </a:p>
        </p:txBody>
      </p:sp>
    </p:spTree>
    <p:extLst>
      <p:ext uri="{BB962C8B-B14F-4D97-AF65-F5344CB8AC3E}">
        <p14:creationId xmlns:p14="http://schemas.microsoft.com/office/powerpoint/2010/main" val="348561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27F9-4F88-42C3-ADAB-3E07AB3E74A6}"/>
              </a:ext>
            </a:extLst>
          </p:cNvPr>
          <p:cNvSpPr>
            <a:spLocks noGrp="1"/>
          </p:cNvSpPr>
          <p:nvPr>
            <p:ph type="title"/>
          </p:nvPr>
        </p:nvSpPr>
        <p:spPr>
          <a:xfrm>
            <a:off x="836675" y="175607"/>
            <a:ext cx="10515600" cy="1133693"/>
          </a:xfrm>
        </p:spPr>
        <p:txBody>
          <a:bodyPr>
            <a:normAutofit/>
          </a:bodyPr>
          <a:lstStyle/>
          <a:p>
            <a:pPr algn="ctr"/>
            <a:r>
              <a:rPr lang="en-US" sz="5200"/>
              <a:t>Option 1: Scenarios</a:t>
            </a:r>
          </a:p>
        </p:txBody>
      </p:sp>
      <p:graphicFrame>
        <p:nvGraphicFramePr>
          <p:cNvPr id="5" name="Content Placeholder 2">
            <a:extLst>
              <a:ext uri="{FF2B5EF4-FFF2-40B4-BE49-F238E27FC236}">
                <a16:creationId xmlns:a16="http://schemas.microsoft.com/office/drawing/2014/main" id="{27C10DC7-5C8C-4691-9C7B-5BD783616976}"/>
              </a:ext>
            </a:extLst>
          </p:cNvPr>
          <p:cNvGraphicFramePr>
            <a:graphicFrameLocks noGrp="1"/>
          </p:cNvGraphicFramePr>
          <p:nvPr>
            <p:ph idx="1"/>
            <p:extLst>
              <p:ext uri="{D42A27DB-BD31-4B8C-83A1-F6EECF244321}">
                <p14:modId xmlns:p14="http://schemas.microsoft.com/office/powerpoint/2010/main" val="3539099697"/>
              </p:ext>
            </p:extLst>
          </p:nvPr>
        </p:nvGraphicFramePr>
        <p:xfrm>
          <a:off x="262393" y="1216549"/>
          <a:ext cx="11091407" cy="522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15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27F9-4F88-42C3-ADAB-3E07AB3E74A6}"/>
              </a:ext>
            </a:extLst>
          </p:cNvPr>
          <p:cNvSpPr>
            <a:spLocks noGrp="1"/>
          </p:cNvSpPr>
          <p:nvPr>
            <p:ph type="title"/>
          </p:nvPr>
        </p:nvSpPr>
        <p:spPr>
          <a:xfrm>
            <a:off x="836675" y="175607"/>
            <a:ext cx="10515600" cy="1133693"/>
          </a:xfrm>
        </p:spPr>
        <p:txBody>
          <a:bodyPr>
            <a:normAutofit/>
          </a:bodyPr>
          <a:lstStyle/>
          <a:p>
            <a:pPr algn="ctr"/>
            <a:r>
              <a:rPr lang="en-US" sz="5200"/>
              <a:t>Option 1: Scenarios Continued</a:t>
            </a:r>
          </a:p>
        </p:txBody>
      </p:sp>
      <p:graphicFrame>
        <p:nvGraphicFramePr>
          <p:cNvPr id="5" name="Content Placeholder 2">
            <a:extLst>
              <a:ext uri="{FF2B5EF4-FFF2-40B4-BE49-F238E27FC236}">
                <a16:creationId xmlns:a16="http://schemas.microsoft.com/office/drawing/2014/main" id="{27C10DC7-5C8C-4691-9C7B-5BD783616976}"/>
              </a:ext>
            </a:extLst>
          </p:cNvPr>
          <p:cNvGraphicFramePr>
            <a:graphicFrameLocks noGrp="1"/>
          </p:cNvGraphicFramePr>
          <p:nvPr>
            <p:ph idx="1"/>
            <p:extLst>
              <p:ext uri="{D42A27DB-BD31-4B8C-83A1-F6EECF244321}">
                <p14:modId xmlns:p14="http://schemas.microsoft.com/office/powerpoint/2010/main" val="1339370883"/>
              </p:ext>
            </p:extLst>
          </p:nvPr>
        </p:nvGraphicFramePr>
        <p:xfrm>
          <a:off x="262393" y="1216549"/>
          <a:ext cx="11091407" cy="522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45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27F9-4F88-42C3-ADAB-3E07AB3E74A6}"/>
              </a:ext>
            </a:extLst>
          </p:cNvPr>
          <p:cNvSpPr>
            <a:spLocks noGrp="1"/>
          </p:cNvSpPr>
          <p:nvPr>
            <p:ph type="title"/>
          </p:nvPr>
        </p:nvSpPr>
        <p:spPr>
          <a:xfrm>
            <a:off x="836675" y="175607"/>
            <a:ext cx="10515600" cy="1133693"/>
          </a:xfrm>
        </p:spPr>
        <p:txBody>
          <a:bodyPr>
            <a:normAutofit/>
          </a:bodyPr>
          <a:lstStyle/>
          <a:p>
            <a:pPr algn="ctr"/>
            <a:r>
              <a:rPr lang="en-US" sz="4000"/>
              <a:t>Option 1: BAN Account Manager Updates</a:t>
            </a:r>
          </a:p>
        </p:txBody>
      </p:sp>
      <p:sp>
        <p:nvSpPr>
          <p:cNvPr id="4" name="Content Placeholder 3">
            <a:extLst>
              <a:ext uri="{FF2B5EF4-FFF2-40B4-BE49-F238E27FC236}">
                <a16:creationId xmlns:a16="http://schemas.microsoft.com/office/drawing/2014/main" id="{CD11037E-599A-43CE-9040-2B8CC175E5A4}"/>
              </a:ext>
            </a:extLst>
          </p:cNvPr>
          <p:cNvSpPr>
            <a:spLocks noGrp="1"/>
          </p:cNvSpPr>
          <p:nvPr>
            <p:ph idx="1"/>
          </p:nvPr>
        </p:nvSpPr>
        <p:spPr/>
        <p:txBody>
          <a:bodyPr/>
          <a:lstStyle/>
          <a:p>
            <a:pPr marL="0" marR="0" indent="0">
              <a:spcBef>
                <a:spcPts val="0"/>
              </a:spcBef>
              <a:spcAft>
                <a:spcPts val="0"/>
              </a:spcAft>
              <a:buNone/>
            </a:pPr>
            <a:r>
              <a:rPr lang="en-US" sz="1800" b="1">
                <a:effectLst/>
                <a:latin typeface="Calibri" panose="020F0502020204030204" pitchFamily="34" charset="0"/>
                <a:ea typeface="Calibri" panose="020F0502020204030204" pitchFamily="34" charset="0"/>
              </a:rPr>
              <a:t>Current Process:</a:t>
            </a:r>
          </a:p>
          <a:p>
            <a:pPr marL="342900" marR="0" lvl="0" indent="-342900">
              <a:spcBef>
                <a:spcPts val="0"/>
              </a:spcBef>
              <a:spcAft>
                <a:spcPts val="0"/>
              </a:spcAft>
              <a:buFont typeface="Symbol" panose="05050102010706020507" pitchFamily="18" charset="2"/>
              <a:buChar char=""/>
            </a:pPr>
            <a:r>
              <a:rPr lang="en-US" sz="1800">
                <a:effectLst/>
                <a:latin typeface="Calibri" panose="020F0502020204030204" pitchFamily="34" charset="0"/>
                <a:ea typeface="Times New Roman" panose="02020603050405020304" pitchFamily="18" charset="0"/>
              </a:rPr>
              <a:t>Account Manager is manually assigned when a LATAM BAN is first created</a:t>
            </a:r>
            <a:endParaRPr lang="en-US" sz="180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a:effectLst/>
                <a:latin typeface="Calibri" panose="020F0502020204030204" pitchFamily="34" charset="0"/>
                <a:ea typeface="Times New Roman" panose="02020603050405020304" pitchFamily="18" charset="0"/>
              </a:rPr>
              <a:t>If the Account Owner in Salesforce changes then the new Account Owner is updated on the BAN in AM</a:t>
            </a:r>
            <a:endParaRPr lang="en-US" sz="180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a:effectLst/>
                <a:latin typeface="Calibri" panose="020F0502020204030204" pitchFamily="34" charset="0"/>
                <a:ea typeface="Times New Roman" panose="02020603050405020304" pitchFamily="18" charset="0"/>
              </a:rPr>
              <a:t>In a few cases, the account owner in Salesforce should not be the same account manager on the BAN.  Compensation team is manually updating these when they see this change.  Since this is a very small number of accounts they have accepted this manual update.</a:t>
            </a:r>
            <a:endParaRPr lang="en-US" sz="180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a:solidFill>
                  <a:srgbClr val="FF0000"/>
                </a:solidFill>
                <a:effectLst/>
                <a:latin typeface="Calibri" panose="020F0502020204030204" pitchFamily="34" charset="0"/>
                <a:ea typeface="Times New Roman" panose="02020603050405020304" pitchFamily="18" charset="0"/>
              </a:rPr>
              <a:t>(Impact with new process and single account ownership) </a:t>
            </a:r>
            <a:r>
              <a:rPr lang="en-US" sz="1800">
                <a:effectLst/>
                <a:latin typeface="Calibri" panose="020F0502020204030204" pitchFamily="34" charset="0"/>
                <a:ea typeface="Times New Roman" panose="02020603050405020304" pitchFamily="18" charset="0"/>
              </a:rPr>
              <a:t>The account owner in Salesforce for a global account could be NA/EMEA/APAC and that person will now be the account manager on the LATAM BAN.  Compensation team may have a larger number of accounts to update manually so that the correct LATAM AM is on the BAN.</a:t>
            </a:r>
            <a:endParaRPr lang="en-US" sz="1800">
              <a:effectLst/>
              <a:latin typeface="Calibri" panose="020F0502020204030204" pitchFamily="34" charset="0"/>
              <a:ea typeface="Calibri" panose="020F0502020204030204" pitchFamily="34" charset="0"/>
            </a:endParaRPr>
          </a:p>
          <a:p>
            <a:endParaRPr lang="en-US"/>
          </a:p>
        </p:txBody>
      </p:sp>
    </p:spTree>
    <p:extLst>
      <p:ext uri="{BB962C8B-B14F-4D97-AF65-F5344CB8AC3E}">
        <p14:creationId xmlns:p14="http://schemas.microsoft.com/office/powerpoint/2010/main" val="425893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ED6-B987-4FC6-9B14-E91A6F081D47}"/>
              </a:ext>
            </a:extLst>
          </p:cNvPr>
          <p:cNvSpPr>
            <a:spLocks noGrp="1"/>
          </p:cNvSpPr>
          <p:nvPr>
            <p:ph type="title"/>
          </p:nvPr>
        </p:nvSpPr>
        <p:spPr>
          <a:xfrm>
            <a:off x="55461" y="286247"/>
            <a:ext cx="10972800" cy="310102"/>
          </a:xfrm>
        </p:spPr>
        <p:txBody>
          <a:bodyPr>
            <a:noAutofit/>
          </a:bodyPr>
          <a:lstStyle/>
          <a:p>
            <a:r>
              <a:rPr lang="en-US" sz="2400"/>
              <a:t>Option 2: Allow Quoting on </a:t>
            </a:r>
            <a:r>
              <a:rPr lang="en-US" sz="2400" u="sng"/>
              <a:t>Global</a:t>
            </a:r>
            <a:r>
              <a:rPr lang="en-US" sz="2400"/>
              <a:t> Accounts with BAN as Legal Entity</a:t>
            </a:r>
          </a:p>
        </p:txBody>
      </p:sp>
      <p:graphicFrame>
        <p:nvGraphicFramePr>
          <p:cNvPr id="5" name="Table 29">
            <a:extLst>
              <a:ext uri="{FF2B5EF4-FFF2-40B4-BE49-F238E27FC236}">
                <a16:creationId xmlns:a16="http://schemas.microsoft.com/office/drawing/2014/main" id="{DCA4349C-7343-411C-8A55-2A83313F5C1E}"/>
              </a:ext>
            </a:extLst>
          </p:cNvPr>
          <p:cNvGraphicFramePr>
            <a:graphicFrameLocks noGrp="1"/>
          </p:cNvGraphicFramePr>
          <p:nvPr>
            <p:extLst>
              <p:ext uri="{D42A27DB-BD31-4B8C-83A1-F6EECF244321}">
                <p14:modId xmlns:p14="http://schemas.microsoft.com/office/powerpoint/2010/main" val="2708253981"/>
              </p:ext>
            </p:extLst>
          </p:nvPr>
        </p:nvGraphicFramePr>
        <p:xfrm>
          <a:off x="161366" y="1595277"/>
          <a:ext cx="11949949" cy="5128715"/>
        </p:xfrm>
        <a:graphic>
          <a:graphicData uri="http://schemas.openxmlformats.org/drawingml/2006/table">
            <a:tbl>
              <a:tblPr firstRow="1" bandRow="1">
                <a:tableStyleId>{5C22544A-7EE6-4342-B048-85BDC9FD1C3A}</a:tableStyleId>
              </a:tblPr>
              <a:tblGrid>
                <a:gridCol w="934189">
                  <a:extLst>
                    <a:ext uri="{9D8B030D-6E8A-4147-A177-3AD203B41FA5}">
                      <a16:colId xmlns:a16="http://schemas.microsoft.com/office/drawing/2014/main" val="1600143327"/>
                    </a:ext>
                  </a:extLst>
                </a:gridCol>
                <a:gridCol w="1281885">
                  <a:extLst>
                    <a:ext uri="{9D8B030D-6E8A-4147-A177-3AD203B41FA5}">
                      <a16:colId xmlns:a16="http://schemas.microsoft.com/office/drawing/2014/main" val="838160219"/>
                    </a:ext>
                  </a:extLst>
                </a:gridCol>
                <a:gridCol w="1033670">
                  <a:extLst>
                    <a:ext uri="{9D8B030D-6E8A-4147-A177-3AD203B41FA5}">
                      <a16:colId xmlns:a16="http://schemas.microsoft.com/office/drawing/2014/main" val="1215426621"/>
                    </a:ext>
                  </a:extLst>
                </a:gridCol>
                <a:gridCol w="1391478">
                  <a:extLst>
                    <a:ext uri="{9D8B030D-6E8A-4147-A177-3AD203B41FA5}">
                      <a16:colId xmlns:a16="http://schemas.microsoft.com/office/drawing/2014/main" val="3650857916"/>
                    </a:ext>
                  </a:extLst>
                </a:gridCol>
                <a:gridCol w="954156">
                  <a:extLst>
                    <a:ext uri="{9D8B030D-6E8A-4147-A177-3AD203B41FA5}">
                      <a16:colId xmlns:a16="http://schemas.microsoft.com/office/drawing/2014/main" val="3741125152"/>
                    </a:ext>
                  </a:extLst>
                </a:gridCol>
                <a:gridCol w="914400">
                  <a:extLst>
                    <a:ext uri="{9D8B030D-6E8A-4147-A177-3AD203B41FA5}">
                      <a16:colId xmlns:a16="http://schemas.microsoft.com/office/drawing/2014/main" val="666522960"/>
                    </a:ext>
                  </a:extLst>
                </a:gridCol>
                <a:gridCol w="842839">
                  <a:extLst>
                    <a:ext uri="{9D8B030D-6E8A-4147-A177-3AD203B41FA5}">
                      <a16:colId xmlns:a16="http://schemas.microsoft.com/office/drawing/2014/main" val="1613953685"/>
                    </a:ext>
                  </a:extLst>
                </a:gridCol>
                <a:gridCol w="850789">
                  <a:extLst>
                    <a:ext uri="{9D8B030D-6E8A-4147-A177-3AD203B41FA5}">
                      <a16:colId xmlns:a16="http://schemas.microsoft.com/office/drawing/2014/main" val="2002531111"/>
                    </a:ext>
                  </a:extLst>
                </a:gridCol>
                <a:gridCol w="834887">
                  <a:extLst>
                    <a:ext uri="{9D8B030D-6E8A-4147-A177-3AD203B41FA5}">
                      <a16:colId xmlns:a16="http://schemas.microsoft.com/office/drawing/2014/main" val="3364427170"/>
                    </a:ext>
                  </a:extLst>
                </a:gridCol>
                <a:gridCol w="1129085">
                  <a:extLst>
                    <a:ext uri="{9D8B030D-6E8A-4147-A177-3AD203B41FA5}">
                      <a16:colId xmlns:a16="http://schemas.microsoft.com/office/drawing/2014/main" val="4018599544"/>
                    </a:ext>
                  </a:extLst>
                </a:gridCol>
                <a:gridCol w="833837">
                  <a:extLst>
                    <a:ext uri="{9D8B030D-6E8A-4147-A177-3AD203B41FA5}">
                      <a16:colId xmlns:a16="http://schemas.microsoft.com/office/drawing/2014/main" val="2497823559"/>
                    </a:ext>
                  </a:extLst>
                </a:gridCol>
                <a:gridCol w="948734">
                  <a:extLst>
                    <a:ext uri="{9D8B030D-6E8A-4147-A177-3AD203B41FA5}">
                      <a16:colId xmlns:a16="http://schemas.microsoft.com/office/drawing/2014/main" val="657936438"/>
                    </a:ext>
                  </a:extLst>
                </a:gridCol>
              </a:tblGrid>
              <a:tr h="692641">
                <a:tc>
                  <a:txBody>
                    <a:bodyPr/>
                    <a:lstStyle/>
                    <a:p>
                      <a:r>
                        <a:rPr lang="en-US" sz="1000">
                          <a:solidFill>
                            <a:schemeClr val="tx1"/>
                          </a:solidFill>
                        </a:rPr>
                        <a:t>Application</a:t>
                      </a:r>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tc>
                  <a:txBody>
                    <a:bodyPr/>
                    <a:lstStyle/>
                    <a:p>
                      <a:endParaRPr lang="en-US"/>
                    </a:p>
                  </a:txBody>
                  <a:tcPr>
                    <a:solidFill>
                      <a:schemeClr val="bg2">
                        <a:lumMod val="90000"/>
                      </a:schemeClr>
                    </a:solidFill>
                  </a:tcPr>
                </a:tc>
                <a:extLst>
                  <a:ext uri="{0D108BD9-81ED-4DB2-BD59-A6C34878D82A}">
                    <a16:rowId xmlns:a16="http://schemas.microsoft.com/office/drawing/2014/main" val="3139679897"/>
                  </a:ext>
                </a:extLst>
              </a:tr>
              <a:tr h="2093077">
                <a:tc>
                  <a:txBody>
                    <a:bodyPr/>
                    <a:lstStyle/>
                    <a:p>
                      <a:pPr marL="0" indent="0">
                        <a:buFont typeface="Arial" panose="020B0604020202020204" pitchFamily="34" charset="0"/>
                        <a:buNone/>
                      </a:pPr>
                      <a:r>
                        <a:rPr lang="en-US" sz="1000" b="1">
                          <a:solidFill>
                            <a:schemeClr val="tx1"/>
                          </a:solidFill>
                        </a:rPr>
                        <a:t>Process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LATAM Sales contacts global account owner to be added to account team</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Operating unit would need to be updated for each billing entity</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Migrate services from local to global account?</a:t>
                      </a:r>
                    </a:p>
                  </a:txBody>
                  <a:tcPr/>
                </a:tc>
                <a:tc>
                  <a:txBody>
                    <a:bodyPr/>
                    <a:lstStyle/>
                    <a:p>
                      <a:pPr marL="171450" indent="-171450">
                        <a:buFont typeface="Arial" panose="020B0604020202020204" pitchFamily="34" charset="0"/>
                        <a:buChar char="•"/>
                      </a:pPr>
                      <a:r>
                        <a:rPr lang="en-US" sz="800"/>
                        <a:t>LATAM OE will need to select correct Operating Unit for the Siebel 8/Doku order.</a:t>
                      </a:r>
                    </a:p>
                    <a:p>
                      <a:pPr marL="171450" indent="-171450">
                        <a:buFont typeface="Arial" panose="020B0604020202020204" pitchFamily="34" charset="0"/>
                        <a:buChar cha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Migrate services from local to global account?</a:t>
                      </a:r>
                    </a:p>
                    <a:p>
                      <a:pPr marL="171450" indent="-171450">
                        <a:buFont typeface="Arial" panose="020B0604020202020204" pitchFamily="34" charset="0"/>
                        <a:buChar char="•"/>
                      </a:pPr>
                      <a:endParaRPr lang="en-US" sz="800"/>
                    </a:p>
                    <a:p>
                      <a:endParaRPr lang="en-US" sz="800"/>
                    </a:p>
                  </a:txBody>
                  <a:tcPr/>
                </a:tc>
                <a:tc>
                  <a:txBody>
                    <a:bodyPr/>
                    <a:lstStyle/>
                    <a:p>
                      <a:pPr marL="171450" indent="-171450">
                        <a:buFont typeface="Arial" panose="020B0604020202020204" pitchFamily="34" charset="0"/>
                        <a:buChar char="•"/>
                      </a:pPr>
                      <a:r>
                        <a:rPr lang="en-US" sz="800"/>
                        <a:t>LATAM compensation will still need to monitor Account Manager assignment to make sure correct LATAM AM is assigned to BAN.</a:t>
                      </a:r>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Doku, </a:t>
                      </a:r>
                      <a:r>
                        <a:rPr lang="en-US" sz="800" err="1"/>
                        <a:t>Xime</a:t>
                      </a:r>
                      <a:r>
                        <a:rPr lang="en-US" sz="800"/>
                        <a:t>, NCD, </a:t>
                      </a:r>
                      <a:r>
                        <a:rPr lang="en-US" sz="800" err="1"/>
                        <a:t>etc</a:t>
                      </a:r>
                      <a:endParaRPr lang="en-US" sz="800"/>
                    </a:p>
                    <a:p>
                      <a:pPr marL="171450" indent="-171450">
                        <a:buFont typeface="Arial" panose="020B0604020202020204" pitchFamily="34" charset="0"/>
                        <a:buChar char="•"/>
                      </a:pPr>
                      <a:endParaRPr lang="en-US" sz="800"/>
                    </a:p>
                    <a:p>
                      <a:pPr marL="171450" indent="-171450">
                        <a:buFont typeface="Arial" panose="020B0604020202020204" pitchFamily="34" charset="0"/>
                        <a:buChar char="•"/>
                      </a:pPr>
                      <a:r>
                        <a:rPr lang="en-US" sz="800">
                          <a:solidFill>
                            <a:srgbClr val="FF0000"/>
                          </a:solidFill>
                        </a:rPr>
                        <a:t>????</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None</a:t>
                      </a:r>
                    </a:p>
                    <a:p>
                      <a:pPr marL="171450" indent="-171450">
                        <a:buFont typeface="Arial" panose="020B0604020202020204" pitchFamily="34" charset="0"/>
                        <a:buChar char="•"/>
                      </a:pPr>
                      <a:endParaRPr lang="en-US" sz="8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None</a:t>
                      </a:r>
                    </a:p>
                    <a:p>
                      <a:pPr marL="0" indent="0">
                        <a:buFont typeface="Arial" panose="020B0604020202020204" pitchFamily="34" charset="0"/>
                        <a:buNone/>
                      </a:pPr>
                      <a:endParaRPr lang="en-US" sz="800"/>
                    </a:p>
                    <a:p>
                      <a:pPr marL="171450" indent="-171450">
                        <a:buFont typeface="Arial" panose="020B0604020202020204" pitchFamily="34" charset="0"/>
                        <a:buChar char="•"/>
                      </a:pPr>
                      <a:endParaRPr lang="en-US" sz="800"/>
                    </a:p>
                  </a:txBody>
                  <a:tcPr/>
                </a:tc>
                <a:tc>
                  <a:txBody>
                    <a:bodyPr/>
                    <a:lstStyle/>
                    <a:p>
                      <a:pPr marL="171450" lvl="0" indent="-171450">
                        <a:buFont typeface="Arial" panose="020B0604020202020204" pitchFamily="34" charset="0"/>
                        <a:buChar char="•"/>
                      </a:pPr>
                      <a:r>
                        <a:rPr lang="en-US" sz="800" kern="1200">
                          <a:solidFill>
                            <a:schemeClr val="dk1"/>
                          </a:solidFill>
                          <a:effectLst/>
                          <a:latin typeface="+mn-lt"/>
                          <a:ea typeface="+mn-ea"/>
                          <a:cs typeface="+mn-cs"/>
                        </a:rPr>
                        <a:t>None</a:t>
                      </a:r>
                    </a:p>
                    <a:p>
                      <a:pPr marL="171450" lvl="0" indent="-171450">
                        <a:buFont typeface="Arial" panose="020B0604020202020204" pitchFamily="34" charset="0"/>
                        <a:buChar char="•"/>
                      </a:pPr>
                      <a:endParaRPr lang="en-US" sz="800" kern="1200">
                        <a:solidFill>
                          <a:schemeClr val="dk1"/>
                        </a:solidFill>
                        <a:effectLst/>
                        <a:latin typeface="+mn-lt"/>
                        <a:ea typeface="+mn-ea"/>
                        <a:cs typeface="+mn-cs"/>
                      </a:endParaRPr>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None</a:t>
                      </a:r>
                    </a:p>
                    <a:p>
                      <a:pPr marL="0" indent="0">
                        <a:buFont typeface="Arial" panose="020B0604020202020204" pitchFamily="34" charset="0"/>
                        <a:buNone/>
                      </a:pPr>
                      <a:endParaRPr lang="en-US" sz="800"/>
                    </a:p>
                    <a:p>
                      <a:pPr marL="0" indent="0">
                        <a:buFont typeface="Arial" panose="020B0604020202020204" pitchFamily="34" charset="0"/>
                        <a:buNone/>
                      </a:pPr>
                      <a:endParaRPr lang="en-US" sz="800"/>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May complicate LATAM CFS collections process because they will be looking at BAN level rather than customer/Master account level </a:t>
                      </a:r>
                    </a:p>
                    <a:p>
                      <a:pPr marL="171450" indent="-171450">
                        <a:buFont typeface="Arial" panose="020B0604020202020204" pitchFamily="34" charset="0"/>
                        <a:buChar cha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Intiza/CCAT/</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Fusion impacts</a:t>
                      </a:r>
                    </a:p>
                    <a:p>
                      <a:pPr marL="0" indent="0">
                        <a:buFont typeface="Arial" panose="020B0604020202020204" pitchFamily="34" charset="0"/>
                        <a:buNone/>
                      </a:pPr>
                      <a:endParaRPr lang="en-US" sz="800"/>
                    </a:p>
                  </a:txBody>
                  <a:tcPr/>
                </a:tc>
                <a:tc>
                  <a:txBody>
                    <a:bodyPr/>
                    <a:lstStyle/>
                    <a:p>
                      <a:pPr marL="171450" indent="-171450">
                        <a:buFont typeface="Arial" panose="020B0604020202020204" pitchFamily="34" charset="0"/>
                        <a:buChar char="•"/>
                      </a:pPr>
                      <a:r>
                        <a:rPr lang="en-US" sz="800"/>
                        <a:t>None</a:t>
                      </a:r>
                    </a:p>
                    <a:p>
                      <a:pPr marL="171450" indent="-171450">
                        <a:buFont typeface="Arial" panose="020B0604020202020204" pitchFamily="34" charset="0"/>
                        <a:buChar char="•"/>
                      </a:pPr>
                      <a:endParaRPr lang="en-US" sz="800"/>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LATAM reports may need to be updated to look for new LATAM Account Manager role</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Update to look at BAN level vs Customer Account??</a:t>
                      </a:r>
                    </a:p>
                    <a:p>
                      <a:pPr marL="171450" indent="-171450">
                        <a:buFont typeface="Arial" panose="020B0604020202020204" pitchFamily="34" charset="0"/>
                        <a:buChar char="•"/>
                      </a:pPr>
                      <a:endParaRPr lang="en-US" sz="800"/>
                    </a:p>
                  </a:txBody>
                  <a:tcPr/>
                </a:tc>
                <a:extLst>
                  <a:ext uri="{0D108BD9-81ED-4DB2-BD59-A6C34878D82A}">
                    <a16:rowId xmlns:a16="http://schemas.microsoft.com/office/drawing/2014/main" val="2818943279"/>
                  </a:ext>
                </a:extLst>
              </a:tr>
              <a:tr h="2342997">
                <a:tc>
                  <a:txBody>
                    <a:bodyPr/>
                    <a:lstStyle/>
                    <a:p>
                      <a:pPr marL="0" indent="0">
                        <a:buFont typeface="Arial" panose="020B0604020202020204" pitchFamily="34" charset="0"/>
                        <a:buNone/>
                      </a:pPr>
                      <a:r>
                        <a:rPr lang="en-US" sz="1000" b="1">
                          <a:solidFill>
                            <a:schemeClr val="tx1"/>
                          </a:solidFill>
                        </a:rPr>
                        <a:t>System Impacts</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Add ‘LATAM Account Manager’ role to team members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Allow more than one operating unit per customer (1-2 sprints)</a:t>
                      </a:r>
                    </a:p>
                  </a:txBody>
                  <a:tcPr/>
                </a:tc>
                <a:tc>
                  <a:txBody>
                    <a:bodyPr/>
                    <a:lstStyle/>
                    <a:p>
                      <a:pPr marL="171450" indent="-171450">
                        <a:buFont typeface="Arial" panose="020B0604020202020204" pitchFamily="34" charset="0"/>
                        <a:buChar char="•"/>
                      </a:pPr>
                      <a:r>
                        <a:rPr lang="en-US" sz="800"/>
                        <a:t>Allow LATAM AM to quote on global account (2 sprints)</a:t>
                      </a:r>
                    </a:p>
                    <a:p>
                      <a:pPr marL="171450" indent="-171450">
                        <a:buFont typeface="Arial" panose="020B0604020202020204" pitchFamily="34" charset="0"/>
                        <a:buChar char="•"/>
                      </a:pPr>
                      <a:endParaRPr lang="en-US" sz="800"/>
                    </a:p>
                    <a:p>
                      <a:pPr marL="171450" indent="-171450">
                        <a:buFont typeface="Arial" panose="020B0604020202020204" pitchFamily="34" charset="0"/>
                        <a:buChar char="•"/>
                      </a:pPr>
                      <a:r>
                        <a:rPr lang="en-US" sz="800"/>
                        <a:t>Allow selection of Operating Unit (1 sprints)</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Siebel licenses needed accts owned by non-LATAM?</a:t>
                      </a:r>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Change Account Manager field to pull new ‘LATAM Account Manager’ role from SFDC (1 sprint)</a:t>
                      </a:r>
                    </a:p>
                    <a:p>
                      <a:pPr marL="171450" indent="-171450">
                        <a:buFont typeface="Arial" panose="020B0604020202020204" pitchFamily="34" charset="0"/>
                        <a:buChar char="•"/>
                      </a:pPr>
                      <a:endParaRPr lang="en-US" sz="800"/>
                    </a:p>
                    <a:p>
                      <a:pPr marL="0" indent="0">
                        <a:buFont typeface="Arial" panose="020B0604020202020204" pitchFamily="34" charset="0"/>
                        <a:buNone/>
                      </a:pPr>
                      <a:endParaRPr lang="en-US" sz="800"/>
                    </a:p>
                    <a:p>
                      <a:pPr marL="171450" indent="-171450">
                        <a:buFont typeface="Arial" panose="020B0604020202020204" pitchFamily="34" charset="0"/>
                        <a:buChar char="•"/>
                      </a:pPr>
                      <a:r>
                        <a:rPr lang="en-US" sz="800">
                          <a:solidFill>
                            <a:srgbClr val="FF0000"/>
                          </a:solidFill>
                        </a:rPr>
                        <a:t>Does AM have an issue with multiple BANs to a single Siebel ID? (LOE TBD)</a:t>
                      </a:r>
                    </a:p>
                  </a:txBody>
                  <a:tcPr/>
                </a:tc>
                <a:tc>
                  <a:txBody>
                    <a:bodyPr/>
                    <a:lstStyle/>
                    <a:p>
                      <a:pPr marL="171450" indent="-171450">
                        <a:buFont typeface="Arial" panose="020B0604020202020204" pitchFamily="34" charset="0"/>
                        <a:buChar char="•"/>
                      </a:pPr>
                      <a:r>
                        <a:rPr lang="en-US" sz="800">
                          <a:solidFill>
                            <a:srgbClr val="FF0000"/>
                          </a:solidFill>
                        </a:rPr>
                        <a:t>????</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t>Credit Notes?</a:t>
                      </a:r>
                    </a:p>
                    <a:p>
                      <a:pPr marL="171450" indent="-171450">
                        <a:buFont typeface="Arial" panose="020B0604020202020204" pitchFamily="34" charset="0"/>
                        <a:buChar char="•"/>
                      </a:pPr>
                      <a:endParaRPr lang="en-US" sz="800"/>
                    </a:p>
                  </a:txBody>
                  <a:tcPr/>
                </a:tc>
                <a:tc>
                  <a:txBody>
                    <a:bodyPr/>
                    <a:lstStyle/>
                    <a:p>
                      <a:pPr marL="171450" indent="-171450">
                        <a:buFont typeface="Arial" panose="020B0604020202020204" pitchFamily="34" charset="0"/>
                        <a:buChar char="•"/>
                      </a:pPr>
                      <a:r>
                        <a:rPr lang="en-US" sz="800"/>
                        <a:t>Architecture may need to change regarding Siebel ID reference &amp; customer/BAN operating unit validations</a:t>
                      </a:r>
                    </a:p>
                    <a:p>
                      <a:pPr marL="171450" indent="-171450">
                        <a:buFont typeface="Arial" panose="020B0604020202020204" pitchFamily="34" charset="0"/>
                        <a:buChar char="•"/>
                      </a:pPr>
                      <a:r>
                        <a:rPr lang="en-US" sz="800"/>
                        <a:t>Updates to service layer messaging </a:t>
                      </a:r>
                    </a:p>
                    <a:p>
                      <a:pPr marL="171450" indent="-171450">
                        <a:buFont typeface="Arial" panose="020B0604020202020204" pitchFamily="34" charset="0"/>
                        <a:buChar char="•"/>
                      </a:pPr>
                      <a:r>
                        <a:rPr lang="en-US" sz="800"/>
                        <a:t>Intiza/CCAT/Fusion impacts</a:t>
                      </a:r>
                    </a:p>
                    <a:p>
                      <a:pPr marL="171450" indent="-171450">
                        <a:buFont typeface="Arial" panose="020B0604020202020204" pitchFamily="34" charset="0"/>
                        <a:buChar char="•"/>
                      </a:pPr>
                      <a:r>
                        <a:rPr lang="en-US" sz="800"/>
                        <a:t>Credit Notes?</a:t>
                      </a:r>
                    </a:p>
                    <a:p>
                      <a:pPr marL="171450" indent="-171450">
                        <a:buFont typeface="Arial" panose="020B0604020202020204" pitchFamily="34" charset="0"/>
                        <a:buChar char="•"/>
                      </a:pPr>
                      <a:r>
                        <a:rPr lang="en-US" sz="800">
                          <a:solidFill>
                            <a:srgbClr val="FF0000"/>
                          </a:solidFill>
                        </a:rPr>
                        <a:t>Issue with multiple BANs to single Siebel ID? </a:t>
                      </a:r>
                    </a:p>
                    <a:p>
                      <a:pPr marL="171450" indent="-171450">
                        <a:buFont typeface="Arial" panose="020B0604020202020204" pitchFamily="34" charset="0"/>
                        <a:buChar char="•"/>
                      </a:pPr>
                      <a:r>
                        <a:rPr lang="en-US" sz="800">
                          <a:solidFill>
                            <a:srgbClr val="FF0000"/>
                          </a:solidFill>
                        </a:rPr>
                        <a:t>LOE TBD 3+ </a:t>
                      </a:r>
                      <a:r>
                        <a:rPr lang="en-US" sz="800" err="1">
                          <a:solidFill>
                            <a:srgbClr val="FF0000"/>
                          </a:solidFill>
                        </a:rPr>
                        <a:t>mos</a:t>
                      </a:r>
                      <a:r>
                        <a:rPr lang="en-US" sz="800">
                          <a:solidFill>
                            <a:srgbClr val="FF0000"/>
                          </a:solidFill>
                        </a:rPr>
                        <a:t>?</a:t>
                      </a:r>
                    </a:p>
                  </a:txBody>
                  <a:tcPr/>
                </a:tc>
                <a:tc>
                  <a:txBody>
                    <a:bodyPr/>
                    <a:lstStyle/>
                    <a:p>
                      <a:pPr marL="171450" indent="-171450">
                        <a:buFont typeface="Arial" panose="020B0604020202020204" pitchFamily="34" charset="0"/>
                        <a:buChar char="•"/>
                      </a:pPr>
                      <a:r>
                        <a:rPr lang="en-US" sz="800"/>
                        <a:t>None</a:t>
                      </a:r>
                    </a:p>
                  </a:txBody>
                  <a:tcPr/>
                </a:tc>
                <a:tc>
                  <a:txBody>
                    <a:bodyPr/>
                    <a:lstStyle/>
                    <a:p>
                      <a:pPr marL="171450" indent="-171450">
                        <a:buFont typeface="Arial" panose="020B0604020202020204" pitchFamily="34" charset="0"/>
                        <a:buChar char="•"/>
                      </a:pPr>
                      <a:r>
                        <a:rPr lang="en-US" sz="800"/>
                        <a:t>Impacts to reporting by having multiple Operating units per customer account</a:t>
                      </a:r>
                    </a:p>
                  </a:txBody>
                  <a:tcPr/>
                </a:tc>
                <a:extLst>
                  <a:ext uri="{0D108BD9-81ED-4DB2-BD59-A6C34878D82A}">
                    <a16:rowId xmlns:a16="http://schemas.microsoft.com/office/drawing/2014/main" val="3220071275"/>
                  </a:ext>
                </a:extLst>
              </a:tr>
            </a:tbl>
          </a:graphicData>
        </a:graphic>
      </p:graphicFrame>
      <p:sp>
        <p:nvSpPr>
          <p:cNvPr id="7" name="Flowchart: Magnetic Disk 6">
            <a:extLst>
              <a:ext uri="{FF2B5EF4-FFF2-40B4-BE49-F238E27FC236}">
                <a16:creationId xmlns:a16="http://schemas.microsoft.com/office/drawing/2014/main" id="{1C171641-EA46-4881-84C9-5C8CA6D0CFF9}"/>
              </a:ext>
            </a:extLst>
          </p:cNvPr>
          <p:cNvSpPr/>
          <p:nvPr/>
        </p:nvSpPr>
        <p:spPr>
          <a:xfrm>
            <a:off x="1358083" y="1675688"/>
            <a:ext cx="673049"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Salesforce</a:t>
            </a:r>
          </a:p>
        </p:txBody>
      </p:sp>
      <p:sp>
        <p:nvSpPr>
          <p:cNvPr id="9" name="Flowchart: Magnetic Disk 8">
            <a:extLst>
              <a:ext uri="{FF2B5EF4-FFF2-40B4-BE49-F238E27FC236}">
                <a16:creationId xmlns:a16="http://schemas.microsoft.com/office/drawing/2014/main" id="{B9BB48EB-3A70-44EC-BD32-69B9458F7678}"/>
              </a:ext>
            </a:extLst>
          </p:cNvPr>
          <p:cNvSpPr/>
          <p:nvPr/>
        </p:nvSpPr>
        <p:spPr>
          <a:xfrm>
            <a:off x="3840469" y="1719447"/>
            <a:ext cx="55869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AM</a:t>
            </a:r>
          </a:p>
        </p:txBody>
      </p:sp>
      <p:sp>
        <p:nvSpPr>
          <p:cNvPr id="11" name="Flowchart: Magnetic Disk 10">
            <a:extLst>
              <a:ext uri="{FF2B5EF4-FFF2-40B4-BE49-F238E27FC236}">
                <a16:creationId xmlns:a16="http://schemas.microsoft.com/office/drawing/2014/main" id="{D2D3B33A-B911-46BA-9FE1-6A93C800C7D6}"/>
              </a:ext>
            </a:extLst>
          </p:cNvPr>
          <p:cNvSpPr/>
          <p:nvPr/>
        </p:nvSpPr>
        <p:spPr>
          <a:xfrm>
            <a:off x="2576916" y="1685670"/>
            <a:ext cx="558693"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Siebel 8</a:t>
            </a:r>
          </a:p>
        </p:txBody>
      </p:sp>
      <p:sp>
        <p:nvSpPr>
          <p:cNvPr id="13" name="Flowchart: Magnetic Disk 12">
            <a:extLst>
              <a:ext uri="{FF2B5EF4-FFF2-40B4-BE49-F238E27FC236}">
                <a16:creationId xmlns:a16="http://schemas.microsoft.com/office/drawing/2014/main" id="{5A46CD6E-BBCC-45FB-8941-CCBF21BFF0EE}"/>
              </a:ext>
            </a:extLst>
          </p:cNvPr>
          <p:cNvSpPr/>
          <p:nvPr/>
        </p:nvSpPr>
        <p:spPr>
          <a:xfrm>
            <a:off x="8537164" y="1675683"/>
            <a:ext cx="558692"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SES/</a:t>
            </a:r>
          </a:p>
          <a:p>
            <a:pPr algn="ctr"/>
            <a:r>
              <a:rPr lang="en-US" sz="800">
                <a:solidFill>
                  <a:schemeClr val="tx1"/>
                </a:solidFill>
              </a:rPr>
              <a:t>Kenan</a:t>
            </a:r>
          </a:p>
        </p:txBody>
      </p:sp>
      <p:sp>
        <p:nvSpPr>
          <p:cNvPr id="15" name="Flowchart: Magnetic Disk 14">
            <a:extLst>
              <a:ext uri="{FF2B5EF4-FFF2-40B4-BE49-F238E27FC236}">
                <a16:creationId xmlns:a16="http://schemas.microsoft.com/office/drawing/2014/main" id="{1A8DB1F2-2396-49B4-A295-185772479D03}"/>
              </a:ext>
            </a:extLst>
          </p:cNvPr>
          <p:cNvSpPr/>
          <p:nvPr/>
        </p:nvSpPr>
        <p:spPr>
          <a:xfrm>
            <a:off x="7665617" y="1694949"/>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SAP</a:t>
            </a:r>
          </a:p>
        </p:txBody>
      </p:sp>
      <p:sp>
        <p:nvSpPr>
          <p:cNvPr id="17" name="Flowchart: Magnetic Disk 16">
            <a:extLst>
              <a:ext uri="{FF2B5EF4-FFF2-40B4-BE49-F238E27FC236}">
                <a16:creationId xmlns:a16="http://schemas.microsoft.com/office/drawing/2014/main" id="{9BE0937D-F814-4DE4-A6A5-6D4105484AC7}"/>
              </a:ext>
            </a:extLst>
          </p:cNvPr>
          <p:cNvSpPr/>
          <p:nvPr/>
        </p:nvSpPr>
        <p:spPr>
          <a:xfrm>
            <a:off x="9303730" y="1687642"/>
            <a:ext cx="856617" cy="499026"/>
          </a:xfrm>
          <a:prstGeom prst="flowChartMagneticDisk">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Oracle/EBS/</a:t>
            </a:r>
          </a:p>
          <a:p>
            <a:pPr algn="ctr"/>
            <a:r>
              <a:rPr lang="en-US" sz="800">
                <a:solidFill>
                  <a:schemeClr val="tx1"/>
                </a:solidFill>
              </a:rPr>
              <a:t>Intiza/CCAT/</a:t>
            </a:r>
          </a:p>
          <a:p>
            <a:pPr algn="ctr"/>
            <a:r>
              <a:rPr lang="en-US" sz="800">
                <a:solidFill>
                  <a:schemeClr val="tx1"/>
                </a:solidFill>
              </a:rPr>
              <a:t>Fusion</a:t>
            </a:r>
          </a:p>
        </p:txBody>
      </p:sp>
      <p:sp>
        <p:nvSpPr>
          <p:cNvPr id="19" name="Flowchart: Magnetic Disk 18">
            <a:extLst>
              <a:ext uri="{FF2B5EF4-FFF2-40B4-BE49-F238E27FC236}">
                <a16:creationId xmlns:a16="http://schemas.microsoft.com/office/drawing/2014/main" id="{0DD836A5-A46B-4C1A-A45B-D496980A1BB7}"/>
              </a:ext>
            </a:extLst>
          </p:cNvPr>
          <p:cNvSpPr/>
          <p:nvPr/>
        </p:nvSpPr>
        <p:spPr>
          <a:xfrm>
            <a:off x="11235782" y="1694949"/>
            <a:ext cx="744157"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DW/</a:t>
            </a:r>
          </a:p>
          <a:p>
            <a:pPr algn="ctr"/>
            <a:r>
              <a:rPr lang="en-US" sz="800">
                <a:solidFill>
                  <a:schemeClr val="tx1"/>
                </a:solidFill>
              </a:rPr>
              <a:t>Reporting</a:t>
            </a:r>
          </a:p>
        </p:txBody>
      </p:sp>
      <p:sp>
        <p:nvSpPr>
          <p:cNvPr id="21" name="Flowchart: Magnetic Disk 20">
            <a:extLst>
              <a:ext uri="{FF2B5EF4-FFF2-40B4-BE49-F238E27FC236}">
                <a16:creationId xmlns:a16="http://schemas.microsoft.com/office/drawing/2014/main" id="{BB51CDC6-AB75-4EA9-825D-F882C79D1192}"/>
              </a:ext>
            </a:extLst>
          </p:cNvPr>
          <p:cNvSpPr/>
          <p:nvPr/>
        </p:nvSpPr>
        <p:spPr>
          <a:xfrm>
            <a:off x="5072169" y="1719447"/>
            <a:ext cx="558692" cy="467221"/>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LATAM </a:t>
            </a:r>
          </a:p>
          <a:p>
            <a:pPr algn="ctr"/>
            <a:r>
              <a:rPr lang="en-US" sz="800">
                <a:solidFill>
                  <a:schemeClr val="tx1"/>
                </a:solidFill>
              </a:rPr>
              <a:t>systems</a:t>
            </a:r>
          </a:p>
        </p:txBody>
      </p:sp>
      <p:sp>
        <p:nvSpPr>
          <p:cNvPr id="23" name="Flowchart: Magnetic Disk 22">
            <a:extLst>
              <a:ext uri="{FF2B5EF4-FFF2-40B4-BE49-F238E27FC236}">
                <a16:creationId xmlns:a16="http://schemas.microsoft.com/office/drawing/2014/main" id="{F44D5092-5FB8-4F9E-8CF1-C186B4A3D444}"/>
              </a:ext>
            </a:extLst>
          </p:cNvPr>
          <p:cNvSpPr/>
          <p:nvPr/>
        </p:nvSpPr>
        <p:spPr>
          <a:xfrm>
            <a:off x="5968939" y="1719448"/>
            <a:ext cx="558692"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EON</a:t>
            </a:r>
          </a:p>
        </p:txBody>
      </p:sp>
      <p:sp>
        <p:nvSpPr>
          <p:cNvPr id="25" name="Flowchart: Magnetic Disk 24">
            <a:extLst>
              <a:ext uri="{FF2B5EF4-FFF2-40B4-BE49-F238E27FC236}">
                <a16:creationId xmlns:a16="http://schemas.microsoft.com/office/drawing/2014/main" id="{9D6A84CD-C8F8-46CC-BA06-B34B763942A0}"/>
              </a:ext>
            </a:extLst>
          </p:cNvPr>
          <p:cNvSpPr/>
          <p:nvPr/>
        </p:nvSpPr>
        <p:spPr>
          <a:xfrm>
            <a:off x="6840486" y="1719448"/>
            <a:ext cx="482094"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CDL/REDI</a:t>
            </a:r>
          </a:p>
        </p:txBody>
      </p:sp>
      <p:sp>
        <p:nvSpPr>
          <p:cNvPr id="27" name="Flowchart: Magnetic Disk 26">
            <a:extLst>
              <a:ext uri="{FF2B5EF4-FFF2-40B4-BE49-F238E27FC236}">
                <a16:creationId xmlns:a16="http://schemas.microsoft.com/office/drawing/2014/main" id="{1CBFF9CB-D1BA-46C5-9C18-859D5942CD3A}"/>
              </a:ext>
            </a:extLst>
          </p:cNvPr>
          <p:cNvSpPr/>
          <p:nvPr/>
        </p:nvSpPr>
        <p:spPr>
          <a:xfrm>
            <a:off x="10380470" y="1694949"/>
            <a:ext cx="558691" cy="467221"/>
          </a:xfrm>
          <a:prstGeom prst="flowChartMagneticDisk">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Portal</a:t>
            </a:r>
          </a:p>
        </p:txBody>
      </p:sp>
      <p:sp>
        <p:nvSpPr>
          <p:cNvPr id="48" name="TextBox 47">
            <a:extLst>
              <a:ext uri="{FF2B5EF4-FFF2-40B4-BE49-F238E27FC236}">
                <a16:creationId xmlns:a16="http://schemas.microsoft.com/office/drawing/2014/main" id="{57273691-198C-4530-BC49-C921BA80DE99}"/>
              </a:ext>
            </a:extLst>
          </p:cNvPr>
          <p:cNvSpPr txBox="1"/>
          <p:nvPr/>
        </p:nvSpPr>
        <p:spPr>
          <a:xfrm>
            <a:off x="55461" y="1069088"/>
            <a:ext cx="11328269" cy="500932"/>
          </a:xfrm>
          <a:prstGeom prst="rect">
            <a:avLst/>
          </a:prstGeom>
        </p:spPr>
        <p:txBody>
          <a:bodyPr vert="horz" wrap="square" lIns="91440" tIns="45720" rIns="91440" bIns="45720" rtlCol="0" anchor="b">
            <a:noAutofit/>
          </a:bodyPr>
          <a:lstStyle/>
          <a:p>
            <a:pPr marL="171450" indent="-171450" algn="l">
              <a:buFont typeface="Arial" panose="020B0604020202020204" pitchFamily="34" charset="0"/>
              <a:buChar char="•"/>
            </a:pPr>
            <a:r>
              <a:rPr lang="en-US" sz="1200"/>
              <a:t>This option aligns ownership, maintains the existing LATAM customer hierarchy for </a:t>
            </a:r>
            <a:r>
              <a:rPr lang="en-US" sz="1200" u="sng"/>
              <a:t>regional</a:t>
            </a:r>
            <a:r>
              <a:rPr lang="en-US" sz="1200"/>
              <a:t> accounts but also allows LATAM BANs to be assigned to global accounts.  These BANs would represent the different LATAM legal entities and eliminate duplicate/local accounts.</a:t>
            </a:r>
          </a:p>
          <a:p>
            <a:pPr marL="171450" indent="-171450" algn="l">
              <a:buFont typeface="Arial" panose="020B0604020202020204" pitchFamily="34" charset="0"/>
              <a:buChar char="•"/>
            </a:pPr>
            <a:r>
              <a:rPr lang="en-US" sz="1200"/>
              <a:t>Global accounts would be pushed to Siebel 8 and would be assigned a Siebel 8 ID.</a:t>
            </a:r>
          </a:p>
          <a:p>
            <a:pPr marL="171450" indent="-171450" algn="l">
              <a:buFont typeface="Arial" panose="020B0604020202020204" pitchFamily="34" charset="0"/>
              <a:buChar char="•"/>
            </a:pPr>
            <a:r>
              <a:rPr lang="en-US" sz="1200"/>
              <a:t>Allows LATAM sales to use global account for quoting regional Siebel 8 products.  Eliminates the need for duplicate/local accounts.</a:t>
            </a:r>
          </a:p>
          <a:p>
            <a:pPr marL="171450" indent="-171450" algn="l">
              <a:buFont typeface="Arial" panose="020B0604020202020204" pitchFamily="34" charset="0"/>
              <a:buChar char="•"/>
            </a:pPr>
            <a:r>
              <a:rPr lang="en-US" sz="1200" err="1"/>
              <a:t>Estminated</a:t>
            </a:r>
            <a:r>
              <a:rPr lang="en-US" sz="1200"/>
              <a:t> LOE: 3+ months </a:t>
            </a:r>
            <a:r>
              <a:rPr lang="en-US" sz="1200">
                <a:solidFill>
                  <a:srgbClr val="FF0000"/>
                </a:solidFill>
              </a:rPr>
              <a:t>(TBD – Needs review with business &amp; IT stakeholders. More applications may be identified)</a:t>
            </a:r>
            <a:endParaRPr lang="en-US" sz="1200"/>
          </a:p>
        </p:txBody>
      </p:sp>
    </p:spTree>
    <p:extLst>
      <p:ext uri="{BB962C8B-B14F-4D97-AF65-F5344CB8AC3E}">
        <p14:creationId xmlns:p14="http://schemas.microsoft.com/office/powerpoint/2010/main" val="389068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F9E6F16-E449-4B8E-8467-686A1AF4282B}"/>
              </a:ext>
            </a:extLst>
          </p:cNvPr>
          <p:cNvSpPr/>
          <p:nvPr/>
        </p:nvSpPr>
        <p:spPr>
          <a:xfrm>
            <a:off x="2627752" y="2793645"/>
            <a:ext cx="2548430" cy="848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Google LLC</a:t>
            </a: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Account Owner: </a:t>
            </a:r>
            <a:r>
              <a:rPr lang="en-US" sz="1000">
                <a:solidFill>
                  <a:srgbClr val="FF0000"/>
                </a:solidFill>
              </a:rPr>
              <a:t>USA</a:t>
            </a:r>
          </a:p>
          <a:p>
            <a:pPr algn="ctr"/>
            <a:r>
              <a:rPr lang="en-US" sz="1000" b="1">
                <a:solidFill>
                  <a:schemeClr val="tx1"/>
                </a:solidFill>
              </a:rPr>
              <a:t>Operating Unit: </a:t>
            </a:r>
            <a:r>
              <a:rPr lang="en-US" sz="1000">
                <a:solidFill>
                  <a:srgbClr val="FF0000"/>
                </a:solidFill>
              </a:rPr>
              <a:t>ARG, CHI</a:t>
            </a:r>
          </a:p>
        </p:txBody>
      </p:sp>
      <p:sp>
        <p:nvSpPr>
          <p:cNvPr id="2" name="Title 1">
            <a:extLst>
              <a:ext uri="{FF2B5EF4-FFF2-40B4-BE49-F238E27FC236}">
                <a16:creationId xmlns:a16="http://schemas.microsoft.com/office/drawing/2014/main" id="{5F1CB46B-43F7-482E-980F-6817E0291A7A}"/>
              </a:ext>
            </a:extLst>
          </p:cNvPr>
          <p:cNvSpPr>
            <a:spLocks noGrp="1"/>
          </p:cNvSpPr>
          <p:nvPr>
            <p:ph type="title"/>
          </p:nvPr>
        </p:nvSpPr>
        <p:spPr>
          <a:xfrm>
            <a:off x="0" y="402459"/>
            <a:ext cx="10972800" cy="392215"/>
          </a:xfrm>
        </p:spPr>
        <p:txBody>
          <a:bodyPr>
            <a:noAutofit/>
          </a:bodyPr>
          <a:lstStyle/>
          <a:p>
            <a:r>
              <a:rPr lang="en-US" sz="2800"/>
              <a:t>Option 2: Customer Hierarchy Model </a:t>
            </a:r>
            <a:br>
              <a:rPr lang="en-US" sz="2800"/>
            </a:br>
            <a:r>
              <a:rPr lang="en-US" sz="2000"/>
              <a:t>Align Account Ownership &amp; Allow LATAM BANs on Global Accounts</a:t>
            </a:r>
          </a:p>
        </p:txBody>
      </p:sp>
      <p:sp>
        <p:nvSpPr>
          <p:cNvPr id="3" name="Rectangle 2">
            <a:extLst>
              <a:ext uri="{FF2B5EF4-FFF2-40B4-BE49-F238E27FC236}">
                <a16:creationId xmlns:a16="http://schemas.microsoft.com/office/drawing/2014/main" id="{D7A4F3C6-F0DF-42C5-B1E7-7EC7C6BF2BAF}"/>
              </a:ext>
            </a:extLst>
          </p:cNvPr>
          <p:cNvSpPr/>
          <p:nvPr/>
        </p:nvSpPr>
        <p:spPr>
          <a:xfrm>
            <a:off x="2154787" y="1472471"/>
            <a:ext cx="3279228" cy="67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Ultimate Customer:</a:t>
            </a:r>
          </a:p>
          <a:p>
            <a:pPr algn="ctr"/>
            <a:r>
              <a:rPr lang="en-US">
                <a:solidFill>
                  <a:schemeClr val="tx1"/>
                </a:solidFill>
              </a:rPr>
              <a:t>Alphabet Inc.</a:t>
            </a:r>
          </a:p>
        </p:txBody>
      </p:sp>
      <p:sp>
        <p:nvSpPr>
          <p:cNvPr id="41" name="Rectangle 40">
            <a:extLst>
              <a:ext uri="{FF2B5EF4-FFF2-40B4-BE49-F238E27FC236}">
                <a16:creationId xmlns:a16="http://schemas.microsoft.com/office/drawing/2014/main" id="{B19D4F11-4CE9-4FDA-947E-F776FA1F7EE1}"/>
              </a:ext>
            </a:extLst>
          </p:cNvPr>
          <p:cNvSpPr/>
          <p:nvPr/>
        </p:nvSpPr>
        <p:spPr>
          <a:xfrm>
            <a:off x="94758" y="4109730"/>
            <a:ext cx="1817633" cy="858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LLC</a:t>
            </a: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Currency</a:t>
            </a:r>
            <a:r>
              <a:rPr lang="en-US" sz="1000">
                <a:solidFill>
                  <a:schemeClr val="tx1"/>
                </a:solidFill>
              </a:rPr>
              <a:t>: USD</a:t>
            </a:r>
          </a:p>
        </p:txBody>
      </p:sp>
      <p:sp>
        <p:nvSpPr>
          <p:cNvPr id="42" name="Rectangle 41">
            <a:extLst>
              <a:ext uri="{FF2B5EF4-FFF2-40B4-BE49-F238E27FC236}">
                <a16:creationId xmlns:a16="http://schemas.microsoft.com/office/drawing/2014/main" id="{CAA14E90-BAE9-44BC-848C-234C51F3D3DF}"/>
              </a:ext>
            </a:extLst>
          </p:cNvPr>
          <p:cNvSpPr/>
          <p:nvPr/>
        </p:nvSpPr>
        <p:spPr>
          <a:xfrm>
            <a:off x="1992031" y="4120042"/>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Switzerland</a:t>
            </a:r>
          </a:p>
          <a:p>
            <a:pPr algn="ctr"/>
            <a:r>
              <a:rPr lang="en-US" sz="1000" b="1">
                <a:solidFill>
                  <a:schemeClr val="tx1"/>
                </a:solidFill>
              </a:rPr>
              <a:t>HQ/Legal Address: </a:t>
            </a:r>
            <a:r>
              <a:rPr lang="en-US" sz="1000">
                <a:solidFill>
                  <a:schemeClr val="tx1"/>
                </a:solidFill>
              </a:rPr>
              <a:t>Switz.</a:t>
            </a:r>
          </a:p>
          <a:p>
            <a:pPr algn="ctr"/>
            <a:r>
              <a:rPr lang="en-US" sz="1000" b="1">
                <a:solidFill>
                  <a:schemeClr val="tx1"/>
                </a:solidFill>
              </a:rPr>
              <a:t>Currency</a:t>
            </a:r>
            <a:r>
              <a:rPr lang="en-US" sz="1000">
                <a:solidFill>
                  <a:schemeClr val="tx1"/>
                </a:solidFill>
              </a:rPr>
              <a:t>: EUR</a:t>
            </a:r>
          </a:p>
        </p:txBody>
      </p:sp>
      <p:sp>
        <p:nvSpPr>
          <p:cNvPr id="43" name="Rectangle 42">
            <a:extLst>
              <a:ext uri="{FF2B5EF4-FFF2-40B4-BE49-F238E27FC236}">
                <a16:creationId xmlns:a16="http://schemas.microsoft.com/office/drawing/2014/main" id="{4639EB7E-4830-40A8-BF53-1DC51C645AA1}"/>
              </a:ext>
            </a:extLst>
          </p:cNvPr>
          <p:cNvSpPr/>
          <p:nvPr/>
        </p:nvSpPr>
        <p:spPr>
          <a:xfrm>
            <a:off x="3901967" y="4120042"/>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Arg</a:t>
            </a: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Operating Unit: </a:t>
            </a:r>
            <a:r>
              <a:rPr lang="en-US" sz="1000">
                <a:solidFill>
                  <a:schemeClr val="tx1"/>
                </a:solidFill>
              </a:rPr>
              <a:t>ARG</a:t>
            </a:r>
          </a:p>
          <a:p>
            <a:pPr algn="ctr"/>
            <a:r>
              <a:rPr lang="en-US" sz="1000" b="1">
                <a:solidFill>
                  <a:schemeClr val="tx1"/>
                </a:solidFill>
              </a:rPr>
              <a:t>Account Manager: </a:t>
            </a:r>
            <a:r>
              <a:rPr lang="en-US" sz="1000">
                <a:solidFill>
                  <a:srgbClr val="FF0000"/>
                </a:solidFill>
              </a:rPr>
              <a:t>ARG</a:t>
            </a:r>
          </a:p>
          <a:p>
            <a:pPr algn="ctr"/>
            <a:r>
              <a:rPr lang="en-US" sz="1000" b="1">
                <a:solidFill>
                  <a:schemeClr val="tx1"/>
                </a:solidFill>
              </a:rPr>
              <a:t>Currency</a:t>
            </a:r>
            <a:r>
              <a:rPr lang="en-US" sz="1000">
                <a:solidFill>
                  <a:srgbClr val="FF0000"/>
                </a:solidFill>
              </a:rPr>
              <a:t>: ARS</a:t>
            </a:r>
          </a:p>
        </p:txBody>
      </p:sp>
      <p:cxnSp>
        <p:nvCxnSpPr>
          <p:cNvPr id="48" name="Straight Arrow Connector 47">
            <a:extLst>
              <a:ext uri="{FF2B5EF4-FFF2-40B4-BE49-F238E27FC236}">
                <a16:creationId xmlns:a16="http://schemas.microsoft.com/office/drawing/2014/main" id="{A1A0A283-1639-45A5-8103-8D6DC7242FB2}"/>
              </a:ext>
            </a:extLst>
          </p:cNvPr>
          <p:cNvCxnSpPr>
            <a:cxnSpLocks/>
          </p:cNvCxnSpPr>
          <p:nvPr/>
        </p:nvCxnSpPr>
        <p:spPr>
          <a:xfrm flipV="1">
            <a:off x="3901968" y="2150388"/>
            <a:ext cx="0" cy="64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368A06-1885-494A-A02A-FB7FEF1FBC1B}"/>
              </a:ext>
            </a:extLst>
          </p:cNvPr>
          <p:cNvSpPr txBox="1"/>
          <p:nvPr/>
        </p:nvSpPr>
        <p:spPr>
          <a:xfrm>
            <a:off x="7100796" y="1146519"/>
            <a:ext cx="4889795" cy="3416320"/>
          </a:xfrm>
          <a:prstGeom prst="rect">
            <a:avLst/>
          </a:prstGeom>
          <a:noFill/>
        </p:spPr>
        <p:txBody>
          <a:bodyPr wrap="square">
            <a:spAutoFit/>
          </a:bodyPr>
          <a:lstStyle/>
          <a:p>
            <a:r>
              <a:rPr lang="en-US" sz="1200" b="1"/>
              <a:t>Sales Processes:</a:t>
            </a:r>
            <a:endParaRPr lang="en-US" sz="1200"/>
          </a:p>
          <a:p>
            <a:pPr marL="171450" indent="-171450">
              <a:buFont typeface="Arial" panose="020B0604020202020204" pitchFamily="34" charset="0"/>
              <a:buChar char="•"/>
            </a:pPr>
            <a:r>
              <a:rPr lang="en-US" sz="1200" u="sng"/>
              <a:t>NA Sold Global Account – service &amp; billing in Argentina</a:t>
            </a:r>
          </a:p>
          <a:p>
            <a:pPr marL="628650" lvl="1" indent="-171450">
              <a:buFont typeface="Arial" panose="020B0604020202020204" pitchFamily="34" charset="0"/>
              <a:buChar char="•"/>
            </a:pPr>
            <a:r>
              <a:rPr lang="en-US" sz="1200"/>
              <a:t>Argentina BAN and Tax Profile is created against Google LLC account</a:t>
            </a:r>
          </a:p>
          <a:p>
            <a:pPr marL="1085850" lvl="2" indent="-171450">
              <a:buFont typeface="Arial" panose="020B0604020202020204" pitchFamily="34" charset="0"/>
              <a:buChar char="•"/>
            </a:pPr>
            <a:r>
              <a:rPr lang="en-US" sz="1200"/>
              <a:t>Update BAN Name, Billing Address, Taxable Address, Currency, as needed for Argentina entity</a:t>
            </a:r>
          </a:p>
          <a:p>
            <a:pPr marL="1085850" lvl="2" indent="-171450">
              <a:buFont typeface="Arial" panose="020B0604020202020204" pitchFamily="34" charset="0"/>
              <a:buChar char="•"/>
            </a:pPr>
            <a:r>
              <a:rPr lang="en-US" sz="1200"/>
              <a:t>LATAM account manager assigned to BAN</a:t>
            </a:r>
          </a:p>
          <a:p>
            <a:pPr marL="628650" lvl="1" indent="-171450">
              <a:buFont typeface="Arial" panose="020B0604020202020204" pitchFamily="34" charset="0"/>
              <a:buChar char="•"/>
            </a:pPr>
            <a:r>
              <a:rPr lang="en-US" sz="1200"/>
              <a:t>LATAM account manager/sales support added to the Google LLC account team</a:t>
            </a:r>
          </a:p>
          <a:p>
            <a:pPr marL="1085850" lvl="2" indent="-171450">
              <a:buFont typeface="Arial" panose="020B0604020202020204" pitchFamily="34" charset="0"/>
              <a:buChar char="•"/>
            </a:pPr>
            <a:r>
              <a:rPr lang="en-US" sz="1200"/>
              <a:t>Anyone on the account team from any region can create an opportunity &amp; quote.</a:t>
            </a:r>
          </a:p>
          <a:p>
            <a:pPr marL="628650" lvl="1" indent="-171450">
              <a:buFont typeface="Arial" panose="020B0604020202020204" pitchFamily="34" charset="0"/>
              <a:buChar char="•"/>
            </a:pPr>
            <a:r>
              <a:rPr lang="en-US" sz="1200"/>
              <a:t>Quote/Order is on Google LLC customer account and the Google Argentina BAN is assigned for local invoicing</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u="sng"/>
              <a:t>LATAM Sold – service &amp; billing in LATAM, no global account</a:t>
            </a:r>
          </a:p>
          <a:p>
            <a:pPr marL="628650" lvl="1" indent="-171450">
              <a:buFont typeface="Arial" panose="020B0604020202020204" pitchFamily="34" charset="0"/>
              <a:buChar char="•"/>
            </a:pPr>
            <a:r>
              <a:rPr lang="en-US" sz="1200"/>
              <a:t>LATAM can continue to create separate customer accounts/BANs for each legal entity - BAU</a:t>
            </a:r>
          </a:p>
          <a:p>
            <a:pPr marL="628650" lvl="1" indent="-171450">
              <a:buFont typeface="Arial" panose="020B0604020202020204" pitchFamily="34" charset="0"/>
              <a:buChar char="•"/>
            </a:pPr>
            <a:endParaRPr lang="en-US" sz="1200"/>
          </a:p>
        </p:txBody>
      </p:sp>
      <p:cxnSp>
        <p:nvCxnSpPr>
          <p:cNvPr id="14" name="Straight Arrow Connector 13">
            <a:extLst>
              <a:ext uri="{FF2B5EF4-FFF2-40B4-BE49-F238E27FC236}">
                <a16:creationId xmlns:a16="http://schemas.microsoft.com/office/drawing/2014/main" id="{1E3AA081-F2FB-4A9A-B16A-F3955541E303}"/>
              </a:ext>
            </a:extLst>
          </p:cNvPr>
          <p:cNvCxnSpPr>
            <a:cxnSpLocks/>
            <a:stCxn id="41" idx="0"/>
          </p:cNvCxnSpPr>
          <p:nvPr/>
        </p:nvCxnSpPr>
        <p:spPr>
          <a:xfrm flipV="1">
            <a:off x="1003575" y="3641752"/>
            <a:ext cx="2302675" cy="46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6323DF-C8B9-4A4A-9543-843494C6980E}"/>
              </a:ext>
            </a:extLst>
          </p:cNvPr>
          <p:cNvCxnSpPr>
            <a:cxnSpLocks/>
            <a:stCxn id="42" idx="0"/>
            <a:endCxn id="39" idx="2"/>
          </p:cNvCxnSpPr>
          <p:nvPr/>
        </p:nvCxnSpPr>
        <p:spPr>
          <a:xfrm flipV="1">
            <a:off x="2900848" y="3641752"/>
            <a:ext cx="1001119" cy="47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797220-5936-4D57-9964-418490B90995}"/>
              </a:ext>
            </a:extLst>
          </p:cNvPr>
          <p:cNvCxnSpPr>
            <a:cxnSpLocks/>
            <a:stCxn id="43" idx="0"/>
          </p:cNvCxnSpPr>
          <p:nvPr/>
        </p:nvCxnSpPr>
        <p:spPr>
          <a:xfrm flipH="1" flipV="1">
            <a:off x="3901968" y="3641752"/>
            <a:ext cx="908816" cy="47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D51D3C0-40B2-4EA7-AD34-D1680A09F941}"/>
              </a:ext>
            </a:extLst>
          </p:cNvPr>
          <p:cNvSpPr/>
          <p:nvPr/>
        </p:nvSpPr>
        <p:spPr>
          <a:xfrm>
            <a:off x="5786577" y="4120042"/>
            <a:ext cx="1817633" cy="848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60000"/>
                    <a:lumOff val="40000"/>
                  </a:schemeClr>
                </a:solidFill>
              </a:rPr>
              <a:t>BAN: Google Chile</a:t>
            </a:r>
          </a:p>
          <a:p>
            <a:pPr algn="ctr"/>
            <a:r>
              <a:rPr lang="en-US" sz="1000" b="1">
                <a:solidFill>
                  <a:schemeClr val="tx1"/>
                </a:solidFill>
              </a:rPr>
              <a:t>HQ/Legal Address: </a:t>
            </a:r>
            <a:r>
              <a:rPr lang="en-US" sz="1000">
                <a:solidFill>
                  <a:schemeClr val="tx1"/>
                </a:solidFill>
              </a:rPr>
              <a:t>USA</a:t>
            </a:r>
          </a:p>
          <a:p>
            <a:pPr algn="ctr"/>
            <a:r>
              <a:rPr lang="en-US" sz="1000" b="1">
                <a:solidFill>
                  <a:schemeClr val="tx1"/>
                </a:solidFill>
              </a:rPr>
              <a:t>Operating Unit: </a:t>
            </a:r>
            <a:r>
              <a:rPr lang="en-US" sz="1000">
                <a:solidFill>
                  <a:schemeClr val="tx1"/>
                </a:solidFill>
              </a:rPr>
              <a:t>CHI</a:t>
            </a:r>
          </a:p>
          <a:p>
            <a:pPr algn="ctr"/>
            <a:r>
              <a:rPr lang="en-US" sz="1000" b="1">
                <a:solidFill>
                  <a:schemeClr val="tx1"/>
                </a:solidFill>
              </a:rPr>
              <a:t>Account Manager: </a:t>
            </a:r>
            <a:r>
              <a:rPr lang="en-US" sz="1000">
                <a:solidFill>
                  <a:srgbClr val="FF0000"/>
                </a:solidFill>
              </a:rPr>
              <a:t>CHI</a:t>
            </a:r>
          </a:p>
          <a:p>
            <a:pPr algn="ctr"/>
            <a:r>
              <a:rPr lang="en-US" sz="1000" b="1">
                <a:solidFill>
                  <a:schemeClr val="tx1"/>
                </a:solidFill>
              </a:rPr>
              <a:t>Currency</a:t>
            </a:r>
            <a:r>
              <a:rPr lang="en-US" sz="1000">
                <a:solidFill>
                  <a:srgbClr val="FF0000"/>
                </a:solidFill>
              </a:rPr>
              <a:t>: CLP</a:t>
            </a:r>
          </a:p>
        </p:txBody>
      </p:sp>
      <p:cxnSp>
        <p:nvCxnSpPr>
          <p:cNvPr id="31" name="Straight Arrow Connector 30">
            <a:extLst>
              <a:ext uri="{FF2B5EF4-FFF2-40B4-BE49-F238E27FC236}">
                <a16:creationId xmlns:a16="http://schemas.microsoft.com/office/drawing/2014/main" id="{460273DD-1440-4F0A-8EDF-C08C299C2B58}"/>
              </a:ext>
            </a:extLst>
          </p:cNvPr>
          <p:cNvCxnSpPr>
            <a:cxnSpLocks/>
          </p:cNvCxnSpPr>
          <p:nvPr/>
        </p:nvCxnSpPr>
        <p:spPr>
          <a:xfrm flipH="1" flipV="1">
            <a:off x="4459769" y="3652064"/>
            <a:ext cx="2406115" cy="47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393089"/>
      </p:ext>
    </p:extLst>
  </p:cSld>
  <p:clrMapOvr>
    <a:masterClrMapping/>
  </p:clrMapOvr>
</p:sld>
</file>

<file path=ppt/theme/theme1.xml><?xml version="1.0" encoding="utf-8"?>
<a:theme xmlns:a="http://schemas.openxmlformats.org/drawingml/2006/main" name="Office Theme">
  <a:themeElements>
    <a:clrScheme name="Lumen1">
      <a:dk1>
        <a:srgbClr val="000000"/>
      </a:dk1>
      <a:lt1>
        <a:srgbClr val="FFFFFF"/>
      </a:lt1>
      <a:dk2>
        <a:srgbClr val="0075C9"/>
      </a:dk2>
      <a:lt2>
        <a:srgbClr val="EEEEEE"/>
      </a:lt2>
      <a:accent1>
        <a:srgbClr val="38C6F3"/>
      </a:accent1>
      <a:accent2>
        <a:srgbClr val="0075C9"/>
      </a:accent2>
      <a:accent3>
        <a:srgbClr val="0C9ED9"/>
      </a:accent3>
      <a:accent4>
        <a:srgbClr val="FF9E18"/>
      </a:accent4>
      <a:accent5>
        <a:srgbClr val="083076"/>
      </a:accent5>
      <a:accent6>
        <a:srgbClr val="EE762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57afd47-5b8f-43f5-bc0f-33fef1377ea8">
      <UserInfo>
        <DisplayName>Arozamena, Jose</DisplayName>
        <AccountId>27</AccountId>
        <AccountType/>
      </UserInfo>
      <UserInfo>
        <DisplayName>Aventin, Eugenia</DisplayName>
        <AccountId>128</AccountId>
        <AccountType/>
      </UserInfo>
      <UserInfo>
        <DisplayName>Aldeco Martinez, Mariana</DisplayName>
        <AccountId>6</AccountId>
        <AccountType/>
      </UserInfo>
      <UserInfo>
        <DisplayName>Lasta, Maria Eugenia</DisplayName>
        <AccountId>238</AccountId>
        <AccountType/>
      </UserInfo>
      <UserInfo>
        <DisplayName>Thorn, Jennifer A</DisplayName>
        <AccountId>30</AccountId>
        <AccountType/>
      </UserInfo>
    </SharedWithUsers>
    <_Flow_SignoffStatus xmlns="9bb71c63-50c5-4786-b933-59ca49d650b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057981AF97A94BBC7EF077FF2AF818" ma:contentTypeVersion="14" ma:contentTypeDescription="Create a new document." ma:contentTypeScope="" ma:versionID="0417cf75477baf33f742361efa2287f1">
  <xsd:schema xmlns:xsd="http://www.w3.org/2001/XMLSchema" xmlns:xs="http://www.w3.org/2001/XMLSchema" xmlns:p="http://schemas.microsoft.com/office/2006/metadata/properties" xmlns:ns2="9bb71c63-50c5-4786-b933-59ca49d650b8" xmlns:ns3="557afd47-5b8f-43f5-bc0f-33fef1377ea8" targetNamespace="http://schemas.microsoft.com/office/2006/metadata/properties" ma:root="true" ma:fieldsID="f0ca4e24d6bbba602ce3f26c1938936e" ns2:_="" ns3:_="">
    <xsd:import namespace="9bb71c63-50c5-4786-b933-59ca49d650b8"/>
    <xsd:import namespace="557afd47-5b8f-43f5-bc0f-33fef1377e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_Flow_SignoffStat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b71c63-50c5-4786-b933-59ca49d65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7afd47-5b8f-43f5-bc0f-33fef1377ea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DCFCF6-6F44-4E9A-9B40-D1F0155B00DF}">
  <ds:schemaRefs>
    <ds:schemaRef ds:uri="http://schemas.microsoft.com/sharepoint/v3/contenttype/forms"/>
  </ds:schemaRefs>
</ds:datastoreItem>
</file>

<file path=customXml/itemProps2.xml><?xml version="1.0" encoding="utf-8"?>
<ds:datastoreItem xmlns:ds="http://schemas.openxmlformats.org/officeDocument/2006/customXml" ds:itemID="{D9568B60-1432-41EE-A01F-832F30B59213}">
  <ds:schemaRefs>
    <ds:schemaRef ds:uri="557afd47-5b8f-43f5-bc0f-33fef1377ea8"/>
    <ds:schemaRef ds:uri="http://purl.org/dc/elements/1.1/"/>
    <ds:schemaRef ds:uri="http://schemas.microsoft.com/office/2006/metadata/properties"/>
    <ds:schemaRef ds:uri="9bb71c63-50c5-4786-b933-59ca49d650b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E303B8A-D1CA-4C39-BCC8-7C12BFCCA8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b71c63-50c5-4786-b933-59ca49d650b8"/>
    <ds:schemaRef ds:uri="557afd47-5b8f-43f5-bc0f-33fef1377e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4043</Words>
  <Application>Microsoft Office PowerPoint</Application>
  <PresentationFormat>Widescreen</PresentationFormat>
  <Paragraphs>497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Align LATAM Customer Hierarchy to Global Model</vt:lpstr>
      <vt:lpstr>Option 1: Global Account Ownership &amp; Alignment by Process</vt:lpstr>
      <vt:lpstr>Option 1: Customer Hierarchy Model – Ownership Alignment</vt:lpstr>
      <vt:lpstr>Option 1: Global Account Alignment by Process</vt:lpstr>
      <vt:lpstr>Option 1: Scenarios</vt:lpstr>
      <vt:lpstr>Option 1: Scenarios Continued</vt:lpstr>
      <vt:lpstr>Option 1: BAN Account Manager Updates</vt:lpstr>
      <vt:lpstr>Option 2: Allow Quoting on Global Accounts with BAN as Legal Entity</vt:lpstr>
      <vt:lpstr>Option 2: Customer Hierarchy Model  Align Account Ownership &amp; Allow LATAM BANs on Global Accounts</vt:lpstr>
      <vt:lpstr>Option 2: Allow Quoting on Global Accounts with BAN as Legal Entity</vt:lpstr>
      <vt:lpstr>Option 2: Scenarios</vt:lpstr>
      <vt:lpstr>NA/EMEA/APAC Sold DIA or HSIP with billing in LATAM</vt:lpstr>
      <vt:lpstr>NA/EMEA/APAC Sold IFO product with billing in LATAM</vt:lpstr>
      <vt:lpstr>LATAM Sold Regional Product on Non-LATAM Global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LATAM Customer Account Hierarchy Impacts</dc:title>
  <dc:creator>Hamm, Melissa</dc:creator>
  <cp:lastModifiedBy>Hamm, Melissa</cp:lastModifiedBy>
  <cp:revision>2</cp:revision>
  <dcterms:created xsi:type="dcterms:W3CDTF">2020-11-05T20:07:10Z</dcterms:created>
  <dcterms:modified xsi:type="dcterms:W3CDTF">2021-11-19T20:58:38Z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0x010100AC057981AF97A94BBC7EF077FF2AF818</vt:lpwstr>
  </property>
</Properties>
</file>