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146846968" r:id="rId2"/>
    <p:sldId id="2146846976" r:id="rId3"/>
    <p:sldId id="2146846952" r:id="rId4"/>
    <p:sldId id="2146846979" r:id="rId5"/>
    <p:sldId id="21468469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EBD73-8592-4358-8AA6-B3CB086B97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9EEE-DABC-40B3-A041-174D6B940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questions include:</a:t>
            </a:r>
            <a:endParaRPr lang="en-US" sz="1100" i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way that Lumen and Columbus interact today changing?</a:t>
            </a:r>
          </a:p>
          <a:p>
            <a:pPr lvl="1"/>
            <a:r>
              <a:rPr lang="en-US" sz="900"/>
              <a:t>Is how I do my job today changing?</a:t>
            </a:r>
          </a:p>
          <a:p>
            <a:pPr lvl="1"/>
            <a:r>
              <a:rPr lang="en-US" sz="900"/>
              <a:t>Is there an interim process in place to support Day 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51E72-025F-49C8-882A-B0132C5AF9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8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5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D11AF-6679-44BD-B35E-BC97F4D91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1EAB1F-6381-4CA6-AE25-2C436C4CE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D4607-A5AF-4FA2-8C8C-7934A7E1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92E7B-0201-4F4F-96FD-F5A140E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418554-9F47-4474-AEA2-9638D00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6F83-9EA7-449D-B208-00E8422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A23B8E-82F1-4B3A-8021-D40DD6F6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8D903-DBA0-4923-97C8-56A3726E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ACC051-CD8E-4D5B-BC00-88E890C7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6E514-2915-4B88-AB07-BEAD1C4E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47D551-C0A0-4F08-835F-69166D14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F20FBF-F828-4CFC-8ADA-F3447E60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D3E39-81D2-403E-BDA1-6A3520E6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98598-51F5-4351-A75D-F2599D17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DA84F-00CF-4050-85C3-BE067E87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1"/>
            <a:ext cx="1218703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885014"/>
            <a:ext cx="239843" cy="3067985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778456"/>
            <a:ext cx="10515600" cy="1301085"/>
          </a:xfrm>
        </p:spPr>
        <p:txBody>
          <a:bodyPr anchor="ctr">
            <a:noAutofit/>
          </a:bodyPr>
          <a:lstStyle>
            <a:lvl1pPr algn="ctr">
              <a:defRPr sz="4267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882968" y="6450379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2883" y="6237970"/>
            <a:ext cx="2137832" cy="56718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4BED3398-50B2-204B-8F76-E3433308D8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 </a:t>
            </a:r>
            <a:endParaRPr sz="1800" b="0" i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DBB7FA1-9C57-A44A-A592-9E4D3DB69B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7737" y="1603751"/>
            <a:ext cx="10371391" cy="793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Content goes here.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D5658-0C28-4443-B358-85BC0726AC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7736" y="885561"/>
            <a:ext cx="10371139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0072C6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  <a:lvl2pPr marL="457178" indent="0"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914354" indent="0">
              <a:buFont typeface="Arial" panose="020B0604020202020204" pitchFamily="34" charset="0"/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371532" indent="0"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828709" indent="0">
              <a:buFont typeface="Arial" panose="020B0604020202020204" pitchFamily="34" charset="0"/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Headline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777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A9991-995A-419D-9883-1C1B26F7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FE950-67BD-4977-82B0-B03F20CF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A8632-112A-4050-AE16-2D953C20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7C2513-0403-419D-98B0-5491652E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2A7E7-DECD-4F9C-A7E0-D700FBD7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6489-2002-40D0-AD7F-2E948657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F07660-6485-43BA-9F11-A7DF3B46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B7F64-5D23-4EAD-A02C-97673449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3964C-82FB-4A15-A713-46A983F5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E7D9D-78D7-4DD4-9134-BC6FA149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6D9E7-CC95-4BB7-9A20-5A4AF511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EC28C-2999-4581-A297-F63842E3C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79BB95-0C68-45A9-9C70-8560C87F0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12E1-F43F-4935-8CEA-B2C89E70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2BBBD-3518-4824-8DA8-7D769214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A3C5-FA36-4CC2-AC2C-530B9315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9004B-68C6-4966-8EE7-51E41A23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A66D5-D5C6-43C2-836E-A4464904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08F6E6-1762-49ED-B8A9-55BFBD80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A7B08D-C150-42D5-AE48-80417233E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EE1C08-A4C3-4941-81FE-00C681F49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04D84-BEF4-4CF2-B34A-9A86AA32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60900F-2CE6-431D-A9B7-0C747888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073EAC-6198-422F-B226-9D4F9961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40735-07A7-428C-BFD9-3501F894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255C8F-1ED5-4FA6-9BE6-1BEA448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3568E-1F18-42A0-8D98-D71FD7FD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C3FA97-5E4E-4CA8-934A-CE3C2370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2C7654-83B9-48EE-974E-7085EA7C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41929C-18B0-4BB7-8694-1E763027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83B01-95F8-4EA6-A40D-9D8D283D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BE2CC-18BC-4237-8960-54ABD09E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94E06-EB5F-40C0-B22B-C0856123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04F564-D90C-4074-9458-FD006E30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4456C-D220-4BF1-9BFD-C59C359F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F7637B-61F1-416F-B1E2-847142B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F3163-CD9E-47B5-9E27-CE506017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92AE-3248-400A-BB6E-AF47104D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E0CA03-342B-440B-8093-5164385E0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22DEB3-1C8C-4831-A633-140F225C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19059-E2CE-4B65-859E-1A3813A7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52736-AD48-4AFF-A853-A3CA4B16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96776A-ECDE-4266-9623-2A90277B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8F4814-4C8A-4667-B3D5-9F7761B5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918B5E-6731-4D41-8DB6-EE4B7DE60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5CB39-81AC-4697-974C-AA7B1940A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7FD5-0181-434C-A3D4-C45E8B4D6E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2284AC-7713-485C-9120-6B517F762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E8574-7D98-4429-9307-547B9091B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BEEF-8405-425D-B722-54F858368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2C434E2-64B3-4E21-BAB9-BF0C37715B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2C434E2-64B3-4E21-BAB9-BF0C37715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6BF9477-91F2-4E12-A14F-B6CA9178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Operating Playbook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98CFD-8C86-4861-8FE2-0350A0AA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F6406-B3F2-AD48-99A2-24C88CF40A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DAB22B7-8BC0-43D1-AEA8-2162699612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04" imgH="204" progId="TCLayout.ActiveDocument.1">
                  <p:embed/>
                </p:oleObj>
              </mc:Choice>
              <mc:Fallback>
                <p:oleObj name="think-cell Slide" r:id="rId4" imgW="204" imgH="20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DAB22B7-8BC0-43D1-AEA8-216269961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3B08B00-02B7-4CF3-AFF5-C0485490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400" b="1"/>
              <a:t>Operating Playbook Guidance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E66B0-9516-4D09-99F8-E95EAE01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322643"/>
            <a:ext cx="10972799" cy="5146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67" b="1" u="sng"/>
              <a:t>Objective: </a:t>
            </a:r>
          </a:p>
          <a:p>
            <a:r>
              <a:rPr lang="en-US" sz="1467"/>
              <a:t>The Operating Playbooks should provide detailed methods and procedures for </a:t>
            </a:r>
            <a:r>
              <a:rPr lang="en-US" sz="1467" i="1"/>
              <a:t>how to operationalize areas of change</a:t>
            </a:r>
          </a:p>
          <a:p>
            <a:pPr marL="228594" indent="-228594"/>
            <a:r>
              <a:rPr lang="en-US" sz="1467"/>
              <a:t>The level of detail should be sufficient that anyone using the playbook can clearly follow the steps </a:t>
            </a:r>
          </a:p>
          <a:p>
            <a:r>
              <a:rPr lang="en-US" sz="1467"/>
              <a:t>For Network, Operations and any processes related to entangled customers the Operating Playbooks will be reviewed by the buyer to confirm Day 1 readiness prior to sign off of the commercial agreements</a:t>
            </a:r>
          </a:p>
          <a:p>
            <a:pPr marL="0" indent="0">
              <a:buNone/>
            </a:pPr>
            <a:r>
              <a:rPr lang="en-US" sz="1467" b="1" u="sng"/>
              <a:t>The playbook should include:</a:t>
            </a:r>
            <a:endParaRPr lang="en-US" sz="1467" b="1"/>
          </a:p>
          <a:p>
            <a:r>
              <a:rPr lang="en-US" sz="1467"/>
              <a:t>Detailed step-by-step assumptions including roles and responsibilities for areas of change and supporting process flows</a:t>
            </a:r>
          </a:p>
          <a:p>
            <a:pPr lvl="1"/>
            <a:r>
              <a:rPr lang="en-US" sz="1200"/>
              <a:t>Systems, applications and tools required</a:t>
            </a:r>
          </a:p>
          <a:p>
            <a:pPr lvl="1"/>
            <a:r>
              <a:rPr lang="en-US" sz="1200"/>
              <a:t>SLAs and commitments, if applicable</a:t>
            </a:r>
          </a:p>
          <a:p>
            <a:pPr lvl="1"/>
            <a:r>
              <a:rPr lang="en-US" sz="1200"/>
              <a:t>Escalation path</a:t>
            </a:r>
          </a:p>
          <a:p>
            <a:pPr lvl="1"/>
            <a:r>
              <a:rPr lang="en-US" sz="1200"/>
              <a:t>Method of communication </a:t>
            </a:r>
          </a:p>
          <a:p>
            <a:r>
              <a:rPr lang="en-US" sz="1467"/>
              <a:t>For areas where nothing is changing from the current state, please document that nothing is changing for completeness</a:t>
            </a:r>
          </a:p>
          <a:p>
            <a:r>
              <a:rPr lang="en-US" sz="1467"/>
              <a:t>Key contacts (or situation room) available to support any questions during the implementation of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34DC1-9F67-41F6-BCA8-340B27B503AF}"/>
              </a:ext>
            </a:extLst>
          </p:cNvPr>
          <p:cNvSpPr/>
          <p:nvPr/>
        </p:nvSpPr>
        <p:spPr>
          <a:xfrm>
            <a:off x="555009" y="5382601"/>
            <a:ext cx="11081983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/>
              <a:t>Functional leads will be required to sign off that the playbooks contain all relevant information for Day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FCF2-6CCA-4B1F-B15A-FC1B32A91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8" y="4792290"/>
            <a:ext cx="2436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F6406-B3F2-AD48-99A2-24C88CF40A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359A40D-1D6C-4F79-9803-47D34D704E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04" imgH="204" progId="TCLayout.ActiveDocument.1">
                  <p:embed/>
                </p:oleObj>
              </mc:Choice>
              <mc:Fallback>
                <p:oleObj name="think-cell Slide" r:id="rId3" imgW="204" imgH="20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359A40D-1D6C-4F79-9803-47D34D704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0455FD-8E6D-4024-9DAB-28DA8BD0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Sample Playbook Outline -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5B3B4-2C32-438D-84BD-D2EE2FFF0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8" y="4792290"/>
            <a:ext cx="2436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F6406-B3F2-AD48-99A2-24C88CF40A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F755BE-76E1-43D1-BF5E-CFAE2EA1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Operational Overview of the Sale to </a:t>
            </a:r>
            <a:r>
              <a:rPr lang="en-US" err="1"/>
              <a:t>Stonepeak</a:t>
            </a:r>
            <a:endParaRPr lang="en-US"/>
          </a:p>
          <a:p>
            <a:r>
              <a:rPr lang="en-US"/>
              <a:t>Objectives for Day 1</a:t>
            </a:r>
          </a:p>
          <a:p>
            <a:r>
              <a:rPr lang="en-US"/>
              <a:t>Assumptions</a:t>
            </a:r>
          </a:p>
          <a:p>
            <a:r>
              <a:rPr lang="en-US"/>
              <a:t>Support Model</a:t>
            </a:r>
          </a:p>
          <a:p>
            <a:r>
              <a:rPr lang="en-US"/>
              <a:t>Process</a:t>
            </a:r>
          </a:p>
          <a:p>
            <a:r>
              <a:rPr lang="en-US"/>
              <a:t>Engaging the Sit Room</a:t>
            </a:r>
          </a:p>
          <a:p>
            <a:r>
              <a:rPr lang="en-US"/>
              <a:t>Contacts and Escalation</a:t>
            </a:r>
          </a:p>
          <a:p>
            <a:r>
              <a:rPr lang="en-US"/>
              <a:t>Recording of Playbook Training</a:t>
            </a:r>
          </a:p>
          <a:p>
            <a:r>
              <a:rPr lang="en-US"/>
              <a:t>Version History and Playbook Document Location</a:t>
            </a:r>
          </a:p>
        </p:txBody>
      </p:sp>
    </p:spTree>
    <p:extLst>
      <p:ext uri="{BB962C8B-B14F-4D97-AF65-F5344CB8AC3E}">
        <p14:creationId xmlns:p14="http://schemas.microsoft.com/office/powerpoint/2010/main" val="24927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DBD816C-9CBA-41C3-9675-36F91D5A73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04" imgH="204" progId="TCLayout.ActiveDocument.1">
                  <p:embed/>
                </p:oleObj>
              </mc:Choice>
              <mc:Fallback>
                <p:oleObj name="think-cell Slide" r:id="rId3" imgW="204" imgH="20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DBD816C-9CBA-41C3-9675-36F91D5A7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2DE544-90E0-485F-B2E7-47B454A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Process Change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7511-F6AE-4135-8713-5FAE8197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process change template is a mechanism for </a:t>
            </a:r>
            <a:r>
              <a:rPr lang="en-US" i="1"/>
              <a:t>summarizing</a:t>
            </a:r>
            <a:r>
              <a:rPr lang="en-US"/>
              <a:t> key processes and procedures detailed in your playbook</a:t>
            </a:r>
          </a:p>
          <a:p>
            <a:r>
              <a:rPr lang="en-US"/>
              <a:t>Using the detail in your playbook the template should be populated for </a:t>
            </a:r>
            <a:r>
              <a:rPr lang="en-US" u="sng"/>
              <a:t>each</a:t>
            </a:r>
            <a:r>
              <a:rPr lang="en-US"/>
              <a:t> area of change in parallel</a:t>
            </a:r>
          </a:p>
          <a:p>
            <a:r>
              <a:rPr lang="en-US"/>
              <a:t>The template will be used to share key changes with business leaders and stakeholders</a:t>
            </a:r>
          </a:p>
          <a:p>
            <a:r>
              <a:rPr lang="en-US" err="1"/>
              <a:t>Stonepeak</a:t>
            </a:r>
            <a:r>
              <a:rPr lang="en-US"/>
              <a:t> will want to review the summaries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915DA-D17C-40E5-9F27-38110639C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8" y="4792290"/>
            <a:ext cx="2436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F6406-B3F2-AD48-99A2-24C88CF40A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320431" y="1320037"/>
            <a:ext cx="11261968" cy="289171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  <a:r>
              <a:rPr lang="en-US" sz="1400" i="1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(emphasis on areas of change)</a:t>
            </a:r>
            <a:endParaRPr lang="en-US" sz="1400">
              <a:solidFill>
                <a:prstClr val="white"/>
              </a:solidFill>
              <a:latin typeface="Calibri" panose="020F0502020204030204"/>
              <a:ea typeface="Roboto Light" panose="020000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4421695" y="4023365"/>
            <a:ext cx="3869021" cy="79766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56625" indent="-156625" defTabSz="887378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Owners:</a:t>
            </a:r>
          </a:p>
          <a:p>
            <a:pPr marL="156625" indent="-156625" defTabSz="887378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ResCo Owners:</a:t>
            </a:r>
          </a:p>
          <a:p>
            <a:pPr marL="228589" indent="-228589" defTabSz="914354"/>
            <a:endParaRPr lang="en-US" sz="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4421695" y="3703785"/>
            <a:ext cx="3869021" cy="289171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355263" y="4013268"/>
            <a:ext cx="4009295" cy="8077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1200">
                <a:solidFill>
                  <a:srgbClr val="000000"/>
                </a:solidFill>
                <a:latin typeface="Arial" panose="020B0604020202020204"/>
                <a:cs typeface="+mn-cs"/>
              </a:rPr>
              <a:t>RFM</a:t>
            </a:r>
          </a:p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1200">
                <a:solidFill>
                  <a:srgbClr val="000000"/>
                </a:solidFill>
                <a:latin typeface="Arial" panose="020B0604020202020204"/>
                <a:cs typeface="+mn-cs"/>
              </a:rPr>
              <a:t>Ops Console</a:t>
            </a:r>
          </a:p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1200">
                <a:solidFill>
                  <a:srgbClr val="000000"/>
                </a:solidFill>
                <a:latin typeface="Arial" panose="020B0604020202020204"/>
                <a:cs typeface="+mn-cs"/>
              </a:rPr>
              <a:t>IAA/Itential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355264" y="3697597"/>
            <a:ext cx="4009293" cy="289171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320432" y="1644039"/>
            <a:ext cx="11244553" cy="190446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349921" y="5185067"/>
            <a:ext cx="4009295" cy="11982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North America RFM instance has connectivity to LATAM network elements</a:t>
            </a:r>
          </a:p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Associated </a:t>
            </a:r>
            <a:r>
              <a:rPr lang="en-US" sz="1200" err="1">
                <a:solidFill>
                  <a:srgbClr val="000000"/>
                </a:solidFill>
                <a:latin typeface="Arial" panose="020B0604020202020204"/>
                <a:cs typeface="+mn-cs"/>
              </a:rPr>
              <a:t>autoticketing</a:t>
            </a: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 automations like IAA need access to LATAM 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357054" y="4848156"/>
            <a:ext cx="4002161" cy="289171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4421695" y="5185069"/>
            <a:ext cx="3869021" cy="11982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TBD</a:t>
            </a:r>
          </a:p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TBD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4423955" y="4858464"/>
            <a:ext cx="3866760" cy="289171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8370555" y="4013269"/>
            <a:ext cx="3211844" cy="23700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One combined RFM instance, or separate LATAM instance?</a:t>
            </a:r>
          </a:p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 err="1">
                <a:solidFill>
                  <a:srgbClr val="000000"/>
                </a:solidFill>
                <a:latin typeface="Arial" panose="020B0604020202020204"/>
                <a:cs typeface="+mn-cs"/>
              </a:rPr>
              <a:t>Autoticketing</a:t>
            </a: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 capabilities as current?</a:t>
            </a:r>
          </a:p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IAA/</a:t>
            </a:r>
            <a:r>
              <a:rPr lang="en-US" sz="1200" err="1">
                <a:solidFill>
                  <a:srgbClr val="000000"/>
                </a:solidFill>
                <a:latin typeface="Arial" panose="020B0604020202020204"/>
                <a:cs typeface="+mn-cs"/>
              </a:rPr>
              <a:t>Itential</a:t>
            </a: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, other automations available?</a:t>
            </a:r>
          </a:p>
          <a:p>
            <a:pPr marL="156625" indent="-156625" defTabSz="887378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+mn-cs"/>
              </a:rPr>
              <a:t>One combined Ops Console instance, or separate LATAM instance?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endParaRPr lang="en-US" sz="900" b="1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8370555" y="3697601"/>
            <a:ext cx="3211844" cy="289169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35800" y="332073"/>
          <a:ext cx="2103123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45115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458008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349920" y="6445992"/>
            <a:ext cx="52968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/>
            <a:fld id="{16AF6406-B3F2-AD48-99A2-24C88CF40A2E}" type="slidenum">
              <a:rPr lang="en-US" sz="933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609570"/>
              <a:t>5</a:t>
            </a:fld>
            <a:endParaRPr lang="en-US" sz="933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609603" y="358572"/>
            <a:ext cx="10972797" cy="8349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/>
            <a:r>
              <a:rPr lang="en-US" sz="2400">
                <a:solidFill>
                  <a:srgbClr val="000000"/>
                </a:solidFill>
                <a:latin typeface="Arial" panose="020B0604020202020204"/>
              </a:rPr>
              <a:t>&lt;Functional Area&gt; | &lt;Process ID&gt; Process 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320433" y="1708804"/>
            <a:ext cx="50890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7378">
              <a:buClr>
                <a:srgbClr val="0067B1"/>
              </a:buClr>
            </a:pPr>
            <a:r>
              <a:rPr lang="en-US" sz="1200" b="1">
                <a:solidFill>
                  <a:srgbClr val="000000"/>
                </a:solidFill>
                <a:latin typeface="Arial" panose="020B0604020202020204"/>
              </a:rPr>
              <a:t>NA-EMEA IP: Network Monitoring – “Network Element Experiences a Fault”</a:t>
            </a:r>
          </a:p>
          <a:p>
            <a:pPr marL="156625" indent="-156625" defTabSz="887378">
              <a:buClr>
                <a:srgbClr val="0067B1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</a:rPr>
              <a:t>Network element experiences a fault</a:t>
            </a:r>
          </a:p>
          <a:p>
            <a:pPr marL="156625" indent="-156625" defTabSz="887378">
              <a:buClr>
                <a:srgbClr val="0067B1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</a:rPr>
              <a:t>RFM detects fault</a:t>
            </a:r>
          </a:p>
          <a:p>
            <a:pPr marL="304784" lvl="1" indent="-148159" defTabSz="887378">
              <a:buClr>
                <a:srgbClr val="0067B1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</a:rPr>
              <a:t>If automated ticketing enabled, </a:t>
            </a:r>
            <a:r>
              <a:rPr lang="en-US" sz="1200" err="1">
                <a:solidFill>
                  <a:srgbClr val="000000"/>
                </a:solidFill>
                <a:latin typeface="Arial" panose="020B0604020202020204"/>
              </a:rPr>
              <a:t>OpsConsole</a:t>
            </a:r>
            <a:r>
              <a:rPr lang="en-US" sz="1200">
                <a:solidFill>
                  <a:srgbClr val="000000"/>
                </a:solidFill>
                <a:latin typeface="Arial" panose="020B0604020202020204"/>
              </a:rPr>
              <a:t> ticket created in NA IP NOC queue</a:t>
            </a:r>
          </a:p>
          <a:p>
            <a:pPr marL="304784" lvl="1" indent="-148159" defTabSz="887378">
              <a:buClr>
                <a:srgbClr val="0067B1"/>
              </a:buClr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</a:rPr>
              <a:t>If not automated, fault displayed on RFM dashboard, NA IP NOC tech picks up and troubleshoots per BAU process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AB01BB-1A36-4887-9BA4-EA88AFA174C6}"/>
              </a:ext>
            </a:extLst>
          </p:cNvPr>
          <p:cNvSpPr txBox="1"/>
          <p:nvPr/>
        </p:nvSpPr>
        <p:spPr>
          <a:xfrm>
            <a:off x="5496164" y="2375095"/>
            <a:ext cx="15424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800" b="1" u="sng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XXXXX</a:t>
            </a:r>
          </a:p>
          <a:p>
            <a:pPr algn="ctr" defTabSz="914354"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XXXXX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BF9DC-3716-4CB1-9583-86E89C48226D}"/>
              </a:ext>
            </a:extLst>
          </p:cNvPr>
          <p:cNvSpPr txBox="1"/>
          <p:nvPr/>
        </p:nvSpPr>
        <p:spPr>
          <a:xfrm>
            <a:off x="7715981" y="2373011"/>
            <a:ext cx="15424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800" b="1" u="sng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XXXX</a:t>
            </a:r>
          </a:p>
          <a:p>
            <a:pPr algn="ctr" defTabSz="914354"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XXXXX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12B40-B0BF-4FB1-B315-1AF1E84F5A4A}"/>
              </a:ext>
            </a:extLst>
          </p:cNvPr>
          <p:cNvSpPr txBox="1"/>
          <p:nvPr/>
        </p:nvSpPr>
        <p:spPr>
          <a:xfrm>
            <a:off x="9935800" y="2373011"/>
            <a:ext cx="154247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800" b="1" u="sng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XXXX</a:t>
            </a:r>
          </a:p>
          <a:p>
            <a:pPr algn="ctr" defTabSz="914354"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XXXXX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0520C6-57BD-40D7-AA50-58556C5420E4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7038639" y="2542288"/>
            <a:ext cx="677342" cy="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4D593F6-822C-435B-9BC7-A41AF1D67231}"/>
              </a:ext>
            </a:extLst>
          </p:cNvPr>
          <p:cNvSpPr txBox="1"/>
          <p:nvPr/>
        </p:nvSpPr>
        <p:spPr>
          <a:xfrm>
            <a:off x="5458121" y="2780766"/>
            <a:ext cx="168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en-US" sz="800" b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XXXXX Form Details:</a:t>
            </a:r>
          </a:p>
          <a:p>
            <a:pPr marL="171442" indent="-171442" defTabSz="914354"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</a:t>
            </a:r>
          </a:p>
          <a:p>
            <a:pPr marL="171442" indent="-171442" defTabSz="914354">
              <a:buFont typeface="Arial" panose="020B0604020202020204" pitchFamily="34" charset="0"/>
              <a:buChar char="•"/>
              <a:defRPr/>
            </a:pPr>
            <a:r>
              <a:rPr lang="en-US" sz="800" b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XXX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F1DBDD-2142-4F0F-B514-8ECC73A6614B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9258456" y="2542288"/>
            <a:ext cx="67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D340258-1989-4BE5-AAD4-0FE30AFB94EF}"/>
              </a:ext>
            </a:extLst>
          </p:cNvPr>
          <p:cNvSpPr/>
          <p:nvPr/>
        </p:nvSpPr>
        <p:spPr>
          <a:xfrm>
            <a:off x="7966201" y="2992652"/>
            <a:ext cx="166281" cy="1662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6736071-639E-4B32-B36D-A16BE28B205A}"/>
              </a:ext>
            </a:extLst>
          </p:cNvPr>
          <p:cNvSpPr txBox="1">
            <a:spLocks/>
          </p:cNvSpPr>
          <p:nvPr/>
        </p:nvSpPr>
        <p:spPr>
          <a:xfrm>
            <a:off x="8049340" y="3011545"/>
            <a:ext cx="1051859" cy="13611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Columbus Systems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F08FD3-136E-4631-95FC-EC60E3ECBEF8}"/>
              </a:ext>
            </a:extLst>
          </p:cNvPr>
          <p:cNvSpPr/>
          <p:nvPr/>
        </p:nvSpPr>
        <p:spPr>
          <a:xfrm>
            <a:off x="9268568" y="2992652"/>
            <a:ext cx="166281" cy="16628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ED67BD3-75FF-4DD3-BB95-8F23488ED936}"/>
              </a:ext>
            </a:extLst>
          </p:cNvPr>
          <p:cNvSpPr txBox="1">
            <a:spLocks/>
          </p:cNvSpPr>
          <p:nvPr/>
        </p:nvSpPr>
        <p:spPr>
          <a:xfrm>
            <a:off x="9360748" y="3011546"/>
            <a:ext cx="1210185" cy="14734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Lumen ROW Systems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2A2AD1-A849-4FEE-8698-1ED9EB813D51}"/>
              </a:ext>
            </a:extLst>
          </p:cNvPr>
          <p:cNvGrpSpPr/>
          <p:nvPr/>
        </p:nvGrpSpPr>
        <p:grpSpPr>
          <a:xfrm>
            <a:off x="6267402" y="1734252"/>
            <a:ext cx="2219817" cy="640843"/>
            <a:chOff x="6267400" y="1502807"/>
            <a:chExt cx="2219817" cy="640865"/>
          </a:xfrm>
        </p:grpSpPr>
        <p:cxnSp>
          <p:nvCxnSpPr>
            <p:cNvPr id="58" name="Elbow Connector 83">
              <a:extLst>
                <a:ext uri="{FF2B5EF4-FFF2-40B4-BE49-F238E27FC236}">
                  <a16:creationId xmlns:a16="http://schemas.microsoft.com/office/drawing/2014/main" id="{EB0981E8-4AC2-441C-A500-0FE4A95E9AFE}"/>
                </a:ext>
              </a:extLst>
            </p:cNvPr>
            <p:cNvCxnSpPr>
              <a:stCxn id="45" idx="0"/>
              <a:endCxn id="44" idx="0"/>
            </p:cNvCxnSpPr>
            <p:nvPr/>
          </p:nvCxnSpPr>
          <p:spPr>
            <a:xfrm rot="16200000" flipH="1" flipV="1">
              <a:off x="7376267" y="1032721"/>
              <a:ext cx="2084" cy="2219817"/>
            </a:xfrm>
            <a:prstGeom prst="bentConnector3">
              <a:avLst>
                <a:gd name="adj1" fmla="val -1096929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6E29B5-A850-4CC8-ABAF-96C4D0EE74EC}"/>
                </a:ext>
              </a:extLst>
            </p:cNvPr>
            <p:cNvSpPr txBox="1"/>
            <p:nvPr/>
          </p:nvSpPr>
          <p:spPr>
            <a:xfrm>
              <a:off x="6298699" y="1502807"/>
              <a:ext cx="1576252" cy="21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54">
                <a:defRPr/>
              </a:pPr>
              <a:r>
                <a:rPr lang="en-US" sz="800">
                  <a:solidFill>
                    <a:srgbClr val="FF0000"/>
                  </a:solidFill>
                  <a:latin typeface="Calibri" panose="020F0502020204030204"/>
                  <a:ea typeface="Roboto" panose="02000000000000000000" pitchFamily="2" charset="0"/>
                  <a:cs typeface="Roboto" panose="02000000000000000000" pitchFamily="2" charset="0"/>
                </a:rPr>
                <a:t>___________via XXXX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143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D67B7F5A830499B73097E3837BF18" ma:contentTypeVersion="2" ma:contentTypeDescription="Create a new document." ma:contentTypeScope="" ma:versionID="885b76364154f82eb7916bf3393d42c3">
  <xsd:schema xmlns:xsd="http://www.w3.org/2001/XMLSchema" xmlns:xs="http://www.w3.org/2001/XMLSchema" xmlns:p="http://schemas.microsoft.com/office/2006/metadata/properties" xmlns:ns2="8f35f698-7b9c-48e4-933b-0d06b22f86d0" targetNamespace="http://schemas.microsoft.com/office/2006/metadata/properties" ma:root="true" ma:fieldsID="f8d7e7cfa18776c9f48e004b5740f136" ns2:_="">
    <xsd:import namespace="8f35f698-7b9c-48e4-933b-0d06b22f86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5f698-7b9c-48e4-933b-0d06b22f8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F6A9C-5A58-4C92-BFBB-6361CF417373}"/>
</file>

<file path=customXml/itemProps2.xml><?xml version="1.0" encoding="utf-8"?>
<ds:datastoreItem xmlns:ds="http://schemas.openxmlformats.org/officeDocument/2006/customXml" ds:itemID="{270189AC-ECFD-489C-8D6D-2458FCD13CA4}"/>
</file>

<file path=customXml/itemProps3.xml><?xml version="1.0" encoding="utf-8"?>
<ds:datastoreItem xmlns:ds="http://schemas.openxmlformats.org/officeDocument/2006/customXml" ds:itemID="{EA907A4F-807C-4903-ABD0-88BE3E95D33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Panorámica</PresentationFormat>
  <Paragraphs>82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Courier New</vt:lpstr>
      <vt:lpstr>Roboto</vt:lpstr>
      <vt:lpstr>Roboto Light</vt:lpstr>
      <vt:lpstr>Roboto Thin</vt:lpstr>
      <vt:lpstr>Wingdings</vt:lpstr>
      <vt:lpstr>Tema de Office</vt:lpstr>
      <vt:lpstr>think-cell Slide</vt:lpstr>
      <vt:lpstr>Operating Playbook Guidance</vt:lpstr>
      <vt:lpstr>Operating Playbook Guidance</vt:lpstr>
      <vt:lpstr>Sample Playbook Outline - Operations</vt:lpstr>
      <vt:lpstr>Process Change Template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Playbook Guidance</dc:title>
  <dc:creator>Toledo, Elena</dc:creator>
  <cp:lastModifiedBy>Toledo, Elena</cp:lastModifiedBy>
  <cp:revision>1</cp:revision>
  <dcterms:created xsi:type="dcterms:W3CDTF">2021-10-12T13:49:32Z</dcterms:created>
  <dcterms:modified xsi:type="dcterms:W3CDTF">2021-10-12T13:49:59Z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0x01010004BD67B7F5A830499B73097E3837BF18</vt:lpwstr>
  </property>
</Properties>
</file>