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381C1-1D38-419B-B9A6-DCF411274D59}">
  <a:tblStyle styleId="{8BE381C1-1D38-419B-B9A6-DCF411274D5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9620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23613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79704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57553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25845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53806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212176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736089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256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84047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888150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310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22647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44705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61509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573055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18350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22108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6016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67220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19733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03219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85321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701962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439748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76999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097141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012604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401620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</a:t>
            </a:r>
            <a:r>
              <a:rPr lang="en-US" sz="14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Los corchetes indican que el parámetro es opcional, no se deben colocar.</a:t>
            </a:r>
          </a:p>
        </p:txBody>
      </p:sp>
    </p:spTree>
    <p:extLst>
      <p:ext uri="{BB962C8B-B14F-4D97-AF65-F5344CB8AC3E}">
        <p14:creationId xmlns:p14="http://schemas.microsoft.com/office/powerpoint/2010/main" val="837783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192814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50860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30460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2747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2026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00773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28875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49575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Los valores predeterminados son para los atributos de las clases, los valores de variables (utilizadas en métodos) deben de inicializarse.</a:t>
            </a:r>
          </a:p>
        </p:txBody>
      </p:sp>
    </p:spTree>
    <p:extLst>
      <p:ext uri="{BB962C8B-B14F-4D97-AF65-F5344CB8AC3E}">
        <p14:creationId xmlns:p14="http://schemas.microsoft.com/office/powerpoint/2010/main" val="164997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9404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26300" y="3725325"/>
            <a:ext cx="9535924" cy="1759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Maximiliano Neiner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Octavio Villegas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67425" y="381000"/>
            <a:ext cx="9414225" cy="34429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Programación II</a:t>
            </a:r>
            <a:br>
              <a:rPr lang="en-US" sz="5333" b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 b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</a:p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5333" b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 b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Clase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Conversiones Básicas en C#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25625" y="1848550"/>
            <a:ext cx="9608249" cy="44612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Existen dos tipos de conversiones: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5080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None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Implícitas: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interviene el programador.</a:t>
            </a:r>
          </a:p>
          <a:p>
            <a:pPr marL="762000" marR="0" lvl="1" indent="-5080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5080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None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Explícitas: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Interviene el programador, porque puede haber pérdida de datos.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Shape 83"/>
          <p:cNvGraphicFramePr/>
          <p:nvPr/>
        </p:nvGraphicFramePr>
        <p:xfrm>
          <a:off x="677325" y="141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{8BE381C1-1D38-419B-B9A6-DCF411274D59}</a:tableStyleId>
              </a:tblPr>
              <a:tblGrid>
                <a:gridCol w="1439325"/>
                <a:gridCol w="7365975"/>
              </a:tblGrid>
              <a:tr h="5274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8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1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8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1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Conversiones permitidas</a:t>
                      </a:r>
                      <a:r>
                        <a:rPr lang="en-US" sz="2666">
                          <a:solidFill>
                            <a:srgbClr val="FFC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sbyte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short, int, long, 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5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short, ushort, int, uint, long, ulong, 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int, long, 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ushort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int, uint, long, ulong, 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long, 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long, ulong, 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ulong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float, double, 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Ninguna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6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Ninguna 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Conversiones Implícitas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08000" y="1439325"/>
            <a:ext cx="9474200" cy="13073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Conversiones Explícitas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2783400"/>
            <a:ext cx="8985250" cy="30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90200" y="2850425"/>
            <a:ext cx="8830374" cy="58310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pesoMax = 55.73d;</a:t>
            </a: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 = pesoMax; </a:t>
            </a:r>
            <a:r>
              <a:rPr lang="en-US" sz="2666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//Error. Hay posible pérdida de datos.</a:t>
            </a: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//Hay que utilizar el ‘casting’ o casteo.</a:t>
            </a: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 = 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pesoMax; </a:t>
            </a:r>
            <a:r>
              <a:rPr lang="en-US" sz="2666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//Correcto. El programador se hace</a:t>
            </a:r>
          </a:p>
          <a:p>
            <a:pPr marL="0" marR="0" lvl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//’responsable’ de la posible pérdida de datos.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Aritméticos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Shape 103"/>
          <p:cNvGraphicFramePr/>
          <p:nvPr/>
        </p:nvGraphicFramePr>
        <p:xfrm>
          <a:off x="1153575" y="15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{8BE381C1-1D38-419B-B9A6-DCF411274D59}</a:tableStyleId>
              </a:tblPr>
              <a:tblGrid>
                <a:gridCol w="6095975"/>
                <a:gridCol w="1576900"/>
              </a:tblGrid>
              <a:tr h="44095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C#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Asignación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Sustracción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Módulo (Parte entera de la división)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Menor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 o Igual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Menor o Igual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Aritméticos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/>
        </p:nvGraphicFramePr>
        <p:xfrm>
          <a:off x="1386400" y="15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{8BE381C1-1D38-419B-B9A6-DCF411274D59}</a:tableStyleId>
              </a:tblPr>
              <a:tblGrid>
                <a:gridCol w="6095975"/>
                <a:gridCol w="1576900"/>
              </a:tblGrid>
              <a:tr h="44095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C#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Operador lógico Y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Operador lógico O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Negación lógica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Igualdad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Desigualdad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22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</a:p>
                  </a:txBody>
                  <a:tcPr marL="28575" marR="28575" marT="28575" marB="28575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349250" y="4556125"/>
            <a:ext cx="9737000" cy="46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1300" algn="l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C# todas las evaluaciones se hacen por “cortocircuito”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5323400"/>
            <a:ext cx="9165149" cy="17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13825" y="5390425"/>
            <a:ext cx="9008525" cy="20228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//Si Hacer1() es True, entonces //Si Hacer1() es False, entonces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//NO se evalua Hacer2() //NO se evalua Hacer2()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(Hacer1() || Hacer2())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(Hacer1() &amp;&amp; Hacer2())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25625" y="402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Condicionales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Repetitivas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513275" y="395100"/>
            <a:ext cx="9451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Sentencias Condicionales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(1/2)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25625" y="1592775"/>
            <a:ext cx="9191975" cy="483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223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C#: sentencia if con varios formatos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360075"/>
            <a:ext cx="9165149" cy="43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13825" y="2427100"/>
            <a:ext cx="9008525" cy="47482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&gt; 10)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&lt; 10)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&lt; 10)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&lt; 10) 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HacerAlgo(); { { 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Hacer1(); Hacer1(); Hacer1(); 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Hacer2(); } }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&gt; 20)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Hacer2(); Hacer2();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}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Hacer3();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1327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Sentencias Condicionales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(2/2)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23875" y="1571625"/>
            <a:ext cx="9195500" cy="485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1300" algn="l">
              <a:lnSpc>
                <a:spcPct val="106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#: sentencia switch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5" y="2529400"/>
            <a:ext cx="9165149" cy="48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98500" y="2596425"/>
            <a:ext cx="9008525" cy="55268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= 0;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1: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//CODIGO 1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2: 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//CODIGO 2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//CODIGO DEFAULT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7576249" cy="24309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Condicionales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Repetitivas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Sentencias Repetitivas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(1/2)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23875" y="1656275"/>
            <a:ext cx="9195500" cy="485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223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C#: la sentencia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consta de tres partes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5" y="2275400"/>
            <a:ext cx="9165149" cy="154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98500" y="2342425"/>
            <a:ext cx="9008525" cy="1633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//Partes: declaración, prueba, acción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1; i &lt; 10; i++)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01475" y="4042825"/>
            <a:ext cx="9534150" cy="8928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223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C#: la sentencia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permite recorrer arreglos y colecciones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75" y="5111750"/>
            <a:ext cx="9165149" cy="21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98500" y="5178775"/>
            <a:ext cx="9008525" cy="241220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nombres =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foreach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auxNombre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nombres)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//auxNombre es un elemento de nombres.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8507575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Sentencias Repetitivas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(2/2)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23875" y="1656275"/>
            <a:ext cx="9195500" cy="485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223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C#: sentencia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5" y="2275400"/>
            <a:ext cx="9165149" cy="17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98500" y="2342425"/>
            <a:ext cx="9008525" cy="20228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 =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(condicion ==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//En algún momento poner condicion = false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08525" y="4450275"/>
            <a:ext cx="9195500" cy="485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223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C#: sentencia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do-while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5" y="5069400"/>
            <a:ext cx="9165149" cy="17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98500" y="5136425"/>
            <a:ext cx="9008525" cy="20228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 =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//En algún momento poner condicion = false</a:t>
            </a: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(condicion ==</a:t>
            </a:r>
            <a:r>
              <a:rPr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Entry Point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Console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Entry Point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(1/2)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5630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programa en C# 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360075"/>
            <a:ext cx="9165149" cy="44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613825" y="2427100"/>
            <a:ext cx="9008525" cy="43659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HolaMundo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args)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2666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.WriteLine(</a:t>
            </a:r>
            <a:r>
              <a:rPr lang="en-US" sz="2666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"Hola mundo C#"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 nombre completamente cualificado.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2666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.ReadKey();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Entry Point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(2/2)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40950" y="1490475"/>
            <a:ext cx="9692899" cy="5997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punto de entrada para los programas en C# es:</a:t>
            </a:r>
          </a:p>
          <a:p>
            <a:pPr marL="0" marR="0" lvl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static void Main(string[] args)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{ … }</a:t>
            </a:r>
          </a:p>
          <a:p>
            <a:pPr marL="0" marR="0" lvl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Es un modificador que permite ejecutar un método sin tener que instanciar a una variable (sin crear un objeto). El método Main() debe ser estático.</a:t>
            </a:r>
          </a:p>
          <a:p>
            <a:pPr marL="0" marR="0" lvl="0" indent="0" algn="l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Indica el tipo de valor de retorno del método Main(). No necesariamente tiene que ser void.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string [] args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Es un Array de tipo string que puede recibir el método Main() como parámetro. Este parámetro es opcional.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56300" y="1575150"/>
            <a:ext cx="9269574" cy="57012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Point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Console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Generalidades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Generalidades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540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static class </a:t>
            </a:r>
            <a:r>
              <a:rPr lang="en-US" sz="3555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</a:p>
          <a:p>
            <a:pPr marL="0" marR="0" lvl="0" indent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None/>
            </a:pPr>
            <a:endParaRPr sz="3555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Representa la entrada, salida y errores de Streams para aplicaciones de consola.</a:t>
            </a:r>
          </a:p>
          <a:p>
            <a:pPr marL="0" marR="0" lvl="0" indent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None/>
            </a:pPr>
            <a:endParaRPr sz="35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miembro del NameSpace </a:t>
            </a:r>
            <a:r>
              <a:rPr lang="en-US" sz="3555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56300" y="1575150"/>
            <a:ext cx="9269574" cy="57012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Point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Console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Generalidades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(1/2)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608249" cy="5150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Clear()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Limpia el buffer de la consola. Equivalente 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clrscr()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C.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el próximo carácter del stream de entrada. Devuelve un entero.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ReadKey(bool)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Obtiene el carácter presionado por el usuario. La tecla presionada puede mostrarse en la consola. Equivalente 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getch() / getche()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CTS (Common Type System)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Valores predeterminados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Conversiones básicas en C#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(2/2)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608249" cy="58141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ReadLine()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la siguiente línea de caracteres de la consola. Devuelve un </a:t>
            </a: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762000" marR="0" lvl="1" indent="-5080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Equivalente 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gets()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C.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Write()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el string que se le pasa como parámetro a la salida estándar.</a:t>
            </a:r>
          </a:p>
          <a:p>
            <a:pPr marL="762000" marR="0" lvl="1" indent="-5080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Equivalente a </a:t>
            </a: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C. 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WriteLine()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Ídem método Write, pero introduce un salto de línea al final de la cadena.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56300" y="1575150"/>
            <a:ext cx="9269574" cy="57012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Point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Console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Generalidades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527400" y="395100"/>
            <a:ext cx="9352475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34450" y="1857375"/>
            <a:ext cx="9352475" cy="42971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BackGroundColor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Obtiene o establece el color de fondo de la consola.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ForeGroundColor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Obtiene o establece el color del texto de la consola.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Obtiene o establece el titulo de la consola.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56300" y="1575150"/>
            <a:ext cx="9269574" cy="57012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Point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Console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Generalidades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  <a:p>
            <a:pPr marL="1143000" marR="0" lvl="2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Wingdings"/>
              <a:buChar char="§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Formatos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9608249" cy="9052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Console - Formatos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(1/3)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525625" y="1585725"/>
            <a:ext cx="9608249" cy="5710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Console.Write() o Console.WriteLine()</a:t>
            </a:r>
          </a:p>
          <a:p>
            <a:pPr marL="0" marR="0" lvl="0" indent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los marcadores (</a:t>
            </a: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“{}”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), además de indicar el número de parámetro que se usará, podemos indicar la forma en que se mostrará. </a:t>
            </a:r>
          </a:p>
          <a:p>
            <a:pPr marL="0" marR="0" lvl="0" indent="0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None/>
            </a:pP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Cuantos caracteres se mostrarán y si se formatearán a la derecha o la izquierda o también se pueden indicar otros valores de formato.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forma de usar los marcadores o las especificaciones de formato será la siguiente: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438900" cy="55477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 N [, M ][: Formato ] } (*)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será el número del parámetro, empezando por cero.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será el ancho usado para mostrar el parámetro, el cual se rellenará con espacios. Si M es negativo, se justificará a la izquierda, y si es positivo, se justificará a la derecha.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será una cadena que indicará un formato extra a usar con ese parámetro.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525625" y="395100"/>
            <a:ext cx="9608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Console - Formatos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(2/3)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9608249" cy="8205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Console - Formatos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(3/3)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8720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resultado es: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50" y="2360075"/>
            <a:ext cx="9165149" cy="22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647325" y="2427100"/>
            <a:ext cx="9005000" cy="287454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5E9E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.WriteLine(</a:t>
            </a:r>
            <a:r>
              <a:rPr lang="en-US" sz="2666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“{0,10}{1,-10}{2}”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10, 15, 23); 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5E9E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.WriteLine(</a:t>
            </a:r>
            <a:r>
              <a:rPr lang="en-US" sz="2666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“---------- ----------”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>
              <a:solidFill>
                <a:srgbClr val="5E9E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5E9E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.WriteLine(</a:t>
            </a:r>
            <a:r>
              <a:rPr lang="en-US" sz="2666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“{0,10:#,###.00}{1,10}”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10.476, 15.355); 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00" y="5662075"/>
            <a:ext cx="9165149" cy="16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615575" y="5729100"/>
            <a:ext cx="9005000" cy="17126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10 15 23</a:t>
            </a:r>
          </a:p>
          <a:p>
            <a:pPr marL="0" marR="0" lvl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 ----------</a:t>
            </a:r>
          </a:p>
          <a:p>
            <a:pPr marL="0" marR="0" lvl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10.48 15.355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10300" y="5554475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Ejercitación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000" y="1100650"/>
            <a:ext cx="4614325" cy="2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Ejercicios de Laboratorio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438900" cy="56059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guía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62000" marR="0" lvl="1" indent="-5080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sz="3111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914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304800" algn="l">
              <a:lnSpc>
                <a:spcPct val="1079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 Al descubierto</a:t>
            </a:r>
          </a:p>
          <a:p>
            <a:pPr marL="762000" marR="0" lvl="1" indent="-220133" algn="l">
              <a:lnSpc>
                <a:spcPct val="126041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Autor: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Joseph Mayo.</a:t>
            </a:r>
          </a:p>
          <a:p>
            <a:pPr marL="762000" marR="0" lvl="1" indent="-220133" algn="l">
              <a:lnSpc>
                <a:spcPct val="126041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Editorial: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Prentice Hall</a:t>
            </a:r>
          </a:p>
          <a:p>
            <a:pPr marL="762000" marR="0" lvl="1" indent="-220133" algn="l">
              <a:lnSpc>
                <a:spcPct val="126041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ISBN: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84-205-3477-3</a:t>
            </a:r>
          </a:p>
          <a:p>
            <a:pPr marL="762000" marR="0" lvl="1" indent="-5080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Disponible en la biblioteca de U.T.N. f.r.a. (Avellaneda).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Common Type System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(1/2)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608249" cy="4515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1406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un conjunto común de “tipos” de datos orientados a objetos.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1406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Todo lenguaje de programación .NET debe implementar los tipos definidos por el CTS.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1406"/>
              </a:spcBef>
              <a:spcAft>
                <a:spcPts val="1406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Todo tipo hereda directa o indirectamente del tipo System.Object.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1406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CTS define tipos de VALOR y de REFERENCIA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Common Type System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(2/2)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736650" cy="73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</p:txBody>
      </p:sp>
      <p:graphicFrame>
        <p:nvGraphicFramePr>
          <p:cNvPr id="54" name="Shape 54"/>
          <p:cNvGraphicFramePr/>
          <p:nvPr/>
        </p:nvGraphicFramePr>
        <p:xfrm>
          <a:off x="433900" y="13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{8BE381C1-1D38-419B-B9A6-DCF411274D59}</a:tableStyleId>
              </a:tblPr>
              <a:tblGrid>
                <a:gridCol w="1333475"/>
                <a:gridCol w="1280575"/>
                <a:gridCol w="5575625"/>
                <a:gridCol w="1123575"/>
              </a:tblGrid>
              <a:tr h="4198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Categoría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C# Alias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903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Enteros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entero sin signo (8-bit)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SByte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entero con signo (8-bit)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sbyte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entero con signo (16-bit)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Int32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entero con signo (32-bit)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entero con signo (64-bit)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5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Punto Flotante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número de punto flotante de simple precisión (32-bit)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número de punto flotante de doble precisión (64-bit)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número decimal de 96-bit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Lógicos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valor booleano (true o false)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Otros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caracter Unicode (16-bit)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raíz de la jerarquía de objetos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 cadena de caracteres unicode inmutable y de tamaño fijo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</a:p>
                  </a:txBody>
                  <a:tcPr marL="28575" marR="28575" marT="28575" marB="2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CTS (Common Type System)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Valores predeterminados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Conversiones básicas en C#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9197249" cy="815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Valores Predeterminados </a:t>
            </a:r>
            <a:r>
              <a:rPr lang="en-US" sz="311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(*)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4611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(cero)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Punto flotante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(cero)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25625" y="402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CTS (Common Type System)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Valores predeterminados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Conversiones básicas en C#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Control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Microsoft Office PowerPoint</Application>
  <PresentationFormat>Personalizado</PresentationFormat>
  <Paragraphs>405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Wingdings</vt:lpstr>
      <vt:lpstr>Custom Theme</vt:lpstr>
      <vt:lpstr>Maximiliano Neiner Octavio Villegas</vt:lpstr>
      <vt:lpstr>Temas a Tratar</vt:lpstr>
      <vt:lpstr>Temas a Tratar</vt:lpstr>
      <vt:lpstr>Common Type System (1/2)</vt:lpstr>
      <vt:lpstr>Common Type System (2/2)</vt:lpstr>
      <vt:lpstr>Tipos de Datos</vt:lpstr>
      <vt:lpstr>Temas a Tratar</vt:lpstr>
      <vt:lpstr>Valores Predeterminados (*)</vt:lpstr>
      <vt:lpstr>Temas a Tratar</vt:lpstr>
      <vt:lpstr>Conversiones Básicas en C#</vt:lpstr>
      <vt:lpstr>Conversiones Implícitas</vt:lpstr>
      <vt:lpstr>Conversiones Explícitas</vt:lpstr>
      <vt:lpstr>Temas a Tratar</vt:lpstr>
      <vt:lpstr>Operadores Aritméticos</vt:lpstr>
      <vt:lpstr>Temas a Tratar</vt:lpstr>
      <vt:lpstr>Operadores Lógicos</vt:lpstr>
      <vt:lpstr>Temas a Tratar</vt:lpstr>
      <vt:lpstr>Sentencias Condicionales (1/2)</vt:lpstr>
      <vt:lpstr>Sentencias Condicionales (2/2)</vt:lpstr>
      <vt:lpstr>Temas a Tratar</vt:lpstr>
      <vt:lpstr>Sentencias Repetitivas (1/2)</vt:lpstr>
      <vt:lpstr>Sentencias Repetitivas (2/2)</vt:lpstr>
      <vt:lpstr>Temas a Tratar</vt:lpstr>
      <vt:lpstr>Entry Point (1/2)</vt:lpstr>
      <vt:lpstr>Entry Point (2/2)</vt:lpstr>
      <vt:lpstr>Temas a Tratar</vt:lpstr>
      <vt:lpstr>Generalidades</vt:lpstr>
      <vt:lpstr>Temas a Tratar</vt:lpstr>
      <vt:lpstr>Métodos (1/2)</vt:lpstr>
      <vt:lpstr>Métodos (2/2)</vt:lpstr>
      <vt:lpstr>Temas a Tratar</vt:lpstr>
      <vt:lpstr>Propiedades</vt:lpstr>
      <vt:lpstr>Temas a Tratar</vt:lpstr>
      <vt:lpstr>La Clase Console - Formatos (1/3)</vt:lpstr>
      <vt:lpstr>La Clase Console - Formatos (2/3)</vt:lpstr>
      <vt:lpstr>La Clase Console - Formatos (3/3)</vt:lpstr>
      <vt:lpstr>Ejercitación</vt:lpstr>
      <vt:lpstr>Ejercicios de Laboratorio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 Octavio Villegas</dc:title>
  <dc:creator>Profesor</dc:creator>
  <cp:lastModifiedBy>Profesor</cp:lastModifiedBy>
  <cp:revision>2</cp:revision>
  <dcterms:modified xsi:type="dcterms:W3CDTF">2016-03-15T11:53:46Z</dcterms:modified>
</cp:coreProperties>
</file>