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43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6" r:id="rId10"/>
    <p:sldId id="447" r:id="rId11"/>
    <p:sldId id="443" r:id="rId12"/>
    <p:sldId id="444" r:id="rId13"/>
    <p:sldId id="445" r:id="rId14"/>
    <p:sldId id="324" r:id="rId15"/>
  </p:sldIdLst>
  <p:sldSz cx="12192000" cy="6858000"/>
  <p:notesSz cx="6858000" cy="9144000"/>
  <p:embeddedFontLs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69E8EDB-3B1D-4CD3-B2B1-C285C2EA617E}">
          <p14:sldIdLst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6"/>
            <p14:sldId id="447"/>
            <p14:sldId id="443"/>
            <p14:sldId id="444"/>
            <p14:sldId id="445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7" roundtripDataSignature="AMtx7mjlWdyYlYQSvh6RjazBAhSJcgvr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36EC22-604D-477C-B9BD-3EF5AA1663FC}">
  <a:tblStyle styleId="{1036EC22-604D-477C-B9BD-3EF5AA1663F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583" autoAdjust="0"/>
  </p:normalViewPr>
  <p:slideViewPr>
    <p:cSldViewPr snapToGrid="0">
      <p:cViewPr varScale="1">
        <p:scale>
          <a:sx n="87" d="100"/>
          <a:sy n="87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7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7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8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177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18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4534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7794ffc5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2" name="Google Shape;152;gd87794ffc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888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3" name="Google Shape;80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360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07858"/>
            <a:ext cx="12192000" cy="295014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  <a:defRPr sz="6000">
                <a:solidFill>
                  <a:srgbClr val="2F549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242"/>
              </a:buClr>
              <a:buSzPts val="2400"/>
              <a:buNone/>
              <a:defRPr sz="2400">
                <a:solidFill>
                  <a:srgbClr val="00924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B2E58E6-A73A-5756-9E17-8DEC27EBF53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6776" y="23813"/>
            <a:ext cx="4053866" cy="13528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-1"/>
            <a:ext cx="12192000" cy="79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534"/>
            <a:ext cx="12192000" cy="10154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8846C993-8CCE-D8EA-DBFD-302037B45E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800" y="-57512"/>
            <a:ext cx="838200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-1"/>
            <a:ext cx="12192000" cy="79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534"/>
            <a:ext cx="12192000" cy="101546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1EAEB46E-2D01-BDA6-783E-D130CF735D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800" y="-57512"/>
            <a:ext cx="838200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-1"/>
            <a:ext cx="12192000" cy="79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534"/>
            <a:ext cx="12192000" cy="101546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ECDACBA0-5DEA-21C1-695C-71054D82C4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800" y="-57512"/>
            <a:ext cx="838200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-1"/>
            <a:ext cx="12192000" cy="79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534"/>
            <a:ext cx="12192000" cy="101546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6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6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0AAB7699-675D-AF36-06E7-9590F01104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800" y="-57512"/>
            <a:ext cx="838200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-1"/>
            <a:ext cx="12192000" cy="79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534"/>
            <a:ext cx="12192000" cy="1015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7F3AF5E8-C0FB-2AA4-C2D5-B5715E0F2E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800" y="-57512"/>
            <a:ext cx="838200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-1"/>
            <a:ext cx="12192000" cy="79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534"/>
            <a:ext cx="12192000" cy="101546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55E4858D-9955-B9BC-2A77-839D0E4726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800" y="-57512"/>
            <a:ext cx="838200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es/dotnet/architecture/microservices/container-docker-introduction/docker-defined" TargetMode="External"/><Relationship Id="rId2" Type="http://schemas.openxmlformats.org/officeDocument/2006/relationships/hyperlink" Target="https://www.redhat.com/es/topics/containers/what-is-docker#%C2%BFqu%C3%A9-es-docker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hyperlink" Target="https://www.freecodecamp.org/espanol/news/guia-de-docker-para-principiantes-como-crear-tu-primera-aplicacion-docker/" TargetMode="External"/><Relationship Id="rId4" Type="http://schemas.openxmlformats.org/officeDocument/2006/relationships/hyperlink" Target="https://upcommons.upc.edu/handle/2117/113040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tecnoecuatoriano.edu.ec/Portal/solicitud-de-informacion/" TargetMode="External"/><Relationship Id="rId7" Type="http://schemas.openxmlformats.org/officeDocument/2006/relationships/hyperlink" Target="https://api.whatsapp.com/send?phone=593998214229&amp;text=Saludos%20cordiales,%20Deseo%20preguntar%20acerca%20de" TargetMode="External"/><Relationship Id="rId12" Type="http://schemas.openxmlformats.org/officeDocument/2006/relationships/hyperlink" Target="mailto:isaacmeza2019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hyperlink" Target="https://www.facebook.com/messages/t/169533799773038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6.gif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7794ffc5_0_3"/>
          <p:cNvSpPr txBox="1">
            <a:spLocks noGrp="1"/>
          </p:cNvSpPr>
          <p:nvPr>
            <p:ph type="sldNum" idx="12"/>
          </p:nvPr>
        </p:nvSpPr>
        <p:spPr>
          <a:xfrm>
            <a:off x="8659761" y="637601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C" dirty="0"/>
              <a:t>1</a:t>
            </a:r>
            <a:endParaRPr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27E6A9-8354-033B-DCEF-613BEF2E6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83" y="1370848"/>
            <a:ext cx="6894095" cy="2387600"/>
          </a:xfrm>
        </p:spPr>
        <p:txBody>
          <a:bodyPr>
            <a:noAutofit/>
          </a:bodyPr>
          <a:lstStyle/>
          <a:p>
            <a:r>
              <a:rPr lang="es-EC" sz="2000" b="1" dirty="0"/>
              <a:t>TECNOLOGÍA SUPERIOR EN DESARROLLO DE SOFTWARE</a:t>
            </a:r>
            <a:br>
              <a:rPr lang="es-EC" sz="2000" b="1" dirty="0"/>
            </a:br>
            <a:br>
              <a:rPr lang="es-EC" sz="2000" b="1" dirty="0"/>
            </a:br>
            <a:r>
              <a:rPr lang="es-EC" sz="2000" b="1" dirty="0"/>
              <a:t>PRESENTACIÓN CASO PRÁCTICO – EXAMEN COMPLEXIVO</a:t>
            </a:r>
            <a:br>
              <a:rPr lang="es-EC" sz="2000" b="1" dirty="0"/>
            </a:br>
            <a:br>
              <a:rPr lang="es-EC" sz="2000" b="1" dirty="0"/>
            </a:br>
            <a:r>
              <a:rPr lang="es-EC" sz="2000" b="1" dirty="0"/>
              <a:t>“</a:t>
            </a:r>
            <a:r>
              <a:rPr lang="es-ES" sz="20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Estudio y ejemplificación de contenedores Docker en  proyectos de desarrollo de Software</a:t>
            </a:r>
            <a:r>
              <a:rPr lang="es-EC" sz="2000" b="1" dirty="0"/>
              <a:t>”</a:t>
            </a:r>
            <a:br>
              <a:rPr lang="es-EC" sz="2000" b="1" dirty="0"/>
            </a:br>
            <a:br>
              <a:rPr lang="es-EC" sz="2000" b="1" dirty="0"/>
            </a:br>
            <a:endParaRPr lang="es-EC" sz="20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8092D7-AD38-9FC4-7A33-E560C4D2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343293"/>
            <a:ext cx="4764506" cy="2143860"/>
          </a:xfrm>
        </p:spPr>
        <p:txBody>
          <a:bodyPr>
            <a:normAutofit lnSpcReduction="10000"/>
          </a:bodyPr>
          <a:lstStyle/>
          <a:p>
            <a:r>
              <a:rPr lang="es-EC" sz="1800" dirty="0"/>
              <a:t>MEZA IMBAQUINGO ISAAC ADALBERTO</a:t>
            </a:r>
            <a:r>
              <a:rPr lang="es-EC" sz="1600" dirty="0"/>
              <a:t>.</a:t>
            </a:r>
            <a:br>
              <a:rPr lang="es-EC" sz="1600" dirty="0"/>
            </a:br>
            <a:br>
              <a:rPr lang="es-EC" sz="1600" dirty="0"/>
            </a:br>
            <a:endParaRPr lang="es-EC" sz="1600" dirty="0"/>
          </a:p>
          <a:p>
            <a:r>
              <a:rPr lang="es-EC" sz="1800" dirty="0"/>
              <a:t>TUTOR:</a:t>
            </a:r>
          </a:p>
          <a:p>
            <a:r>
              <a:rPr lang="es-EC" sz="1800" dirty="0"/>
              <a:t>MOSCOSO GUAMÁN CHRISTIAN DAVID.</a:t>
            </a:r>
            <a:br>
              <a:rPr lang="es-EC" sz="1800" dirty="0"/>
            </a:br>
            <a:br>
              <a:rPr lang="es-EC" sz="1800" dirty="0"/>
            </a:br>
            <a:r>
              <a:rPr lang="es-EC" sz="1800" dirty="0"/>
              <a:t>Quito, Enero 2025</a:t>
            </a:r>
          </a:p>
        </p:txBody>
      </p:sp>
      <p:pic>
        <p:nvPicPr>
          <p:cNvPr id="1026" name="Picture 2" descr="Tutorial Docker: aprende Docker paso a paso - Ander Fernández">
            <a:extLst>
              <a:ext uri="{FF2B5EF4-FFF2-40B4-BE49-F238E27FC236}">
                <a16:creationId xmlns:a16="http://schemas.microsoft.com/office/drawing/2014/main" id="{C8FC0D04-5AFA-5C03-075F-35CA8D5F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43" y="3133972"/>
            <a:ext cx="3040657" cy="175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248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1F11A-1470-67E1-D579-CA31D2809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2AB8CF7-A727-DA7E-CC2E-8C9A29A2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826" y="508819"/>
            <a:ext cx="3932237" cy="3811588"/>
          </a:xfrm>
        </p:spPr>
        <p:txBody>
          <a:bodyPr>
            <a:normAutofit/>
          </a:bodyPr>
          <a:lstStyle/>
          <a:p>
            <a:r>
              <a:rPr lang="es-EC" sz="2000" b="1" dirty="0">
                <a:solidFill>
                  <a:srgbClr val="FF0000"/>
                </a:solidFill>
              </a:rPr>
              <a:t>La propuesta.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BC03674-3A06-4464-6B66-94E616C03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69723"/>
              </p:ext>
            </p:extLst>
          </p:nvPr>
        </p:nvGraphicFramePr>
        <p:xfrm>
          <a:off x="2735851" y="5603729"/>
          <a:ext cx="6720289" cy="370840"/>
        </p:xfrm>
        <a:graphic>
          <a:graphicData uri="http://schemas.openxmlformats.org/drawingml/2006/table">
            <a:tbl>
              <a:tblPr firstRow="1" bandRow="1">
                <a:tableStyleId>{1036EC22-604D-477C-B9BD-3EF5AA1663FC}</a:tableStyleId>
              </a:tblPr>
              <a:tblGrid>
                <a:gridCol w="6720289">
                  <a:extLst>
                    <a:ext uri="{9D8B030D-6E8A-4147-A177-3AD203B41FA5}">
                      <a16:colId xmlns:a16="http://schemas.microsoft.com/office/drawing/2014/main" val="280326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i="1" dirty="0"/>
                        <a:t>Figura 7. Ejemplo de un contenedor en Docker Desktop (Docker Desktop, 2025)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6870"/>
                  </a:ext>
                </a:extLst>
              </a:tr>
            </a:tbl>
          </a:graphicData>
        </a:graphic>
      </p:graphicFrame>
      <p:pic>
        <p:nvPicPr>
          <p:cNvPr id="6146" name="Picture 2" descr="Qué es Docker? La Popular Plataforma de Aplicaciones - DreamHost">
            <a:extLst>
              <a:ext uri="{FF2B5EF4-FFF2-40B4-BE49-F238E27FC236}">
                <a16:creationId xmlns:a16="http://schemas.microsoft.com/office/drawing/2014/main" id="{C9B0BDAF-CCB8-B5B1-C270-1EDDB856D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4" t="13304" r="5537" b="13042"/>
          <a:stretch/>
        </p:blipFill>
        <p:spPr bwMode="auto">
          <a:xfrm>
            <a:off x="1616381" y="983060"/>
            <a:ext cx="8959228" cy="462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1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07C91-C220-C8D4-871B-F27EDDFC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CONCLUSIONES: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27AA19-7D1C-6E22-ACAF-5ABED65260D9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12145" y="1800857"/>
            <a:ext cx="11567709" cy="3684588"/>
          </a:xfrm>
        </p:spPr>
        <p:txBody>
          <a:bodyPr/>
          <a:lstStyle/>
          <a:p>
            <a:endParaRPr lang="es-EC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s-EC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facilita su implementación en proyectos de Software.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C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teoría y práctica conjunta mejora la colaboración y automatización.</a:t>
            </a:r>
          </a:p>
          <a:p>
            <a:r>
              <a:rPr lang="es-EC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permitió crear entornos replicables y consistentes, eliminando problemas de compatibilidad entre entornos de desarrollo y producción en Docker.</a:t>
            </a:r>
          </a:p>
          <a:p>
            <a:endParaRPr lang="es-EC" dirty="0"/>
          </a:p>
        </p:txBody>
      </p:sp>
      <p:pic>
        <p:nvPicPr>
          <p:cNvPr id="7170" name="Picture 2" descr="Conclusion du cours complet sur la technologie Docker">
            <a:extLst>
              <a:ext uri="{FF2B5EF4-FFF2-40B4-BE49-F238E27FC236}">
                <a16:creationId xmlns:a16="http://schemas.microsoft.com/office/drawing/2014/main" id="{5842C1AE-ECC8-2B16-F355-5BBBF7E7D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069" y="4230974"/>
            <a:ext cx="2611859" cy="153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3B63E64-31FD-43AB-902A-B72E4C0E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267856"/>
              </p:ext>
            </p:extLst>
          </p:nvPr>
        </p:nvGraphicFramePr>
        <p:xfrm>
          <a:off x="4081137" y="5688274"/>
          <a:ext cx="4027277" cy="370840"/>
        </p:xfrm>
        <a:graphic>
          <a:graphicData uri="http://schemas.openxmlformats.org/drawingml/2006/table">
            <a:tbl>
              <a:tblPr firstRow="1" bandRow="1">
                <a:tableStyleId>{1036EC22-604D-477C-B9BD-3EF5AA1663FC}</a:tableStyleId>
              </a:tblPr>
              <a:tblGrid>
                <a:gridCol w="4027277">
                  <a:extLst>
                    <a:ext uri="{9D8B030D-6E8A-4147-A177-3AD203B41FA5}">
                      <a16:colId xmlns:a16="http://schemas.microsoft.com/office/drawing/2014/main" val="2236085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100" b="0" i="1" dirty="0"/>
                        <a:t>Figura 8. Conclusión du cursos do Docker (Devopssev,2023)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83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07C91-C220-C8D4-871B-F27EDDFC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RECOMENDACIONES: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27AA19-7D1C-6E22-ACAF-5ABED65260D9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-77118" y="1586706"/>
            <a:ext cx="12118554" cy="3684588"/>
          </a:xfrm>
        </p:spPr>
        <p:txBody>
          <a:bodyPr>
            <a:normAutofit/>
          </a:bodyPr>
          <a:lstStyle/>
          <a:p>
            <a:r>
              <a:rPr lang="es-EC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 el </a:t>
            </a:r>
            <a:r>
              <a:rPr lang="es-EC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DockerHub</a:t>
            </a:r>
            <a:r>
              <a:rPr lang="es-EC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los estudiantes de la carrera de software podrán tener más colaboración unos a otros gracias a los contenedores en Docker.</a:t>
            </a:r>
          </a:p>
          <a:p>
            <a:r>
              <a:rPr lang="es-EC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 estudios básicos de Docker para los estudiantes de la carrera de Software en el ISTTE</a:t>
            </a:r>
            <a:r>
              <a:rPr lang="es-EC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C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C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relaciones de </a:t>
            </a:r>
            <a:r>
              <a:rPr lang="es-EC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s-EC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C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C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sean más intuitivas y más prolongadas en las apps futuras creadas en el Instituto Tecnológico Superior “Tecno ecuatoriano”</a:t>
            </a:r>
            <a:endParaRPr lang="es-EC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5" name="Picture 3" descr="Cómo instalar Docker Compose en Linux - Daniel Maldonado">
            <a:extLst>
              <a:ext uri="{FF2B5EF4-FFF2-40B4-BE49-F238E27FC236}">
                <a16:creationId xmlns:a16="http://schemas.microsoft.com/office/drawing/2014/main" id="{C087591A-A076-9E17-05E8-7565D23178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9"/>
          <a:stretch/>
        </p:blipFill>
        <p:spPr bwMode="auto">
          <a:xfrm>
            <a:off x="6448540" y="4338028"/>
            <a:ext cx="3098188" cy="14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3A505165-D42B-39B3-BEE1-A82493DEF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11700"/>
              </p:ext>
            </p:extLst>
          </p:nvPr>
        </p:nvGraphicFramePr>
        <p:xfrm>
          <a:off x="6567278" y="5778071"/>
          <a:ext cx="2860713" cy="370840"/>
        </p:xfrm>
        <a:graphic>
          <a:graphicData uri="http://schemas.openxmlformats.org/drawingml/2006/table">
            <a:tbl>
              <a:tblPr firstRow="1" bandRow="1">
                <a:tableStyleId>{1036EC22-604D-477C-B9BD-3EF5AA1663FC}</a:tableStyleId>
              </a:tblPr>
              <a:tblGrid>
                <a:gridCol w="2860713">
                  <a:extLst>
                    <a:ext uri="{9D8B030D-6E8A-4147-A177-3AD203B41FA5}">
                      <a16:colId xmlns:a16="http://schemas.microsoft.com/office/drawing/2014/main" val="1169489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100" i="1" dirty="0"/>
                        <a:t>Figura 9. Docker y </a:t>
                      </a:r>
                      <a:r>
                        <a:rPr lang="es-EC" sz="1100" i="1" dirty="0" err="1"/>
                        <a:t>compose</a:t>
                      </a:r>
                      <a:r>
                        <a:rPr lang="es-EC" sz="1100" i="1" dirty="0"/>
                        <a:t> (Docker,2025)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2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90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0A5DE-B092-7027-5A94-16DD69B6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43092"/>
            <a:ext cx="10515600" cy="1325563"/>
          </a:xfrm>
        </p:spPr>
        <p:txBody>
          <a:bodyPr/>
          <a:lstStyle/>
          <a:p>
            <a:r>
              <a:rPr lang="es-EC" dirty="0"/>
              <a:t>REFERENCIAS BIBLIOGRÁFICAS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75BD00-2227-79C1-B1C4-B81E6F7A39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" y="1586706"/>
            <a:ext cx="11352212" cy="3684588"/>
          </a:xfrm>
        </p:spPr>
        <p:txBody>
          <a:bodyPr>
            <a:normAutofit/>
          </a:bodyPr>
          <a:lstStyle/>
          <a:p>
            <a:pPr indent="342900"/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Hart.R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(2023, enero 23). 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 Estudio ¿Qué es Docker y como funciona? </a:t>
            </a:r>
            <a:r>
              <a:rPr lang="es-EC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https://www.redhat.com/es/topics/containers/what-is-docker#%C2%BFqu%C3%A9-es-docker</a:t>
            </a:r>
            <a:endParaRPr lang="es-EC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/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Monte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Magno.James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(2023, octubre 15). Introducción a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containers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Docker: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Microsrft</a:t>
            </a:r>
            <a:r>
              <a:rPr lang="es-EC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s-EC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 https://learn.microsoft.com/es-es/dotnet/architecture/microservices/container-docker-introduction/docker-defined</a:t>
            </a:r>
            <a:endParaRPr lang="es-EC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/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Ponsico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Martin, P. (2017, octubre 18). 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Tecnología de Contenedores Docker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Bachelor's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thesis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Universitat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Politècnica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Catalunya)</a:t>
            </a:r>
            <a:r>
              <a:rPr lang="es-EC" sz="1800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s-EC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https://upcommons.upc.edu/handle/2117/113040</a:t>
            </a:r>
            <a:endParaRPr lang="es-EC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/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Thomas. G.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(2022, Julio 18). </a:t>
            </a:r>
            <a:r>
              <a:rPr lang="es-EC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Guia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principiantes: cómo crear tu primera aplicación Docker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Freecodecamp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C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https://www.freecodecamp.org/espanol/news/guia-de-docker-para-principiantes-como-crear-tu-primera-aplicacion-docker/</a:t>
            </a:r>
            <a:endParaRPr lang="es-EC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Una ballena con gafas y flotando en una nube Ilustración vectorial de  clipart de animales | Vector Premium generado con IA">
            <a:extLst>
              <a:ext uri="{FF2B5EF4-FFF2-40B4-BE49-F238E27FC236}">
                <a16:creationId xmlns:a16="http://schemas.microsoft.com/office/drawing/2014/main" id="{05FA7AF3-01F7-0701-D84D-DDA88263A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25" y="4259989"/>
            <a:ext cx="2105899" cy="140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ADB8D61-DE83-3410-B8A1-7E657026C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23707"/>
              </p:ext>
            </p:extLst>
          </p:nvPr>
        </p:nvGraphicFramePr>
        <p:xfrm>
          <a:off x="4521010" y="5662801"/>
          <a:ext cx="3334017" cy="370840"/>
        </p:xfrm>
        <a:graphic>
          <a:graphicData uri="http://schemas.openxmlformats.org/drawingml/2006/table">
            <a:tbl>
              <a:tblPr firstRow="1" bandRow="1">
                <a:tableStyleId>{1036EC22-604D-477C-B9BD-3EF5AA1663FC}</a:tableStyleId>
              </a:tblPr>
              <a:tblGrid>
                <a:gridCol w="3334017">
                  <a:extLst>
                    <a:ext uri="{9D8B030D-6E8A-4147-A177-3AD203B41FA5}">
                      <a16:colId xmlns:a16="http://schemas.microsoft.com/office/drawing/2014/main" val="275181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100" i="1" dirty="0"/>
                        <a:t>Figura 10. Docker funcionality (Freedocker,2021)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1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9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C"/>
              <a:t>14</a:t>
            </a:fld>
            <a:endParaRPr/>
          </a:p>
        </p:txBody>
      </p:sp>
      <p:pic>
        <p:nvPicPr>
          <p:cNvPr id="808" name="Google Shape;808;p51" descr="C:\Users\Jein\AppData\Local\Microsoft\Windows\Temporary Internet Files\Content.IE5\9QE3378Z\email[1].gif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3396" y="5673507"/>
            <a:ext cx="474448" cy="53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51" descr="C:\Users\Jein\AppData\Local\Microsoft\Windows\Temporary Internet Files\Content.IE5\YJN28A6W\1280px-Facebook_f_logo_(2019).svg[1].png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59586" y="5733531"/>
            <a:ext cx="432048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51" descr="C:\Users\Jein\AppData\Local\Microsoft\Windows\Temporary Internet Files\Content.IE5\9QE3378Z\200px-WhatsApp_logo-color-vertical.svg[1].png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53376" y="5716573"/>
            <a:ext cx="445249" cy="44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51" descr="C:\Users\Jein\AppData\Local\Microsoft\Windows\Temporary Internet Files\Content.IE5\8ZOJZT9O\gracias_thumb4[1]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5996" y="571152"/>
            <a:ext cx="3860375" cy="215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24B7C6B2-D95A-5322-326B-15D97C3E57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3977" y="1817542"/>
            <a:ext cx="2211398" cy="2211398"/>
          </a:xfrm>
          <a:prstGeom prst="rect">
            <a:avLst/>
          </a:prstGeom>
        </p:spPr>
      </p:pic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57D9584-E96C-FACB-6A88-DB3B11437D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6832" y="2297672"/>
            <a:ext cx="5187707" cy="1731268"/>
          </a:xfrm>
          <a:prstGeom prst="rect">
            <a:avLst/>
          </a:prstGeom>
        </p:spPr>
      </p:pic>
      <p:sp>
        <p:nvSpPr>
          <p:cNvPr id="2" name="Título 4">
            <a:extLst>
              <a:ext uri="{FF2B5EF4-FFF2-40B4-BE49-F238E27FC236}">
                <a16:creationId xmlns:a16="http://schemas.microsoft.com/office/drawing/2014/main" id="{F06E414D-115A-2939-02FF-45B627B2A42D}"/>
              </a:ext>
            </a:extLst>
          </p:cNvPr>
          <p:cNvSpPr txBox="1">
            <a:spLocks/>
          </p:cNvSpPr>
          <p:nvPr/>
        </p:nvSpPr>
        <p:spPr>
          <a:xfrm>
            <a:off x="4001074" y="3837713"/>
            <a:ext cx="5292080" cy="11380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C" sz="2400" dirty="0"/>
              <a:t>Docker es el Futuro de la programación moderna </a:t>
            </a:r>
            <a:r>
              <a:rPr lang="es-EC" sz="2400" dirty="0">
                <a:sym typeface="Wingdings" panose="05000000000000000000" pitchFamily="2" charset="2"/>
              </a:rPr>
              <a:t></a:t>
            </a:r>
            <a:endParaRPr lang="es-EC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AF3045-7384-4B58-2C19-0757E664E3E1}"/>
              </a:ext>
            </a:extLst>
          </p:cNvPr>
          <p:cNvSpPr txBox="1"/>
          <p:nvPr/>
        </p:nvSpPr>
        <p:spPr>
          <a:xfrm>
            <a:off x="2898846" y="4821802"/>
            <a:ext cx="60988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dirty="0"/>
              <a:t>Para mayor información:</a:t>
            </a:r>
          </a:p>
          <a:p>
            <a:pPr algn="ctr"/>
            <a:r>
              <a:rPr lang="es-EC" dirty="0">
                <a:hlinkClick r:id="rId12"/>
              </a:rPr>
              <a:t>isaacmeza2019@gmail.com</a:t>
            </a:r>
            <a:endParaRPr lang="es-EC" dirty="0"/>
          </a:p>
          <a:p>
            <a:pPr algn="ctr"/>
            <a:endParaRPr lang="es-EC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DDCD3-E56F-1890-507A-C6004214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CONTENIDO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E00E6AC-E14D-38DF-877C-AAA91552B03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8602" y="1690688"/>
            <a:ext cx="9075393" cy="3684588"/>
          </a:xfrm>
        </p:spPr>
        <p:txBody>
          <a:bodyPr/>
          <a:lstStyle/>
          <a:p>
            <a:r>
              <a:rPr lang="es-EC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 propósito del caso practico es estudiar, analizar y demostrar la implementación de contenedores Docker en proyectos de software, enfocándose en la creación de entornos de desarrollo y demostrando los beneficios que el Docker nos puede dar y cuan grande es su desventaja de trabajar en un sistema operativo sin Docker.</a:t>
            </a:r>
            <a:endParaRPr lang="es-EC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Qué es Docker: Una Guía Completa">
            <a:extLst>
              <a:ext uri="{FF2B5EF4-FFF2-40B4-BE49-F238E27FC236}">
                <a16:creationId xmlns:a16="http://schemas.microsoft.com/office/drawing/2014/main" id="{BB187DD4-B780-1321-8FB6-06CC35082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280" y="3226436"/>
            <a:ext cx="5299113" cy="26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164F790-5E2D-E3B2-1350-8F696A77B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2333"/>
              </p:ext>
            </p:extLst>
          </p:nvPr>
        </p:nvGraphicFramePr>
        <p:xfrm>
          <a:off x="4395729" y="5875993"/>
          <a:ext cx="2754217" cy="259080"/>
        </p:xfrm>
        <a:graphic>
          <a:graphicData uri="http://schemas.openxmlformats.org/drawingml/2006/table">
            <a:tbl>
              <a:tblPr firstRow="1" bandRow="1">
                <a:tableStyleId>{1036EC22-604D-477C-B9BD-3EF5AA1663FC}</a:tableStyleId>
              </a:tblPr>
              <a:tblGrid>
                <a:gridCol w="2754217">
                  <a:extLst>
                    <a:ext uri="{9D8B030D-6E8A-4147-A177-3AD203B41FA5}">
                      <a16:colId xmlns:a16="http://schemas.microsoft.com/office/drawing/2014/main" val="3550387916"/>
                    </a:ext>
                  </a:extLst>
                </a:gridCol>
              </a:tblGrid>
              <a:tr h="195623">
                <a:tc>
                  <a:txBody>
                    <a:bodyPr/>
                    <a:lstStyle/>
                    <a:p>
                      <a:r>
                        <a:rPr lang="es-EC" sz="1100" b="0" i="1" dirty="0"/>
                        <a:t>Figura1. ¿Qué es Docker? (Kinsta,2022)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11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9652B-A98A-103E-6C56-AF086DCC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 / JUSTIFICACIÓN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62B0F7-41A0-0CEA-7A40-A34C513DF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Introducción 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4E3C4E-CC43-DD1A-8144-2BA7CAE3B1C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Docker es una tecnología que permite la creación y gestión de contenedores de software, facilitando la ejecución de aplicaciones de manera uniforme en diferentes entornos.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C58757-7044-9819-028D-F4F30D553DB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s-EC" dirty="0"/>
              <a:t>Justificación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17FD28B-24E2-D323-7C9D-B6FB31BE6B47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uso de contenedores Docker se ha convertido en una solución clave para enfrentar los desafíos en proyectos de desarrollo de software moderno.</a:t>
            </a:r>
            <a:endParaRPr lang="es-EC" sz="24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2F3ADB3-9373-4E25-CC8D-4FAFB5373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70362"/>
              </p:ext>
            </p:extLst>
          </p:nvPr>
        </p:nvGraphicFramePr>
        <p:xfrm>
          <a:off x="7513504" y="5690994"/>
          <a:ext cx="3464806" cy="360905"/>
        </p:xfrm>
        <a:graphic>
          <a:graphicData uri="http://schemas.openxmlformats.org/drawingml/2006/table">
            <a:tbl>
              <a:tblPr firstRow="1" bandRow="1">
                <a:tableStyleId>{1036EC22-604D-477C-B9BD-3EF5AA1663FC}</a:tableStyleId>
              </a:tblPr>
              <a:tblGrid>
                <a:gridCol w="3464806">
                  <a:extLst>
                    <a:ext uri="{9D8B030D-6E8A-4147-A177-3AD203B41FA5}">
                      <a16:colId xmlns:a16="http://schemas.microsoft.com/office/drawing/2014/main" val="1615119940"/>
                    </a:ext>
                  </a:extLst>
                </a:gridCol>
              </a:tblGrid>
              <a:tr h="360905">
                <a:tc>
                  <a:txBody>
                    <a:bodyPr/>
                    <a:lstStyle/>
                    <a:p>
                      <a:r>
                        <a:rPr lang="es-EC" sz="1100" i="1" dirty="0"/>
                        <a:t>Figura 2. ilustración Docker(Charatoon,2022)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4808"/>
                  </a:ext>
                </a:extLst>
              </a:tr>
            </a:tbl>
          </a:graphicData>
        </a:graphic>
      </p:graphicFrame>
      <p:pic>
        <p:nvPicPr>
          <p:cNvPr id="3076" name="Picture 4" descr="Ballena Azul Posando Animado">
            <a:extLst>
              <a:ext uri="{FF2B5EF4-FFF2-40B4-BE49-F238E27FC236}">
                <a16:creationId xmlns:a16="http://schemas.microsoft.com/office/drawing/2014/main" id="{67CDF495-6AF0-027A-0DE6-71EB7156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36" y="4330354"/>
            <a:ext cx="1222877" cy="12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92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E0CA6-2639-46B9-0639-1B4943BC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25314D-CC30-6606-BB3F-AAE769AA6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OBJETIVO GENERAL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21F68-2B8B-4AAB-6A00-410D3DDF89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s-EC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Estudiar y demostrar la implementación de la dockerización en proyectos de desarrollo de software, destacando sus beneficios y mejores prácticas.</a:t>
            </a:r>
            <a:endParaRPr lang="es-EC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AB18E9-B9D0-8394-44E1-DFBC4C5F554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s-EC" dirty="0"/>
              <a:t>OBJETIVOS ESPECÍFICOS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AF38C7E-5F80-4944-BFD7-CE2BE35B5BCA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194426" y="2505075"/>
            <a:ext cx="5160961" cy="3036409"/>
          </a:xfrm>
        </p:spPr>
        <p:txBody>
          <a:bodyPr>
            <a:normAutofit/>
          </a:bodyPr>
          <a:lstStyle/>
          <a:p>
            <a:r>
              <a:rPr lang="es-EC" sz="2400" dirty="0"/>
              <a:t>Investigar los conceptos básicos del Docker</a:t>
            </a:r>
          </a:p>
          <a:p>
            <a:r>
              <a:rPr lang="es-EC" sz="2400" dirty="0"/>
              <a:t>Crear ejemplos prácticos con contenedores Docker.</a:t>
            </a:r>
          </a:p>
          <a:p>
            <a:r>
              <a:rPr lang="es-EC" sz="2400" dirty="0"/>
              <a:t>Evaluar los beneficios y desafíos de usar Docker.</a:t>
            </a:r>
          </a:p>
        </p:txBody>
      </p:sp>
    </p:spTree>
    <p:extLst>
      <p:ext uri="{BB962C8B-B14F-4D97-AF65-F5344CB8AC3E}">
        <p14:creationId xmlns:p14="http://schemas.microsoft.com/office/powerpoint/2010/main" val="314943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CCEC33-4BF0-5F9B-C2A7-FD891EEB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DESARROLLO: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476826D-86A8-F668-E90D-141145210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CONTENIDO: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7A295F2-AF05-C270-B64F-A0FF302ED02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5157787" cy="3422000"/>
          </a:xfrm>
        </p:spPr>
        <p:txBody>
          <a:bodyPr>
            <a:normAutofit/>
          </a:bodyPr>
          <a:lstStyle/>
          <a:p>
            <a:r>
              <a:rPr lang="es-EC" sz="2400" dirty="0"/>
              <a:t>ANÁLISIS DE LA SITUACIÓN ACTUAL.</a:t>
            </a:r>
          </a:p>
          <a:p>
            <a:r>
              <a:rPr lang="es-EC" sz="2400" dirty="0"/>
              <a:t>METODOLOGÍA. </a:t>
            </a:r>
          </a:p>
          <a:p>
            <a:r>
              <a:rPr lang="es-EC" sz="2400" dirty="0"/>
              <a:t>LA PROPUESTA. </a:t>
            </a:r>
          </a:p>
          <a:p>
            <a:r>
              <a:rPr lang="es-EC" sz="2400" dirty="0"/>
              <a:t>CONCLUSIONES.</a:t>
            </a:r>
          </a:p>
          <a:p>
            <a:r>
              <a:rPr lang="es-EC" sz="2400" dirty="0"/>
              <a:t>RECOMENDACIONES.</a:t>
            </a:r>
          </a:p>
          <a:p>
            <a:r>
              <a:rPr lang="es-EC" sz="2400" dirty="0"/>
              <a:t>REFERENCIAS BIBLIOGRAFICAS.</a:t>
            </a:r>
          </a:p>
          <a:p>
            <a:pPr marL="114300" indent="0">
              <a:buNone/>
            </a:pPr>
            <a:endParaRPr lang="es-EC" sz="2200" dirty="0"/>
          </a:p>
        </p:txBody>
      </p:sp>
      <p:pic>
        <p:nvPicPr>
          <p:cNvPr id="4098" name="Picture 2" descr="About Docker | Docker">
            <a:extLst>
              <a:ext uri="{FF2B5EF4-FFF2-40B4-BE49-F238E27FC236}">
                <a16:creationId xmlns:a16="http://schemas.microsoft.com/office/drawing/2014/main" id="{001D3EC5-8676-3487-E5A3-097E59B5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76" y="1681163"/>
            <a:ext cx="4276089" cy="300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CE125AA-BADC-E892-A09C-EC76AA533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50598"/>
              </p:ext>
            </p:extLst>
          </p:nvPr>
        </p:nvGraphicFramePr>
        <p:xfrm>
          <a:off x="6797406" y="4951379"/>
          <a:ext cx="3238959" cy="450916"/>
        </p:xfrm>
        <a:graphic>
          <a:graphicData uri="http://schemas.openxmlformats.org/drawingml/2006/table">
            <a:tbl>
              <a:tblPr firstRow="1" bandRow="1">
                <a:tableStyleId>{1036EC22-604D-477C-B9BD-3EF5AA1663FC}</a:tableStyleId>
              </a:tblPr>
              <a:tblGrid>
                <a:gridCol w="3238959">
                  <a:extLst>
                    <a:ext uri="{9D8B030D-6E8A-4147-A177-3AD203B41FA5}">
                      <a16:colId xmlns:a16="http://schemas.microsoft.com/office/drawing/2014/main" val="1811826830"/>
                    </a:ext>
                  </a:extLst>
                </a:gridCol>
              </a:tblGrid>
              <a:tr h="450916">
                <a:tc>
                  <a:txBody>
                    <a:bodyPr/>
                    <a:lstStyle/>
                    <a:p>
                      <a:r>
                        <a:rPr lang="es-EC" sz="1400" i="1" dirty="0"/>
                        <a:t>Figura 3. </a:t>
                      </a:r>
                      <a:r>
                        <a:rPr lang="es-EC" sz="1400" i="1" dirty="0" err="1"/>
                        <a:t>About</a:t>
                      </a:r>
                      <a:r>
                        <a:rPr lang="es-EC" sz="1400" i="1" dirty="0"/>
                        <a:t> Docker (Docker,2025)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0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00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1A07A-9F1E-1123-0F6B-2C085FC6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Análisis de la situación actual: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E0FD7B-C2D9-1C66-C4CB-2C2C4A08209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87288" y="1690688"/>
            <a:ext cx="6698254" cy="3905881"/>
          </a:xfrm>
        </p:spPr>
        <p:txBody>
          <a:bodyPr>
            <a:normAutofit/>
          </a:bodyPr>
          <a:lstStyle/>
          <a:p>
            <a:r>
              <a:rPr lang="es-ES" sz="2400" dirty="0"/>
              <a:t>Se investigó el uso de Docker en el desarrollo de software, destacando su portabilidad y consistencia. </a:t>
            </a:r>
          </a:p>
          <a:p>
            <a:r>
              <a:rPr lang="es-ES" sz="2400" dirty="0"/>
              <a:t>Mediante encuestas y entrevistas, se evaluó la familiaridad del equipo con la herramienta. </a:t>
            </a:r>
          </a:p>
          <a:p>
            <a:r>
              <a:rPr lang="es-ES" sz="2400" dirty="0"/>
              <a:t>Con base en los resultados, se propuso crear un prototipo contenerizado con documentación clara para facilitar su adopción.</a:t>
            </a:r>
            <a:endParaRPr lang="es-EC" sz="2400" dirty="0"/>
          </a:p>
        </p:txBody>
      </p:sp>
      <p:pic>
        <p:nvPicPr>
          <p:cNvPr id="5122" name="Picture 2" descr="Los 8 conceptos más importantes de Docker - manydevs.com">
            <a:extLst>
              <a:ext uri="{FF2B5EF4-FFF2-40B4-BE49-F238E27FC236}">
                <a16:creationId xmlns:a16="http://schemas.microsoft.com/office/drawing/2014/main" id="{A63A6746-0ADA-1A14-70CD-6EC78372D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194" y="2464823"/>
            <a:ext cx="3935193" cy="18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2F12DD6-4041-2F1D-6DC0-D27EABE13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52107"/>
              </p:ext>
            </p:extLst>
          </p:nvPr>
        </p:nvGraphicFramePr>
        <p:xfrm>
          <a:off x="7883987" y="4435112"/>
          <a:ext cx="3007606" cy="370840"/>
        </p:xfrm>
        <a:graphic>
          <a:graphicData uri="http://schemas.openxmlformats.org/drawingml/2006/table">
            <a:tbl>
              <a:tblPr firstRow="1" bandRow="1">
                <a:tableStyleId>{1036EC22-604D-477C-B9BD-3EF5AA1663FC}</a:tableStyleId>
              </a:tblPr>
              <a:tblGrid>
                <a:gridCol w="3007606">
                  <a:extLst>
                    <a:ext uri="{9D8B030D-6E8A-4147-A177-3AD203B41FA5}">
                      <a16:colId xmlns:a16="http://schemas.microsoft.com/office/drawing/2014/main" val="2766989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100" i="1" dirty="0"/>
                        <a:t>Figura 4. conceptos Docker (maydevs,2021</a:t>
                      </a:r>
                      <a:r>
                        <a:rPr lang="es-EC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50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63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BA29E-183D-181E-AB3F-9430B667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METODOLOGÍA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F210657-32C5-4AC6-9231-D8E14FD56550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396971" y="1619638"/>
            <a:ext cx="9873284" cy="1929615"/>
          </a:xfrm>
        </p:spPr>
        <p:txBody>
          <a:bodyPr/>
          <a:lstStyle/>
          <a:p>
            <a:r>
              <a:rPr lang="es-ES" sz="2400" kern="1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L</a:t>
            </a:r>
            <a:r>
              <a:rPr lang="es-E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 metodología práctica del proyecto empieza con la investigación sobre Docker, luego se diseña y </a:t>
            </a:r>
            <a:r>
              <a:rPr lang="es-ES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dockeriza</a:t>
            </a:r>
            <a:r>
              <a:rPr lang="es-E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un</a:t>
            </a:r>
            <a:r>
              <a:rPr lang="es-ES" sz="2400" kern="1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 imagen para ejemplo</a:t>
            </a:r>
            <a:r>
              <a:rPr lang="es-EC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.</a:t>
            </a:r>
          </a:p>
          <a:p>
            <a:endParaRPr lang="es-EC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13DC40FF-AB35-5428-0BCC-95647EBBA71F}"/>
              </a:ext>
            </a:extLst>
          </p:cNvPr>
          <p:cNvSpPr txBox="1">
            <a:spLocks/>
          </p:cNvSpPr>
          <p:nvPr/>
        </p:nvSpPr>
        <p:spPr>
          <a:xfrm>
            <a:off x="1997142" y="2650127"/>
            <a:ext cx="5023021" cy="59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C" dirty="0"/>
              <a:t>Propuesta</a:t>
            </a:r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B4C914B1-337D-7C95-8E50-8AA2B07F78B4}"/>
              </a:ext>
            </a:extLst>
          </p:cNvPr>
          <p:cNvSpPr txBox="1">
            <a:spLocks/>
          </p:cNvSpPr>
          <p:nvPr/>
        </p:nvSpPr>
        <p:spPr>
          <a:xfrm>
            <a:off x="1166230" y="3240275"/>
            <a:ext cx="9873284" cy="22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s-EC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La propuesta es detallar el estudio del Docker y ejemplificar mediante  contenedores de Docker para una mejor eficiencia en proyectos de Software.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3836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29D4AD6-8837-8F27-9D22-7B0D0602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826" y="508819"/>
            <a:ext cx="3932237" cy="3811588"/>
          </a:xfrm>
        </p:spPr>
        <p:txBody>
          <a:bodyPr>
            <a:normAutofit/>
          </a:bodyPr>
          <a:lstStyle/>
          <a:p>
            <a:r>
              <a:rPr lang="es-EC" sz="2000" b="1" dirty="0">
                <a:solidFill>
                  <a:srgbClr val="FF0000"/>
                </a:solidFill>
              </a:rPr>
              <a:t>La propuesta.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C4CF83-D5AA-B639-5DE7-03A211B4F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68" t="31208" r="17520" b="22289"/>
          <a:stretch/>
        </p:blipFill>
        <p:spPr bwMode="auto">
          <a:xfrm>
            <a:off x="1178813" y="928774"/>
            <a:ext cx="9834371" cy="448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1628AFD-DDD4-4F88-E48B-D5871B0C2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67690"/>
              </p:ext>
            </p:extLst>
          </p:nvPr>
        </p:nvGraphicFramePr>
        <p:xfrm>
          <a:off x="3303223" y="5558386"/>
          <a:ext cx="5585552" cy="370840"/>
        </p:xfrm>
        <a:graphic>
          <a:graphicData uri="http://schemas.openxmlformats.org/drawingml/2006/table">
            <a:tbl>
              <a:tblPr firstRow="1" bandRow="1">
                <a:tableStyleId>{1036EC22-604D-477C-B9BD-3EF5AA1663FC}</a:tableStyleId>
              </a:tblPr>
              <a:tblGrid>
                <a:gridCol w="5585552">
                  <a:extLst>
                    <a:ext uri="{9D8B030D-6E8A-4147-A177-3AD203B41FA5}">
                      <a16:colId xmlns:a16="http://schemas.microsoft.com/office/drawing/2014/main" val="280326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i="1" dirty="0"/>
                        <a:t>Figura 5. Diagrama de Bloques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96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0D856-7B15-35F7-00B2-CB28BE54B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B45B567-31AB-BF3F-8732-0E5C24721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826" y="508819"/>
            <a:ext cx="3932237" cy="3811588"/>
          </a:xfrm>
        </p:spPr>
        <p:txBody>
          <a:bodyPr>
            <a:normAutofit/>
          </a:bodyPr>
          <a:lstStyle/>
          <a:p>
            <a:r>
              <a:rPr lang="es-EC" sz="2000" b="1" dirty="0">
                <a:solidFill>
                  <a:srgbClr val="FF0000"/>
                </a:solidFill>
              </a:rPr>
              <a:t>La propuesta.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1AADCE7-C0F8-E457-779E-6C688A4C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31302"/>
              </p:ext>
            </p:extLst>
          </p:nvPr>
        </p:nvGraphicFramePr>
        <p:xfrm>
          <a:off x="3660351" y="5592712"/>
          <a:ext cx="4871293" cy="370840"/>
        </p:xfrm>
        <a:graphic>
          <a:graphicData uri="http://schemas.openxmlformats.org/drawingml/2006/table">
            <a:tbl>
              <a:tblPr firstRow="1" bandRow="1">
                <a:tableStyleId>{1036EC22-604D-477C-B9BD-3EF5AA1663FC}</a:tableStyleId>
              </a:tblPr>
              <a:tblGrid>
                <a:gridCol w="4871293">
                  <a:extLst>
                    <a:ext uri="{9D8B030D-6E8A-4147-A177-3AD203B41FA5}">
                      <a16:colId xmlns:a16="http://schemas.microsoft.com/office/drawing/2014/main" val="280326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i="1" dirty="0"/>
                        <a:t>Figura 6. Diagrama de trabajo con Docker (Docker, 2025)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6870"/>
                  </a:ext>
                </a:extLst>
              </a:tr>
            </a:tbl>
          </a:graphicData>
        </a:graphic>
      </p:graphicFrame>
      <p:pic>
        <p:nvPicPr>
          <p:cNvPr id="4" name="Imagen 3" descr="Que es docker?. Docker es una plataforma para… | by Javier Vivanco | Medium">
            <a:extLst>
              <a:ext uri="{FF2B5EF4-FFF2-40B4-BE49-F238E27FC236}">
                <a16:creationId xmlns:a16="http://schemas.microsoft.com/office/drawing/2014/main" id="{1F213D96-7905-CE3C-4655-0B46AA98F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08" y="1282451"/>
            <a:ext cx="7954177" cy="4293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64245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-IST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30773</TotalTime>
  <Words>745</Words>
  <Application>Microsoft Office PowerPoint</Application>
  <PresentationFormat>Panorámica</PresentationFormat>
  <Paragraphs>66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Poppins</vt:lpstr>
      <vt:lpstr>Wingdings</vt:lpstr>
      <vt:lpstr>Times New Roman</vt:lpstr>
      <vt:lpstr>Arial</vt:lpstr>
      <vt:lpstr>Calibri</vt:lpstr>
      <vt:lpstr>Presentación-ISTTE</vt:lpstr>
      <vt:lpstr>TECNOLOGÍA SUPERIOR EN DESARROLLO DE SOFTWARE  PRESENTACIÓN CASO PRÁCTICO – EXAMEN COMPLEXIVO  “Estudio y ejemplificación de contenedores Docker en  proyectos de desarrollo de Software”  </vt:lpstr>
      <vt:lpstr>CONTENIDO</vt:lpstr>
      <vt:lpstr>INTRODUCCIÓN / JUSTIFICACIÓN</vt:lpstr>
      <vt:lpstr>OBJETIVOS</vt:lpstr>
      <vt:lpstr>DESARROLLO:</vt:lpstr>
      <vt:lpstr>Análisis de la situación actual:</vt:lpstr>
      <vt:lpstr>METODOLOGÍA</vt:lpstr>
      <vt:lpstr>Presentación de PowerPoint</vt:lpstr>
      <vt:lpstr>Presentación de PowerPoint</vt:lpstr>
      <vt:lpstr>Presentación de PowerPoint</vt:lpstr>
      <vt:lpstr>CONCLUSIONES:</vt:lpstr>
      <vt:lpstr>RECOMENDACIONES:</vt:lpstr>
      <vt:lpstr>REFERENCIAS BIBLIOGRÁFICAS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TECNOLOGÍA SUPERIOR EN SEGURIDAD E HIGIENE DEL TRABAJO</dc:title>
  <dc:creator>Jenny C</dc:creator>
  <cp:lastModifiedBy>User</cp:lastModifiedBy>
  <cp:revision>163</cp:revision>
  <dcterms:created xsi:type="dcterms:W3CDTF">2020-06-10T17:29:52Z</dcterms:created>
  <dcterms:modified xsi:type="dcterms:W3CDTF">2025-01-20T01:18:18Z</dcterms:modified>
</cp:coreProperties>
</file>