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6"/>
  </p:notesMasterIdLst>
  <p:handoutMasterIdLst>
    <p:handoutMasterId r:id="rId37"/>
  </p:handoutMasterIdLst>
  <p:sldIdLst>
    <p:sldId id="394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96" r:id="rId15"/>
    <p:sldId id="395" r:id="rId16"/>
    <p:sldId id="305" r:id="rId17"/>
    <p:sldId id="306" r:id="rId18"/>
    <p:sldId id="308" r:id="rId19"/>
    <p:sldId id="309" r:id="rId20"/>
    <p:sldId id="310" r:id="rId21"/>
    <p:sldId id="375" r:id="rId22"/>
    <p:sldId id="387" r:id="rId23"/>
    <p:sldId id="380" r:id="rId24"/>
    <p:sldId id="383" r:id="rId25"/>
    <p:sldId id="382" r:id="rId26"/>
    <p:sldId id="385" r:id="rId27"/>
    <p:sldId id="386" r:id="rId28"/>
    <p:sldId id="381" r:id="rId29"/>
    <p:sldId id="315" r:id="rId30"/>
    <p:sldId id="390" r:id="rId31"/>
    <p:sldId id="318" r:id="rId32"/>
    <p:sldId id="397" r:id="rId33"/>
    <p:sldId id="319" r:id="rId34"/>
    <p:sldId id="398" r:id="rId3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99FF"/>
    <a:srgbClr val="FFFF66"/>
    <a:srgbClr val="00CC00"/>
    <a:srgbClr val="00FF00"/>
    <a:srgbClr val="3399FF"/>
    <a:srgbClr val="CC00FF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 autoAdjust="0"/>
    <p:restoredTop sz="94614" autoAdjust="0"/>
  </p:normalViewPr>
  <p:slideViewPr>
    <p:cSldViewPr snapToGrid="0">
      <p:cViewPr varScale="1">
        <p:scale>
          <a:sx n="65" d="100"/>
          <a:sy n="65" d="100"/>
        </p:scale>
        <p:origin x="-6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9.xml"/><Relationship Id="rId3" Type="http://schemas.openxmlformats.org/officeDocument/2006/relationships/slide" Target="slides/slide3.xml"/><Relationship Id="rId21" Type="http://schemas.openxmlformats.org/officeDocument/2006/relationships/slide" Target="slides/slide30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8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33.xml"/><Relationship Id="rId10" Type="http://schemas.openxmlformats.org/officeDocument/2006/relationships/slide" Target="slides/slide10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6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6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ABD97397-E07E-43D1-B865-A2AD1FF56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46DF6F9D-D031-4623-BE8B-A180DD013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B954C-76CA-451F-B4E4-78210B33B51B}" type="slidenum">
              <a:rPr lang="en-US"/>
              <a:pPr/>
              <a:t>1</a:t>
            </a:fld>
            <a:endParaRPr lang="en-US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1244D-B84C-4193-944F-1CCB7CAC346A}" type="slidenum">
              <a:rPr lang="en-US"/>
              <a:pPr/>
              <a:t>10</a:t>
            </a:fld>
            <a:endParaRPr lang="en-US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F1ECC-5CBB-467F-967B-F83515A5CB58}" type="slidenum">
              <a:rPr lang="en-US"/>
              <a:pPr/>
              <a:t>11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464A0B-87D6-4CC5-8934-2B868C57771D}" type="slidenum">
              <a:rPr lang="en-US"/>
              <a:pPr/>
              <a:t>12</a:t>
            </a:fld>
            <a:endParaRPr lang="en-US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BE0CC1-798C-40EB-A921-D9F7FBED1B52}" type="slidenum">
              <a:rPr lang="en-US"/>
              <a:pPr/>
              <a:t>13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9E554-6EAF-441E-A4AC-FEC2AFA825D1}" type="slidenum">
              <a:rPr lang="en-US"/>
              <a:pPr/>
              <a:t>14</a:t>
            </a:fld>
            <a:endParaRPr lang="en-US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97727-E7D7-47D2-BB1F-F0F4900AE156}" type="slidenum">
              <a:rPr lang="en-US"/>
              <a:pPr/>
              <a:t>15</a:t>
            </a:fld>
            <a:endParaRPr lang="en-US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E2338-19D0-427A-A699-09CFD767D265}" type="slidenum">
              <a:rPr lang="en-US"/>
              <a:pPr/>
              <a:t>16</a:t>
            </a:fld>
            <a:endParaRPr lang="en-US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513F63-C309-449C-8DB3-FC5321E22D46}" type="slidenum">
              <a:rPr lang="en-US"/>
              <a:pPr/>
              <a:t>17</a:t>
            </a:fld>
            <a:endParaRPr lang="en-US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75A21-641B-475B-B5EE-5676E31D2975}" type="slidenum">
              <a:rPr lang="en-US"/>
              <a:pPr/>
              <a:t>18</a:t>
            </a:fld>
            <a:endParaRPr lang="en-US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C82C5C-F24E-4576-9CEC-8A2FD97314F1}" type="slidenum">
              <a:rPr lang="en-US"/>
              <a:pPr/>
              <a:t>19</a:t>
            </a:fld>
            <a:endParaRPr lang="en-US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228DA-DFC1-40B4-ACDA-68559296C9E9}" type="slidenum">
              <a:rPr lang="en-US"/>
              <a:pPr/>
              <a:t>2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8A7740-C1E6-459C-8885-69FD0C975CB0}" type="slidenum">
              <a:rPr lang="en-US"/>
              <a:pPr/>
              <a:t>20</a:t>
            </a:fld>
            <a:endParaRPr lang="en-US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46936F-B9C2-4B61-A498-C5221497D644}" type="slidenum">
              <a:rPr lang="en-US"/>
              <a:pPr/>
              <a:t>21</a:t>
            </a:fld>
            <a:endParaRPr lang="en-US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0B3D6-BDF6-46F8-AA76-4E010CBCCD2E}" type="slidenum">
              <a:rPr lang="en-US"/>
              <a:pPr/>
              <a:t>22</a:t>
            </a:fld>
            <a:endParaRPr lang="en-US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08016-761D-4C95-9AFB-5268A8714096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32D64-D6C2-4785-A216-3BAD5840807D}" type="slidenum">
              <a:rPr lang="en-US"/>
              <a:pPr/>
              <a:t>24</a:t>
            </a:fld>
            <a:endParaRPr lang="en-US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4B7798-FA0E-4A22-8752-20840023B7A5}" type="slidenum">
              <a:rPr lang="en-US"/>
              <a:pPr/>
              <a:t>25</a:t>
            </a:fld>
            <a:endParaRPr lang="en-US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1C059-FDE8-4245-9B7C-D0744AD8558F}" type="slidenum">
              <a:rPr lang="en-US"/>
              <a:pPr/>
              <a:t>26</a:t>
            </a:fld>
            <a:endParaRPr lang="en-US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B2AE66-35D0-4353-BC57-50FE5A07F6B9}" type="slidenum">
              <a:rPr lang="en-US"/>
              <a:pPr/>
              <a:t>27</a:t>
            </a:fld>
            <a:endParaRPr lang="en-US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8F0B3-9541-4359-9AB3-8343EDB8D5A1}" type="slidenum">
              <a:rPr lang="en-US"/>
              <a:pPr/>
              <a:t>28</a:t>
            </a:fld>
            <a:endParaRPr lang="en-US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8186FF-701A-4760-8BF5-01BAE0EDC92B}" type="slidenum">
              <a:rPr lang="en-US"/>
              <a:pPr/>
              <a:t>29</a:t>
            </a:fld>
            <a:endParaRPr lang="en-US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590F2-B8CC-4804-939C-36C13E845F22}" type="slidenum">
              <a:rPr lang="en-US"/>
              <a:pPr/>
              <a:t>3</a:t>
            </a:fld>
            <a:endParaRPr lang="en-US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C7A6A-D766-4D94-84E4-1A88357CDDBA}" type="slidenum">
              <a:rPr lang="en-US"/>
              <a:pPr/>
              <a:t>30</a:t>
            </a:fld>
            <a:endParaRPr lang="en-US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01EC0-976A-48B3-9212-C2E0A4263A93}" type="slidenum">
              <a:rPr lang="en-US"/>
              <a:pPr/>
              <a:t>31</a:t>
            </a:fld>
            <a:endParaRPr lang="en-US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12064F-DE45-457B-A299-9948BC41DE4C}" type="slidenum">
              <a:rPr lang="en-US"/>
              <a:pPr/>
              <a:t>32</a:t>
            </a:fld>
            <a:endParaRPr lang="en-US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A241F-902E-428A-B7C1-6D70F6CF4032}" type="slidenum">
              <a:rPr lang="en-US"/>
              <a:pPr/>
              <a:t>33</a:t>
            </a:fld>
            <a:endParaRPr lang="en-US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D9A76-8E3E-413A-836F-C038ACF6400F}" type="slidenum">
              <a:rPr lang="en-US"/>
              <a:pPr/>
              <a:t>34</a:t>
            </a:fld>
            <a:endParaRPr lang="en-US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E776CF-C400-4410-883A-0751E576C4C7}" type="slidenum">
              <a:rPr lang="en-US"/>
              <a:pPr/>
              <a:t>4</a:t>
            </a:fld>
            <a:endParaRPr lang="en-US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45B0E-2642-45AB-BDA6-6FA6F6FC3262}" type="slidenum">
              <a:rPr lang="en-US"/>
              <a:pPr/>
              <a:t>5</a:t>
            </a:fld>
            <a:endParaRPr lang="en-US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0D779-A25A-4E73-A1CA-77A5FB47FEEA}" type="slidenum">
              <a:rPr lang="en-US"/>
              <a:pPr/>
              <a:t>6</a:t>
            </a:fld>
            <a:endParaRPr lang="en-US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5FE10-56AC-423A-A7F0-409B10EC7A59}" type="slidenum">
              <a:rPr lang="en-US"/>
              <a:pPr/>
              <a:t>7</a:t>
            </a:fld>
            <a:endParaRPr lang="en-US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5BE0C-97A2-4E98-A428-1AA5D9C249BB}" type="slidenum">
              <a:rPr lang="en-US"/>
              <a:pPr/>
              <a:t>8</a:t>
            </a:fld>
            <a:endParaRPr lang="en-US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1C08B-96A5-4396-AE4C-0D336E7F8924}" type="slidenum">
              <a:rPr lang="en-US"/>
              <a:pPr/>
              <a:t>9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-2967037" y="2967037"/>
            <a:ext cx="6858000" cy="923925"/>
            <a:chOff x="0" y="0"/>
            <a:chExt cx="5760" cy="128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2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2880" y="0"/>
              <a:ext cx="2880" cy="12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4320" y="0"/>
              <a:ext cx="1440" cy="1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5269" y="0"/>
              <a:ext cx="491" cy="12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9" name="Picture 12" descr="red_hcii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513" y="4021138"/>
            <a:ext cx="1143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590550" y="30480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gray">
          <a:xfrm>
            <a:off x="381000" y="3702050"/>
            <a:ext cx="8226425" cy="317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7438" y="1443038"/>
            <a:ext cx="7767637" cy="21336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0163" y="4425950"/>
            <a:ext cx="6264275" cy="16160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D22F61-E6F7-45A4-B228-7301AEAAC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17B4C-8617-48DD-AE73-F54F5BFB3F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56929-679F-4C95-81B9-E21B50234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33F5A-BF3E-4242-8880-A0F28A61F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8C054-C44B-4A3D-B09D-8DDBD891B5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1FD49-2B1B-40AB-BAB2-DC047A3BE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CBAB5-E921-43CE-9719-144CE5B1F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A2E3D-4322-481C-B692-D82A575BF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FEC92-A4C2-4869-95C1-95E9D0AC12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3C33D-F36F-468C-BE64-318928D3CB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D1A65-84CD-47E5-AE6B-08A26A3664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_hcii_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18288" y="134938"/>
            <a:ext cx="2386012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0" y="0"/>
            <a:ext cx="9144000" cy="93663"/>
            <a:chOff x="0" y="0"/>
            <a:chExt cx="5760" cy="128"/>
          </a:xfrm>
        </p:grpSpPr>
        <p:sp>
          <p:nvSpPr>
            <p:cNvPr id="568324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2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8325" name="Rectangle 5"/>
            <p:cNvSpPr>
              <a:spLocks noChangeArrowheads="1"/>
            </p:cNvSpPr>
            <p:nvPr userDrawn="1"/>
          </p:nvSpPr>
          <p:spPr bwMode="auto">
            <a:xfrm>
              <a:off x="2880" y="0"/>
              <a:ext cx="2880" cy="12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8326" name="Rectangle 6"/>
            <p:cNvSpPr>
              <a:spLocks noChangeArrowheads="1"/>
            </p:cNvSpPr>
            <p:nvPr userDrawn="1"/>
          </p:nvSpPr>
          <p:spPr bwMode="auto">
            <a:xfrm>
              <a:off x="4320" y="0"/>
              <a:ext cx="1440" cy="1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8327" name="Rectangle 7"/>
            <p:cNvSpPr>
              <a:spLocks noChangeArrowheads="1"/>
            </p:cNvSpPr>
            <p:nvPr userDrawn="1"/>
          </p:nvSpPr>
          <p:spPr bwMode="auto">
            <a:xfrm>
              <a:off x="5269" y="0"/>
              <a:ext cx="491" cy="12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6833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833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83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E4A5A53-BB20-4926-8043-BE91093D7D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7" name="Picture 13" descr="line_sort"/>
          <p:cNvPicPr>
            <a:picLocks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8600" y="9525"/>
            <a:ext cx="8912225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8334" name="Line 14"/>
          <p:cNvSpPr>
            <a:spLocks noChangeShapeType="1"/>
          </p:cNvSpPr>
          <p:nvPr userDrawn="1"/>
        </p:nvSpPr>
        <p:spPr bwMode="auto">
          <a:xfrm>
            <a:off x="247650" y="57150"/>
            <a:ext cx="8896350" cy="0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edia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it.com/papers/heuristic/heuristic_li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it.com/papers/heuristic/heuristic_evaluation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bam/uicourse/HE_Report_template1.docx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cmu.edu/~bam/uicourse/UARTemplate.doc" TargetMode="External"/><Relationship Id="rId4" Type="http://schemas.openxmlformats.org/officeDocument/2006/relationships/hyperlink" Target="http://www.cs.cmu.edu/~bam/uicourse/HE_Report_Example.doc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199FFC-4D18-4129-951B-EAAB0414D6C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57200"/>
            <a:ext cx="9144000" cy="2667000"/>
          </a:xfrm>
        </p:spPr>
        <p:txBody>
          <a:bodyPr/>
          <a:lstStyle/>
          <a:p>
            <a:pPr algn="ctr" eaLnBrk="1" hangingPunct="1"/>
            <a:r>
              <a:rPr lang="en-US" sz="3200" smtClean="0"/>
              <a:t>Lecture 9:</a:t>
            </a:r>
            <a:br>
              <a:rPr lang="en-US" sz="3200" smtClean="0"/>
            </a:br>
            <a:r>
              <a:rPr lang="en-US" sz="4000" smtClean="0"/>
              <a:t>Evaluation Using</a:t>
            </a:r>
            <a:br>
              <a:rPr lang="en-US" sz="4000" smtClean="0"/>
            </a:br>
            <a:r>
              <a:rPr lang="en-US" sz="4000" smtClean="0"/>
              <a:t>Heuristic Analysis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0163" y="3963988"/>
            <a:ext cx="6264275" cy="2587625"/>
          </a:xfrm>
        </p:spPr>
        <p:txBody>
          <a:bodyPr/>
          <a:lstStyle/>
          <a:p>
            <a:pPr eaLnBrk="1" hangingPunct="1"/>
            <a:r>
              <a:rPr lang="en-US" sz="2000" smtClean="0"/>
              <a:t>Brad Myers</a:t>
            </a:r>
          </a:p>
          <a:p>
            <a:pPr eaLnBrk="1" hangingPunct="1"/>
            <a:endParaRPr lang="en-US" sz="2000" smtClean="0">
              <a:solidFill>
                <a:srgbClr val="6E0000"/>
              </a:solidFill>
            </a:endParaRPr>
          </a:p>
          <a:p>
            <a:pPr eaLnBrk="1" hangingPunct="1"/>
            <a:r>
              <a:rPr lang="en-US" sz="2000" smtClean="0">
                <a:solidFill>
                  <a:srgbClr val="6E0000"/>
                </a:solidFill>
              </a:rPr>
              <a:t>05-863 / 08-763 / 46-863: Introduction to </a:t>
            </a:r>
            <a:br>
              <a:rPr lang="en-US" sz="2000" smtClean="0">
                <a:solidFill>
                  <a:srgbClr val="6E0000"/>
                </a:solidFill>
              </a:rPr>
            </a:br>
            <a:r>
              <a:rPr lang="en-US" sz="2000" smtClean="0">
                <a:solidFill>
                  <a:srgbClr val="6E0000"/>
                </a:solidFill>
              </a:rPr>
              <a:t>Human Computer Interaction for </a:t>
            </a:r>
            <a:br>
              <a:rPr lang="en-US" sz="2000" smtClean="0">
                <a:solidFill>
                  <a:srgbClr val="6E0000"/>
                </a:solidFill>
              </a:rPr>
            </a:br>
            <a:r>
              <a:rPr lang="en-US" sz="2000" smtClean="0">
                <a:solidFill>
                  <a:srgbClr val="6E0000"/>
                </a:solidFill>
              </a:rPr>
              <a:t>Technology Executives</a:t>
            </a:r>
          </a:p>
          <a:p>
            <a:pPr eaLnBrk="1" hangingPunct="1"/>
            <a:endParaRPr lang="en-US" sz="2000" smtClean="0">
              <a:solidFill>
                <a:srgbClr val="6E0000"/>
              </a:solidFill>
            </a:endParaRPr>
          </a:p>
          <a:p>
            <a:pPr eaLnBrk="1" hangingPunct="1"/>
            <a:r>
              <a:rPr lang="en-US" sz="2000" i="1" smtClean="0">
                <a:solidFill>
                  <a:srgbClr val="6E0000"/>
                </a:solidFill>
              </a:rPr>
              <a:t>Fall, 2009, Mini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DA48E7-62D8-485C-AC92-16EE573FF1B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00112"/>
          </a:xfrm>
        </p:spPr>
        <p:txBody>
          <a:bodyPr/>
          <a:lstStyle/>
          <a:p>
            <a:pPr eaLnBrk="1" hangingPunct="1"/>
            <a:r>
              <a:rPr lang="en-US" smtClean="0"/>
              <a:t>3. </a:t>
            </a:r>
            <a:r>
              <a:rPr lang="en-US" sz="3700" smtClean="0"/>
              <a:t>User control and freedom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68400"/>
            <a:ext cx="8631238" cy="5473700"/>
          </a:xfrm>
        </p:spPr>
        <p:txBody>
          <a:bodyPr/>
          <a:lstStyle/>
          <a:p>
            <a:pPr eaLnBrk="1" hangingPunct="1"/>
            <a:r>
              <a:rPr lang="en-US" smtClean="0"/>
              <a:t>Easy to abort: Cancel buttons</a:t>
            </a:r>
          </a:p>
          <a:p>
            <a:pPr lvl="1" eaLnBrk="1" hangingPunct="1"/>
            <a:r>
              <a:rPr lang="en-US" smtClean="0"/>
              <a:t>Cancel order, cancel changing a profile </a:t>
            </a:r>
          </a:p>
          <a:p>
            <a:pPr eaLnBrk="1" hangingPunct="1"/>
            <a:r>
              <a:rPr lang="en-US" smtClean="0"/>
              <a:t>Easy to Undo</a:t>
            </a:r>
          </a:p>
          <a:p>
            <a:pPr lvl="1" eaLnBrk="1" hangingPunct="1"/>
            <a:r>
              <a:rPr lang="en-US" smtClean="0"/>
              <a:t>Web issue: what does “Back” button do?</a:t>
            </a:r>
          </a:p>
          <a:p>
            <a:pPr lvl="2" eaLnBrk="1" hangingPunct="1"/>
            <a:r>
              <a:rPr lang="en-US" smtClean="0"/>
              <a:t>Example: travel.yahoo.com can get confused if use back button</a:t>
            </a:r>
          </a:p>
          <a:p>
            <a:pPr eaLnBrk="1" hangingPunct="1"/>
            <a:r>
              <a:rPr lang="en-US" smtClean="0"/>
              <a:t>Users (even experts) will make errors  </a:t>
            </a:r>
          </a:p>
          <a:p>
            <a:pPr eaLnBrk="1" hangingPunct="1"/>
            <a:r>
              <a:rPr lang="en-US" smtClean="0"/>
              <a:t>E.g. in XXX product,  </a:t>
            </a:r>
          </a:p>
          <a:p>
            <a:pPr lvl="1" eaLnBrk="1" hangingPunct="1"/>
            <a:r>
              <a:rPr lang="en-US" smtClean="0"/>
              <a:t>no way to get out of editing a text field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5B9413-E391-4577-9B81-E2070B3F619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9325"/>
          </a:xfrm>
        </p:spPr>
        <p:txBody>
          <a:bodyPr/>
          <a:lstStyle/>
          <a:p>
            <a:pPr eaLnBrk="1" hangingPunct="1"/>
            <a:r>
              <a:rPr lang="en-US" smtClean="0"/>
              <a:t>4. </a:t>
            </a:r>
            <a:r>
              <a:rPr lang="en-US" sz="3700" smtClean="0"/>
              <a:t>Consistency and standards</a:t>
            </a:r>
            <a:endParaRPr 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60463"/>
            <a:ext cx="8763000" cy="5697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Same command always have the same effect 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Locations for information, names of commands 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Give the user a mental model of the system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Size, location, color, wording, function, sequencing,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E.g., color purple?</a:t>
            </a:r>
            <a:endParaRPr lang="en-US" sz="21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Following standards helps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Web: use templates or CSS, style guides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Seems easy, but often not followed; e.g. in XXX 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naming "F#1.C#1" vs. "F#1", "C#1"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consistent with industry standards: e.g., Copy</a:t>
            </a:r>
          </a:p>
        </p:txBody>
      </p:sp>
      <p:pic>
        <p:nvPicPr>
          <p:cNvPr id="3450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4150" y="5291138"/>
            <a:ext cx="133985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6619875" y="5745163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CC00FF"/>
                </a:solidFill>
                <a:latin typeface="Tahoma" pitchFamily="34" charset="0"/>
              </a:rPr>
              <a:t>purple?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829550" y="5622925"/>
            <a:ext cx="1314450" cy="877888"/>
            <a:chOff x="4932" y="3542"/>
            <a:chExt cx="828" cy="553"/>
          </a:xfrm>
        </p:grpSpPr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4932" y="3542"/>
              <a:ext cx="828" cy="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4932" y="3929"/>
              <a:ext cx="828" cy="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7D605B-5704-4640-B145-AAD4A8941E3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en-US" sz="3700" smtClean="0"/>
              <a:t>5. Error prevention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Selection rather than entry</a:t>
            </a:r>
          </a:p>
          <a:p>
            <a:pPr lvl="1" eaLnBrk="1" hangingPunct="1"/>
            <a:r>
              <a:rPr lang="en-US" sz="2200" smtClean="0">
                <a:hlinkClick r:id="rId3"/>
              </a:rPr>
              <a:t>www.Expedia.com</a:t>
            </a:r>
            <a:r>
              <a:rPr lang="en-US" sz="2200" smtClean="0"/>
              <a:t>: question,  when ambiguous city (e.g. Columbus)</a:t>
            </a:r>
          </a:p>
          <a:p>
            <a:pPr eaLnBrk="1" hangingPunct="1"/>
            <a:r>
              <a:rPr lang="en-US" sz="2600" smtClean="0"/>
              <a:t>Remove or gray-out illegal choices </a:t>
            </a:r>
          </a:p>
          <a:p>
            <a:pPr lvl="1" eaLnBrk="1" hangingPunct="1"/>
            <a:r>
              <a:rPr lang="en-US" sz="2200" smtClean="0"/>
              <a:t>Not common for web pages</a:t>
            </a:r>
          </a:p>
          <a:p>
            <a:pPr eaLnBrk="1" hangingPunct="1"/>
            <a:r>
              <a:rPr lang="en-US" sz="2600" smtClean="0"/>
              <a:t>Confirmation</a:t>
            </a:r>
          </a:p>
          <a:p>
            <a:pPr eaLnBrk="1" hangingPunct="1"/>
            <a:r>
              <a:rPr lang="en-US" sz="2600" smtClean="0"/>
              <a:t>Avoid modes</a:t>
            </a:r>
          </a:p>
          <a:p>
            <a:pPr lvl="1" eaLnBrk="1" hangingPunct="1"/>
            <a:r>
              <a:rPr lang="en-US" sz="2200" smtClean="0"/>
              <a:t>Definition: same user action has different results  </a:t>
            </a:r>
          </a:p>
          <a:p>
            <a:pPr lvl="1" eaLnBrk="1" hangingPunct="1"/>
            <a:r>
              <a:rPr lang="en-US" sz="2200" smtClean="0"/>
              <a:t>Make unavoidable modes visible  </a:t>
            </a:r>
          </a:p>
          <a:p>
            <a:pPr lvl="1" eaLnBrk="1" hangingPunct="1"/>
            <a:r>
              <a:rPr lang="en-US" sz="2200" smtClean="0"/>
              <a:t>E.g. Typing "daytime" to a mail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35502B-3316-4C3E-B40F-BC0DD3ADCA8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617538"/>
            <a:ext cx="8001000" cy="820737"/>
          </a:xfrm>
        </p:spPr>
        <p:txBody>
          <a:bodyPr/>
          <a:lstStyle/>
          <a:p>
            <a:pPr eaLnBrk="1" hangingPunct="1"/>
            <a:r>
              <a:rPr lang="en-US" sz="3700" smtClean="0"/>
              <a:t>6. Recognition rather than recall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Make objects, actions, options visible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See and pick it, not generate it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Short-term memory= 7 </a:t>
            </a:r>
            <a:r>
              <a:rPr lang="en-US" sz="2600" smtClean="0">
                <a:cs typeface="Tahoma" pitchFamily="34" charset="0"/>
              </a:rPr>
              <a:t>±</a:t>
            </a:r>
            <a:r>
              <a:rPr lang="en-US" sz="2600" smtClean="0"/>
              <a:t> 2 items; 30 sec to 2 min 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unless interrupted 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Menus rather than type-in (but short enough) 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Prompts provide format and limits</a:t>
            </a:r>
            <a:endParaRPr lang="en-US" sz="19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Don't require retyping of remembered information 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Pervasive, generic rules (cut/paste) 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E.g. in Aegis, remembering altitude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D043D5-24DF-485B-8AA1-7D77BC95FD6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1143000"/>
          </a:xfrm>
        </p:spPr>
        <p:txBody>
          <a:bodyPr/>
          <a:lstStyle/>
          <a:p>
            <a:pPr eaLnBrk="1" hangingPunct="1"/>
            <a:r>
              <a:rPr lang="en-US" smtClean="0"/>
              <a:t>Example:</a:t>
            </a:r>
            <a:br>
              <a:rPr lang="en-US" smtClean="0"/>
            </a:br>
            <a:r>
              <a:rPr lang="en-US" smtClean="0"/>
              <a:t>prompts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3335338" cy="4411662"/>
          </a:xfrm>
        </p:spPr>
        <p:txBody>
          <a:bodyPr/>
          <a:lstStyle/>
          <a:p>
            <a:pPr eaLnBrk="1" hangingPunct="1"/>
            <a:r>
              <a:rPr lang="en-US" smtClean="0"/>
              <a:t>What is a DTIC user code and how to get one?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1900" y="0"/>
            <a:ext cx="53721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DA842B-FEC8-446A-9DC1-D188397BA80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25512"/>
          </a:xfrm>
        </p:spPr>
        <p:txBody>
          <a:bodyPr/>
          <a:lstStyle/>
          <a:p>
            <a:pPr eaLnBrk="1" hangingPunct="1"/>
            <a:r>
              <a:rPr lang="en-US" smtClean="0"/>
              <a:t>Example: prompts (Print)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143000"/>
            <a:ext cx="549116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AEE781-2CDA-4A27-AAD2-2BA5F079611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304800"/>
            <a:ext cx="8562975" cy="685800"/>
          </a:xfrm>
        </p:spPr>
        <p:txBody>
          <a:bodyPr/>
          <a:lstStyle/>
          <a:p>
            <a:pPr eaLnBrk="1" hangingPunct="1"/>
            <a:r>
              <a:rPr lang="en-US" sz="3300" smtClean="0"/>
              <a:t>7. Flexibility and efficiency of use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Provide Shortcuts </a:t>
            </a:r>
          </a:p>
          <a:p>
            <a:pPr eaLnBrk="1" hangingPunct="1"/>
            <a:r>
              <a:rPr lang="en-US" smtClean="0"/>
              <a:t>For experienced users</a:t>
            </a:r>
          </a:p>
          <a:p>
            <a:pPr eaLnBrk="1" hangingPunct="1"/>
            <a:r>
              <a:rPr lang="en-US" smtClean="0"/>
              <a:t>E.g., Command keys</a:t>
            </a:r>
          </a:p>
          <a:p>
            <a:pPr eaLnBrk="1" hangingPunct="1"/>
            <a:r>
              <a:rPr lang="en-US" smtClean="0"/>
              <a:t>Jump directly to desired location</a:t>
            </a:r>
          </a:p>
          <a:p>
            <a:pPr eaLnBrk="1" hangingPunct="1"/>
            <a:r>
              <a:rPr lang="en-US" smtClean="0"/>
              <a:t>Reuse previously entered information</a:t>
            </a:r>
          </a:p>
          <a:p>
            <a:pPr eaLnBrk="1" hangingPunct="1"/>
            <a:r>
              <a:rPr lang="en-US" smtClean="0"/>
              <a:t>Good default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009995-DED0-4828-B371-D5334F6D5EB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300" smtClean="0"/>
              <a:t>8. Aesthetic and minimalist design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Good Graphic Design and Color Choice</a:t>
            </a:r>
          </a:p>
          <a:p>
            <a:pPr lvl="1" eaLnBrk="1" hangingPunct="1"/>
            <a:r>
              <a:rPr lang="en-US" smtClean="0"/>
              <a:t>Appropriately direct attention  </a:t>
            </a:r>
          </a:p>
          <a:p>
            <a:pPr lvl="1" eaLnBrk="1" hangingPunct="1"/>
            <a:r>
              <a:rPr lang="en-US" smtClean="0"/>
              <a:t>Group related objects (alignment, decorations)  </a:t>
            </a:r>
          </a:p>
          <a:p>
            <a:pPr lvl="1" eaLnBrk="1" hangingPunct="1"/>
            <a:r>
              <a:rPr lang="en-US" smtClean="0"/>
              <a:t>Balance and white space  </a:t>
            </a:r>
          </a:p>
          <a:p>
            <a:pPr lvl="1" eaLnBrk="1" hangingPunct="1"/>
            <a:r>
              <a:rPr lang="en-US" smtClean="0"/>
              <a:t>Maintain display inertia  </a:t>
            </a:r>
          </a:p>
          <a:p>
            <a:pPr lvl="1" eaLnBrk="1" hangingPunct="1"/>
            <a:r>
              <a:rPr lang="en-US" smtClean="0"/>
              <a:t>Few fonts and colors (5 to 7 colors)  </a:t>
            </a:r>
          </a:p>
          <a:p>
            <a:pPr lvl="2" eaLnBrk="1" hangingPunct="1">
              <a:buClr>
                <a:schemeClr val="hlink"/>
              </a:buClr>
              <a:buSzPct val="55000"/>
            </a:pPr>
            <a:r>
              <a:rPr lang="en-US" sz="2800" smtClean="0"/>
              <a:t>Appropriate contrast  </a:t>
            </a:r>
          </a:p>
          <a:p>
            <a:pPr lvl="2" eaLnBrk="1" hangingPunct="1">
              <a:buClr>
                <a:schemeClr val="hlink"/>
              </a:buClr>
              <a:buSzPct val="55000"/>
            </a:pPr>
            <a:r>
              <a:rPr lang="en-US" sz="2800" smtClean="0"/>
              <a:t>Some people are color blind (8% of males)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4725" y="5668963"/>
            <a:ext cx="2586038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C5B60D-D57E-4E38-85AD-9E2A46B57C5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00112"/>
          </a:xfrm>
        </p:spPr>
        <p:txBody>
          <a:bodyPr/>
          <a:lstStyle/>
          <a:p>
            <a:pPr eaLnBrk="1" hangingPunct="1"/>
            <a:r>
              <a:rPr lang="en-US" smtClean="0"/>
              <a:t>Minimalist design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14425"/>
            <a:ext cx="8650288" cy="5029200"/>
          </a:xfrm>
        </p:spPr>
        <p:txBody>
          <a:bodyPr/>
          <a:lstStyle/>
          <a:p>
            <a:pPr eaLnBrk="1" hangingPunct="1"/>
            <a:r>
              <a:rPr lang="en-US" sz="2600" smtClean="0"/>
              <a:t>“Less is More”</a:t>
            </a:r>
          </a:p>
          <a:p>
            <a:pPr eaLnBrk="1" hangingPunct="1"/>
            <a:r>
              <a:rPr lang="en-US" sz="2600" smtClean="0"/>
              <a:t>Identify what is really needed</a:t>
            </a:r>
          </a:p>
          <a:p>
            <a:pPr eaLnBrk="1" hangingPunct="1"/>
            <a:r>
              <a:rPr lang="en-US" sz="2600" smtClean="0"/>
              <a:t>If complex to explain/document, then redesign  </a:t>
            </a:r>
          </a:p>
          <a:p>
            <a:pPr eaLnBrk="1" hangingPunct="1"/>
            <a:r>
              <a:rPr lang="en-US" sz="2600" smtClean="0"/>
              <a:t>Concise language  </a:t>
            </a:r>
          </a:p>
          <a:p>
            <a:pPr eaLnBrk="1" hangingPunct="1"/>
            <a:r>
              <a:rPr lang="en-US" sz="2600" smtClean="0"/>
              <a:t>Avoid extraneous pictures and information  </a:t>
            </a:r>
          </a:p>
          <a:p>
            <a:pPr lvl="1" eaLnBrk="1" hangingPunct="1"/>
            <a:r>
              <a:rPr lang="en-US" sz="2200" smtClean="0"/>
              <a:t>Fewer options and menu choices  </a:t>
            </a:r>
          </a:p>
          <a:p>
            <a:pPr lvl="1" eaLnBrk="1" hangingPunct="1"/>
            <a:r>
              <a:rPr lang="en-US" sz="2200" smtClean="0"/>
              <a:t>Reduces planning time  </a:t>
            </a:r>
          </a:p>
          <a:p>
            <a:pPr lvl="1" eaLnBrk="1" hangingPunct="1"/>
            <a:r>
              <a:rPr lang="en-US" sz="2200" smtClean="0"/>
              <a:t>Extra options can confuse users</a:t>
            </a:r>
          </a:p>
          <a:p>
            <a:pPr lvl="1" eaLnBrk="1" hangingPunct="1"/>
            <a:r>
              <a:rPr lang="en-US" sz="2200" smtClean="0"/>
              <a:t>Reduces manual size, etc.  </a:t>
            </a:r>
          </a:p>
          <a:p>
            <a:pPr lvl="1" eaLnBrk="1" hangingPunct="1"/>
            <a:r>
              <a:rPr lang="en-US" sz="2200" smtClean="0"/>
              <a:t>E.g. in XXX product: "Show Cartouche"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53F133-36C3-4657-AF98-BF974FA9709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458788"/>
            <a:ext cx="7793038" cy="1143000"/>
          </a:xfrm>
        </p:spPr>
        <p:txBody>
          <a:bodyPr/>
          <a:lstStyle/>
          <a:p>
            <a:pPr marL="628650" indent="-628650" eaLnBrk="1" hangingPunct="1">
              <a:lnSpc>
                <a:spcPct val="80000"/>
              </a:lnSpc>
            </a:pPr>
            <a:r>
              <a:rPr lang="en-US" sz="2800" smtClean="0"/>
              <a:t>9. Help users recognize, diagnose, and recover from errors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Help users when they are in trouble  </a:t>
            </a:r>
          </a:p>
          <a:p>
            <a:pPr eaLnBrk="1" hangingPunct="1"/>
            <a:r>
              <a:rPr lang="en-US" sz="2600" smtClean="0"/>
              <a:t>Opportunities for users to learn about the system  </a:t>
            </a:r>
          </a:p>
          <a:p>
            <a:pPr eaLnBrk="1" hangingPunct="1"/>
            <a:r>
              <a:rPr lang="en-US" sz="2600" smtClean="0"/>
              <a:t>Clear language; no codes  </a:t>
            </a:r>
          </a:p>
          <a:p>
            <a:pPr eaLnBrk="1" hangingPunct="1"/>
            <a:r>
              <a:rPr lang="en-US" sz="2600" smtClean="0"/>
              <a:t>Be precise; Not “syntax error”  </a:t>
            </a:r>
          </a:p>
          <a:p>
            <a:pPr eaLnBrk="1" hangingPunct="1"/>
            <a:r>
              <a:rPr lang="en-US" sz="2600" smtClean="0"/>
              <a:t>Constructively help the user solve the problem</a:t>
            </a:r>
          </a:p>
          <a:p>
            <a:pPr lvl="1" eaLnBrk="1" hangingPunct="1"/>
            <a:r>
              <a:rPr lang="en-US" sz="2200" smtClean="0"/>
              <a:t>Tell why the error happened and how to fix it </a:t>
            </a:r>
          </a:p>
          <a:p>
            <a:pPr eaLnBrk="1" hangingPunct="1"/>
            <a:r>
              <a:rPr lang="en-US" sz="2600" smtClean="0"/>
              <a:t>Be polite and not accusing; positive wording:  </a:t>
            </a:r>
          </a:p>
          <a:p>
            <a:pPr lvl="1" eaLnBrk="1" hangingPunct="1"/>
            <a:r>
              <a:rPr lang="en-US" sz="2200" smtClean="0"/>
              <a:t>Not: “FATAL ERROR”,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4BE609-9BEC-4FFC-9D8F-464A62C419C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71575"/>
          </a:xfrm>
        </p:spPr>
        <p:txBody>
          <a:bodyPr/>
          <a:lstStyle/>
          <a:p>
            <a:pPr eaLnBrk="1" hangingPunct="1"/>
            <a:r>
              <a:rPr lang="en-US" smtClean="0"/>
              <a:t>Heuristic Evaluation Method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4163" indent="-284163" eaLnBrk="1" hangingPunct="1"/>
            <a:r>
              <a:rPr lang="en-US" smtClean="0"/>
              <a:t>Expert evaluates the user interface using guidelines</a:t>
            </a:r>
          </a:p>
          <a:p>
            <a:pPr marL="284163" indent="-284163" eaLnBrk="1" hangingPunct="1"/>
            <a:r>
              <a:rPr lang="en-US" smtClean="0"/>
              <a:t>“Discount” usability engineering method</a:t>
            </a:r>
          </a:p>
          <a:p>
            <a:pPr marL="627063" lvl="1" indent="-228600" eaLnBrk="1" hangingPunct="1"/>
            <a:r>
              <a:rPr lang="en-US" smtClean="0"/>
              <a:t>One case study found factor of 48 in cost/benefit:</a:t>
            </a:r>
          </a:p>
          <a:p>
            <a:pPr marL="1092200" lvl="2" indent="-228600" eaLnBrk="1" hangingPunct="1"/>
            <a:r>
              <a:rPr lang="en-US" smtClean="0"/>
              <a:t>Cost of inspection: $10,500. Benefit: $500,000 (Nielsen, 1994)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C16D0A-E49B-4CB4-80FB-D8B6C88A929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47750"/>
          </a:xfrm>
        </p:spPr>
        <p:txBody>
          <a:bodyPr/>
          <a:lstStyle/>
          <a:p>
            <a:pPr eaLnBrk="1" hangingPunct="1"/>
            <a:r>
              <a:rPr lang="en-US" sz="3500" smtClean="0"/>
              <a:t>Error Messages, cont.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30325"/>
            <a:ext cx="8650288" cy="5257800"/>
          </a:xfrm>
        </p:spPr>
        <p:txBody>
          <a:bodyPr/>
          <a:lstStyle/>
          <a:p>
            <a:pPr eaLnBrk="1" hangingPunct="1"/>
            <a:r>
              <a:rPr lang="en-US" smtClean="0"/>
              <a:t>Blame the system, not the user  </a:t>
            </a:r>
          </a:p>
          <a:p>
            <a:pPr lvl="1" eaLnBrk="1" hangingPunct="1"/>
            <a:r>
              <a:rPr lang="en-US" smtClean="0"/>
              <a:t>“Unrecognized” vs. “illegal” command  </a:t>
            </a:r>
          </a:p>
          <a:p>
            <a:pPr eaLnBrk="1" hangingPunct="1"/>
            <a:r>
              <a:rPr lang="en-US" smtClean="0"/>
              <a:t>No humor or snide comments  </a:t>
            </a:r>
          </a:p>
          <a:p>
            <a:pPr eaLnBrk="1" hangingPunct="1"/>
            <a:r>
              <a:rPr lang="en-US" smtClean="0"/>
              <a:t>Easy error recovery</a:t>
            </a:r>
          </a:p>
          <a:p>
            <a:pPr eaLnBrk="1" hangingPunct="1"/>
            <a:r>
              <a:rPr lang="en-US" smtClean="0"/>
              <a:t>Can have multiple levels of messages</a:t>
            </a:r>
          </a:p>
          <a:p>
            <a:pPr eaLnBrk="1" hangingPunct="1"/>
            <a:r>
              <a:rPr lang="en-US" smtClean="0"/>
              <a:t>E.g. in XXX product, “can't save file” — why not?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D080AF-E4FA-491F-B6E2-BE87AE7FC47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00112"/>
          </a:xfrm>
        </p:spPr>
        <p:txBody>
          <a:bodyPr/>
          <a:lstStyle/>
          <a:p>
            <a:pPr eaLnBrk="1" hangingPunct="1"/>
            <a:r>
              <a:rPr lang="en-US" sz="3500" smtClean="0"/>
              <a:t>Stargate Error Message</a:t>
            </a:r>
          </a:p>
        </p:txBody>
      </p:sp>
      <p:pic>
        <p:nvPicPr>
          <p:cNvPr id="24580" name="Picture 4" descr="starga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150938"/>
            <a:ext cx="64865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0745A8-3F06-459C-BE02-2D7B233A275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73137"/>
          </a:xfrm>
        </p:spPr>
        <p:txBody>
          <a:bodyPr/>
          <a:lstStyle/>
          <a:p>
            <a:pPr eaLnBrk="1" hangingPunct="1"/>
            <a:r>
              <a:rPr lang="en-US" sz="3500" smtClean="0"/>
              <a:t>Another Bad Example</a:t>
            </a:r>
          </a:p>
        </p:txBody>
      </p:sp>
      <p:pic>
        <p:nvPicPr>
          <p:cNvPr id="25604" name="Picture 4" descr="oop_err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9938" y="1095375"/>
            <a:ext cx="556260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2371FB-AD5F-4178-AB3A-4D09A79E056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73150"/>
          </a:xfrm>
        </p:spPr>
        <p:txBody>
          <a:bodyPr/>
          <a:lstStyle/>
          <a:p>
            <a:pPr eaLnBrk="1" hangingPunct="1"/>
            <a:r>
              <a:rPr lang="en-US" i="1" smtClean="0"/>
              <a:t>More</a:t>
            </a:r>
            <a:r>
              <a:rPr lang="en-US" smtClean="0"/>
              <a:t> bad error messages!</a:t>
            </a:r>
            <a:endParaRPr lang="en-US" i="1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6629" name="Picture 4" descr="friendlyerrormess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219200"/>
            <a:ext cx="5738813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C2AFE-5DB9-43CA-A03A-50048D9C520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54037"/>
          </a:xfrm>
        </p:spPr>
        <p:txBody>
          <a:bodyPr/>
          <a:lstStyle/>
          <a:p>
            <a:pPr eaLnBrk="1" hangingPunct="1"/>
            <a:r>
              <a:rPr lang="en-US" sz="3500" smtClean="0"/>
              <a:t>Another Bad Example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4876800" y="1295400"/>
            <a:ext cx="298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ahoma" pitchFamily="34" charset="0"/>
              </a:rPr>
              <a:t>http://stinet.dtic.mil/</a:t>
            </a:r>
          </a:p>
        </p:txBody>
      </p:sp>
      <p:pic>
        <p:nvPicPr>
          <p:cNvPr id="27653" name="Picture 4" descr="hperrorp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76275"/>
            <a:ext cx="803910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4592BD-5814-4DAB-A0B0-C597CCBA1C8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/>
              <a:t>Another Bad 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smtClean="0"/>
              <a:t>www.acm.org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 cstate="print"/>
          <a:srcRect b="57921"/>
          <a:stretch>
            <a:fillRect/>
          </a:stretch>
        </p:blipFill>
        <p:spPr bwMode="auto">
          <a:xfrm>
            <a:off x="0" y="2163763"/>
            <a:ext cx="9144000" cy="46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072EB0-10EE-4ED4-B385-4B8D0845C91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22238"/>
            <a:ext cx="6629400" cy="1295400"/>
          </a:xfrm>
        </p:spPr>
        <p:txBody>
          <a:bodyPr/>
          <a:lstStyle/>
          <a:p>
            <a:pPr eaLnBrk="1" hangingPunct="1"/>
            <a:r>
              <a:rPr lang="en-US" smtClean="0"/>
              <a:t>Another Bad Example</a:t>
            </a:r>
          </a:p>
        </p:txBody>
      </p:sp>
      <p:pic>
        <p:nvPicPr>
          <p:cNvPr id="29700" name="Picture 3" descr="upromiserro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52400"/>
            <a:ext cx="7010400" cy="656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756497-75A9-4FBC-999C-60626045774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00112"/>
          </a:xfrm>
        </p:spPr>
        <p:txBody>
          <a:bodyPr/>
          <a:lstStyle/>
          <a:p>
            <a:pPr eaLnBrk="1" hangingPunct="1"/>
            <a:r>
              <a:rPr lang="en-US" smtClean="0"/>
              <a:t>Another Bad Example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25" name="Picture 4" descr="upromiserr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066800"/>
            <a:ext cx="8915400" cy="570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46DD74-35DA-4069-A18F-D99FECF30B1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Pretty Good Example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371600"/>
            <a:ext cx="8345487" cy="4532313"/>
          </a:xfrm>
        </p:spPr>
        <p:txBody>
          <a:bodyPr/>
          <a:lstStyle/>
          <a:p>
            <a:pPr eaLnBrk="1" hangingPunct="1"/>
            <a:r>
              <a:rPr lang="en-US" sz="2100" smtClean="0"/>
              <a:t>Pretty Good: travel.yahoo.com: Says what to do to fix it</a:t>
            </a:r>
          </a:p>
          <a:p>
            <a:pPr lvl="1" eaLnBrk="1" hangingPunct="1"/>
            <a:r>
              <a:rPr lang="en-US" sz="2000" smtClean="0"/>
              <a:t>But language is inconsistent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55613" y="2116138"/>
          <a:ext cx="6831012" cy="4581525"/>
        </p:xfrm>
        <a:graphic>
          <a:graphicData uri="http://schemas.openxmlformats.org/presentationml/2006/ole">
            <p:oleObj spid="_x0000_s1026" name="Photo Editor Photo" r:id="rId4" imgW="6830378" imgH="4580952" progId="MSPhotoEd.3">
              <p:embed/>
            </p:oleObj>
          </a:graphicData>
        </a:graphic>
      </p:graphicFrame>
      <p:pic>
        <p:nvPicPr>
          <p:cNvPr id="515077" name="Picture 5"/>
          <p:cNvPicPr>
            <a:picLocks noChangeAspect="1" noChangeArrowheads="1"/>
          </p:cNvPicPr>
          <p:nvPr/>
        </p:nvPicPr>
        <p:blipFill>
          <a:blip r:embed="rId5" cstate="print"/>
          <a:srcRect t="18652" b="20622"/>
          <a:stretch>
            <a:fillRect/>
          </a:stretch>
        </p:blipFill>
        <p:spPr bwMode="auto">
          <a:xfrm>
            <a:off x="2032000" y="2419350"/>
            <a:ext cx="7112000" cy="443865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B314C9-0325-4E5D-9C85-786FA1E4B38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3937"/>
          </a:xfrm>
        </p:spPr>
        <p:txBody>
          <a:bodyPr/>
          <a:lstStyle/>
          <a:p>
            <a:pPr eaLnBrk="1" hangingPunct="1"/>
            <a:r>
              <a:rPr lang="en-US" smtClean="0"/>
              <a:t>10. Help and Documentation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6175"/>
            <a:ext cx="8534400" cy="5522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True walk up and use?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Most people will not read documentation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If do, then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First time product is used, or else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In a panic, so need information right away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Iterative design of documentation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SuperBook application answer found in 4.3 minutes, compared to 7.6 minutes before fixing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Help system is an extra feature to learn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smtClean="0">
                <a:solidFill>
                  <a:schemeClr val="accent2"/>
                </a:solidFill>
              </a:rPr>
              <a:t>“Help doesn’t”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If need to add help, maybe fix the feature?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Use documentation writers to help refine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Good quality writing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9EAEDB-291F-4A4B-B01A-90CDFF97089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 Basic Principles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308100"/>
            <a:ext cx="8443912" cy="50831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SzPct val="110000"/>
              <a:buFont typeface="Wingdings" pitchFamily="2" charset="2"/>
              <a:buNone/>
            </a:pPr>
            <a:r>
              <a:rPr lang="en-US" sz="2400" i="1" smtClean="0"/>
              <a:t>From Nielsen’s web page: </a:t>
            </a:r>
            <a:r>
              <a:rPr lang="en-US" sz="1600" i="1" smtClean="0">
                <a:hlinkClick r:id="rId3"/>
              </a:rPr>
              <a:t>http://www.useit.com/papers/heuristic/heuristic_list.html</a:t>
            </a:r>
            <a:endParaRPr lang="en-US" sz="1400" i="1" smtClean="0"/>
          </a:p>
          <a:p>
            <a:pPr marL="609600" indent="-609600" eaLnBrk="1" hangingPunct="1">
              <a:lnSpc>
                <a:spcPct val="90000"/>
              </a:lnSpc>
              <a:buSzPct val="110000"/>
              <a:buFont typeface="Wingdings" pitchFamily="2" charset="2"/>
              <a:buAutoNum type="arabicPeriod"/>
            </a:pPr>
            <a:r>
              <a:rPr lang="en-US" sz="2000" smtClean="0"/>
              <a:t>Visibility of system status</a:t>
            </a:r>
          </a:p>
          <a:p>
            <a:pPr marL="609600" indent="-609600" eaLnBrk="1" hangingPunct="1">
              <a:lnSpc>
                <a:spcPct val="90000"/>
              </a:lnSpc>
              <a:buSzPct val="110000"/>
              <a:buFont typeface="Wingdings" pitchFamily="2" charset="2"/>
              <a:buAutoNum type="arabicPeriod"/>
            </a:pPr>
            <a:r>
              <a:rPr lang="en-US" sz="2000" smtClean="0"/>
              <a:t>Match between system and the real world</a:t>
            </a:r>
          </a:p>
          <a:p>
            <a:pPr marL="609600" indent="-609600" eaLnBrk="1" hangingPunct="1">
              <a:lnSpc>
                <a:spcPct val="90000"/>
              </a:lnSpc>
              <a:buSzPct val="110000"/>
              <a:buFont typeface="Wingdings" pitchFamily="2" charset="2"/>
              <a:buAutoNum type="arabicPeriod"/>
            </a:pPr>
            <a:r>
              <a:rPr lang="en-US" sz="2000" smtClean="0"/>
              <a:t>User control and freedom</a:t>
            </a:r>
          </a:p>
          <a:p>
            <a:pPr marL="609600" indent="-609600" eaLnBrk="1" hangingPunct="1">
              <a:lnSpc>
                <a:spcPct val="90000"/>
              </a:lnSpc>
              <a:buSzPct val="110000"/>
              <a:buFont typeface="Wingdings" pitchFamily="2" charset="2"/>
              <a:buAutoNum type="arabicPeriod"/>
            </a:pPr>
            <a:r>
              <a:rPr lang="en-US" sz="2000" smtClean="0"/>
              <a:t>Consistency and standards</a:t>
            </a:r>
          </a:p>
          <a:p>
            <a:pPr marL="609600" indent="-609600" eaLnBrk="1" hangingPunct="1">
              <a:lnSpc>
                <a:spcPct val="90000"/>
              </a:lnSpc>
              <a:buSzPct val="110000"/>
              <a:buFont typeface="Wingdings" pitchFamily="2" charset="2"/>
              <a:buAutoNum type="arabicPeriod"/>
            </a:pPr>
            <a:r>
              <a:rPr lang="en-US" sz="2000" smtClean="0"/>
              <a:t>Error prevention</a:t>
            </a:r>
          </a:p>
          <a:p>
            <a:pPr marL="609600" indent="-609600" eaLnBrk="1" hangingPunct="1">
              <a:lnSpc>
                <a:spcPct val="90000"/>
              </a:lnSpc>
              <a:buSzPct val="110000"/>
              <a:buFont typeface="Wingdings" pitchFamily="2" charset="2"/>
              <a:buAutoNum type="arabicPeriod"/>
            </a:pPr>
            <a:r>
              <a:rPr lang="en-US" sz="2000" smtClean="0"/>
              <a:t>Recognition rather than recall</a:t>
            </a:r>
          </a:p>
          <a:p>
            <a:pPr marL="609600" indent="-609600" eaLnBrk="1" hangingPunct="1">
              <a:lnSpc>
                <a:spcPct val="90000"/>
              </a:lnSpc>
              <a:buSzPct val="110000"/>
              <a:buFont typeface="Wingdings" pitchFamily="2" charset="2"/>
              <a:buAutoNum type="arabicPeriod"/>
            </a:pPr>
            <a:r>
              <a:rPr lang="en-US" sz="2000" smtClean="0"/>
              <a:t>Flexibility and efficiency of use</a:t>
            </a:r>
          </a:p>
          <a:p>
            <a:pPr marL="609600" indent="-609600" eaLnBrk="1" hangingPunct="1">
              <a:lnSpc>
                <a:spcPct val="90000"/>
              </a:lnSpc>
              <a:buSzPct val="110000"/>
              <a:buFont typeface="Wingdings" pitchFamily="2" charset="2"/>
              <a:buAutoNum type="arabicPeriod"/>
            </a:pPr>
            <a:r>
              <a:rPr lang="en-US" sz="2000" smtClean="0"/>
              <a:t>Aesthetic and minimalist design</a:t>
            </a:r>
          </a:p>
          <a:p>
            <a:pPr marL="609600" indent="-609600" eaLnBrk="1" hangingPunct="1">
              <a:lnSpc>
                <a:spcPct val="90000"/>
              </a:lnSpc>
              <a:buSzPct val="110000"/>
              <a:buFont typeface="Wingdings" pitchFamily="2" charset="2"/>
              <a:buAutoNum type="arabicPeriod"/>
            </a:pPr>
            <a:r>
              <a:rPr lang="en-US" sz="2000" smtClean="0"/>
              <a:t>Help users recognize, diagnose, and recover from errors</a:t>
            </a:r>
          </a:p>
          <a:p>
            <a:pPr marL="609600" indent="-609600" eaLnBrk="1" hangingPunct="1">
              <a:lnSpc>
                <a:spcPct val="90000"/>
              </a:lnSpc>
              <a:buSzPct val="110000"/>
              <a:buFont typeface="Wingdings" pitchFamily="2" charset="2"/>
              <a:buAutoNum type="arabicPeriod"/>
            </a:pPr>
            <a:r>
              <a:rPr lang="en-US" sz="2000" smtClean="0"/>
              <a:t>Help and Documentation</a:t>
            </a:r>
          </a:p>
          <a:p>
            <a:pPr marL="609600" indent="-609600" eaLnBrk="1" hangingPunct="1">
              <a:lnSpc>
                <a:spcPct val="90000"/>
              </a:lnSpc>
              <a:buSzPct val="110000"/>
              <a:buFont typeface="Wingdings" pitchFamily="2" charset="2"/>
              <a:buAutoNum type="arabicPeriod"/>
            </a:pPr>
            <a:endParaRPr lang="en-US" sz="2000" smtClean="0"/>
          </a:p>
          <a:p>
            <a:pPr marL="609600" indent="-609600" eaLnBrk="1" hangingPunct="1">
              <a:lnSpc>
                <a:spcPct val="90000"/>
              </a:lnSpc>
              <a:buSzPct val="110000"/>
            </a:pPr>
            <a:r>
              <a:rPr lang="en-US" sz="2000" smtClean="0"/>
              <a:t>Slightly different from text book list</a:t>
            </a:r>
          </a:p>
          <a:p>
            <a:pPr marL="609600" indent="-609600" eaLnBrk="1" hangingPunct="1">
              <a:lnSpc>
                <a:spcPct val="90000"/>
              </a:lnSpc>
              <a:buSzPct val="110000"/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E646E0-07BB-468E-AA70-40D26D59EBC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"/>
            <a:ext cx="7793037" cy="631825"/>
          </a:xfrm>
        </p:spPr>
        <p:txBody>
          <a:bodyPr/>
          <a:lstStyle/>
          <a:p>
            <a:pPr eaLnBrk="1" hangingPunct="1"/>
            <a:r>
              <a:rPr lang="en-US" smtClean="0"/>
              <a:t>Good Help Example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650288" cy="4532313"/>
          </a:xfrm>
        </p:spPr>
        <p:txBody>
          <a:bodyPr/>
          <a:lstStyle/>
          <a:p>
            <a:pPr eaLnBrk="1" hangingPunct="1"/>
            <a:r>
              <a:rPr lang="en-US" smtClean="0"/>
              <a:t>NSF</a:t>
            </a:r>
            <a:br>
              <a:rPr lang="en-US" smtClean="0"/>
            </a:br>
            <a:r>
              <a:rPr lang="en-US" smtClean="0"/>
              <a:t>report</a:t>
            </a:r>
            <a:br>
              <a:rPr lang="en-US" smtClean="0"/>
            </a:br>
            <a:r>
              <a:rPr lang="en-US" smtClean="0"/>
              <a:t>system</a:t>
            </a:r>
          </a:p>
          <a:p>
            <a:pPr lvl="1" eaLnBrk="1" hangingPunct="1"/>
            <a:r>
              <a:rPr lang="en-US" smtClean="0"/>
              <a:t>What</a:t>
            </a:r>
            <a:br>
              <a:rPr lang="en-US" smtClean="0"/>
            </a:br>
            <a:r>
              <a:rPr lang="en-US" smtClean="0"/>
              <a:t>&amp; Why</a:t>
            </a: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1104900"/>
            <a:ext cx="72771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8CA85-1A40-4761-8E67-E063E75A296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do Heuristic Evaluation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5410200"/>
          </a:xfrm>
        </p:spPr>
        <p:txBody>
          <a:bodyPr/>
          <a:lstStyle/>
          <a:p>
            <a:pPr eaLnBrk="1" hangingPunct="1"/>
            <a:r>
              <a:rPr lang="en-US" smtClean="0"/>
              <a:t>Systematic inspection of system</a:t>
            </a:r>
            <a:endParaRPr lang="en-US" sz="1900" smtClean="0"/>
          </a:p>
          <a:p>
            <a:pPr eaLnBrk="1" hangingPunct="1"/>
            <a:r>
              <a:rPr lang="en-US" smtClean="0"/>
              <a:t>Multiple evaluators are better</a:t>
            </a:r>
          </a:p>
          <a:p>
            <a:pPr eaLnBrk="1" hangingPunct="1"/>
            <a:r>
              <a:rPr lang="en-US" smtClean="0"/>
              <a:t>Trained evaluators are better</a:t>
            </a:r>
          </a:p>
          <a:p>
            <a:pPr lvl="1" eaLnBrk="1" hangingPunct="1"/>
            <a:r>
              <a:rPr lang="en-US" smtClean="0"/>
              <a:t>22% vs. 41% vs. 60% of errors found</a:t>
            </a:r>
          </a:p>
          <a:p>
            <a:pPr eaLnBrk="1" hangingPunct="1"/>
            <a:r>
              <a:rPr lang="en-US" smtClean="0"/>
              <a:t>Go through whole interface</a:t>
            </a:r>
          </a:p>
          <a:p>
            <a:pPr eaLnBrk="1" hangingPunct="1"/>
            <a:r>
              <a:rPr lang="en-US" smtClean="0"/>
              <a:t>Result: list of problems, guidelines violated, and proposed fixes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38125" y="207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A03BFA-9668-4887-BD3D-FDB5BFBAD7F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Evaluators?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Nielsen suggests optimal might be 4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58775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4822" name="Picture 5" descr="Curve of number of usability problems found as more evaluators are add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14600"/>
            <a:ext cx="45720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381000" y="1296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4824" name="Picture 7" descr="Curve of ratio of benefits to costs as more evaluators are add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667000"/>
            <a:ext cx="411480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6AE8B9-D1A7-49D4-8FD9-CF54B1131C5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 Methodology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600200"/>
            <a:ext cx="8416925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Reference: Neilsen’s “How to Conduct a Heuristic Evaluation”:</a:t>
            </a:r>
            <a:br>
              <a:rPr lang="en-US" smtClean="0"/>
            </a:br>
            <a:r>
              <a:rPr lang="en-US" sz="1900" smtClean="0">
                <a:hlinkClick r:id="rId3"/>
              </a:rPr>
              <a:t>http://www.useit.com/papers/heuristic/heuristic_evaluation.html</a:t>
            </a:r>
            <a:endParaRPr lang="en-US" sz="19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evaluator inspects interface separately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OK for designer to answer evaluator’s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Go through interface several times using heuristics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supply evaluators with scenarios of user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44C937-9AAE-4B42-BD23-F8BAEA40D9D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 for reporting results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Similar to template that used for user </a:t>
            </a:r>
            <a:r>
              <a:rPr lang="en-US" sz="2600" dirty="0" smtClean="0"/>
              <a:t>reports:</a:t>
            </a:r>
            <a:br>
              <a:rPr lang="en-US" sz="2600" dirty="0" smtClean="0"/>
            </a:br>
            <a:r>
              <a:rPr lang="en-US" sz="20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http://www.cs.cmu.edu/~</a:t>
            </a:r>
            <a:r>
              <a:rPr lang="en-US" sz="20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bam/uicourse/HE_Report_template1.docx</a:t>
            </a:r>
            <a:endParaRPr lang="en-US" sz="2600" dirty="0" smtClean="0"/>
          </a:p>
          <a:p>
            <a:pPr eaLnBrk="1" hangingPunct="1"/>
            <a:r>
              <a:rPr lang="en-US" sz="2600" dirty="0" smtClean="0"/>
              <a:t>Specify </a:t>
            </a:r>
            <a:r>
              <a:rPr lang="en-US" sz="2600" i="1" dirty="0" smtClean="0"/>
              <a:t>which heuristic</a:t>
            </a:r>
            <a:r>
              <a:rPr lang="en-US" sz="2600" dirty="0" smtClean="0"/>
              <a:t> correctly</a:t>
            </a:r>
          </a:p>
          <a:p>
            <a:pPr eaLnBrk="1" hangingPunct="1"/>
            <a:r>
              <a:rPr lang="en-US" sz="2600" dirty="0" smtClean="0"/>
              <a:t>Other fields, similar to user studies</a:t>
            </a:r>
          </a:p>
          <a:p>
            <a:pPr lvl="1" eaLnBrk="1" hangingPunct="1"/>
            <a:r>
              <a:rPr lang="en-US" sz="2200" dirty="0" smtClean="0"/>
              <a:t>Added “rationale” to severity column</a:t>
            </a:r>
          </a:p>
          <a:p>
            <a:pPr lvl="1" eaLnBrk="1" hangingPunct="1"/>
            <a:r>
              <a:rPr lang="en-US" sz="2200" dirty="0" smtClean="0"/>
              <a:t>Be sure it is clear </a:t>
            </a:r>
            <a:r>
              <a:rPr lang="en-US" sz="2200" i="1" dirty="0" smtClean="0"/>
              <a:t>where</a:t>
            </a:r>
            <a:r>
              <a:rPr lang="en-US" sz="2200" dirty="0" smtClean="0"/>
              <a:t> in the screen the </a:t>
            </a:r>
            <a:r>
              <a:rPr lang="en-US" sz="2200" smtClean="0"/>
              <a:t>problem is</a:t>
            </a:r>
            <a:endParaRPr lang="en-US" sz="2200" dirty="0" smtClean="0"/>
          </a:p>
          <a:p>
            <a:pPr eaLnBrk="1" hangingPunct="1"/>
            <a:r>
              <a:rPr lang="en-US" sz="2600" dirty="0" smtClean="0"/>
              <a:t>Example of one row filled out:</a:t>
            </a:r>
            <a:br>
              <a:rPr lang="en-US" sz="2600" dirty="0" smtClean="0"/>
            </a:br>
            <a:r>
              <a:rPr lang="en-US" sz="20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http://www.cs.cmu.edu/~</a:t>
            </a:r>
            <a:r>
              <a:rPr lang="en-US" sz="20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bam/uicourse/HE_Report_Example.docx</a:t>
            </a:r>
            <a:endParaRPr lang="en-US" sz="2600" dirty="0" smtClean="0"/>
          </a:p>
          <a:p>
            <a:pPr eaLnBrk="1" hangingPunct="1"/>
            <a:r>
              <a:rPr lang="en-US" sz="2600" dirty="0" smtClean="0"/>
              <a:t>(Old: used to use UAR </a:t>
            </a:r>
            <a:r>
              <a:rPr lang="en-US" sz="2600" dirty="0" smtClean="0"/>
              <a:t>Template:</a:t>
            </a:r>
            <a:br>
              <a:rPr lang="en-US" sz="2600" dirty="0" smtClean="0"/>
            </a:br>
            <a:r>
              <a:rPr lang="en-US" sz="2600" dirty="0" smtClean="0"/>
              <a:t> </a:t>
            </a:r>
            <a:r>
              <a:rPr lang="en-US" sz="1800" dirty="0" smtClean="0">
                <a:hlinkClick r:id="rId5"/>
              </a:rPr>
              <a:t>http://www.cs.cmu.edu/~</a:t>
            </a:r>
            <a:r>
              <a:rPr lang="en-US" sz="1800" dirty="0" smtClean="0">
                <a:hlinkClick r:id="rId5"/>
              </a:rPr>
              <a:t>bam/uicourse/UARTemplate.doc</a:t>
            </a:r>
            <a:r>
              <a:rPr lang="en-US" sz="1800" dirty="0" smtClean="0"/>
              <a:t>)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BF399D-3922-43D1-8C30-A2D06B10C4D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47750"/>
          </a:xfrm>
        </p:spPr>
        <p:txBody>
          <a:bodyPr/>
          <a:lstStyle/>
          <a:p>
            <a:pPr eaLnBrk="1" hangingPunct="1"/>
            <a:r>
              <a:rPr lang="en-US" smtClean="0"/>
              <a:t>70 More Guidelines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152525"/>
            <a:ext cx="8915400" cy="491648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1) Things that look different should act different.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2) If it is not needed, it's not needed.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3) The information for the decision needs to be there when the decision is needed.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4) The user should control the system. The system shouldn't control the user. The user is the boss, and the system should show it.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5) The idea is to empower the user, not speed up the system.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6) Don't overload the user's buffers.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7) Keep it simple.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8) Things that look the same should act the same.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9) The user should be able to do what the user wants to do.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10) Every action should have a reaction.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11) Everything in its place, and a place for everything.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12) Let people shape the system to themselves, and paint it with their own personality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13) Error messages should actually mean something to the user, and tell the user how to fix the problem.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14) The best journey is the one with the fewest steps. Shorten the distance between the user and their goal.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15) Everyone makes mistakes, so every mistake should be fixable.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16) The more you do something, the easier it should be to do. 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78C2A7-C0B8-4720-9486-2FC6ED5E844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mtClean="0"/>
              <a:t>70 More Guidelines, cont.</a:t>
            </a:r>
            <a:endParaRPr lang="en-US" sz="26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1174750"/>
            <a:ext cx="8497887" cy="491648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17) Cute is not a good adjective for systems.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18) Keep it neat. Keep it organized.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19) Consistency, consistency, consistency.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20) The user should always know what is happening.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21) Minimize the need for a mighty memory.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22) Know they user, and YOU are not thy user.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23) If I made an error, at least let me finish my thought before I have to fix it.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24) Design for regular people and the real world.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25) Eliminate unnecessary decisions, and illuminate the rest.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26) You should always know how to find out what to do next.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27) If I made an error, let me know about it before I get into REAL trouble.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28) Even experts are novices at some point. Provide help.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29) Provide a way to bail out and start over.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30) Don't let people accidentally shoot themselves.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31) Color is information.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32) The user should be in a good mood when done.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33) The fault is not in thyself, but in thy system.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34) To know the system is to love it.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35) Deliver a model and stick to it.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9C8D1E-CE88-4C61-8391-E2381A335B6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49337"/>
          </a:xfrm>
        </p:spPr>
        <p:txBody>
          <a:bodyPr/>
          <a:lstStyle/>
          <a:p>
            <a:pPr eaLnBrk="1" hangingPunct="1"/>
            <a:r>
              <a:rPr lang="en-US" smtClean="0"/>
              <a:t>70 More Guidelines, cont.</a:t>
            </a:r>
            <a:endParaRPr lang="en-US" sz="26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154113"/>
            <a:ext cx="9067800" cy="491648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36) Follow platform conventions.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37) Make it hard for people to make errors.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38) The system status (i.e., what's going on should always be visible.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39) Accommodate individual differences among users through automatic adaptation or user tailoring of the interface.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40) Make it easy for a beginner to become an expert.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41) No you can't just explain it in the manual.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42) Provide user documentation that is easy to search, focused on the user's task, lists concrete steps to be carried out, and is not too large.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43) The system should speak the users' language, following real-world conventions.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44) Instructions for use of a system should be visible or easily retrievable.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45) What does marketing want? Ok, now how do we show them they're wrong?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46) What does management think it wants? Ok, now how do we show them they're wrong?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47) Allow users to tailor frequent actions.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48) Users don't know what they want, and users can't always say what they know.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49) Roll the videotape.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50) Common sense is an uncommon commodity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51) Make objects, actions, and options visible.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84B40-061C-4B1D-AE2C-6057DCD65A7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98537"/>
          </a:xfrm>
        </p:spPr>
        <p:txBody>
          <a:bodyPr/>
          <a:lstStyle/>
          <a:p>
            <a:pPr eaLnBrk="1" hangingPunct="1"/>
            <a:r>
              <a:rPr lang="en-US" smtClean="0"/>
              <a:t>70 More Guidelines, cont.</a:t>
            </a:r>
            <a:endParaRPr lang="en-US" sz="35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990600"/>
            <a:ext cx="8837612" cy="491648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52) Data drives good design.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53) Help users develop a conceptual representation of the structure of the system.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54) Minimize the amount of information a user must maintain in short-term memory.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55) It's a jungle. Be careful out there.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56) People should not have to remember information across a dialogue.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57) Make it impossible to make errors that will get the user into REAL trouble.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58) Dialogues should not contain information that is irrelevant or rarely needed.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59) Testing, testing, testing.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60) Keep the user mental workload within acceptable limits.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61) Minimize the amount of information recoding that is necessary.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62) Minimize the difference in dialogue both within and across interfaces.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63) An ounce of good design is worth a pound of technical support.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64) Provide the user with feedback and error-correction capabilities.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65) So how is this better than what the competition is doing?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66) Provide good error messages that are expressed in plain language, precisely indicate the problem, and constructively suggest a solution.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67) Whadya mean, they're not all computer scientists?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68) Support undo and redo.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69) Different words, situations, or actions should result in different things happening. 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700" smtClean="0"/>
              <a:t>70) The best user interface is one the user doesn't notice.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668FEE-ACE3-4345-949F-069579E077C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3937"/>
          </a:xfrm>
        </p:spPr>
        <p:txBody>
          <a:bodyPr/>
          <a:lstStyle/>
          <a:p>
            <a:pPr eaLnBrk="1" hangingPunct="1"/>
            <a:r>
              <a:rPr lang="en-US" smtClean="0"/>
              <a:t>1. </a:t>
            </a:r>
            <a:r>
              <a:rPr lang="en-US" sz="3700" smtClean="0"/>
              <a:t>Visibility of system status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125"/>
            <a:ext cx="8650288" cy="5257800"/>
          </a:xfrm>
        </p:spPr>
        <p:txBody>
          <a:bodyPr/>
          <a:lstStyle/>
          <a:p>
            <a:pPr eaLnBrk="1" hangingPunct="1"/>
            <a:r>
              <a:rPr lang="en-US" smtClean="0"/>
              <a:t>Keep users informed about what is going on</a:t>
            </a:r>
          </a:p>
          <a:p>
            <a:pPr eaLnBrk="1" hangingPunct="1"/>
            <a:r>
              <a:rPr lang="en-US" smtClean="0"/>
              <a:t>What page they are on and what part of a process</a:t>
            </a:r>
          </a:p>
          <a:p>
            <a:pPr eaLnBrk="1" hangingPunct="1"/>
            <a:r>
              <a:rPr lang="en-US" smtClean="0"/>
              <a:t>Provide appropriate feedback </a:t>
            </a:r>
          </a:p>
          <a:p>
            <a:pPr lvl="1" eaLnBrk="1" hangingPunct="1"/>
            <a:r>
              <a:rPr lang="en-US" smtClean="0"/>
              <a:t>About what system is doing, and how input is being interpreted </a:t>
            </a:r>
          </a:p>
          <a:p>
            <a:pPr lvl="1" eaLnBrk="1" hangingPunct="1"/>
            <a:r>
              <a:rPr lang="en-US" smtClean="0"/>
              <a:t>E.g. in XXX product,  </a:t>
            </a:r>
          </a:p>
          <a:p>
            <a:pPr lvl="2" eaLnBrk="1" hangingPunct="1"/>
            <a:r>
              <a:rPr lang="en-US" smtClean="0"/>
              <a:t>"really ungroup?" -- loses associated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5F1937-3B82-42EF-9DAC-CABFA77B291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533400"/>
            <a:ext cx="8820150" cy="604838"/>
          </a:xfrm>
        </p:spPr>
        <p:txBody>
          <a:bodyPr/>
          <a:lstStyle/>
          <a:p>
            <a:pPr marL="574675" indent="-574675" eaLnBrk="1" hangingPunct="1"/>
            <a:r>
              <a:rPr lang="en-US" sz="3200" smtClean="0"/>
              <a:t>2. Match between system and the real world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6350"/>
            <a:ext cx="8650288" cy="5029200"/>
          </a:xfrm>
        </p:spPr>
        <p:txBody>
          <a:bodyPr/>
          <a:lstStyle/>
          <a:p>
            <a:pPr eaLnBrk="1" hangingPunct="1"/>
            <a:r>
              <a:rPr lang="en-US" smtClean="0"/>
              <a:t>Terminology in user’s language</a:t>
            </a:r>
          </a:p>
          <a:p>
            <a:pPr lvl="1" eaLnBrk="1" hangingPunct="1"/>
            <a:r>
              <a:rPr lang="en-US" smtClean="0"/>
              <a:t>Not computer terminology</a:t>
            </a:r>
          </a:p>
          <a:p>
            <a:pPr eaLnBrk="1" hangingPunct="1"/>
            <a:r>
              <a:rPr lang="en-US" smtClean="0"/>
              <a:t>Language from user’s perspective</a:t>
            </a:r>
          </a:p>
          <a:p>
            <a:pPr lvl="1" eaLnBrk="1" hangingPunct="1"/>
            <a:r>
              <a:rPr lang="en-US" smtClean="0"/>
              <a:t>“You have bought…” not “We have sold you…”</a:t>
            </a:r>
          </a:p>
          <a:p>
            <a:pPr eaLnBrk="1" hangingPunct="1"/>
            <a:r>
              <a:rPr lang="en-US" smtClean="0"/>
              <a:t>Use common words, not “techno-jargon” </a:t>
            </a:r>
          </a:p>
          <a:p>
            <a:pPr eaLnBrk="1" hangingPunct="1"/>
            <a:r>
              <a:rPr lang="en-US" smtClean="0"/>
              <a:t>Error messages and feedback refer to user objects</a:t>
            </a:r>
          </a:p>
          <a:p>
            <a:pPr eaLnBrk="1" hangingPunct="1"/>
            <a:r>
              <a:rPr lang="en-US" smtClean="0"/>
              <a:t>Allow full-length names  </a:t>
            </a:r>
          </a:p>
          <a:p>
            <a:pPr eaLnBrk="1" hangingPunct="1"/>
            <a:r>
              <a:rPr lang="en-US" smtClean="0"/>
              <a:t>E.g. “Hit any key to continue”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_polo">
  <a:themeElements>
    <a:clrScheme name="lecture template_polo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lecture template_pol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template_polo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template_polo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8820</TotalTime>
  <Words>857</Words>
  <Application>Microsoft Office PowerPoint</Application>
  <PresentationFormat>On-screen Show (4:3)</PresentationFormat>
  <Paragraphs>321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Wingdings</vt:lpstr>
      <vt:lpstr>Tahoma</vt:lpstr>
      <vt:lpstr>Times New Roman</vt:lpstr>
      <vt:lpstr>lecture template_polo</vt:lpstr>
      <vt:lpstr>Microsoft Photo Editor 3.0 Photo</vt:lpstr>
      <vt:lpstr>Lecture 9: Evaluation Using Heuristic Analysis</vt:lpstr>
      <vt:lpstr>Heuristic Evaluation Method</vt:lpstr>
      <vt:lpstr>10 Basic Principles</vt:lpstr>
      <vt:lpstr>70 More Guidelines</vt:lpstr>
      <vt:lpstr>70 More Guidelines, cont.</vt:lpstr>
      <vt:lpstr>70 More Guidelines, cont.</vt:lpstr>
      <vt:lpstr>70 More Guidelines, cont.</vt:lpstr>
      <vt:lpstr>1. Visibility of system status</vt:lpstr>
      <vt:lpstr>2. Match between system and the real world</vt:lpstr>
      <vt:lpstr>3. User control and freedom</vt:lpstr>
      <vt:lpstr>4. Consistency and standards</vt:lpstr>
      <vt:lpstr>5. Error prevention</vt:lpstr>
      <vt:lpstr>6. Recognition rather than recall</vt:lpstr>
      <vt:lpstr>Example: prompts</vt:lpstr>
      <vt:lpstr>Example: prompts (Print)</vt:lpstr>
      <vt:lpstr>7. Flexibility and efficiency of use</vt:lpstr>
      <vt:lpstr>8. Aesthetic and minimalist design</vt:lpstr>
      <vt:lpstr>Minimalist design</vt:lpstr>
      <vt:lpstr>9. Help users recognize, diagnose, and recover from errors</vt:lpstr>
      <vt:lpstr>Error Messages, cont.</vt:lpstr>
      <vt:lpstr>Stargate Error Message</vt:lpstr>
      <vt:lpstr>Another Bad Example</vt:lpstr>
      <vt:lpstr>More bad error messages!</vt:lpstr>
      <vt:lpstr>Another Bad Example</vt:lpstr>
      <vt:lpstr>Another Bad Example</vt:lpstr>
      <vt:lpstr>Another Bad Example</vt:lpstr>
      <vt:lpstr>Another Bad Example</vt:lpstr>
      <vt:lpstr>Pretty Good Example</vt:lpstr>
      <vt:lpstr>10. Help and Documentation</vt:lpstr>
      <vt:lpstr>Good Help Example</vt:lpstr>
      <vt:lpstr>How to do Heuristic Evaluation</vt:lpstr>
      <vt:lpstr>How Many Evaluators?</vt:lpstr>
      <vt:lpstr>HE Methodology</vt:lpstr>
      <vt:lpstr>Template for reporting results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Human-Computer Interaction in eCommerce</dc:title>
  <dc:creator>Brad Myers</dc:creator>
  <cp:lastModifiedBy>test</cp:lastModifiedBy>
  <cp:revision>137</cp:revision>
  <cp:lastPrinted>1601-01-01T00:00:00Z</cp:lastPrinted>
  <dcterms:created xsi:type="dcterms:W3CDTF">2001-06-15T20:03:27Z</dcterms:created>
  <dcterms:modified xsi:type="dcterms:W3CDTF">2009-11-17T19:39:46Z</dcterms:modified>
</cp:coreProperties>
</file>