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4"/>
    <p:sldMasterId id="2147483757" r:id="rId5"/>
  </p:sldMasterIdLst>
  <p:notesMasterIdLst>
    <p:notesMasterId r:id="rId19"/>
  </p:notesMasterIdLst>
  <p:handoutMasterIdLst>
    <p:handoutMasterId r:id="rId20"/>
  </p:handoutMasterIdLst>
  <p:sldIdLst>
    <p:sldId id="305" r:id="rId6"/>
    <p:sldId id="316" r:id="rId7"/>
    <p:sldId id="309" r:id="rId8"/>
    <p:sldId id="314" r:id="rId9"/>
    <p:sldId id="312" r:id="rId10"/>
    <p:sldId id="284" r:id="rId11"/>
    <p:sldId id="290" r:id="rId12"/>
    <p:sldId id="289" r:id="rId13"/>
    <p:sldId id="300" r:id="rId14"/>
    <p:sldId id="315" r:id="rId15"/>
    <p:sldId id="296" r:id="rId16"/>
    <p:sldId id="298"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20" userDrawn="1">
          <p15:clr>
            <a:srgbClr val="A4A3A4"/>
          </p15:clr>
        </p15:guide>
        <p15:guide id="3" pos="7176" userDrawn="1">
          <p15:clr>
            <a:srgbClr val="A4A3A4"/>
          </p15:clr>
        </p15:guide>
        <p15:guide id="5" orient="horz" pos="2160" userDrawn="1">
          <p15:clr>
            <a:srgbClr val="A4A3A4"/>
          </p15:clr>
        </p15:guide>
        <p15:guide id="6" pos="504" userDrawn="1">
          <p15:clr>
            <a:srgbClr val="A4A3A4"/>
          </p15:clr>
        </p15:guide>
        <p15:guide id="7" orient="horz" pos="1200" userDrawn="1">
          <p15:clr>
            <a:srgbClr val="A4A3A4"/>
          </p15:clr>
        </p15:guide>
        <p15:guide id="8" pos="2352" userDrawn="1">
          <p15:clr>
            <a:srgbClr val="A4A3A4"/>
          </p15:clr>
        </p15:guide>
        <p15:guide id="9" pos="39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D5E00"/>
    <a:srgbClr val="A84A02"/>
    <a:srgbClr val="C45800"/>
    <a:srgbClr val="F55D00"/>
    <a:srgbClr val="0C1F49"/>
    <a:srgbClr val="21B062"/>
    <a:srgbClr val="696969"/>
    <a:srgbClr val="46696C"/>
    <a:srgbClr val="834F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6CCD8-90F4-486D-ABC8-0E4F593DA306}" v="3" dt="2024-11-08T05:39:26.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5388" autoAdjust="0"/>
  </p:normalViewPr>
  <p:slideViewPr>
    <p:cSldViewPr snapToGrid="0">
      <p:cViewPr>
        <p:scale>
          <a:sx n="100" d="100"/>
          <a:sy n="100" d="100"/>
        </p:scale>
        <p:origin x="378" y="204"/>
      </p:cViewPr>
      <p:guideLst>
        <p:guide pos="720"/>
        <p:guide pos="7176"/>
        <p:guide orient="horz" pos="2160"/>
        <p:guide pos="504"/>
        <p:guide orient="horz" pos="1200"/>
        <p:guide pos="2352"/>
        <p:guide pos="3984"/>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087-53EA-4D72-BA48-79BE1BD0DFD6}" type="doc">
      <dgm:prSet loTypeId="urn:microsoft.com/office/officeart/2005/8/layout/process1" loCatId="process" qsTypeId="urn:microsoft.com/office/officeart/2005/8/quickstyle/simple1" qsCatId="simple" csTypeId="urn:microsoft.com/office/officeart/2005/8/colors/colorful3" csCatId="colorful" phldr="1"/>
      <dgm:spPr/>
    </dgm:pt>
    <dgm:pt modelId="{AE70478F-F1F5-4A62-B903-C20C4FAA14D6}">
      <dgm:prSet phldrT="[Text]"/>
      <dgm:spPr/>
      <dgm:t>
        <a:bodyPr/>
        <a:lstStyle/>
        <a:p>
          <a:r>
            <a:rPr lang="en-IN" dirty="0"/>
            <a:t>Data Inspection</a:t>
          </a:r>
        </a:p>
      </dgm:t>
    </dgm:pt>
    <dgm:pt modelId="{93278D15-7F70-49AA-AADC-C709855157C9}" type="parTrans" cxnId="{EF060980-AABC-45CB-AB97-E2A632D418A1}">
      <dgm:prSet/>
      <dgm:spPr/>
      <dgm:t>
        <a:bodyPr/>
        <a:lstStyle/>
        <a:p>
          <a:endParaRPr lang="en-IN"/>
        </a:p>
      </dgm:t>
    </dgm:pt>
    <dgm:pt modelId="{96564776-6CD3-44D1-9D65-DEDC4311DF5B}" type="sibTrans" cxnId="{EF060980-AABC-45CB-AB97-E2A632D418A1}">
      <dgm:prSet/>
      <dgm:spPr/>
      <dgm:t>
        <a:bodyPr/>
        <a:lstStyle/>
        <a:p>
          <a:endParaRPr lang="en-IN"/>
        </a:p>
      </dgm:t>
    </dgm:pt>
    <dgm:pt modelId="{47F5F7B2-610C-410D-A87C-86AEE9EF9A8E}">
      <dgm:prSet phldrT="[Text]"/>
      <dgm:spPr/>
      <dgm:t>
        <a:bodyPr/>
        <a:lstStyle/>
        <a:p>
          <a:r>
            <a:rPr lang="en-IN" dirty="0"/>
            <a:t>Wrangling/</a:t>
          </a:r>
          <a:br>
            <a:rPr lang="en-IN" dirty="0"/>
          </a:br>
          <a:r>
            <a:rPr lang="en-IN" dirty="0"/>
            <a:t>cleaning</a:t>
          </a:r>
        </a:p>
      </dgm:t>
    </dgm:pt>
    <dgm:pt modelId="{C99B786F-28F1-44F7-85BC-4001C170E3D5}" type="parTrans" cxnId="{61657ACF-4AA0-4E1E-BCE4-6DB8D3FC4613}">
      <dgm:prSet/>
      <dgm:spPr/>
      <dgm:t>
        <a:bodyPr/>
        <a:lstStyle/>
        <a:p>
          <a:endParaRPr lang="en-IN"/>
        </a:p>
      </dgm:t>
    </dgm:pt>
    <dgm:pt modelId="{59D222D0-AA73-4582-A787-897A258C3114}" type="sibTrans" cxnId="{61657ACF-4AA0-4E1E-BCE4-6DB8D3FC4613}">
      <dgm:prSet/>
      <dgm:spPr/>
      <dgm:t>
        <a:bodyPr/>
        <a:lstStyle/>
        <a:p>
          <a:endParaRPr lang="en-IN"/>
        </a:p>
      </dgm:t>
    </dgm:pt>
    <dgm:pt modelId="{66D8D26D-9BAB-42FA-8AE7-CEB06E33C8F3}">
      <dgm:prSet phldrT="[Text]"/>
      <dgm:spPr/>
      <dgm:t>
        <a:bodyPr/>
        <a:lstStyle/>
        <a:p>
          <a:r>
            <a:rPr lang="en-IN" dirty="0"/>
            <a:t>Feature Engineering</a:t>
          </a:r>
        </a:p>
      </dgm:t>
    </dgm:pt>
    <dgm:pt modelId="{B193BB5D-F70E-4195-A7BB-4264F25541A8}" type="parTrans" cxnId="{7F6F014E-123A-49BB-B0F5-78CF03F2B0A6}">
      <dgm:prSet/>
      <dgm:spPr/>
      <dgm:t>
        <a:bodyPr/>
        <a:lstStyle/>
        <a:p>
          <a:endParaRPr lang="en-IN"/>
        </a:p>
      </dgm:t>
    </dgm:pt>
    <dgm:pt modelId="{1A545557-D4ED-4A6D-99CC-DA905C77BFD9}" type="sibTrans" cxnId="{7F6F014E-123A-49BB-B0F5-78CF03F2B0A6}">
      <dgm:prSet/>
      <dgm:spPr/>
      <dgm:t>
        <a:bodyPr/>
        <a:lstStyle/>
        <a:p>
          <a:endParaRPr lang="en-IN"/>
        </a:p>
      </dgm:t>
    </dgm:pt>
    <dgm:pt modelId="{5D282D11-74E3-4520-A82C-591F5D1FBB31}">
      <dgm:prSet phldrT="[Text]"/>
      <dgm:spPr/>
      <dgm:t>
        <a:bodyPr/>
        <a:lstStyle/>
        <a:p>
          <a:r>
            <a:rPr lang="en-IN" dirty="0"/>
            <a:t>EDA</a:t>
          </a:r>
        </a:p>
      </dgm:t>
    </dgm:pt>
    <dgm:pt modelId="{8BF1A94B-C64B-460B-88EB-5E25EB77BBB5}" type="parTrans" cxnId="{EF341792-C67C-4AF7-B507-4798CF83E32F}">
      <dgm:prSet/>
      <dgm:spPr/>
      <dgm:t>
        <a:bodyPr/>
        <a:lstStyle/>
        <a:p>
          <a:endParaRPr lang="en-IN"/>
        </a:p>
      </dgm:t>
    </dgm:pt>
    <dgm:pt modelId="{4234B0B0-6A44-45E5-87C5-B79B6AE87048}" type="sibTrans" cxnId="{EF341792-C67C-4AF7-B507-4798CF83E32F}">
      <dgm:prSet/>
      <dgm:spPr/>
      <dgm:t>
        <a:bodyPr/>
        <a:lstStyle/>
        <a:p>
          <a:endParaRPr lang="en-IN"/>
        </a:p>
      </dgm:t>
    </dgm:pt>
    <dgm:pt modelId="{D4DF8323-9C37-4E93-991A-CB81EA990FD1}" type="pres">
      <dgm:prSet presAssocID="{AE70C087-53EA-4D72-BA48-79BE1BD0DFD6}" presName="Name0" presStyleCnt="0">
        <dgm:presLayoutVars>
          <dgm:dir/>
          <dgm:resizeHandles val="exact"/>
        </dgm:presLayoutVars>
      </dgm:prSet>
      <dgm:spPr/>
    </dgm:pt>
    <dgm:pt modelId="{84ACE544-C364-4A56-BF94-7A1C205273B5}" type="pres">
      <dgm:prSet presAssocID="{AE70478F-F1F5-4A62-B903-C20C4FAA14D6}" presName="node" presStyleLbl="node1" presStyleIdx="0" presStyleCnt="4">
        <dgm:presLayoutVars>
          <dgm:bulletEnabled val="1"/>
        </dgm:presLayoutVars>
      </dgm:prSet>
      <dgm:spPr/>
    </dgm:pt>
    <dgm:pt modelId="{2CB09A09-9B13-4548-A7F6-2F81F7B4EB04}" type="pres">
      <dgm:prSet presAssocID="{96564776-6CD3-44D1-9D65-DEDC4311DF5B}" presName="sibTrans" presStyleLbl="sibTrans2D1" presStyleIdx="0" presStyleCnt="3"/>
      <dgm:spPr/>
    </dgm:pt>
    <dgm:pt modelId="{F8F1A653-7405-437E-AAC9-24470B07F160}" type="pres">
      <dgm:prSet presAssocID="{96564776-6CD3-44D1-9D65-DEDC4311DF5B}" presName="connectorText" presStyleLbl="sibTrans2D1" presStyleIdx="0" presStyleCnt="3"/>
      <dgm:spPr/>
    </dgm:pt>
    <dgm:pt modelId="{8E04E81B-A5A8-4895-B96A-743DB885FA59}" type="pres">
      <dgm:prSet presAssocID="{47F5F7B2-610C-410D-A87C-86AEE9EF9A8E}" presName="node" presStyleLbl="node1" presStyleIdx="1" presStyleCnt="4">
        <dgm:presLayoutVars>
          <dgm:bulletEnabled val="1"/>
        </dgm:presLayoutVars>
      </dgm:prSet>
      <dgm:spPr/>
    </dgm:pt>
    <dgm:pt modelId="{64E5D79F-63E4-44C4-B92D-9ECB8DA25235}" type="pres">
      <dgm:prSet presAssocID="{59D222D0-AA73-4582-A787-897A258C3114}" presName="sibTrans" presStyleLbl="sibTrans2D1" presStyleIdx="1" presStyleCnt="3"/>
      <dgm:spPr/>
    </dgm:pt>
    <dgm:pt modelId="{A81BD61C-B085-4BAD-91F5-084E8EAEB2AF}" type="pres">
      <dgm:prSet presAssocID="{59D222D0-AA73-4582-A787-897A258C3114}" presName="connectorText" presStyleLbl="sibTrans2D1" presStyleIdx="1" presStyleCnt="3"/>
      <dgm:spPr/>
    </dgm:pt>
    <dgm:pt modelId="{F86AE1CD-5493-4003-821F-821A54B3725B}" type="pres">
      <dgm:prSet presAssocID="{5D282D11-74E3-4520-A82C-591F5D1FBB31}" presName="node" presStyleLbl="node1" presStyleIdx="2" presStyleCnt="4">
        <dgm:presLayoutVars>
          <dgm:bulletEnabled val="1"/>
        </dgm:presLayoutVars>
      </dgm:prSet>
      <dgm:spPr/>
    </dgm:pt>
    <dgm:pt modelId="{B2DB06A5-8DD8-4C8A-B5E1-6E3CD8681F5D}" type="pres">
      <dgm:prSet presAssocID="{4234B0B0-6A44-45E5-87C5-B79B6AE87048}" presName="sibTrans" presStyleLbl="sibTrans2D1" presStyleIdx="2" presStyleCnt="3"/>
      <dgm:spPr/>
    </dgm:pt>
    <dgm:pt modelId="{01915713-435F-45A8-A2CA-829030AE43E2}" type="pres">
      <dgm:prSet presAssocID="{4234B0B0-6A44-45E5-87C5-B79B6AE87048}" presName="connectorText" presStyleLbl="sibTrans2D1" presStyleIdx="2" presStyleCnt="3"/>
      <dgm:spPr/>
    </dgm:pt>
    <dgm:pt modelId="{FC1D99C9-DA64-4EF3-B26E-5458684FE08B}" type="pres">
      <dgm:prSet presAssocID="{66D8D26D-9BAB-42FA-8AE7-CEB06E33C8F3}" presName="node" presStyleLbl="node1" presStyleIdx="3" presStyleCnt="4">
        <dgm:presLayoutVars>
          <dgm:bulletEnabled val="1"/>
        </dgm:presLayoutVars>
      </dgm:prSet>
      <dgm:spPr/>
    </dgm:pt>
  </dgm:ptLst>
  <dgm:cxnLst>
    <dgm:cxn modelId="{7B81EA05-E8D9-440A-91E5-C16A3CCCDD18}" type="presOf" srcId="{4234B0B0-6A44-45E5-87C5-B79B6AE87048}" destId="{B2DB06A5-8DD8-4C8A-B5E1-6E3CD8681F5D}" srcOrd="0" destOrd="0" presId="urn:microsoft.com/office/officeart/2005/8/layout/process1"/>
    <dgm:cxn modelId="{AECFF51D-3E76-4C72-9951-965871282D0A}" type="presOf" srcId="{AE70C087-53EA-4D72-BA48-79BE1BD0DFD6}" destId="{D4DF8323-9C37-4E93-991A-CB81EA990FD1}" srcOrd="0" destOrd="0" presId="urn:microsoft.com/office/officeart/2005/8/layout/process1"/>
    <dgm:cxn modelId="{6A0EA02A-20C1-4924-A313-B25EFCD8B013}" type="presOf" srcId="{66D8D26D-9BAB-42FA-8AE7-CEB06E33C8F3}" destId="{FC1D99C9-DA64-4EF3-B26E-5458684FE08B}" srcOrd="0" destOrd="0" presId="urn:microsoft.com/office/officeart/2005/8/layout/process1"/>
    <dgm:cxn modelId="{116CDB62-1000-49C8-9DFA-44FAEBA8BEBD}" type="presOf" srcId="{96564776-6CD3-44D1-9D65-DEDC4311DF5B}" destId="{F8F1A653-7405-437E-AAC9-24470B07F160}" srcOrd="1" destOrd="0" presId="urn:microsoft.com/office/officeart/2005/8/layout/process1"/>
    <dgm:cxn modelId="{7F6F014E-123A-49BB-B0F5-78CF03F2B0A6}" srcId="{AE70C087-53EA-4D72-BA48-79BE1BD0DFD6}" destId="{66D8D26D-9BAB-42FA-8AE7-CEB06E33C8F3}" srcOrd="3" destOrd="0" parTransId="{B193BB5D-F70E-4195-A7BB-4264F25541A8}" sibTransId="{1A545557-D4ED-4A6D-99CC-DA905C77BFD9}"/>
    <dgm:cxn modelId="{EF060980-AABC-45CB-AB97-E2A632D418A1}" srcId="{AE70C087-53EA-4D72-BA48-79BE1BD0DFD6}" destId="{AE70478F-F1F5-4A62-B903-C20C4FAA14D6}" srcOrd="0" destOrd="0" parTransId="{93278D15-7F70-49AA-AADC-C709855157C9}" sibTransId="{96564776-6CD3-44D1-9D65-DEDC4311DF5B}"/>
    <dgm:cxn modelId="{6001BA84-37B3-458A-8269-33491657917C}" type="presOf" srcId="{4234B0B0-6A44-45E5-87C5-B79B6AE87048}" destId="{01915713-435F-45A8-A2CA-829030AE43E2}" srcOrd="1" destOrd="0" presId="urn:microsoft.com/office/officeart/2005/8/layout/process1"/>
    <dgm:cxn modelId="{EF341792-C67C-4AF7-B507-4798CF83E32F}" srcId="{AE70C087-53EA-4D72-BA48-79BE1BD0DFD6}" destId="{5D282D11-74E3-4520-A82C-591F5D1FBB31}" srcOrd="2" destOrd="0" parTransId="{8BF1A94B-C64B-460B-88EB-5E25EB77BBB5}" sibTransId="{4234B0B0-6A44-45E5-87C5-B79B6AE87048}"/>
    <dgm:cxn modelId="{8D619992-71F8-4ABC-B033-DB73FD9E1DA2}" type="presOf" srcId="{96564776-6CD3-44D1-9D65-DEDC4311DF5B}" destId="{2CB09A09-9B13-4548-A7F6-2F81F7B4EB04}" srcOrd="0" destOrd="0" presId="urn:microsoft.com/office/officeart/2005/8/layout/process1"/>
    <dgm:cxn modelId="{92FC289B-A3E7-4E79-9146-87C7EFA11A41}" type="presOf" srcId="{47F5F7B2-610C-410D-A87C-86AEE9EF9A8E}" destId="{8E04E81B-A5A8-4895-B96A-743DB885FA59}" srcOrd="0" destOrd="0" presId="urn:microsoft.com/office/officeart/2005/8/layout/process1"/>
    <dgm:cxn modelId="{665BC1A2-8090-402F-82AE-093721B5C9F5}" type="presOf" srcId="{59D222D0-AA73-4582-A787-897A258C3114}" destId="{A81BD61C-B085-4BAD-91F5-084E8EAEB2AF}" srcOrd="1" destOrd="0" presId="urn:microsoft.com/office/officeart/2005/8/layout/process1"/>
    <dgm:cxn modelId="{8D2A67BA-C6AC-410F-A4D3-1127130AECFB}" type="presOf" srcId="{AE70478F-F1F5-4A62-B903-C20C4FAA14D6}" destId="{84ACE544-C364-4A56-BF94-7A1C205273B5}" srcOrd="0" destOrd="0" presId="urn:microsoft.com/office/officeart/2005/8/layout/process1"/>
    <dgm:cxn modelId="{61657ACF-4AA0-4E1E-BCE4-6DB8D3FC4613}" srcId="{AE70C087-53EA-4D72-BA48-79BE1BD0DFD6}" destId="{47F5F7B2-610C-410D-A87C-86AEE9EF9A8E}" srcOrd="1" destOrd="0" parTransId="{C99B786F-28F1-44F7-85BC-4001C170E3D5}" sibTransId="{59D222D0-AA73-4582-A787-897A258C3114}"/>
    <dgm:cxn modelId="{153A8AD7-A3B1-4B66-8C6A-3127499B294B}" type="presOf" srcId="{59D222D0-AA73-4582-A787-897A258C3114}" destId="{64E5D79F-63E4-44C4-B92D-9ECB8DA25235}" srcOrd="0" destOrd="0" presId="urn:microsoft.com/office/officeart/2005/8/layout/process1"/>
    <dgm:cxn modelId="{E0D0AEF8-A74E-4523-8449-71CDB685FE5E}" type="presOf" srcId="{5D282D11-74E3-4520-A82C-591F5D1FBB31}" destId="{F86AE1CD-5493-4003-821F-821A54B3725B}" srcOrd="0" destOrd="0" presId="urn:microsoft.com/office/officeart/2005/8/layout/process1"/>
    <dgm:cxn modelId="{3DB02ED5-D0EC-463B-8B50-E49A66C5F2B7}" type="presParOf" srcId="{D4DF8323-9C37-4E93-991A-CB81EA990FD1}" destId="{84ACE544-C364-4A56-BF94-7A1C205273B5}" srcOrd="0" destOrd="0" presId="urn:microsoft.com/office/officeart/2005/8/layout/process1"/>
    <dgm:cxn modelId="{C0939425-0903-4477-A751-FF864D066B21}" type="presParOf" srcId="{D4DF8323-9C37-4E93-991A-CB81EA990FD1}" destId="{2CB09A09-9B13-4548-A7F6-2F81F7B4EB04}" srcOrd="1" destOrd="0" presId="urn:microsoft.com/office/officeart/2005/8/layout/process1"/>
    <dgm:cxn modelId="{BA945544-025D-4872-820C-E112A2BB0C9B}" type="presParOf" srcId="{2CB09A09-9B13-4548-A7F6-2F81F7B4EB04}" destId="{F8F1A653-7405-437E-AAC9-24470B07F160}" srcOrd="0" destOrd="0" presId="urn:microsoft.com/office/officeart/2005/8/layout/process1"/>
    <dgm:cxn modelId="{62B692EF-B0AF-437B-B07F-A68C5E6D52F3}" type="presParOf" srcId="{D4DF8323-9C37-4E93-991A-CB81EA990FD1}" destId="{8E04E81B-A5A8-4895-B96A-743DB885FA59}" srcOrd="2" destOrd="0" presId="urn:microsoft.com/office/officeart/2005/8/layout/process1"/>
    <dgm:cxn modelId="{3A99C19C-6E07-4FF2-9DB0-926EE785DE8F}" type="presParOf" srcId="{D4DF8323-9C37-4E93-991A-CB81EA990FD1}" destId="{64E5D79F-63E4-44C4-B92D-9ECB8DA25235}" srcOrd="3" destOrd="0" presId="urn:microsoft.com/office/officeart/2005/8/layout/process1"/>
    <dgm:cxn modelId="{BB623ED9-29FC-4B69-8D93-5C4C8B56E5D7}" type="presParOf" srcId="{64E5D79F-63E4-44C4-B92D-9ECB8DA25235}" destId="{A81BD61C-B085-4BAD-91F5-084E8EAEB2AF}" srcOrd="0" destOrd="0" presId="urn:microsoft.com/office/officeart/2005/8/layout/process1"/>
    <dgm:cxn modelId="{F56B5281-A334-4067-9DB7-941CAE2212E2}" type="presParOf" srcId="{D4DF8323-9C37-4E93-991A-CB81EA990FD1}" destId="{F86AE1CD-5493-4003-821F-821A54B3725B}" srcOrd="4" destOrd="0" presId="urn:microsoft.com/office/officeart/2005/8/layout/process1"/>
    <dgm:cxn modelId="{586D97FC-13AD-4A5F-A01A-9C1F8D91A403}" type="presParOf" srcId="{D4DF8323-9C37-4E93-991A-CB81EA990FD1}" destId="{B2DB06A5-8DD8-4C8A-B5E1-6E3CD8681F5D}" srcOrd="5" destOrd="0" presId="urn:microsoft.com/office/officeart/2005/8/layout/process1"/>
    <dgm:cxn modelId="{6FA9BBD7-2CB4-4296-A5BD-193EDBE1E6C1}" type="presParOf" srcId="{B2DB06A5-8DD8-4C8A-B5E1-6E3CD8681F5D}" destId="{01915713-435F-45A8-A2CA-829030AE43E2}" srcOrd="0" destOrd="0" presId="urn:microsoft.com/office/officeart/2005/8/layout/process1"/>
    <dgm:cxn modelId="{28DB9388-DB20-4FC8-87CD-3D366B5F1489}" type="presParOf" srcId="{D4DF8323-9C37-4E93-991A-CB81EA990FD1}" destId="{FC1D99C9-DA64-4EF3-B26E-5458684FE08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B87102-BB62-4F7A-A82E-C45E50FBAE2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70C82596-C5C7-4B82-81BE-DC432ECB745E}">
      <dgm:prSet/>
      <dgm:spPr/>
      <dgm:t>
        <a:bodyPr/>
        <a:lstStyle/>
        <a:p>
          <a:r>
            <a:rPr lang="en-US" b="1"/>
            <a:t>Summary</a:t>
          </a:r>
          <a:r>
            <a:rPr lang="en-US"/>
            <a:t>:</a:t>
          </a:r>
        </a:p>
      </dgm:t>
    </dgm:pt>
    <dgm:pt modelId="{EBFE42FC-68A5-43A2-A21F-5AAC2C931B19}" type="parTrans" cxnId="{AD072860-C283-4EB0-B4EA-C2B03D4FBD05}">
      <dgm:prSet/>
      <dgm:spPr/>
      <dgm:t>
        <a:bodyPr/>
        <a:lstStyle/>
        <a:p>
          <a:endParaRPr lang="en-US"/>
        </a:p>
      </dgm:t>
    </dgm:pt>
    <dgm:pt modelId="{CBE15569-9C62-467A-B729-BEA83F573D97}" type="sibTrans" cxnId="{AD072860-C283-4EB0-B4EA-C2B03D4FBD05}">
      <dgm:prSet/>
      <dgm:spPr/>
      <dgm:t>
        <a:bodyPr/>
        <a:lstStyle/>
        <a:p>
          <a:endParaRPr lang="en-US"/>
        </a:p>
      </dgm:t>
    </dgm:pt>
    <dgm:pt modelId="{AE001E36-C09D-43AF-BAC6-473002C10522}">
      <dgm:prSet/>
      <dgm:spPr/>
      <dgm:t>
        <a:bodyPr/>
        <a:lstStyle/>
        <a:p>
          <a:pPr algn="l"/>
          <a:r>
            <a:rPr lang="en-US" dirty="0"/>
            <a:t>From the Feature Engineering , it is clear that is premium vehicle have the highest feature importance followed by electric range.</a:t>
          </a:r>
        </a:p>
      </dgm:t>
    </dgm:pt>
    <dgm:pt modelId="{EB4942E2-E035-4152-837A-FD3130B92010}" type="parTrans" cxnId="{0AF0B8F6-36E3-4FDF-BEF4-E692A7044C6A}">
      <dgm:prSet/>
      <dgm:spPr/>
      <dgm:t>
        <a:bodyPr/>
        <a:lstStyle/>
        <a:p>
          <a:endParaRPr lang="en-US"/>
        </a:p>
      </dgm:t>
    </dgm:pt>
    <dgm:pt modelId="{C23CFBC8-C569-455E-9BE2-D66D0CD0E295}" type="sibTrans" cxnId="{0AF0B8F6-36E3-4FDF-BEF4-E692A7044C6A}">
      <dgm:prSet/>
      <dgm:spPr/>
      <dgm:t>
        <a:bodyPr/>
        <a:lstStyle/>
        <a:p>
          <a:endParaRPr lang="en-US"/>
        </a:p>
      </dgm:t>
    </dgm:pt>
    <dgm:pt modelId="{CC996B81-E9FE-4F88-B579-40E73F20E2ED}">
      <dgm:prSet/>
      <dgm:spPr/>
      <dgm:t>
        <a:bodyPr/>
        <a:lstStyle/>
        <a:p>
          <a:pPr algn="l"/>
          <a:endParaRPr lang="en-US" dirty="0"/>
        </a:p>
      </dgm:t>
    </dgm:pt>
    <dgm:pt modelId="{8008A088-3CEF-4FCD-B340-A4EBDD46C019}" type="parTrans" cxnId="{A636D76C-A0F8-48DF-9043-688F4C4B46EC}">
      <dgm:prSet/>
      <dgm:spPr/>
      <dgm:t>
        <a:bodyPr/>
        <a:lstStyle/>
        <a:p>
          <a:endParaRPr lang="en-US"/>
        </a:p>
      </dgm:t>
    </dgm:pt>
    <dgm:pt modelId="{06E064E1-02DA-494B-BE0A-280EFBDEA8DA}" type="sibTrans" cxnId="{A636D76C-A0F8-48DF-9043-688F4C4B46EC}">
      <dgm:prSet/>
      <dgm:spPr/>
      <dgm:t>
        <a:bodyPr/>
        <a:lstStyle/>
        <a:p>
          <a:endParaRPr lang="en-US"/>
        </a:p>
      </dgm:t>
    </dgm:pt>
    <dgm:pt modelId="{757EBBF0-10CA-422C-B636-33C447D880B6}">
      <dgm:prSet/>
      <dgm:spPr/>
      <dgm:t>
        <a:bodyPr/>
        <a:lstStyle/>
        <a:p>
          <a:r>
            <a:rPr lang="en-US" b="1"/>
            <a:t>Implications</a:t>
          </a:r>
          <a:r>
            <a:rPr lang="en-US"/>
            <a:t>:</a:t>
          </a:r>
        </a:p>
      </dgm:t>
    </dgm:pt>
    <dgm:pt modelId="{E20BF484-6A21-4880-A3AC-13DC7C49D1FB}" type="parTrans" cxnId="{82724F6B-1F12-43C0-81BD-D2E502F894D4}">
      <dgm:prSet/>
      <dgm:spPr/>
      <dgm:t>
        <a:bodyPr/>
        <a:lstStyle/>
        <a:p>
          <a:endParaRPr lang="en-US"/>
        </a:p>
      </dgm:t>
    </dgm:pt>
    <dgm:pt modelId="{8A794CB5-7382-4739-9A27-31A76BDCDCDF}" type="sibTrans" cxnId="{82724F6B-1F12-43C0-81BD-D2E502F894D4}">
      <dgm:prSet/>
      <dgm:spPr/>
      <dgm:t>
        <a:bodyPr/>
        <a:lstStyle/>
        <a:p>
          <a:endParaRPr lang="en-US"/>
        </a:p>
      </dgm:t>
    </dgm:pt>
    <dgm:pt modelId="{E9A44276-D83B-4EEA-A57B-A8DBED8724D8}">
      <dgm:prSet/>
      <dgm:spPr/>
      <dgm:t>
        <a:bodyPr/>
        <a:lstStyle/>
        <a:p>
          <a:r>
            <a:rPr lang="en-US" b="1" dirty="0"/>
            <a:t>For Consumers</a:t>
          </a:r>
          <a:r>
            <a:rPr lang="en-US" dirty="0"/>
            <a:t>: A wide variety of choices exist, from high-end, long-range models to affordable options for budget-conscious buyers.</a:t>
          </a:r>
        </a:p>
      </dgm:t>
    </dgm:pt>
    <dgm:pt modelId="{0A3521D0-A91B-4897-9834-F5290CC401B0}" type="parTrans" cxnId="{E60ACE37-03EF-4C94-B35C-F898BCD04A19}">
      <dgm:prSet/>
      <dgm:spPr/>
      <dgm:t>
        <a:bodyPr/>
        <a:lstStyle/>
        <a:p>
          <a:endParaRPr lang="en-US"/>
        </a:p>
      </dgm:t>
    </dgm:pt>
    <dgm:pt modelId="{78DC6831-4655-496C-AAD0-750E5F7F581F}" type="sibTrans" cxnId="{E60ACE37-03EF-4C94-B35C-F898BCD04A19}">
      <dgm:prSet/>
      <dgm:spPr/>
      <dgm:t>
        <a:bodyPr/>
        <a:lstStyle/>
        <a:p>
          <a:endParaRPr lang="en-US"/>
        </a:p>
      </dgm:t>
    </dgm:pt>
    <dgm:pt modelId="{56390D45-396F-4C98-83DB-BDB1EFD6927A}">
      <dgm:prSet/>
      <dgm:spPr/>
      <dgm:t>
        <a:bodyPr/>
        <a:lstStyle/>
        <a:p>
          <a:r>
            <a:rPr lang="en-US" b="1" dirty="0"/>
            <a:t>For Manufacturers</a:t>
          </a:r>
          <a:r>
            <a:rPr lang="en-US" dirty="0"/>
            <a:t>: There is potential in the mid-range EV market for models that balance performance and price.</a:t>
          </a:r>
        </a:p>
      </dgm:t>
    </dgm:pt>
    <dgm:pt modelId="{68A8E5C2-9560-454D-A387-4F4B5A9B0E83}" type="parTrans" cxnId="{17DE16B7-1006-49CF-9D53-AA44543777B9}">
      <dgm:prSet/>
      <dgm:spPr/>
      <dgm:t>
        <a:bodyPr/>
        <a:lstStyle/>
        <a:p>
          <a:endParaRPr lang="en-US"/>
        </a:p>
      </dgm:t>
    </dgm:pt>
    <dgm:pt modelId="{F3907E92-4AC2-4CBB-BFDD-78A239CBEFE0}" type="sibTrans" cxnId="{17DE16B7-1006-49CF-9D53-AA44543777B9}">
      <dgm:prSet/>
      <dgm:spPr/>
      <dgm:t>
        <a:bodyPr/>
        <a:lstStyle/>
        <a:p>
          <a:endParaRPr lang="en-US"/>
        </a:p>
      </dgm:t>
    </dgm:pt>
    <dgm:pt modelId="{0BD7364C-A81A-4F32-8B18-5439F1DA0FFD}">
      <dgm:prSet/>
      <dgm:spPr/>
      <dgm:t>
        <a:bodyPr/>
        <a:lstStyle/>
        <a:p>
          <a:r>
            <a:rPr lang="en-US" b="1"/>
            <a:t>Future Scope</a:t>
          </a:r>
          <a:r>
            <a:rPr lang="en-US"/>
            <a:t>:</a:t>
          </a:r>
        </a:p>
      </dgm:t>
    </dgm:pt>
    <dgm:pt modelId="{6D04171C-42F9-4E27-BD76-1B0CC479BC15}" type="parTrans" cxnId="{76633051-C9AD-45E9-B6F7-5703227D3C60}">
      <dgm:prSet/>
      <dgm:spPr/>
      <dgm:t>
        <a:bodyPr/>
        <a:lstStyle/>
        <a:p>
          <a:endParaRPr lang="en-US"/>
        </a:p>
      </dgm:t>
    </dgm:pt>
    <dgm:pt modelId="{CB077818-44EB-4248-8651-66AE6BBA2B0E}" type="sibTrans" cxnId="{76633051-C9AD-45E9-B6F7-5703227D3C60}">
      <dgm:prSet/>
      <dgm:spPr/>
      <dgm:t>
        <a:bodyPr/>
        <a:lstStyle/>
        <a:p>
          <a:endParaRPr lang="en-US"/>
        </a:p>
      </dgm:t>
    </dgm:pt>
    <dgm:pt modelId="{12DFF914-E85B-43E8-BC46-00B79D404722}">
      <dgm:prSet/>
      <dgm:spPr/>
      <dgm:t>
        <a:bodyPr/>
        <a:lstStyle/>
        <a:p>
          <a:r>
            <a:rPr lang="en-US"/>
            <a:t>Further analysis could explore the cost of ownership over time, including maintenance and battery longevity, to assist consumers and manufacturers in decision-making.</a:t>
          </a:r>
        </a:p>
      </dgm:t>
    </dgm:pt>
    <dgm:pt modelId="{1D79FABE-B36F-4E92-ADD6-497DC675E593}" type="parTrans" cxnId="{648139DA-12FE-439C-8915-92E3BD1D13C2}">
      <dgm:prSet/>
      <dgm:spPr/>
      <dgm:t>
        <a:bodyPr/>
        <a:lstStyle/>
        <a:p>
          <a:endParaRPr lang="en-US"/>
        </a:p>
      </dgm:t>
    </dgm:pt>
    <dgm:pt modelId="{E44AD78A-4FF9-4551-85C4-5849C492B233}" type="sibTrans" cxnId="{648139DA-12FE-439C-8915-92E3BD1D13C2}">
      <dgm:prSet/>
      <dgm:spPr/>
      <dgm:t>
        <a:bodyPr/>
        <a:lstStyle/>
        <a:p>
          <a:endParaRPr lang="en-US"/>
        </a:p>
      </dgm:t>
    </dgm:pt>
    <dgm:pt modelId="{13C4080E-FDF4-2644-B4C2-1AB35BB664DC}">
      <dgm:prSet/>
      <dgm:spPr/>
      <dgm:t>
        <a:bodyPr/>
        <a:lstStyle/>
        <a:p>
          <a:pPr algn="l"/>
          <a:r>
            <a:rPr lang="en-US" dirty="0"/>
            <a:t>The Correlation matrix shows a </a:t>
          </a:r>
          <a:r>
            <a:rPr lang="en-US" b="1" dirty="0"/>
            <a:t>moderate positive correlation (0.57) </a:t>
          </a:r>
          <a:r>
            <a:rPr lang="en-US" b="0" dirty="0"/>
            <a:t> between price per Electric range increases , the overall price of the vehicle (Base MSRP) tends to increase as well. This relationship indicates that vehicles with higher price-per-mile ratios are generally positioned as more premium or costly models.</a:t>
          </a:r>
          <a:endParaRPr lang="en-US" dirty="0"/>
        </a:p>
      </dgm:t>
    </dgm:pt>
    <dgm:pt modelId="{151066F7-EBCE-D34E-93DC-9C859137A585}" type="parTrans" cxnId="{BA85B408-C5BC-D84E-B586-0C94592F5A97}">
      <dgm:prSet/>
      <dgm:spPr/>
      <dgm:t>
        <a:bodyPr/>
        <a:lstStyle/>
        <a:p>
          <a:endParaRPr lang="en-US"/>
        </a:p>
      </dgm:t>
    </dgm:pt>
    <dgm:pt modelId="{A1717772-72A9-E349-87B8-F126EB4B8716}" type="sibTrans" cxnId="{BA85B408-C5BC-D84E-B586-0C94592F5A97}">
      <dgm:prSet/>
      <dgm:spPr/>
      <dgm:t>
        <a:bodyPr/>
        <a:lstStyle/>
        <a:p>
          <a:endParaRPr lang="en-US"/>
        </a:p>
      </dgm:t>
    </dgm:pt>
    <dgm:pt modelId="{834E5E51-29FF-4A50-B860-6B24D61296CA}">
      <dgm:prSet/>
      <dgm:spPr/>
      <dgm:t>
        <a:bodyPr/>
        <a:lstStyle/>
        <a:p>
          <a:endParaRPr lang="en-US" dirty="0"/>
        </a:p>
      </dgm:t>
    </dgm:pt>
    <dgm:pt modelId="{A9EEC9A7-C017-49F5-8927-449D86D11B50}" type="parTrans" cxnId="{ED996E3A-C482-4275-9288-D22A7625409C}">
      <dgm:prSet/>
      <dgm:spPr/>
      <dgm:t>
        <a:bodyPr/>
        <a:lstStyle/>
        <a:p>
          <a:endParaRPr lang="en-US"/>
        </a:p>
      </dgm:t>
    </dgm:pt>
    <dgm:pt modelId="{1E5E7B13-D0B4-4B8B-A300-4B6242E54D40}" type="sibTrans" cxnId="{ED996E3A-C482-4275-9288-D22A7625409C}">
      <dgm:prSet/>
      <dgm:spPr/>
      <dgm:t>
        <a:bodyPr/>
        <a:lstStyle/>
        <a:p>
          <a:endParaRPr lang="en-US"/>
        </a:p>
      </dgm:t>
    </dgm:pt>
    <dgm:pt modelId="{A47ABBF2-82CC-4F16-904E-06CEDB3B1E57}">
      <dgm:prSet/>
      <dgm:spPr/>
      <dgm:t>
        <a:bodyPr/>
        <a:lstStyle/>
        <a:p>
          <a:endParaRPr lang="en-US" dirty="0"/>
        </a:p>
      </dgm:t>
    </dgm:pt>
    <dgm:pt modelId="{481876F2-933E-42C6-9415-4FA9242B3E79}" type="parTrans" cxnId="{FA06C7B4-521E-4DD9-A574-0D2FD372D1B2}">
      <dgm:prSet/>
      <dgm:spPr/>
      <dgm:t>
        <a:bodyPr/>
        <a:lstStyle/>
        <a:p>
          <a:endParaRPr lang="en-US"/>
        </a:p>
      </dgm:t>
    </dgm:pt>
    <dgm:pt modelId="{5D3CE197-CF57-4F84-853F-598F22661A27}" type="sibTrans" cxnId="{FA06C7B4-521E-4DD9-A574-0D2FD372D1B2}">
      <dgm:prSet/>
      <dgm:spPr/>
      <dgm:t>
        <a:bodyPr/>
        <a:lstStyle/>
        <a:p>
          <a:endParaRPr lang="en-US"/>
        </a:p>
      </dgm:t>
    </dgm:pt>
    <dgm:pt modelId="{9CF70F19-B0B3-C94A-9181-80E93B3F51D2}" type="pres">
      <dgm:prSet presAssocID="{31B87102-BB62-4F7A-A82E-C45E50FBAE24}" presName="linear" presStyleCnt="0">
        <dgm:presLayoutVars>
          <dgm:animLvl val="lvl"/>
          <dgm:resizeHandles val="exact"/>
        </dgm:presLayoutVars>
      </dgm:prSet>
      <dgm:spPr/>
    </dgm:pt>
    <dgm:pt modelId="{37D682E9-2212-ED4E-9D3E-E1F7D2A1A7AE}" type="pres">
      <dgm:prSet presAssocID="{70C82596-C5C7-4B82-81BE-DC432ECB745E}" presName="parentText" presStyleLbl="node1" presStyleIdx="0" presStyleCnt="3">
        <dgm:presLayoutVars>
          <dgm:chMax val="0"/>
          <dgm:bulletEnabled val="1"/>
        </dgm:presLayoutVars>
      </dgm:prSet>
      <dgm:spPr/>
    </dgm:pt>
    <dgm:pt modelId="{023C0F64-33AC-164F-A209-D27A5F3728B2}" type="pres">
      <dgm:prSet presAssocID="{70C82596-C5C7-4B82-81BE-DC432ECB745E}" presName="childText" presStyleLbl="revTx" presStyleIdx="0" presStyleCnt="3">
        <dgm:presLayoutVars>
          <dgm:bulletEnabled val="1"/>
        </dgm:presLayoutVars>
      </dgm:prSet>
      <dgm:spPr/>
    </dgm:pt>
    <dgm:pt modelId="{C1FA7FDA-B28A-1847-BD85-4C0F17E5DACB}" type="pres">
      <dgm:prSet presAssocID="{757EBBF0-10CA-422C-B636-33C447D880B6}" presName="parentText" presStyleLbl="node1" presStyleIdx="1" presStyleCnt="3">
        <dgm:presLayoutVars>
          <dgm:chMax val="0"/>
          <dgm:bulletEnabled val="1"/>
        </dgm:presLayoutVars>
      </dgm:prSet>
      <dgm:spPr/>
    </dgm:pt>
    <dgm:pt modelId="{7C5FBEAC-DBA5-634C-99B2-6CF037A6B33A}" type="pres">
      <dgm:prSet presAssocID="{757EBBF0-10CA-422C-B636-33C447D880B6}" presName="childText" presStyleLbl="revTx" presStyleIdx="1" presStyleCnt="3">
        <dgm:presLayoutVars>
          <dgm:bulletEnabled val="1"/>
        </dgm:presLayoutVars>
      </dgm:prSet>
      <dgm:spPr/>
    </dgm:pt>
    <dgm:pt modelId="{E62362B2-7DB8-AF45-A7FE-046D53F054F8}" type="pres">
      <dgm:prSet presAssocID="{0BD7364C-A81A-4F32-8B18-5439F1DA0FFD}" presName="parentText" presStyleLbl="node1" presStyleIdx="2" presStyleCnt="3">
        <dgm:presLayoutVars>
          <dgm:chMax val="0"/>
          <dgm:bulletEnabled val="1"/>
        </dgm:presLayoutVars>
      </dgm:prSet>
      <dgm:spPr/>
    </dgm:pt>
    <dgm:pt modelId="{62F26397-A516-B949-A20C-59AF15F9CB76}" type="pres">
      <dgm:prSet presAssocID="{0BD7364C-A81A-4F32-8B18-5439F1DA0FFD}" presName="childText" presStyleLbl="revTx" presStyleIdx="2" presStyleCnt="3">
        <dgm:presLayoutVars>
          <dgm:bulletEnabled val="1"/>
        </dgm:presLayoutVars>
      </dgm:prSet>
      <dgm:spPr/>
    </dgm:pt>
  </dgm:ptLst>
  <dgm:cxnLst>
    <dgm:cxn modelId="{BA85B408-C5BC-D84E-B586-0C94592F5A97}" srcId="{70C82596-C5C7-4B82-81BE-DC432ECB745E}" destId="{13C4080E-FDF4-2644-B4C2-1AB35BB664DC}" srcOrd="1" destOrd="0" parTransId="{151066F7-EBCE-D34E-93DC-9C859137A585}" sibTransId="{A1717772-72A9-E349-87B8-F126EB4B8716}"/>
    <dgm:cxn modelId="{4FC13820-841D-1E4C-ABC6-CEEA68B2E3DF}" type="presOf" srcId="{0BD7364C-A81A-4F32-8B18-5439F1DA0FFD}" destId="{E62362B2-7DB8-AF45-A7FE-046D53F054F8}" srcOrd="0" destOrd="0" presId="urn:microsoft.com/office/officeart/2005/8/layout/vList2"/>
    <dgm:cxn modelId="{AF7ACB22-F283-E442-B2E7-AD39725680DB}" type="presOf" srcId="{E9A44276-D83B-4EEA-A57B-A8DBED8724D8}" destId="{7C5FBEAC-DBA5-634C-99B2-6CF037A6B33A}" srcOrd="0" destOrd="0" presId="urn:microsoft.com/office/officeart/2005/8/layout/vList2"/>
    <dgm:cxn modelId="{E60ACE37-03EF-4C94-B35C-F898BCD04A19}" srcId="{757EBBF0-10CA-422C-B636-33C447D880B6}" destId="{E9A44276-D83B-4EEA-A57B-A8DBED8724D8}" srcOrd="0" destOrd="0" parTransId="{0A3521D0-A91B-4897-9834-F5290CC401B0}" sibTransId="{78DC6831-4655-496C-AAD0-750E5F7F581F}"/>
    <dgm:cxn modelId="{ED996E3A-C482-4275-9288-D22A7625409C}" srcId="{757EBBF0-10CA-422C-B636-33C447D880B6}" destId="{834E5E51-29FF-4A50-B860-6B24D61296CA}" srcOrd="2" destOrd="0" parTransId="{A9EEC9A7-C017-49F5-8927-449D86D11B50}" sibTransId="{1E5E7B13-D0B4-4B8B-A300-4B6242E54D40}"/>
    <dgm:cxn modelId="{AD072860-C283-4EB0-B4EA-C2B03D4FBD05}" srcId="{31B87102-BB62-4F7A-A82E-C45E50FBAE24}" destId="{70C82596-C5C7-4B82-81BE-DC432ECB745E}" srcOrd="0" destOrd="0" parTransId="{EBFE42FC-68A5-43A2-A21F-5AAC2C931B19}" sibTransId="{CBE15569-9C62-467A-B729-BEA83F573D97}"/>
    <dgm:cxn modelId="{97DF4744-0E6C-4A43-A873-CECD8D1BA7F8}" type="presOf" srcId="{12DFF914-E85B-43E8-BC46-00B79D404722}" destId="{62F26397-A516-B949-A20C-59AF15F9CB76}" srcOrd="0" destOrd="0" presId="urn:microsoft.com/office/officeart/2005/8/layout/vList2"/>
    <dgm:cxn modelId="{82724F6B-1F12-43C0-81BD-D2E502F894D4}" srcId="{31B87102-BB62-4F7A-A82E-C45E50FBAE24}" destId="{757EBBF0-10CA-422C-B636-33C447D880B6}" srcOrd="1" destOrd="0" parTransId="{E20BF484-6A21-4880-A3AC-13DC7C49D1FB}" sibTransId="{8A794CB5-7382-4739-9A27-31A76BDCDCDF}"/>
    <dgm:cxn modelId="{E9C5756B-57DD-154E-AF1C-7C1FD44B590A}" type="presOf" srcId="{70C82596-C5C7-4B82-81BE-DC432ECB745E}" destId="{37D682E9-2212-ED4E-9D3E-E1F7D2A1A7AE}" srcOrd="0" destOrd="0" presId="urn:microsoft.com/office/officeart/2005/8/layout/vList2"/>
    <dgm:cxn modelId="{A636D76C-A0F8-48DF-9043-688F4C4B46EC}" srcId="{70C82596-C5C7-4B82-81BE-DC432ECB745E}" destId="{CC996B81-E9FE-4F88-B579-40E73F20E2ED}" srcOrd="2" destOrd="0" parTransId="{8008A088-3CEF-4FCD-B340-A4EBDD46C019}" sibTransId="{06E064E1-02DA-494B-BE0A-280EFBDEA8DA}"/>
    <dgm:cxn modelId="{76633051-C9AD-45E9-B6F7-5703227D3C60}" srcId="{31B87102-BB62-4F7A-A82E-C45E50FBAE24}" destId="{0BD7364C-A81A-4F32-8B18-5439F1DA0FFD}" srcOrd="2" destOrd="0" parTransId="{6D04171C-42F9-4E27-BD76-1B0CC479BC15}" sibTransId="{CB077818-44EB-4248-8651-66AE6BBA2B0E}"/>
    <dgm:cxn modelId="{BBD0BD7E-1899-0749-BFAF-22B2C23F2256}" type="presOf" srcId="{AE001E36-C09D-43AF-BAC6-473002C10522}" destId="{023C0F64-33AC-164F-A209-D27A5F3728B2}" srcOrd="0" destOrd="0" presId="urn:microsoft.com/office/officeart/2005/8/layout/vList2"/>
    <dgm:cxn modelId="{52479684-F49D-0E4D-A6DE-9AE6C61D51E2}" type="presOf" srcId="{56390D45-396F-4C98-83DB-BDB1EFD6927A}" destId="{7C5FBEAC-DBA5-634C-99B2-6CF037A6B33A}" srcOrd="0" destOrd="1" presId="urn:microsoft.com/office/officeart/2005/8/layout/vList2"/>
    <dgm:cxn modelId="{AEA88CAD-7DBB-4F7C-ABF4-03A12D981FA3}" type="presOf" srcId="{834E5E51-29FF-4A50-B860-6B24D61296CA}" destId="{7C5FBEAC-DBA5-634C-99B2-6CF037A6B33A}" srcOrd="0" destOrd="2" presId="urn:microsoft.com/office/officeart/2005/8/layout/vList2"/>
    <dgm:cxn modelId="{FA06C7B4-521E-4DD9-A574-0D2FD372D1B2}" srcId="{757EBBF0-10CA-422C-B636-33C447D880B6}" destId="{A47ABBF2-82CC-4F16-904E-06CEDB3B1E57}" srcOrd="3" destOrd="0" parTransId="{481876F2-933E-42C6-9415-4FA9242B3E79}" sibTransId="{5D3CE197-CF57-4F84-853F-598F22661A27}"/>
    <dgm:cxn modelId="{17DE16B7-1006-49CF-9D53-AA44543777B9}" srcId="{757EBBF0-10CA-422C-B636-33C447D880B6}" destId="{56390D45-396F-4C98-83DB-BDB1EFD6927A}" srcOrd="1" destOrd="0" parTransId="{68A8E5C2-9560-454D-A387-4F4B5A9B0E83}" sibTransId="{F3907E92-4AC2-4CBB-BFDD-78A239CBEFE0}"/>
    <dgm:cxn modelId="{37546BB7-CA07-47BE-B456-E5565E06B204}" type="presOf" srcId="{A47ABBF2-82CC-4F16-904E-06CEDB3B1E57}" destId="{7C5FBEAC-DBA5-634C-99B2-6CF037A6B33A}" srcOrd="0" destOrd="3" presId="urn:microsoft.com/office/officeart/2005/8/layout/vList2"/>
    <dgm:cxn modelId="{3BCB14D0-AD29-474C-867D-1208D5251C00}" type="presOf" srcId="{757EBBF0-10CA-422C-B636-33C447D880B6}" destId="{C1FA7FDA-B28A-1847-BD85-4C0F17E5DACB}" srcOrd="0" destOrd="0" presId="urn:microsoft.com/office/officeart/2005/8/layout/vList2"/>
    <dgm:cxn modelId="{B48B11D9-3457-654F-9799-172DCFE70AFF}" type="presOf" srcId="{CC996B81-E9FE-4F88-B579-40E73F20E2ED}" destId="{023C0F64-33AC-164F-A209-D27A5F3728B2}" srcOrd="0" destOrd="2" presId="urn:microsoft.com/office/officeart/2005/8/layout/vList2"/>
    <dgm:cxn modelId="{648139DA-12FE-439C-8915-92E3BD1D13C2}" srcId="{0BD7364C-A81A-4F32-8B18-5439F1DA0FFD}" destId="{12DFF914-E85B-43E8-BC46-00B79D404722}" srcOrd="0" destOrd="0" parTransId="{1D79FABE-B36F-4E92-ADD6-497DC675E593}" sibTransId="{E44AD78A-4FF9-4551-85C4-5849C492B233}"/>
    <dgm:cxn modelId="{B66801DB-816E-2242-9FB8-12D2EEE23BB8}" type="presOf" srcId="{13C4080E-FDF4-2644-B4C2-1AB35BB664DC}" destId="{023C0F64-33AC-164F-A209-D27A5F3728B2}" srcOrd="0" destOrd="1" presId="urn:microsoft.com/office/officeart/2005/8/layout/vList2"/>
    <dgm:cxn modelId="{0AF0B8F6-36E3-4FDF-BEF4-E692A7044C6A}" srcId="{70C82596-C5C7-4B82-81BE-DC432ECB745E}" destId="{AE001E36-C09D-43AF-BAC6-473002C10522}" srcOrd="0" destOrd="0" parTransId="{EB4942E2-E035-4152-837A-FD3130B92010}" sibTransId="{C23CFBC8-C569-455E-9BE2-D66D0CD0E295}"/>
    <dgm:cxn modelId="{9EB0D5F7-91B4-2746-96F0-7981EE08B271}" type="presOf" srcId="{31B87102-BB62-4F7A-A82E-C45E50FBAE24}" destId="{9CF70F19-B0B3-C94A-9181-80E93B3F51D2}" srcOrd="0" destOrd="0" presId="urn:microsoft.com/office/officeart/2005/8/layout/vList2"/>
    <dgm:cxn modelId="{E3F97E00-2368-6D41-8B3D-40683F610AAC}" type="presParOf" srcId="{9CF70F19-B0B3-C94A-9181-80E93B3F51D2}" destId="{37D682E9-2212-ED4E-9D3E-E1F7D2A1A7AE}" srcOrd="0" destOrd="0" presId="urn:microsoft.com/office/officeart/2005/8/layout/vList2"/>
    <dgm:cxn modelId="{72E12644-A9F4-174F-8534-6C9A6340D1F8}" type="presParOf" srcId="{9CF70F19-B0B3-C94A-9181-80E93B3F51D2}" destId="{023C0F64-33AC-164F-A209-D27A5F3728B2}" srcOrd="1" destOrd="0" presId="urn:microsoft.com/office/officeart/2005/8/layout/vList2"/>
    <dgm:cxn modelId="{1AB174B8-4740-CF42-9A74-33D19F80F1EA}" type="presParOf" srcId="{9CF70F19-B0B3-C94A-9181-80E93B3F51D2}" destId="{C1FA7FDA-B28A-1847-BD85-4C0F17E5DACB}" srcOrd="2" destOrd="0" presId="urn:microsoft.com/office/officeart/2005/8/layout/vList2"/>
    <dgm:cxn modelId="{CB45FFC1-5D5C-AF41-955F-47112671DC25}" type="presParOf" srcId="{9CF70F19-B0B3-C94A-9181-80E93B3F51D2}" destId="{7C5FBEAC-DBA5-634C-99B2-6CF037A6B33A}" srcOrd="3" destOrd="0" presId="urn:microsoft.com/office/officeart/2005/8/layout/vList2"/>
    <dgm:cxn modelId="{4B54603A-6609-FD41-9BCB-7AC1C8F51675}" type="presParOf" srcId="{9CF70F19-B0B3-C94A-9181-80E93B3F51D2}" destId="{E62362B2-7DB8-AF45-A7FE-046D53F054F8}" srcOrd="4" destOrd="0" presId="urn:microsoft.com/office/officeart/2005/8/layout/vList2"/>
    <dgm:cxn modelId="{47E9756B-2A0E-E649-AFEB-3B210105CA5A}" type="presParOf" srcId="{9CF70F19-B0B3-C94A-9181-80E93B3F51D2}" destId="{62F26397-A516-B949-A20C-59AF15F9CB7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CE544-C364-4A56-BF94-7A1C205273B5}">
      <dsp:nvSpPr>
        <dsp:cNvPr id="0" name=""/>
        <dsp:cNvSpPr/>
      </dsp:nvSpPr>
      <dsp:spPr>
        <a:xfrm>
          <a:off x="5119" y="84404"/>
          <a:ext cx="2238166" cy="13429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Data Inspection</a:t>
          </a:r>
        </a:p>
      </dsp:txBody>
      <dsp:txXfrm>
        <a:off x="44451" y="123736"/>
        <a:ext cx="2159502" cy="1264236"/>
      </dsp:txXfrm>
    </dsp:sp>
    <dsp:sp modelId="{2CB09A09-9B13-4548-A7F6-2F81F7B4EB04}">
      <dsp:nvSpPr>
        <dsp:cNvPr id="0" name=""/>
        <dsp:cNvSpPr/>
      </dsp:nvSpPr>
      <dsp:spPr>
        <a:xfrm>
          <a:off x="2467102" y="478322"/>
          <a:ext cx="474491" cy="55506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467102" y="589335"/>
        <a:ext cx="332144" cy="333039"/>
      </dsp:txXfrm>
    </dsp:sp>
    <dsp:sp modelId="{8E04E81B-A5A8-4895-B96A-743DB885FA59}">
      <dsp:nvSpPr>
        <dsp:cNvPr id="0" name=""/>
        <dsp:cNvSpPr/>
      </dsp:nvSpPr>
      <dsp:spPr>
        <a:xfrm>
          <a:off x="3138552" y="84404"/>
          <a:ext cx="2238166" cy="1342900"/>
        </a:xfrm>
        <a:prstGeom prst="roundRect">
          <a:avLst>
            <a:gd name="adj" fmla="val 10000"/>
          </a:avLst>
        </a:prstGeom>
        <a:solidFill>
          <a:schemeClr val="accent3">
            <a:hueOff val="252426"/>
            <a:satOff val="3301"/>
            <a:lumOff val="-40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Wrangling/</a:t>
          </a:r>
          <a:br>
            <a:rPr lang="en-IN" sz="3100" kern="1200" dirty="0"/>
          </a:br>
          <a:r>
            <a:rPr lang="en-IN" sz="3100" kern="1200" dirty="0"/>
            <a:t>cleaning</a:t>
          </a:r>
        </a:p>
      </dsp:txBody>
      <dsp:txXfrm>
        <a:off x="3177884" y="123736"/>
        <a:ext cx="2159502" cy="1264236"/>
      </dsp:txXfrm>
    </dsp:sp>
    <dsp:sp modelId="{64E5D79F-63E4-44C4-B92D-9ECB8DA25235}">
      <dsp:nvSpPr>
        <dsp:cNvPr id="0" name=""/>
        <dsp:cNvSpPr/>
      </dsp:nvSpPr>
      <dsp:spPr>
        <a:xfrm>
          <a:off x="5600535" y="478322"/>
          <a:ext cx="474491" cy="555065"/>
        </a:xfrm>
        <a:prstGeom prst="rightArrow">
          <a:avLst>
            <a:gd name="adj1" fmla="val 60000"/>
            <a:gd name="adj2" fmla="val 50000"/>
          </a:avLst>
        </a:prstGeom>
        <a:solidFill>
          <a:schemeClr val="accent3">
            <a:hueOff val="378640"/>
            <a:satOff val="4952"/>
            <a:lumOff val="-6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600535" y="589335"/>
        <a:ext cx="332144" cy="333039"/>
      </dsp:txXfrm>
    </dsp:sp>
    <dsp:sp modelId="{F86AE1CD-5493-4003-821F-821A54B3725B}">
      <dsp:nvSpPr>
        <dsp:cNvPr id="0" name=""/>
        <dsp:cNvSpPr/>
      </dsp:nvSpPr>
      <dsp:spPr>
        <a:xfrm>
          <a:off x="6271985" y="84404"/>
          <a:ext cx="2238166" cy="1342900"/>
        </a:xfrm>
        <a:prstGeom prst="roundRect">
          <a:avLst>
            <a:gd name="adj" fmla="val 10000"/>
          </a:avLst>
        </a:prstGeom>
        <a:solidFill>
          <a:schemeClr val="accent3">
            <a:hueOff val="504853"/>
            <a:satOff val="6602"/>
            <a:lumOff val="-8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EDA</a:t>
          </a:r>
        </a:p>
      </dsp:txBody>
      <dsp:txXfrm>
        <a:off x="6311317" y="123736"/>
        <a:ext cx="2159502" cy="1264236"/>
      </dsp:txXfrm>
    </dsp:sp>
    <dsp:sp modelId="{B2DB06A5-8DD8-4C8A-B5E1-6E3CD8681F5D}">
      <dsp:nvSpPr>
        <dsp:cNvPr id="0" name=""/>
        <dsp:cNvSpPr/>
      </dsp:nvSpPr>
      <dsp:spPr>
        <a:xfrm>
          <a:off x="8733969" y="478322"/>
          <a:ext cx="474491" cy="555065"/>
        </a:xfrm>
        <a:prstGeom prst="rightArrow">
          <a:avLst>
            <a:gd name="adj1" fmla="val 60000"/>
            <a:gd name="adj2" fmla="val 50000"/>
          </a:avLst>
        </a:prstGeom>
        <a:solidFill>
          <a:schemeClr val="accent3">
            <a:hueOff val="757279"/>
            <a:satOff val="9903"/>
            <a:lumOff val="-1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8733969" y="589335"/>
        <a:ext cx="332144" cy="333039"/>
      </dsp:txXfrm>
    </dsp:sp>
    <dsp:sp modelId="{FC1D99C9-DA64-4EF3-B26E-5458684FE08B}">
      <dsp:nvSpPr>
        <dsp:cNvPr id="0" name=""/>
        <dsp:cNvSpPr/>
      </dsp:nvSpPr>
      <dsp:spPr>
        <a:xfrm>
          <a:off x="9405419" y="84404"/>
          <a:ext cx="2238166" cy="1342900"/>
        </a:xfrm>
        <a:prstGeom prst="roundRect">
          <a:avLst>
            <a:gd name="adj" fmla="val 10000"/>
          </a:avLst>
        </a:prstGeom>
        <a:solidFill>
          <a:schemeClr val="accent3">
            <a:hueOff val="757279"/>
            <a:satOff val="9903"/>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Feature Engineering</a:t>
          </a:r>
        </a:p>
      </dsp:txBody>
      <dsp:txXfrm>
        <a:off x="9444751" y="123736"/>
        <a:ext cx="2159502" cy="1264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682E9-2212-ED4E-9D3E-E1F7D2A1A7AE}">
      <dsp:nvSpPr>
        <dsp:cNvPr id="0" name=""/>
        <dsp:cNvSpPr/>
      </dsp:nvSpPr>
      <dsp:spPr>
        <a:xfrm>
          <a:off x="0" y="178925"/>
          <a:ext cx="9642432" cy="40774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Summary</a:t>
          </a:r>
          <a:r>
            <a:rPr lang="en-US" sz="1700" kern="1200"/>
            <a:t>:</a:t>
          </a:r>
        </a:p>
      </dsp:txBody>
      <dsp:txXfrm>
        <a:off x="19904" y="198829"/>
        <a:ext cx="9602624" cy="367937"/>
      </dsp:txXfrm>
    </dsp:sp>
    <dsp:sp modelId="{023C0F64-33AC-164F-A209-D27A5F3728B2}">
      <dsp:nvSpPr>
        <dsp:cNvPr id="0" name=""/>
        <dsp:cNvSpPr/>
      </dsp:nvSpPr>
      <dsp:spPr>
        <a:xfrm>
          <a:off x="0" y="586670"/>
          <a:ext cx="9642432"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14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From the Feature Engineering , it is clear that is premium vehicle have the highest feature importance followed by electric range.</a:t>
          </a:r>
        </a:p>
        <a:p>
          <a:pPr marL="114300" lvl="1" indent="-114300" algn="l" defTabSz="577850">
            <a:lnSpc>
              <a:spcPct val="90000"/>
            </a:lnSpc>
            <a:spcBef>
              <a:spcPct val="0"/>
            </a:spcBef>
            <a:spcAft>
              <a:spcPct val="20000"/>
            </a:spcAft>
            <a:buChar char="•"/>
          </a:pPr>
          <a:r>
            <a:rPr lang="en-US" sz="1300" kern="1200" dirty="0"/>
            <a:t>The Correlation matrix shows a </a:t>
          </a:r>
          <a:r>
            <a:rPr lang="en-US" sz="1300" b="1" kern="1200" dirty="0"/>
            <a:t>moderate positive correlation (0.57) </a:t>
          </a:r>
          <a:r>
            <a:rPr lang="en-US" sz="1300" b="0" kern="1200" dirty="0"/>
            <a:t> between price per Electric range increases , the overall price of the vehicle (Base MSRP) tends to increase as well. This relationship indicates that vehicles with higher price-per-mile ratios are generally positioned as more premium or costly models.</a:t>
          </a:r>
          <a:endParaRPr lang="en-US" sz="1300" kern="1200" dirty="0"/>
        </a:p>
        <a:p>
          <a:pPr marL="114300" lvl="1" indent="-114300" algn="l" defTabSz="577850">
            <a:lnSpc>
              <a:spcPct val="90000"/>
            </a:lnSpc>
            <a:spcBef>
              <a:spcPct val="0"/>
            </a:spcBef>
            <a:spcAft>
              <a:spcPct val="20000"/>
            </a:spcAft>
            <a:buChar char="•"/>
          </a:pPr>
          <a:endParaRPr lang="en-US" sz="1300" kern="1200" dirty="0"/>
        </a:p>
      </dsp:txBody>
      <dsp:txXfrm>
        <a:off x="0" y="586670"/>
        <a:ext cx="9642432" cy="1038105"/>
      </dsp:txXfrm>
    </dsp:sp>
    <dsp:sp modelId="{C1FA7FDA-B28A-1847-BD85-4C0F17E5DACB}">
      <dsp:nvSpPr>
        <dsp:cNvPr id="0" name=""/>
        <dsp:cNvSpPr/>
      </dsp:nvSpPr>
      <dsp:spPr>
        <a:xfrm>
          <a:off x="0" y="1624775"/>
          <a:ext cx="9642432" cy="40774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Implications</a:t>
          </a:r>
          <a:r>
            <a:rPr lang="en-US" sz="1700" kern="1200"/>
            <a:t>:</a:t>
          </a:r>
        </a:p>
      </dsp:txBody>
      <dsp:txXfrm>
        <a:off x="19904" y="1644679"/>
        <a:ext cx="9602624" cy="367937"/>
      </dsp:txXfrm>
    </dsp:sp>
    <dsp:sp modelId="{7C5FBEAC-DBA5-634C-99B2-6CF037A6B33A}">
      <dsp:nvSpPr>
        <dsp:cNvPr id="0" name=""/>
        <dsp:cNvSpPr/>
      </dsp:nvSpPr>
      <dsp:spPr>
        <a:xfrm>
          <a:off x="0" y="2032520"/>
          <a:ext cx="9642432"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14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kern="1200" dirty="0"/>
            <a:t>For Consumers</a:t>
          </a:r>
          <a:r>
            <a:rPr lang="en-US" sz="1300" kern="1200" dirty="0"/>
            <a:t>: A wide variety of choices exist, from high-end, long-range models to affordable options for budget-conscious buyers.</a:t>
          </a:r>
        </a:p>
        <a:p>
          <a:pPr marL="114300" lvl="1" indent="-114300" algn="l" defTabSz="577850">
            <a:lnSpc>
              <a:spcPct val="90000"/>
            </a:lnSpc>
            <a:spcBef>
              <a:spcPct val="0"/>
            </a:spcBef>
            <a:spcAft>
              <a:spcPct val="20000"/>
            </a:spcAft>
            <a:buChar char="•"/>
          </a:pPr>
          <a:r>
            <a:rPr lang="en-US" sz="1300" b="1" kern="1200" dirty="0"/>
            <a:t>For Manufacturers</a:t>
          </a:r>
          <a:r>
            <a:rPr lang="en-US" sz="1300" kern="1200" dirty="0"/>
            <a:t>: There is potential in the mid-range EV market for models that balance performance and price.</a:t>
          </a:r>
        </a:p>
        <a:p>
          <a:pPr marL="114300" lvl="1" indent="-114300" algn="l" defTabSz="577850">
            <a:lnSpc>
              <a:spcPct val="90000"/>
            </a:lnSpc>
            <a:spcBef>
              <a:spcPct val="0"/>
            </a:spcBef>
            <a:spcAft>
              <a:spcPct val="20000"/>
            </a:spcAft>
            <a:buChar char="•"/>
          </a:pPr>
          <a:endParaRPr lang="en-US" sz="1300" kern="1200" dirty="0"/>
        </a:p>
        <a:p>
          <a:pPr marL="114300" lvl="1" indent="-114300" algn="l" defTabSz="577850">
            <a:lnSpc>
              <a:spcPct val="90000"/>
            </a:lnSpc>
            <a:spcBef>
              <a:spcPct val="0"/>
            </a:spcBef>
            <a:spcAft>
              <a:spcPct val="20000"/>
            </a:spcAft>
            <a:buChar char="•"/>
          </a:pPr>
          <a:endParaRPr lang="en-US" sz="1300" kern="1200" dirty="0"/>
        </a:p>
      </dsp:txBody>
      <dsp:txXfrm>
        <a:off x="0" y="2032520"/>
        <a:ext cx="9642432" cy="897345"/>
      </dsp:txXfrm>
    </dsp:sp>
    <dsp:sp modelId="{E62362B2-7DB8-AF45-A7FE-046D53F054F8}">
      <dsp:nvSpPr>
        <dsp:cNvPr id="0" name=""/>
        <dsp:cNvSpPr/>
      </dsp:nvSpPr>
      <dsp:spPr>
        <a:xfrm>
          <a:off x="0" y="2929865"/>
          <a:ext cx="9642432" cy="40774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Future Scope</a:t>
          </a:r>
          <a:r>
            <a:rPr lang="en-US" sz="1700" kern="1200"/>
            <a:t>:</a:t>
          </a:r>
        </a:p>
      </dsp:txBody>
      <dsp:txXfrm>
        <a:off x="19904" y="2949769"/>
        <a:ext cx="9602624" cy="367937"/>
      </dsp:txXfrm>
    </dsp:sp>
    <dsp:sp modelId="{62F26397-A516-B949-A20C-59AF15F9CB76}">
      <dsp:nvSpPr>
        <dsp:cNvPr id="0" name=""/>
        <dsp:cNvSpPr/>
      </dsp:nvSpPr>
      <dsp:spPr>
        <a:xfrm>
          <a:off x="0" y="3337610"/>
          <a:ext cx="9642432"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14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Further analysis could explore the cost of ownership over time, including maintenance and battery longevity, to assist consumers and manufacturers in decision-making.</a:t>
          </a:r>
        </a:p>
      </dsp:txBody>
      <dsp:txXfrm>
        <a:off x="0" y="3337610"/>
        <a:ext cx="9642432" cy="413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D0CCEB-DFF8-417B-A87A-90F3D79059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FFE758-9C44-40AF-9D52-A7EF39200D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ADB54-F1AF-44F8-8ED0-867524639FE1}" type="datetimeFigureOut">
              <a:rPr lang="en-US" smtClean="0"/>
              <a:t>11/7/2024</a:t>
            </a:fld>
            <a:endParaRPr lang="en-US" dirty="0"/>
          </a:p>
        </p:txBody>
      </p:sp>
      <p:sp>
        <p:nvSpPr>
          <p:cNvPr id="4" name="Footer Placeholder 3">
            <a:extLst>
              <a:ext uri="{FF2B5EF4-FFF2-40B4-BE49-F238E27FC236}">
                <a16:creationId xmlns:a16="http://schemas.microsoft.com/office/drawing/2014/main" id="{24224329-C497-4EFE-8EB2-F22CD57F39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C25EC-D008-42CF-845E-C895CC9B32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2E2A0-273F-4DCF-AF0B-3CFADE889CA8}" type="slidenum">
              <a:rPr lang="en-US" smtClean="0"/>
              <a:t>‹#›</a:t>
            </a:fld>
            <a:endParaRPr lang="en-US" dirty="0"/>
          </a:p>
        </p:txBody>
      </p:sp>
    </p:spTree>
    <p:extLst>
      <p:ext uri="{BB962C8B-B14F-4D97-AF65-F5344CB8AC3E}">
        <p14:creationId xmlns:p14="http://schemas.microsoft.com/office/powerpoint/2010/main" val="3144720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E5575-CAFE-4A42-A774-E4652BA723C1}"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DC9BE-8102-4ADA-9C69-422E2361041F}" type="slidenum">
              <a:rPr lang="en-US" smtClean="0"/>
              <a:t>‹#›</a:t>
            </a:fld>
            <a:endParaRPr lang="en-US" dirty="0"/>
          </a:p>
        </p:txBody>
      </p:sp>
    </p:spTree>
    <p:extLst>
      <p:ext uri="{BB962C8B-B14F-4D97-AF65-F5344CB8AC3E}">
        <p14:creationId xmlns:p14="http://schemas.microsoft.com/office/powerpoint/2010/main" val="130094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9DC9BE-8102-4ADA-9C69-422E236104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2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9DC9BE-8102-4ADA-9C69-422E236104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2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52220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419048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221915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SmartAr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dirty="0">
                <a:solidFill>
                  <a:schemeClr val="bg1"/>
                </a:solidFill>
              </a:rPr>
              <a:t>CLICK TO ADD TITLE</a:t>
            </a:r>
            <a:endParaRPr lang="en-US" dirty="0">
              <a:solidFill>
                <a:schemeClr val="bg1"/>
              </a:solidFill>
            </a:endParaRPr>
          </a:p>
        </p:txBody>
      </p:sp>
      <p:sp>
        <p:nvSpPr>
          <p:cNvPr id="6" name="SmartArt Placeholder 5">
            <a:extLst>
              <a:ext uri="{FF2B5EF4-FFF2-40B4-BE49-F238E27FC236}">
                <a16:creationId xmlns:a16="http://schemas.microsoft.com/office/drawing/2014/main" id="{88D67B3A-7763-7946-C85A-D14F3AC99EFB}"/>
              </a:ext>
            </a:extLst>
          </p:cNvPr>
          <p:cNvSpPr>
            <a:spLocks noGrp="1"/>
          </p:cNvSpPr>
          <p:nvPr>
            <p:ph type="dgm" sz="quarter" idx="10"/>
          </p:nvPr>
        </p:nvSpPr>
        <p:spPr>
          <a:xfrm>
            <a:off x="800100" y="1195388"/>
            <a:ext cx="10591800" cy="5083175"/>
          </a:xfrm>
          <a:ln w="19050">
            <a:noFill/>
          </a:ln>
        </p:spPr>
        <p:txBody>
          <a:bodyPr/>
          <a:lstStyle>
            <a:lvl1pPr marL="0" indent="0" algn="ctr">
              <a:buNone/>
              <a:defRPr/>
            </a:lvl1pPr>
          </a:lstStyle>
          <a:p>
            <a:endParaRPr lang="en-US" dirty="0"/>
          </a:p>
        </p:txBody>
      </p:sp>
      <p:sp>
        <p:nvSpPr>
          <p:cNvPr id="7" name="Text Placeholder 6">
            <a:extLst>
              <a:ext uri="{FF2B5EF4-FFF2-40B4-BE49-F238E27FC236}">
                <a16:creationId xmlns:a16="http://schemas.microsoft.com/office/drawing/2014/main" id="{11E0B3DD-01F4-FA08-2C93-4F4AC2329837}"/>
              </a:ext>
            </a:extLst>
          </p:cNvPr>
          <p:cNvSpPr>
            <a:spLocks noGrp="1"/>
          </p:cNvSpPr>
          <p:nvPr>
            <p:ph type="body" sz="quarter" idx="15" hasCustomPrompt="1"/>
          </p:nvPr>
        </p:nvSpPr>
        <p:spPr>
          <a:xfrm>
            <a:off x="2864841" y="1729157"/>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1"/>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
        <p:nvSpPr>
          <p:cNvPr id="11" name="Text Placeholder 6">
            <a:extLst>
              <a:ext uri="{FF2B5EF4-FFF2-40B4-BE49-F238E27FC236}">
                <a16:creationId xmlns:a16="http://schemas.microsoft.com/office/drawing/2014/main" id="{BF56F623-4FDE-B4E0-5A66-17B29BEA109E}"/>
              </a:ext>
            </a:extLst>
          </p:cNvPr>
          <p:cNvSpPr>
            <a:spLocks noGrp="1"/>
          </p:cNvSpPr>
          <p:nvPr>
            <p:ph type="body" sz="quarter" idx="16" hasCustomPrompt="1"/>
          </p:nvPr>
        </p:nvSpPr>
        <p:spPr>
          <a:xfrm>
            <a:off x="2886612" y="3439886"/>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2"/>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
        <p:nvSpPr>
          <p:cNvPr id="16" name="Text Placeholder 6">
            <a:extLst>
              <a:ext uri="{FF2B5EF4-FFF2-40B4-BE49-F238E27FC236}">
                <a16:creationId xmlns:a16="http://schemas.microsoft.com/office/drawing/2014/main" id="{C94380A0-C940-A82F-E9C8-F63EF03D8914}"/>
              </a:ext>
            </a:extLst>
          </p:cNvPr>
          <p:cNvSpPr>
            <a:spLocks noGrp="1"/>
          </p:cNvSpPr>
          <p:nvPr>
            <p:ph type="body" sz="quarter" idx="17" hasCustomPrompt="1"/>
          </p:nvPr>
        </p:nvSpPr>
        <p:spPr>
          <a:xfrm>
            <a:off x="2867511" y="5128843"/>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4"/>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Tree>
    <p:extLst>
      <p:ext uri="{BB962C8B-B14F-4D97-AF65-F5344CB8AC3E}">
        <p14:creationId xmlns:p14="http://schemas.microsoft.com/office/powerpoint/2010/main" val="31520390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dirty="0">
                <a:solidFill>
                  <a:schemeClr val="bg1"/>
                </a:solidFill>
              </a:rPr>
              <a:t>CLICK TO ADD TITLE</a:t>
            </a:r>
            <a:endParaRPr lang="en-US" dirty="0">
              <a:solidFill>
                <a:schemeClr val="bg1"/>
              </a:solidFill>
            </a:endParaRP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45229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4692950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49063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385861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55123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32240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6756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6053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4279366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858440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922652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288399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355838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3063591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SmartAr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dirty="0">
                <a:solidFill>
                  <a:schemeClr val="bg1"/>
                </a:solidFill>
              </a:rPr>
              <a:t>CLICK TO ADD TITLE</a:t>
            </a:r>
            <a:endParaRPr lang="en-US" dirty="0">
              <a:solidFill>
                <a:schemeClr val="bg1"/>
              </a:solidFill>
            </a:endParaRPr>
          </a:p>
        </p:txBody>
      </p:sp>
      <p:sp>
        <p:nvSpPr>
          <p:cNvPr id="6" name="SmartArt Placeholder 5">
            <a:extLst>
              <a:ext uri="{FF2B5EF4-FFF2-40B4-BE49-F238E27FC236}">
                <a16:creationId xmlns:a16="http://schemas.microsoft.com/office/drawing/2014/main" id="{88D67B3A-7763-7946-C85A-D14F3AC99EFB}"/>
              </a:ext>
            </a:extLst>
          </p:cNvPr>
          <p:cNvSpPr>
            <a:spLocks noGrp="1"/>
          </p:cNvSpPr>
          <p:nvPr>
            <p:ph type="dgm" sz="quarter" idx="10"/>
          </p:nvPr>
        </p:nvSpPr>
        <p:spPr>
          <a:xfrm>
            <a:off x="800100" y="1195388"/>
            <a:ext cx="10591800" cy="5083175"/>
          </a:xfrm>
          <a:ln w="19050">
            <a:noFill/>
          </a:ln>
        </p:spPr>
        <p:txBody>
          <a:bodyPr/>
          <a:lstStyle>
            <a:lvl1pPr marL="0" indent="0" algn="ctr">
              <a:buNone/>
              <a:defRPr/>
            </a:lvl1pPr>
          </a:lstStyle>
          <a:p>
            <a:endParaRPr lang="en-US" dirty="0"/>
          </a:p>
        </p:txBody>
      </p:sp>
      <p:sp>
        <p:nvSpPr>
          <p:cNvPr id="7" name="Text Placeholder 6">
            <a:extLst>
              <a:ext uri="{FF2B5EF4-FFF2-40B4-BE49-F238E27FC236}">
                <a16:creationId xmlns:a16="http://schemas.microsoft.com/office/drawing/2014/main" id="{11E0B3DD-01F4-FA08-2C93-4F4AC2329837}"/>
              </a:ext>
            </a:extLst>
          </p:cNvPr>
          <p:cNvSpPr>
            <a:spLocks noGrp="1"/>
          </p:cNvSpPr>
          <p:nvPr>
            <p:ph type="body" sz="quarter" idx="15" hasCustomPrompt="1"/>
          </p:nvPr>
        </p:nvSpPr>
        <p:spPr>
          <a:xfrm>
            <a:off x="2864841" y="1729157"/>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1"/>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
        <p:nvSpPr>
          <p:cNvPr id="11" name="Text Placeholder 6">
            <a:extLst>
              <a:ext uri="{FF2B5EF4-FFF2-40B4-BE49-F238E27FC236}">
                <a16:creationId xmlns:a16="http://schemas.microsoft.com/office/drawing/2014/main" id="{BF56F623-4FDE-B4E0-5A66-17B29BEA109E}"/>
              </a:ext>
            </a:extLst>
          </p:cNvPr>
          <p:cNvSpPr>
            <a:spLocks noGrp="1"/>
          </p:cNvSpPr>
          <p:nvPr>
            <p:ph type="body" sz="quarter" idx="16" hasCustomPrompt="1"/>
          </p:nvPr>
        </p:nvSpPr>
        <p:spPr>
          <a:xfrm>
            <a:off x="2886612" y="3439886"/>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2"/>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
        <p:nvSpPr>
          <p:cNvPr id="16" name="Text Placeholder 6">
            <a:extLst>
              <a:ext uri="{FF2B5EF4-FFF2-40B4-BE49-F238E27FC236}">
                <a16:creationId xmlns:a16="http://schemas.microsoft.com/office/drawing/2014/main" id="{C94380A0-C940-A82F-E9C8-F63EF03D8914}"/>
              </a:ext>
            </a:extLst>
          </p:cNvPr>
          <p:cNvSpPr>
            <a:spLocks noGrp="1"/>
          </p:cNvSpPr>
          <p:nvPr>
            <p:ph type="body" sz="quarter" idx="17" hasCustomPrompt="1"/>
          </p:nvPr>
        </p:nvSpPr>
        <p:spPr>
          <a:xfrm>
            <a:off x="2867511" y="5128843"/>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4"/>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0</a:t>
            </a:r>
          </a:p>
        </p:txBody>
      </p:sp>
    </p:spTree>
    <p:extLst>
      <p:ext uri="{BB962C8B-B14F-4D97-AF65-F5344CB8AC3E}">
        <p14:creationId xmlns:p14="http://schemas.microsoft.com/office/powerpoint/2010/main" val="21775756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dirty="0">
                <a:solidFill>
                  <a:schemeClr val="bg1"/>
                </a:solidFill>
              </a:rPr>
              <a:t>CLICK TO ADD TITLE</a:t>
            </a:r>
            <a:endParaRPr lang="en-US" dirty="0">
              <a:solidFill>
                <a:schemeClr val="bg1"/>
              </a:solidFill>
            </a:endParaRP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45229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990204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05621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48009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40595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25236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06598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335695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9F280-24DB-415F-8DF8-72D7FF3C4BF0}" type="datetimeFigureOut">
              <a:rPr lang="en-US" noProof="0" smtClean="0"/>
              <a:t>11/7/2024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32232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37463525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9F280-24DB-415F-8DF8-72D7FF3C4BF0}" type="datetimeFigureOut">
              <a:rPr lang="en-US" noProof="0" smtClean="0"/>
              <a:t>11/7/2024</a:t>
            </a:fld>
            <a:endParaRPr 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95796207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5.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3" name="Title 2">
            <a:extLst>
              <a:ext uri="{FF2B5EF4-FFF2-40B4-BE49-F238E27FC236}">
                <a16:creationId xmlns:a16="http://schemas.microsoft.com/office/drawing/2014/main" id="{A0AF3757-5CE6-0A87-A124-57B91B507A3F}"/>
              </a:ext>
            </a:extLst>
          </p:cNvPr>
          <p:cNvSpPr>
            <a:spLocks noGrp="1"/>
          </p:cNvSpPr>
          <p:nvPr>
            <p:ph type="title"/>
          </p:nvPr>
        </p:nvSpPr>
        <p:spPr>
          <a:xfrm>
            <a:off x="3820303" y="2919991"/>
            <a:ext cx="4551394" cy="1018017"/>
          </a:xfrm>
        </p:spPr>
        <p:txBody>
          <a:bodyPr>
            <a:noAutofit/>
          </a:bodyPr>
          <a:lstStyle/>
          <a:p>
            <a:pPr algn="ctr"/>
            <a:r>
              <a:rPr kumimoji="0" lang="en-US" sz="2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Python Programming</a:t>
            </a:r>
            <a:br>
              <a:rPr kumimoji="0" lang="en-US" sz="2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br>
            <a:r>
              <a:rPr kumimoji="0" lang="en-US" sz="16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Electric Vehicle Pricing Analysis </a:t>
            </a:r>
            <a:br>
              <a:rPr kumimoji="0" lang="en-US" sz="32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br>
            <a:r>
              <a:rPr lang="en-US" sz="1200" b="1" cap="none" dirty="0">
                <a:solidFill>
                  <a:srgbClr val="404040"/>
                </a:solidFill>
                <a:latin typeface="Arial" panose="020B0604020202020204" pitchFamily="34" charset="0"/>
                <a:ea typeface="+mn-ea"/>
                <a:cs typeface="Arial" panose="020B0604020202020204" pitchFamily="34" charset="0"/>
              </a:rPr>
              <a:t>Group 10</a:t>
            </a:r>
            <a:endParaRPr lang="en-US" sz="2800" dirty="0"/>
          </a:p>
        </p:txBody>
      </p:sp>
    </p:spTree>
    <p:extLst>
      <p:ext uri="{BB962C8B-B14F-4D97-AF65-F5344CB8AC3E}">
        <p14:creationId xmlns:p14="http://schemas.microsoft.com/office/powerpoint/2010/main" val="24357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56EAF75-764A-315E-DF30-FA544A02A085}"/>
              </a:ext>
            </a:extLst>
          </p:cNvPr>
          <p:cNvSpPr txBox="1"/>
          <p:nvPr/>
        </p:nvSpPr>
        <p:spPr>
          <a:xfrm>
            <a:off x="322695" y="149780"/>
            <a:ext cx="10030937"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 Which car manufacturers are the most commonly used for EVs in Washington?</a:t>
            </a:r>
          </a:p>
        </p:txBody>
      </p:sp>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3"/>
          <a:stretch>
            <a:fillRect/>
          </a:stretch>
        </p:blipFill>
        <p:spPr>
          <a:xfrm>
            <a:off x="11004770" y="149780"/>
            <a:ext cx="966630" cy="501727"/>
          </a:xfrm>
          <a:prstGeom prst="rect">
            <a:avLst/>
          </a:prstGeom>
        </p:spPr>
      </p:pic>
      <p:sp>
        <p:nvSpPr>
          <p:cNvPr id="3" name="Rectangle: Rounded Corners 2">
            <a:extLst>
              <a:ext uri="{FF2B5EF4-FFF2-40B4-BE49-F238E27FC236}">
                <a16:creationId xmlns:a16="http://schemas.microsoft.com/office/drawing/2014/main" id="{030B4B58-4988-7FFC-E971-266C684AD6C2}"/>
              </a:ext>
            </a:extLst>
          </p:cNvPr>
          <p:cNvSpPr/>
          <p:nvPr/>
        </p:nvSpPr>
        <p:spPr>
          <a:xfrm>
            <a:off x="6612194" y="975416"/>
            <a:ext cx="4985657" cy="232822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0219C06B-CED6-2A9B-C972-3E19321CDEED}"/>
              </a:ext>
            </a:extLst>
          </p:cNvPr>
          <p:cNvSpPr txBox="1"/>
          <p:nvPr/>
        </p:nvSpPr>
        <p:spPr>
          <a:xfrm>
            <a:off x="6843251" y="1192312"/>
            <a:ext cx="4414683"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Insights: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Tesla stands out as the clear leader with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87,860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which is 44% of the electric vehicles, accounting for a significant share of the EV market in Washington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Chevrolet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14,781</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Nissan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14,404</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closely matched for the second position</a:t>
            </a:r>
            <a:endParaRPr kumimoji="0" lang="en-IN" sz="1400" b="0"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319CB292-512F-9A46-E4D9-05BD5E363A6A}"/>
              </a:ext>
            </a:extLst>
          </p:cNvPr>
          <p:cNvPicPr>
            <a:picLocks noChangeAspect="1"/>
          </p:cNvPicPr>
          <p:nvPr/>
        </p:nvPicPr>
        <p:blipFill>
          <a:blip r:embed="rId4"/>
          <a:stretch>
            <a:fillRect/>
          </a:stretch>
        </p:blipFill>
        <p:spPr>
          <a:xfrm>
            <a:off x="374721" y="484295"/>
            <a:ext cx="4691056" cy="3047548"/>
          </a:xfrm>
          <a:prstGeom prst="rect">
            <a:avLst/>
          </a:prstGeom>
        </p:spPr>
      </p:pic>
      <p:sp>
        <p:nvSpPr>
          <p:cNvPr id="7" name="TextBox 6">
            <a:extLst>
              <a:ext uri="{FF2B5EF4-FFF2-40B4-BE49-F238E27FC236}">
                <a16:creationId xmlns:a16="http://schemas.microsoft.com/office/drawing/2014/main" id="{92354A53-D433-2EEE-17B3-C16F99EA69BB}"/>
              </a:ext>
            </a:extLst>
          </p:cNvPr>
          <p:cNvSpPr txBox="1"/>
          <p:nvPr/>
        </p:nvSpPr>
        <p:spPr>
          <a:xfrm>
            <a:off x="374721" y="3627548"/>
            <a:ext cx="9244092"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Which are the top 5 cities adopting EVs</a:t>
            </a:r>
          </a:p>
        </p:txBody>
      </p:sp>
      <p:sp>
        <p:nvSpPr>
          <p:cNvPr id="14" name="Rectangle: Rounded Corners 13">
            <a:extLst>
              <a:ext uri="{FF2B5EF4-FFF2-40B4-BE49-F238E27FC236}">
                <a16:creationId xmlns:a16="http://schemas.microsoft.com/office/drawing/2014/main" id="{D5651C9A-262E-28AF-B569-443ED6281228}"/>
              </a:ext>
            </a:extLst>
          </p:cNvPr>
          <p:cNvSpPr/>
          <p:nvPr/>
        </p:nvSpPr>
        <p:spPr>
          <a:xfrm>
            <a:off x="6612194" y="4151263"/>
            <a:ext cx="4985657" cy="232822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BD83D31-4E88-5521-B8C9-19201896E0E5}"/>
              </a:ext>
            </a:extLst>
          </p:cNvPr>
          <p:cNvSpPr txBox="1"/>
          <p:nvPr/>
        </p:nvSpPr>
        <p:spPr>
          <a:xfrm>
            <a:off x="6801493" y="4454906"/>
            <a:ext cx="4603336"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Insights: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Seattle</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leads by a significant margin, indicating a strong infrastructure and support system for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Evs</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Bellevue</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and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Redmond</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known for their tech-driven communities, also have high EV counts.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Vancouver</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and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Bothell</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show solid adoption rates.</a:t>
            </a:r>
            <a:endPar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F2F16EA7-F8A5-9C79-C920-A43C7D041B17}"/>
              </a:ext>
            </a:extLst>
          </p:cNvPr>
          <p:cNvPicPr>
            <a:picLocks noChangeAspect="1"/>
          </p:cNvPicPr>
          <p:nvPr/>
        </p:nvPicPr>
        <p:blipFill>
          <a:blip r:embed="rId5"/>
          <a:srcRect l="2112" t="20188" r="4216" b="5558"/>
          <a:stretch/>
        </p:blipFill>
        <p:spPr>
          <a:xfrm>
            <a:off x="374721" y="4092585"/>
            <a:ext cx="4581144" cy="2609249"/>
          </a:xfrm>
          <a:prstGeom prst="rect">
            <a:avLst/>
          </a:prstGeom>
        </p:spPr>
      </p:pic>
    </p:spTree>
    <p:extLst>
      <p:ext uri="{BB962C8B-B14F-4D97-AF65-F5344CB8AC3E}">
        <p14:creationId xmlns:p14="http://schemas.microsoft.com/office/powerpoint/2010/main" val="113606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3" name="Rectangle: Rounded Corners 2">
            <a:extLst>
              <a:ext uri="{FF2B5EF4-FFF2-40B4-BE49-F238E27FC236}">
                <a16:creationId xmlns:a16="http://schemas.microsoft.com/office/drawing/2014/main" id="{030B4B58-4988-7FFC-E971-266C684AD6C2}"/>
              </a:ext>
            </a:extLst>
          </p:cNvPr>
          <p:cNvSpPr/>
          <p:nvPr/>
        </p:nvSpPr>
        <p:spPr>
          <a:xfrm>
            <a:off x="7378517" y="1972156"/>
            <a:ext cx="4592883" cy="34159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A98EE9E-DEDC-83A0-5DF5-2D86BDBB95A5}"/>
              </a:ext>
            </a:extLst>
          </p:cNvPr>
          <p:cNvSpPr txBox="1"/>
          <p:nvPr/>
        </p:nvSpPr>
        <p:spPr>
          <a:xfrm>
            <a:off x="7664002" y="2189052"/>
            <a:ext cx="4066891" cy="2893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Insights: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moderate positive correlation between </a:t>
            </a:r>
            <a:r>
              <a:rPr lang="en-US" sz="1400" b="1" dirty="0"/>
              <a:t>Base MSRP</a:t>
            </a:r>
            <a:r>
              <a:rPr lang="en-US" sz="1400" dirty="0"/>
              <a:t> and </a:t>
            </a:r>
            <a:r>
              <a:rPr lang="en-US" sz="1400" b="1" dirty="0"/>
              <a:t>Age of Vehicle</a:t>
            </a:r>
            <a:r>
              <a:rPr lang="en-US" sz="1400" dirty="0"/>
              <a:t> (+0.23) suggests that older vehicles in this dataset may have had higher MSRPs, possibly reflecting the presence of older luxury or premium models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strong positive correlation between </a:t>
            </a:r>
            <a:r>
              <a:rPr lang="en-US" sz="1400" b="1" dirty="0"/>
              <a:t>Base MSRP</a:t>
            </a:r>
            <a:r>
              <a:rPr lang="en-US" sz="1400" dirty="0"/>
              <a:t> and </a:t>
            </a:r>
            <a:r>
              <a:rPr lang="en-US" sz="1400" b="1" dirty="0"/>
              <a:t>Price per Electric Range</a:t>
            </a:r>
            <a:r>
              <a:rPr lang="en-US" sz="1400" dirty="0"/>
              <a:t> (+0.66) shows that higher-priced vehicles generally have a higher cost per mile of electric range. This might imply that premium vehicles offer advanced electric features or longer range, which adds to their cost</a:t>
            </a:r>
            <a:endParaRPr kumimoji="0" lang="en-IN" sz="1400" b="0"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3AA20C6-78CD-9C8A-80D6-EAA9787C7604}"/>
              </a:ext>
            </a:extLst>
          </p:cNvPr>
          <p:cNvPicPr>
            <a:picLocks noChangeAspect="1"/>
          </p:cNvPicPr>
          <p:nvPr/>
        </p:nvPicPr>
        <p:blipFill>
          <a:blip r:embed="rId3"/>
          <a:stretch>
            <a:fillRect/>
          </a:stretch>
        </p:blipFill>
        <p:spPr>
          <a:xfrm>
            <a:off x="541999" y="1064538"/>
            <a:ext cx="5870936" cy="5231155"/>
          </a:xfrm>
          <a:prstGeom prst="rect">
            <a:avLst/>
          </a:prstGeom>
        </p:spPr>
      </p:pic>
      <p:sp>
        <p:nvSpPr>
          <p:cNvPr id="2" name="TextBox 1">
            <a:extLst>
              <a:ext uri="{FF2B5EF4-FFF2-40B4-BE49-F238E27FC236}">
                <a16:creationId xmlns:a16="http://schemas.microsoft.com/office/drawing/2014/main" id="{563554CA-C501-374E-E64D-0226A24E308C}"/>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Correlation Matrix </a:t>
            </a:r>
          </a:p>
        </p:txBody>
      </p:sp>
    </p:spTree>
    <p:extLst>
      <p:ext uri="{BB962C8B-B14F-4D97-AF65-F5344CB8AC3E}">
        <p14:creationId xmlns:p14="http://schemas.microsoft.com/office/powerpoint/2010/main" val="395719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56EAF75-764A-315E-DF30-FA544A02A085}"/>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04040"/>
                </a:solidFill>
                <a:effectLst/>
                <a:uLnTx/>
                <a:uFillTx/>
                <a:ea typeface="+mn-ea"/>
                <a:cs typeface="Arial" panose="020B0604020202020204" pitchFamily="34" charset="0"/>
              </a:rPr>
              <a:t>Feature Engineering for Base MSRP</a:t>
            </a:r>
          </a:p>
        </p:txBody>
      </p:sp>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7" name="Rectangle: Rounded Corners 6">
            <a:extLst>
              <a:ext uri="{FF2B5EF4-FFF2-40B4-BE49-F238E27FC236}">
                <a16:creationId xmlns:a16="http://schemas.microsoft.com/office/drawing/2014/main" id="{F1EF919B-4600-671B-7272-D310EC01E308}"/>
              </a:ext>
            </a:extLst>
          </p:cNvPr>
          <p:cNvSpPr/>
          <p:nvPr/>
        </p:nvSpPr>
        <p:spPr>
          <a:xfrm>
            <a:off x="1202287" y="4410074"/>
            <a:ext cx="9802483" cy="2162175"/>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9FCE245-998B-CFA1-B537-0D4EA4FF3B53}"/>
              </a:ext>
            </a:extLst>
          </p:cNvPr>
          <p:cNvSpPr txBox="1"/>
          <p:nvPr/>
        </p:nvSpPr>
        <p:spPr>
          <a:xfrm>
            <a:off x="1565910" y="4549801"/>
            <a:ext cx="9132570" cy="160043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Insights: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Is premium Vehicle (0.35): This is the most significant feature, implying that whether a vehicle is classified as a premium one has the greatest impact on its suggested retail price.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Price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Category_Mid</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-range (0.29): The "Price Category" of the vehicle also plays an important role in predicting MSRP, especially if it falls into the mid-range category.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Electric Range (0.032): The electric range, or the number of miles the vehicle can travel on electric power, is another important factor, though notably less impactful than the vehicle’s classification as premium.</a:t>
            </a:r>
            <a:endPar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0900E61-5C1C-20F7-7271-71D76B1B3518}"/>
              </a:ext>
            </a:extLst>
          </p:cNvPr>
          <p:cNvPicPr>
            <a:picLocks noChangeAspect="1"/>
          </p:cNvPicPr>
          <p:nvPr/>
        </p:nvPicPr>
        <p:blipFill>
          <a:blip r:embed="rId3"/>
          <a:stretch>
            <a:fillRect/>
          </a:stretch>
        </p:blipFill>
        <p:spPr>
          <a:xfrm>
            <a:off x="7221102" y="1166514"/>
            <a:ext cx="4371919" cy="2760050"/>
          </a:xfrm>
          <a:prstGeom prst="rect">
            <a:avLst/>
          </a:prstGeom>
        </p:spPr>
      </p:pic>
      <p:pic>
        <p:nvPicPr>
          <p:cNvPr id="9" name="Picture 8">
            <a:extLst>
              <a:ext uri="{FF2B5EF4-FFF2-40B4-BE49-F238E27FC236}">
                <a16:creationId xmlns:a16="http://schemas.microsoft.com/office/drawing/2014/main" id="{3F147585-156E-7B34-A1E7-E5B4358089C3}"/>
              </a:ext>
            </a:extLst>
          </p:cNvPr>
          <p:cNvPicPr>
            <a:picLocks noChangeAspect="1"/>
          </p:cNvPicPr>
          <p:nvPr/>
        </p:nvPicPr>
        <p:blipFill>
          <a:blip r:embed="rId4"/>
          <a:stretch>
            <a:fillRect/>
          </a:stretch>
        </p:blipFill>
        <p:spPr>
          <a:xfrm>
            <a:off x="127866" y="1285534"/>
            <a:ext cx="6282460" cy="2826240"/>
          </a:xfrm>
          <a:prstGeom prst="rect">
            <a:avLst/>
          </a:prstGeom>
        </p:spPr>
      </p:pic>
    </p:spTree>
    <p:extLst>
      <p:ext uri="{BB962C8B-B14F-4D97-AF65-F5344CB8AC3E}">
        <p14:creationId xmlns:p14="http://schemas.microsoft.com/office/powerpoint/2010/main" val="322984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a:extLst>
            <a:ext uri="{FF2B5EF4-FFF2-40B4-BE49-F238E27FC236}">
              <a16:creationId xmlns:a16="http://schemas.microsoft.com/office/drawing/2014/main" id="{54BFA2CF-C648-34C7-FF6B-FB03B418FB0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6DD9534-7BD1-9A89-7764-99FA5065D4E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3" name="Rectangle: Rounded Corners 6">
            <a:extLst>
              <a:ext uri="{FF2B5EF4-FFF2-40B4-BE49-F238E27FC236}">
                <a16:creationId xmlns:a16="http://schemas.microsoft.com/office/drawing/2014/main" id="{F91F91D5-A35B-34A5-893E-15AC23F7AB74}"/>
              </a:ext>
            </a:extLst>
          </p:cNvPr>
          <p:cNvSpPr/>
          <p:nvPr/>
        </p:nvSpPr>
        <p:spPr>
          <a:xfrm>
            <a:off x="975580" y="1304925"/>
            <a:ext cx="10240840" cy="4898469"/>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5" name="TextBox 3">
            <a:extLst>
              <a:ext uri="{FF2B5EF4-FFF2-40B4-BE49-F238E27FC236}">
                <a16:creationId xmlns:a16="http://schemas.microsoft.com/office/drawing/2014/main" id="{814E4D7D-4218-288B-B5B3-67A0AAB34788}"/>
              </a:ext>
            </a:extLst>
          </p:cNvPr>
          <p:cNvGraphicFramePr/>
          <p:nvPr>
            <p:extLst>
              <p:ext uri="{D42A27DB-BD31-4B8C-83A1-F6EECF244321}">
                <p14:modId xmlns:p14="http://schemas.microsoft.com/office/powerpoint/2010/main" val="1046489043"/>
              </p:ext>
            </p:extLst>
          </p:nvPr>
        </p:nvGraphicFramePr>
        <p:xfrm>
          <a:off x="1211996" y="1495425"/>
          <a:ext cx="9642432" cy="3930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AFC9DD6-F038-4EF5-8141-1FF42E57F2C9}"/>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Conclusion of Electric Vehicle Pricing Analysis</a:t>
            </a:r>
            <a:endParaRPr kumimoji="0" lang="en-US" sz="1800" b="1" i="0" u="none" strike="noStrike" kern="1200" cap="none" spc="0" normalizeH="0" baseline="0" noProof="0" dirty="0">
              <a:ln>
                <a:noFill/>
              </a:ln>
              <a:solidFill>
                <a:srgbClr val="404040"/>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897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a:extLst>
            <a:ext uri="{FF2B5EF4-FFF2-40B4-BE49-F238E27FC236}">
              <a16:creationId xmlns:a16="http://schemas.microsoft.com/office/drawing/2014/main" id="{89F87C31-E44F-10C8-5226-118B89E14B3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E5742C9-0E77-41C0-8FF8-D88D943BB1C8}"/>
              </a:ext>
            </a:extLst>
          </p:cNvPr>
          <p:cNvPicPr>
            <a:picLocks noChangeAspect="1"/>
          </p:cNvPicPr>
          <p:nvPr/>
        </p:nvPicPr>
        <p:blipFill>
          <a:blip r:embed="rId2"/>
          <a:stretch>
            <a:fillRect/>
          </a:stretch>
        </p:blipFill>
        <p:spPr>
          <a:xfrm>
            <a:off x="11004770" y="149780"/>
            <a:ext cx="966630" cy="501727"/>
          </a:xfrm>
          <a:prstGeom prst="rect">
            <a:avLst/>
          </a:prstGeom>
        </p:spPr>
      </p:pic>
      <p:sp>
        <p:nvSpPr>
          <p:cNvPr id="3" name="TextBox 2">
            <a:extLst>
              <a:ext uri="{FF2B5EF4-FFF2-40B4-BE49-F238E27FC236}">
                <a16:creationId xmlns:a16="http://schemas.microsoft.com/office/drawing/2014/main" id="{A46B6DA3-558E-83DA-83CC-50A86853A727}"/>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02122"/>
                </a:solidFill>
                <a:effectLst/>
                <a:uLnTx/>
                <a:uFillTx/>
                <a:latin typeface="Lato" panose="020F0502020204030203" pitchFamily="34" charset="0"/>
                <a:ea typeface="+mn-ea"/>
                <a:cs typeface="+mn-cs"/>
              </a:rPr>
              <a:t>Dataset Used for this analysis</a:t>
            </a:r>
          </a:p>
        </p:txBody>
      </p:sp>
      <p:graphicFrame>
        <p:nvGraphicFramePr>
          <p:cNvPr id="6" name="Table 5">
            <a:extLst>
              <a:ext uri="{FF2B5EF4-FFF2-40B4-BE49-F238E27FC236}">
                <a16:creationId xmlns:a16="http://schemas.microsoft.com/office/drawing/2014/main" id="{64F685A1-6E92-5F0A-E44A-AC535BC28812}"/>
              </a:ext>
            </a:extLst>
          </p:cNvPr>
          <p:cNvGraphicFramePr>
            <a:graphicFrameLocks noGrp="1"/>
          </p:cNvGraphicFramePr>
          <p:nvPr>
            <p:extLst>
              <p:ext uri="{D42A27DB-BD31-4B8C-83A1-F6EECF244321}">
                <p14:modId xmlns:p14="http://schemas.microsoft.com/office/powerpoint/2010/main" val="1740090563"/>
              </p:ext>
            </p:extLst>
          </p:nvPr>
        </p:nvGraphicFramePr>
        <p:xfrm>
          <a:off x="588579" y="1040524"/>
          <a:ext cx="11172497" cy="5202620"/>
        </p:xfrm>
        <a:graphic>
          <a:graphicData uri="http://schemas.openxmlformats.org/drawingml/2006/table">
            <a:tbl>
              <a:tblPr>
                <a:tableStyleId>{5C22544A-7EE6-4342-B048-85BDC9FD1C3A}</a:tableStyleId>
              </a:tblPr>
              <a:tblGrid>
                <a:gridCol w="2527954">
                  <a:extLst>
                    <a:ext uri="{9D8B030D-6E8A-4147-A177-3AD203B41FA5}">
                      <a16:colId xmlns:a16="http://schemas.microsoft.com/office/drawing/2014/main" val="1161506151"/>
                    </a:ext>
                  </a:extLst>
                </a:gridCol>
                <a:gridCol w="7725287">
                  <a:extLst>
                    <a:ext uri="{9D8B030D-6E8A-4147-A177-3AD203B41FA5}">
                      <a16:colId xmlns:a16="http://schemas.microsoft.com/office/drawing/2014/main" val="1623587380"/>
                    </a:ext>
                  </a:extLst>
                </a:gridCol>
                <a:gridCol w="919256">
                  <a:extLst>
                    <a:ext uri="{9D8B030D-6E8A-4147-A177-3AD203B41FA5}">
                      <a16:colId xmlns:a16="http://schemas.microsoft.com/office/drawing/2014/main" val="3513264762"/>
                    </a:ext>
                  </a:extLst>
                </a:gridCol>
              </a:tblGrid>
              <a:tr h="276588">
                <a:tc>
                  <a:txBody>
                    <a:bodyPr/>
                    <a:lstStyle/>
                    <a:p>
                      <a:pPr algn="ctr" fontAlgn="ctr"/>
                      <a:r>
                        <a:rPr lang="en-US" sz="1100" u="none" strike="noStrike">
                          <a:effectLst/>
                        </a:rPr>
                        <a:t>Column Name</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100" u="none" strike="noStrike">
                          <a:effectLst/>
                        </a:rPr>
                        <a:t>Description</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100" u="none" strike="noStrike">
                          <a:effectLst/>
                        </a:rPr>
                        <a:t>Data Type</a:t>
                      </a:r>
                      <a:endParaRPr lang="en-US" sz="11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02456996"/>
                  </a:ext>
                </a:extLst>
              </a:tr>
              <a:tr h="276588">
                <a:tc>
                  <a:txBody>
                    <a:bodyPr/>
                    <a:lstStyle/>
                    <a:p>
                      <a:pPr algn="l" fontAlgn="ctr"/>
                      <a:r>
                        <a:rPr lang="en-US" sz="1100" u="none" strike="noStrike">
                          <a:effectLst/>
                        </a:rPr>
                        <a:t>VIN (1-10)</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First 10 characters of the Vehicle Identification Number, a unique identifier for each vehicle.</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02778309"/>
                  </a:ext>
                </a:extLst>
              </a:tr>
              <a:tr h="276588">
                <a:tc>
                  <a:txBody>
                    <a:bodyPr/>
                    <a:lstStyle/>
                    <a:p>
                      <a:pPr algn="l" fontAlgn="ctr"/>
                      <a:r>
                        <a:rPr lang="en-US" sz="1100" u="none" strike="noStrike">
                          <a:effectLst/>
                        </a:rPr>
                        <a:t>County</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County where the vehicle is registered.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73554423"/>
                  </a:ext>
                </a:extLst>
              </a:tr>
              <a:tr h="276588">
                <a:tc>
                  <a:txBody>
                    <a:bodyPr/>
                    <a:lstStyle/>
                    <a:p>
                      <a:pPr algn="l" fontAlgn="ctr"/>
                      <a:r>
                        <a:rPr lang="en-US" sz="1100" u="none" strike="noStrike">
                          <a:effectLst/>
                        </a:rPr>
                        <a:t>City</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City where the vehicle is registered.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88011956"/>
                  </a:ext>
                </a:extLst>
              </a:tr>
              <a:tr h="276588">
                <a:tc>
                  <a:txBody>
                    <a:bodyPr/>
                    <a:lstStyle/>
                    <a:p>
                      <a:pPr algn="l" fontAlgn="ctr"/>
                      <a:r>
                        <a:rPr lang="en-US" sz="1100" u="none" strike="noStrike">
                          <a:effectLst/>
                        </a:rPr>
                        <a:t>State</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State where the vehicle is registered.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6422306"/>
                  </a:ext>
                </a:extLst>
              </a:tr>
              <a:tr h="276588">
                <a:tc>
                  <a:txBody>
                    <a:bodyPr/>
                    <a:lstStyle/>
                    <a:p>
                      <a:pPr algn="l" fontAlgn="ctr"/>
                      <a:r>
                        <a:rPr lang="en-US" sz="1100" u="none" strike="noStrike" dirty="0">
                          <a:effectLst/>
                        </a:rPr>
                        <a:t>Postal Code</a:t>
                      </a:r>
                      <a:endParaRPr lang="en-US" sz="11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dirty="0">
                          <a:effectLst/>
                        </a:rPr>
                        <a:t>Postal code of the vehicle's registration location.</a:t>
                      </a:r>
                      <a:endParaRPr lang="en-US"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String/Int</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02998254"/>
                  </a:ext>
                </a:extLst>
              </a:tr>
              <a:tr h="276588">
                <a:tc>
                  <a:txBody>
                    <a:bodyPr/>
                    <a:lstStyle/>
                    <a:p>
                      <a:pPr algn="l" fontAlgn="ctr"/>
                      <a:r>
                        <a:rPr lang="en-US" sz="1100" u="none" strike="noStrike">
                          <a:effectLst/>
                        </a:rPr>
                        <a:t>Model Year</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Manufacturing year of the vehicle.</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Integer</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09769049"/>
                  </a:ext>
                </a:extLst>
              </a:tr>
              <a:tr h="276588">
                <a:tc>
                  <a:txBody>
                    <a:bodyPr/>
                    <a:lstStyle/>
                    <a:p>
                      <a:pPr algn="l" fontAlgn="ctr"/>
                      <a:r>
                        <a:rPr lang="en-US" sz="1100" u="none" strike="noStrike" dirty="0">
                          <a:effectLst/>
                        </a:rPr>
                        <a:t>Make</a:t>
                      </a:r>
                      <a:endParaRPr lang="en-US" sz="11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Manufacturer or brand of the vehicle (e.g., Ford, Tesla).</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26489403"/>
                  </a:ext>
                </a:extLst>
              </a:tr>
              <a:tr h="276588">
                <a:tc>
                  <a:txBody>
                    <a:bodyPr/>
                    <a:lstStyle/>
                    <a:p>
                      <a:pPr algn="l" fontAlgn="ctr"/>
                      <a:r>
                        <a:rPr lang="en-US" sz="1100" u="none" strike="noStrike">
                          <a:effectLst/>
                        </a:rPr>
                        <a:t>Model</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Specific model of the vehicle (e.g., Model S, F-150).</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04376895"/>
                  </a:ext>
                </a:extLst>
              </a:tr>
              <a:tr h="276588">
                <a:tc>
                  <a:txBody>
                    <a:bodyPr/>
                    <a:lstStyle/>
                    <a:p>
                      <a:pPr algn="l" fontAlgn="ctr"/>
                      <a:r>
                        <a:rPr lang="en-US" sz="1100" u="none" strike="noStrike">
                          <a:effectLst/>
                        </a:rPr>
                        <a:t>Electric Vehicle Type</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Type of electric vehicle (e.g., Battery Electric Vehicle, Plug-in Hybrid).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70637994"/>
                  </a:ext>
                </a:extLst>
              </a:tr>
              <a:tr h="500624">
                <a:tc>
                  <a:txBody>
                    <a:bodyPr/>
                    <a:lstStyle/>
                    <a:p>
                      <a:pPr algn="l" fontAlgn="ctr"/>
                      <a:r>
                        <a:rPr lang="en-US" sz="1100" u="none" strike="noStrike">
                          <a:effectLst/>
                        </a:rPr>
                        <a:t>Clean Alternative Fuel Vehicle (CAFV) Eligibility</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Indicates whether the vehicle qualifies for clean alternative fuel incentives.</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61249941"/>
                  </a:ext>
                </a:extLst>
              </a:tr>
              <a:tr h="276588">
                <a:tc>
                  <a:txBody>
                    <a:bodyPr/>
                    <a:lstStyle/>
                    <a:p>
                      <a:pPr algn="l" fontAlgn="ctr"/>
                      <a:r>
                        <a:rPr lang="en-US" sz="1100" u="none" strike="noStrike">
                          <a:effectLst/>
                        </a:rPr>
                        <a:t>Electric Range</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Maximum distance the vehicle can travel on a single charge (in miles).</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Integer</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58360529"/>
                  </a:ext>
                </a:extLst>
              </a:tr>
              <a:tr h="276588">
                <a:tc>
                  <a:txBody>
                    <a:bodyPr/>
                    <a:lstStyle/>
                    <a:p>
                      <a:pPr algn="l" fontAlgn="ctr"/>
                      <a:r>
                        <a:rPr lang="en-US" sz="1100" u="none" strike="noStrike">
                          <a:effectLst/>
                        </a:rPr>
                        <a:t>Base MSRP</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Manufacturer's suggested retail price of the vehicle in USD.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Float</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07301136"/>
                  </a:ext>
                </a:extLst>
              </a:tr>
              <a:tr h="276588">
                <a:tc>
                  <a:txBody>
                    <a:bodyPr/>
                    <a:lstStyle/>
                    <a:p>
                      <a:pPr algn="l" fontAlgn="ctr"/>
                      <a:r>
                        <a:rPr lang="en-US" sz="1100" u="none" strike="noStrike">
                          <a:effectLst/>
                        </a:rPr>
                        <a:t>Legislative District</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Legislative district where the vehicle is registered.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String/Int</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05058402"/>
                  </a:ext>
                </a:extLst>
              </a:tr>
              <a:tr h="276588">
                <a:tc>
                  <a:txBody>
                    <a:bodyPr/>
                    <a:lstStyle/>
                    <a:p>
                      <a:pPr algn="l" fontAlgn="ctr"/>
                      <a:r>
                        <a:rPr lang="en-US" sz="1100" u="none" strike="noStrike">
                          <a:effectLst/>
                        </a:rPr>
                        <a:t>DOL Vehicle ID</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Unique identifier assigned by the Department of Licensing (DOL).</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54411386"/>
                  </a:ext>
                </a:extLst>
              </a:tr>
              <a:tr h="276588">
                <a:tc>
                  <a:txBody>
                    <a:bodyPr/>
                    <a:lstStyle/>
                    <a:p>
                      <a:pPr algn="l" fontAlgn="ctr"/>
                      <a:r>
                        <a:rPr lang="en-US" sz="1100" u="none" strike="noStrike">
                          <a:effectLst/>
                        </a:rPr>
                        <a:t>Vehicle Location</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Location or facility where the vehicle is typically stationed.</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85946186"/>
                  </a:ext>
                </a:extLst>
              </a:tr>
              <a:tr h="276588">
                <a:tc>
                  <a:txBody>
                    <a:bodyPr/>
                    <a:lstStyle/>
                    <a:p>
                      <a:pPr algn="l" fontAlgn="ctr"/>
                      <a:r>
                        <a:rPr lang="en-US" sz="1100" u="none" strike="noStrike">
                          <a:effectLst/>
                        </a:rPr>
                        <a:t>Electric Utility</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Utility provider for electric vehicle charging.</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String</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95465007"/>
                  </a:ext>
                </a:extLst>
              </a:tr>
              <a:tr h="276588">
                <a:tc>
                  <a:txBody>
                    <a:bodyPr/>
                    <a:lstStyle/>
                    <a:p>
                      <a:pPr algn="l" fontAlgn="ctr"/>
                      <a:r>
                        <a:rPr lang="en-US" sz="1100" u="none" strike="noStrike">
                          <a:effectLst/>
                        </a:rPr>
                        <a:t>2020 Census Tract</a:t>
                      </a:r>
                      <a:endParaRPr lang="en-US"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a:effectLst/>
                        </a:rPr>
                        <a:t>Census tract for demographic and geographic data as of the 2020 census.</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100" u="none" strike="noStrike" dirty="0">
                          <a:effectLst/>
                        </a:rPr>
                        <a:t>String/Int</a:t>
                      </a:r>
                      <a:endParaRPr lang="en-US" sz="11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69553200"/>
                  </a:ext>
                </a:extLst>
              </a:tr>
            </a:tbl>
          </a:graphicData>
        </a:graphic>
      </p:graphicFrame>
    </p:spTree>
    <p:extLst>
      <p:ext uri="{BB962C8B-B14F-4D97-AF65-F5344CB8AC3E}">
        <p14:creationId xmlns:p14="http://schemas.microsoft.com/office/powerpoint/2010/main" val="208902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a:extLst>
            <a:ext uri="{FF2B5EF4-FFF2-40B4-BE49-F238E27FC236}">
              <a16:creationId xmlns:a16="http://schemas.microsoft.com/office/drawing/2014/main" id="{89F87C31-E44F-10C8-5226-118B89E14B3F}"/>
            </a:ext>
          </a:extLst>
        </p:cNvPr>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120D4145-4285-9610-C6D3-6B7514CA10CF}"/>
              </a:ext>
            </a:extLst>
          </p:cNvPr>
          <p:cNvSpPr/>
          <p:nvPr/>
        </p:nvSpPr>
        <p:spPr>
          <a:xfrm>
            <a:off x="3835557" y="3429000"/>
            <a:ext cx="1766918" cy="30257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8F5BF9B1-8534-585F-FD18-931D17AFEC01}"/>
              </a:ext>
            </a:extLst>
          </p:cNvPr>
          <p:cNvSpPr/>
          <p:nvPr/>
        </p:nvSpPr>
        <p:spPr>
          <a:xfrm>
            <a:off x="6909184" y="3415410"/>
            <a:ext cx="1766918" cy="30257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Rounded Corners 33">
            <a:extLst>
              <a:ext uri="{FF2B5EF4-FFF2-40B4-BE49-F238E27FC236}">
                <a16:creationId xmlns:a16="http://schemas.microsoft.com/office/drawing/2014/main" id="{CA50C5F5-1396-1D81-B183-08848CB694BC}"/>
              </a:ext>
            </a:extLst>
          </p:cNvPr>
          <p:cNvSpPr/>
          <p:nvPr/>
        </p:nvSpPr>
        <p:spPr>
          <a:xfrm>
            <a:off x="10174372" y="3318587"/>
            <a:ext cx="1766918" cy="30257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E5742C9-0E77-41C0-8FF8-D88D943BB1C8}"/>
              </a:ext>
            </a:extLst>
          </p:cNvPr>
          <p:cNvPicPr>
            <a:picLocks noChangeAspect="1"/>
          </p:cNvPicPr>
          <p:nvPr/>
        </p:nvPicPr>
        <p:blipFill>
          <a:blip r:embed="rId2"/>
          <a:stretch>
            <a:fillRect/>
          </a:stretch>
        </p:blipFill>
        <p:spPr>
          <a:xfrm>
            <a:off x="11004770" y="149780"/>
            <a:ext cx="966630" cy="501727"/>
          </a:xfrm>
          <a:prstGeom prst="rect">
            <a:avLst/>
          </a:prstGeom>
        </p:spPr>
      </p:pic>
      <p:graphicFrame>
        <p:nvGraphicFramePr>
          <p:cNvPr id="2" name="Diagram 1">
            <a:extLst>
              <a:ext uri="{FF2B5EF4-FFF2-40B4-BE49-F238E27FC236}">
                <a16:creationId xmlns:a16="http://schemas.microsoft.com/office/drawing/2014/main" id="{42CAA857-3FB1-160E-300B-D7B3CACD4C5A}"/>
              </a:ext>
            </a:extLst>
          </p:cNvPr>
          <p:cNvGraphicFramePr/>
          <p:nvPr>
            <p:extLst>
              <p:ext uri="{D42A27DB-BD31-4B8C-83A1-F6EECF244321}">
                <p14:modId xmlns:p14="http://schemas.microsoft.com/office/powerpoint/2010/main" val="3232168429"/>
              </p:ext>
            </p:extLst>
          </p:nvPr>
        </p:nvGraphicFramePr>
        <p:xfrm>
          <a:off x="322694" y="1278193"/>
          <a:ext cx="11648705" cy="1511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Research with solid fill">
            <a:extLst>
              <a:ext uri="{FF2B5EF4-FFF2-40B4-BE49-F238E27FC236}">
                <a16:creationId xmlns:a16="http://schemas.microsoft.com/office/drawing/2014/main" id="{3E6A2146-2EE1-A772-3D87-9FA5AD6E6A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6748" y="2737173"/>
            <a:ext cx="594852" cy="553065"/>
          </a:xfrm>
          <a:prstGeom prst="rect">
            <a:avLst/>
          </a:prstGeom>
        </p:spPr>
      </p:pic>
      <p:sp>
        <p:nvSpPr>
          <p:cNvPr id="5" name="Rectangle: Rounded Corners 4">
            <a:extLst>
              <a:ext uri="{FF2B5EF4-FFF2-40B4-BE49-F238E27FC236}">
                <a16:creationId xmlns:a16="http://schemas.microsoft.com/office/drawing/2014/main" id="{A3CA940B-E78F-8553-B62B-78CD37595B03}"/>
              </a:ext>
            </a:extLst>
          </p:cNvPr>
          <p:cNvSpPr/>
          <p:nvPr/>
        </p:nvSpPr>
        <p:spPr>
          <a:xfrm>
            <a:off x="530859" y="3415410"/>
            <a:ext cx="1766918" cy="30257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3C2DCCD-DFEA-D42E-3655-79FC850F6C48}"/>
              </a:ext>
            </a:extLst>
          </p:cNvPr>
          <p:cNvSpPr txBox="1"/>
          <p:nvPr/>
        </p:nvSpPr>
        <p:spPr>
          <a:xfrm>
            <a:off x="3971761" y="3704318"/>
            <a:ext cx="1502896" cy="280076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Handling Missing Values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Removing Duplicates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Handling Outliers</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Graphic 14" descr="Folder Search with solid fill">
            <a:extLst>
              <a:ext uri="{FF2B5EF4-FFF2-40B4-BE49-F238E27FC236}">
                <a16:creationId xmlns:a16="http://schemas.microsoft.com/office/drawing/2014/main" id="{AE025C46-4820-1975-B8EA-CF533E4139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14285" y="2731321"/>
            <a:ext cx="678425" cy="553065"/>
          </a:xfrm>
          <a:prstGeom prst="rect">
            <a:avLst/>
          </a:prstGeom>
        </p:spPr>
      </p:pic>
      <p:sp>
        <p:nvSpPr>
          <p:cNvPr id="21" name="TextBox 20">
            <a:extLst>
              <a:ext uri="{FF2B5EF4-FFF2-40B4-BE49-F238E27FC236}">
                <a16:creationId xmlns:a16="http://schemas.microsoft.com/office/drawing/2014/main" id="{B563F842-DB0C-73F1-1D9F-A1AB82C7371B}"/>
              </a:ext>
            </a:extLst>
          </p:cNvPr>
          <p:cNvSpPr txBox="1"/>
          <p:nvPr/>
        </p:nvSpPr>
        <p:spPr>
          <a:xfrm>
            <a:off x="546091" y="3704318"/>
            <a:ext cx="1736454" cy="2308324"/>
          </a:xfrm>
          <a:prstGeom prst="rect">
            <a:avLst/>
          </a:prstGeom>
          <a:noFill/>
        </p:spPr>
        <p:txBody>
          <a:bodyPr wrap="square" rtlCol="0">
            <a:spAutoFit/>
          </a:bodyPr>
          <a:lstStyle/>
          <a:p>
            <a:pPr marL="283464" marR="0" lvl="0" indent="-283464" algn="l" defTabSz="457200" rtl="0" eaLnBrk="1" fontAlgn="auto" latinLnBrk="0" hangingPunct="1">
              <a:lnSpc>
                <a:spcPct val="100000"/>
              </a:lnSpc>
              <a:spcBef>
                <a:spcPts val="0"/>
              </a:spcBef>
              <a:spcAft>
                <a:spcPts val="0"/>
              </a:spcAft>
              <a:buClrTx/>
              <a:buSzPts val="1800"/>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Exploring Data Structure</a:t>
            </a:r>
          </a:p>
          <a:p>
            <a:pPr marL="0" marR="0" lvl="0" indent="0" algn="l" defTabSz="457200" rtl="0" eaLnBrk="1" fontAlgn="auto" latinLnBrk="0" hangingPunct="1">
              <a:lnSpc>
                <a:spcPct val="100000"/>
              </a:lnSpc>
              <a:spcBef>
                <a:spcPts val="0"/>
              </a:spcBef>
              <a:spcAft>
                <a:spcPts val="0"/>
              </a:spcAft>
              <a:buClrTx/>
              <a:buSzPts val="1800"/>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Exploring Data Types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Analysing Value Distributions</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5BBD128F-5AC2-BAF7-9D50-99693FE6B362}"/>
              </a:ext>
            </a:extLst>
          </p:cNvPr>
          <p:cNvSpPr txBox="1"/>
          <p:nvPr/>
        </p:nvSpPr>
        <p:spPr>
          <a:xfrm>
            <a:off x="6961608" y="3621938"/>
            <a:ext cx="1747684" cy="280076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Descriptive Statistics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Visualizations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Correlation Analysis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Outliers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Graphic 25" descr="Statistics with solid fill">
            <a:extLst>
              <a:ext uri="{FF2B5EF4-FFF2-40B4-BE49-F238E27FC236}">
                <a16:creationId xmlns:a16="http://schemas.microsoft.com/office/drawing/2014/main" id="{71E978C9-1BE8-4ECB-C0C6-98FEDC8A72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06642" y="2763276"/>
            <a:ext cx="489154" cy="489154"/>
          </a:xfrm>
          <a:prstGeom prst="rect">
            <a:avLst/>
          </a:prstGeom>
        </p:spPr>
      </p:pic>
      <p:sp>
        <p:nvSpPr>
          <p:cNvPr id="28" name="TextBox 27">
            <a:extLst>
              <a:ext uri="{FF2B5EF4-FFF2-40B4-BE49-F238E27FC236}">
                <a16:creationId xmlns:a16="http://schemas.microsoft.com/office/drawing/2014/main" id="{C33426BE-140E-DF57-E471-85196669E076}"/>
              </a:ext>
            </a:extLst>
          </p:cNvPr>
          <p:cNvSpPr txBox="1"/>
          <p:nvPr/>
        </p:nvSpPr>
        <p:spPr>
          <a:xfrm>
            <a:off x="10235300" y="3621938"/>
            <a:ext cx="1645061" cy="280076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Encoding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dirty="0">
              <a:solidFill>
                <a:prstClr val="black"/>
              </a:solidFill>
              <a:latin typeface="Calibri" panose="020F0502020204030204"/>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Feature selection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Feature Importance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Visualizing</a:t>
            </a: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 name="Graphic 35" descr="Illustrator with solid fill">
            <a:extLst>
              <a:ext uri="{FF2B5EF4-FFF2-40B4-BE49-F238E27FC236}">
                <a16:creationId xmlns:a16="http://schemas.microsoft.com/office/drawing/2014/main" id="{0DE00B02-F13F-4E41-2D57-EAB7AD57135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696897" y="2746625"/>
            <a:ext cx="615746" cy="615746"/>
          </a:xfrm>
          <a:prstGeom prst="rect">
            <a:avLst/>
          </a:prstGeom>
        </p:spPr>
      </p:pic>
      <p:sp>
        <p:nvSpPr>
          <p:cNvPr id="3" name="TextBox 2">
            <a:extLst>
              <a:ext uri="{FF2B5EF4-FFF2-40B4-BE49-F238E27FC236}">
                <a16:creationId xmlns:a16="http://schemas.microsoft.com/office/drawing/2014/main" id="{A46B6DA3-558E-83DA-83CC-50A86853A727}"/>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02122"/>
                </a:solidFill>
                <a:effectLst/>
                <a:uLnTx/>
                <a:uFillTx/>
                <a:latin typeface="Lato" panose="020F0502020204030203" pitchFamily="34" charset="0"/>
                <a:ea typeface="+mn-ea"/>
                <a:cs typeface="+mn-cs"/>
              </a:rPr>
              <a:t>Architecture/Methodology</a:t>
            </a:r>
          </a:p>
        </p:txBody>
      </p:sp>
    </p:spTree>
    <p:extLst>
      <p:ext uri="{BB962C8B-B14F-4D97-AF65-F5344CB8AC3E}">
        <p14:creationId xmlns:p14="http://schemas.microsoft.com/office/powerpoint/2010/main" val="11545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a:extLst>
            <a:ext uri="{FF2B5EF4-FFF2-40B4-BE49-F238E27FC236}">
              <a16:creationId xmlns:a16="http://schemas.microsoft.com/office/drawing/2014/main" id="{89F87C31-E44F-10C8-5226-118B89E14B3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E5742C9-0E77-41C0-8FF8-D88D943BB1C8}"/>
              </a:ext>
            </a:extLst>
          </p:cNvPr>
          <p:cNvPicPr>
            <a:picLocks noChangeAspect="1"/>
          </p:cNvPicPr>
          <p:nvPr/>
        </p:nvPicPr>
        <p:blipFill>
          <a:blip r:embed="rId2"/>
          <a:stretch>
            <a:fillRect/>
          </a:stretch>
        </p:blipFill>
        <p:spPr>
          <a:xfrm>
            <a:off x="11004770" y="149780"/>
            <a:ext cx="966630" cy="501727"/>
          </a:xfrm>
          <a:prstGeom prst="rect">
            <a:avLst/>
          </a:prstGeom>
        </p:spPr>
      </p:pic>
      <p:sp>
        <p:nvSpPr>
          <p:cNvPr id="5" name="Content Placeholder 3">
            <a:extLst>
              <a:ext uri="{FF2B5EF4-FFF2-40B4-BE49-F238E27FC236}">
                <a16:creationId xmlns:a16="http://schemas.microsoft.com/office/drawing/2014/main" id="{2F3F61EA-175D-95F9-7A25-3B5B498ACA67}"/>
              </a:ext>
            </a:extLst>
          </p:cNvPr>
          <p:cNvSpPr txBox="1">
            <a:spLocks/>
          </p:cNvSpPr>
          <p:nvPr/>
        </p:nvSpPr>
        <p:spPr>
          <a:xfrm>
            <a:off x="570440" y="1091253"/>
            <a:ext cx="5151629" cy="33149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Interpolation (For Imputation)</a:t>
            </a:r>
          </a:p>
          <a:p>
            <a:pPr marL="0" indent="0">
              <a:buFont typeface="Arial" panose="020B0604020202020204" pitchFamily="34" charset="0"/>
              <a:buNone/>
            </a:pPr>
            <a:r>
              <a:rPr lang="en-IN" sz="2000" b="1" dirty="0"/>
              <a:t>Interpolation</a:t>
            </a:r>
            <a:r>
              <a:rPr lang="en-IN" sz="2000" dirty="0"/>
              <a:t> has several types, </a:t>
            </a:r>
            <a:r>
              <a:rPr lang="en-US" sz="2000" dirty="0"/>
              <a:t>Linear interpolation is the simplest form of interpolation, connecting two known points with a straight line and estimating the values between them.</a:t>
            </a:r>
          </a:p>
          <a:p>
            <a:pPr marL="0" indent="0">
              <a:buFont typeface="Arial" panose="020B0604020202020204" pitchFamily="34" charset="0"/>
              <a:buNone/>
            </a:pPr>
            <a:r>
              <a:rPr lang="en-IN" sz="2000" dirty="0"/>
              <a:t>y = y₁ + (x - x₁) × [(y₂ - y₁) / (x₂ - x₁)]</a:t>
            </a:r>
            <a:endParaRPr lang="en-US" sz="2000" dirty="0"/>
          </a:p>
          <a:p>
            <a:pPr marL="0" indent="0">
              <a:buNone/>
            </a:pPr>
            <a:endParaRPr lang="en-IN" sz="2000" dirty="0"/>
          </a:p>
        </p:txBody>
      </p:sp>
      <p:sp>
        <p:nvSpPr>
          <p:cNvPr id="6" name="Content Placeholder 8">
            <a:extLst>
              <a:ext uri="{FF2B5EF4-FFF2-40B4-BE49-F238E27FC236}">
                <a16:creationId xmlns:a16="http://schemas.microsoft.com/office/drawing/2014/main" id="{F5A0D526-A2BB-1ECA-98F6-7E0B3C57ABBB}"/>
              </a:ext>
            </a:extLst>
          </p:cNvPr>
          <p:cNvSpPr txBox="1">
            <a:spLocks/>
          </p:cNvSpPr>
          <p:nvPr/>
        </p:nvSpPr>
        <p:spPr>
          <a:xfrm>
            <a:off x="6715186" y="1091253"/>
            <a:ext cx="4606406" cy="34112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u="sng" dirty="0"/>
              <a:t>Pearson Correlation</a:t>
            </a:r>
          </a:p>
          <a:p>
            <a:pPr marL="0" indent="0">
              <a:buFont typeface="Arial" panose="020B0604020202020204" pitchFamily="34" charset="0"/>
              <a:buNone/>
            </a:pPr>
            <a:r>
              <a:rPr lang="en-US" sz="2000" b="1" dirty="0"/>
              <a:t>Pearson correlation</a:t>
            </a:r>
            <a:r>
              <a:rPr lang="en-US" sz="2000" dirty="0"/>
              <a:t> is a statistical measure that quantifies the linear relationship between two continuous variables. It assesses how strongly two variables are linearly related.</a:t>
            </a:r>
          </a:p>
          <a:p>
            <a:pPr marL="0" indent="0">
              <a:buFont typeface="Arial" panose="020B0604020202020204" pitchFamily="34" charset="0"/>
              <a:buNone/>
            </a:pPr>
            <a:r>
              <a:rPr lang="en-IN" sz="2000" dirty="0"/>
              <a:t>r = </a:t>
            </a:r>
            <a:r>
              <a:rPr lang="el-GR" sz="2000" dirty="0"/>
              <a:t>Σ(</a:t>
            </a:r>
            <a:r>
              <a:rPr lang="en-IN" sz="2000" dirty="0"/>
              <a:t>Xᵢ - X̄)(Yᵢ - Ȳ) / [√</a:t>
            </a:r>
            <a:r>
              <a:rPr lang="el-GR" sz="2000" dirty="0"/>
              <a:t>Σ(</a:t>
            </a:r>
            <a:r>
              <a:rPr lang="en-IN" sz="2000" dirty="0"/>
              <a:t>Xᵢ - X̄)² * √</a:t>
            </a:r>
            <a:r>
              <a:rPr lang="el-GR" sz="2000" dirty="0"/>
              <a:t>Σ(</a:t>
            </a:r>
            <a:r>
              <a:rPr lang="en-IN" sz="2000" dirty="0"/>
              <a:t>Yᵢ - Ȳ)²]</a:t>
            </a:r>
            <a:endParaRPr lang="en-IN" sz="2000" u="sng" dirty="0"/>
          </a:p>
        </p:txBody>
      </p:sp>
      <p:pic>
        <p:nvPicPr>
          <p:cNvPr id="1026" name="Picture 2" descr="Linear interpolation — Tutorials on imaging, computing and mathematics">
            <a:extLst>
              <a:ext uri="{FF2B5EF4-FFF2-40B4-BE49-F238E27FC236}">
                <a16:creationId xmlns:a16="http://schemas.microsoft.com/office/drawing/2014/main" id="{15BBEEA7-0DA3-B1BC-0C86-B9786BBDE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0" y="4736954"/>
            <a:ext cx="3922776" cy="1808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C2049D2-2A52-2C35-41FD-C422BFA25B96}"/>
              </a:ext>
            </a:extLst>
          </p:cNvPr>
          <p:cNvPicPr>
            <a:picLocks noChangeAspect="1"/>
          </p:cNvPicPr>
          <p:nvPr/>
        </p:nvPicPr>
        <p:blipFill>
          <a:blip r:embed="rId4"/>
          <a:stretch>
            <a:fillRect/>
          </a:stretch>
        </p:blipFill>
        <p:spPr>
          <a:xfrm>
            <a:off x="7081994" y="4736954"/>
            <a:ext cx="3922776" cy="1808824"/>
          </a:xfrm>
          <a:prstGeom prst="rect">
            <a:avLst/>
          </a:prstGeom>
        </p:spPr>
      </p:pic>
      <p:sp>
        <p:nvSpPr>
          <p:cNvPr id="11" name="TextBox 10">
            <a:extLst>
              <a:ext uri="{FF2B5EF4-FFF2-40B4-BE49-F238E27FC236}">
                <a16:creationId xmlns:a16="http://schemas.microsoft.com/office/drawing/2014/main" id="{F5A839EF-9898-3ACB-E51A-DE3250E0621E}"/>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02122"/>
                </a:solidFill>
                <a:effectLst/>
                <a:uLnTx/>
                <a:uFillTx/>
                <a:latin typeface="Lato" panose="020F0502020204030203" pitchFamily="34" charset="0"/>
                <a:ea typeface="+mn-ea"/>
                <a:cs typeface="+mn-cs"/>
              </a:rPr>
              <a:t>Architecture/Methodology</a:t>
            </a:r>
          </a:p>
        </p:txBody>
      </p:sp>
    </p:spTree>
    <p:extLst>
      <p:ext uri="{BB962C8B-B14F-4D97-AF65-F5344CB8AC3E}">
        <p14:creationId xmlns:p14="http://schemas.microsoft.com/office/powerpoint/2010/main" val="24384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a:extLst>
            <a:ext uri="{FF2B5EF4-FFF2-40B4-BE49-F238E27FC236}">
              <a16:creationId xmlns:a16="http://schemas.microsoft.com/office/drawing/2014/main" id="{89F87C31-E44F-10C8-5226-118B89E14B3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E5742C9-0E77-41C0-8FF8-D88D943BB1C8}"/>
              </a:ext>
            </a:extLst>
          </p:cNvPr>
          <p:cNvPicPr>
            <a:picLocks noChangeAspect="1"/>
          </p:cNvPicPr>
          <p:nvPr/>
        </p:nvPicPr>
        <p:blipFill>
          <a:blip r:embed="rId2"/>
          <a:stretch>
            <a:fillRect/>
          </a:stretch>
        </p:blipFill>
        <p:spPr>
          <a:xfrm>
            <a:off x="11004770" y="149780"/>
            <a:ext cx="966630" cy="501727"/>
          </a:xfrm>
          <a:prstGeom prst="rect">
            <a:avLst/>
          </a:prstGeom>
        </p:spPr>
      </p:pic>
      <p:sp>
        <p:nvSpPr>
          <p:cNvPr id="3" name="Content Placeholder 3">
            <a:extLst>
              <a:ext uri="{FF2B5EF4-FFF2-40B4-BE49-F238E27FC236}">
                <a16:creationId xmlns:a16="http://schemas.microsoft.com/office/drawing/2014/main" id="{F782D015-1A03-3E4E-538D-B81401F8923E}"/>
              </a:ext>
            </a:extLst>
          </p:cNvPr>
          <p:cNvSpPr txBox="1">
            <a:spLocks/>
          </p:cNvSpPr>
          <p:nvPr/>
        </p:nvSpPr>
        <p:spPr>
          <a:xfrm>
            <a:off x="506244" y="1195995"/>
            <a:ext cx="5589756" cy="399779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latin typeface="Arial" panose="020B0604020202020204" pitchFamily="34" charset="0"/>
                <a:cs typeface="Arial" panose="020B0604020202020204" pitchFamily="34" charset="0"/>
              </a:rPr>
              <a:t>Random Forest</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Random Forest is an ensemble of decision trees, and as it builds each tree, it assesses which features best split the data. By averaging the importance of each feature across all trees, Random Forest produces a feature importance score. This score indicates how useful each feature is in predicting the target variable. These importance scores can be used to rank features, allowing you to identify the most relevant features for the model, which helps in dimensionality reduction.</a:t>
            </a:r>
          </a:p>
          <a:p>
            <a:pPr marL="457200" lvl="1"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Where </a:t>
            </a:r>
            <a:r>
              <a:rPr lang="en-US" sz="1800" b="1"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is the number of trees in the forest, and </a:t>
            </a:r>
            <a:r>
              <a:rPr lang="en-US" sz="1800" b="1" dirty="0">
                <a:latin typeface="Arial" panose="020B0604020202020204" pitchFamily="34" charset="0"/>
                <a:cs typeface="Arial" panose="020B0604020202020204" pitchFamily="34" charset="0"/>
              </a:rPr>
              <a:t>fᵢ(x)</a:t>
            </a:r>
            <a:r>
              <a:rPr lang="en-US" sz="1800" dirty="0">
                <a:latin typeface="Arial" panose="020B0604020202020204" pitchFamily="34" charset="0"/>
                <a:cs typeface="Arial" panose="020B0604020202020204" pitchFamily="34" charset="0"/>
              </a:rPr>
              <a:t> represents the prediction of the </a:t>
            </a:r>
            <a:r>
              <a:rPr lang="en-US" sz="1800" b="1" dirty="0" err="1">
                <a:latin typeface="Arial" panose="020B0604020202020204" pitchFamily="34" charset="0"/>
                <a:cs typeface="Arial" panose="020B0604020202020204" pitchFamily="34" charset="0"/>
              </a:rPr>
              <a:t>i-th</a:t>
            </a:r>
            <a:r>
              <a:rPr lang="en-US" sz="1800" dirty="0">
                <a:latin typeface="Arial" panose="020B0604020202020204" pitchFamily="34" charset="0"/>
                <a:cs typeface="Arial" panose="020B0604020202020204" pitchFamily="34" charset="0"/>
              </a:rPr>
              <a:t> tree</a:t>
            </a:r>
          </a:p>
        </p:txBody>
      </p:sp>
      <p:pic>
        <p:nvPicPr>
          <p:cNvPr id="2050" name="Picture 2" descr="The Complete Guide to Random Forests: Part 2 | by Rowan Curry | Medium">
            <a:extLst>
              <a:ext uri="{FF2B5EF4-FFF2-40B4-BE49-F238E27FC236}">
                <a16:creationId xmlns:a16="http://schemas.microsoft.com/office/drawing/2014/main" id="{A9CFD688-5B99-7539-44D1-03E4AB158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358" y="1538084"/>
            <a:ext cx="5548042" cy="3781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C9BACF-D686-FE2B-A9CF-81F048729164}"/>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02122"/>
                </a:solidFill>
                <a:effectLst/>
                <a:uLnTx/>
                <a:uFillTx/>
                <a:latin typeface="Arial" panose="020B0604020202020204" pitchFamily="34" charset="0"/>
                <a:cs typeface="Arial" panose="020B0604020202020204" pitchFamily="34" charset="0"/>
              </a:rPr>
              <a:t>Architecture/Methodology</a:t>
            </a:r>
          </a:p>
        </p:txBody>
      </p:sp>
    </p:spTree>
    <p:extLst>
      <p:ext uri="{BB962C8B-B14F-4D97-AF65-F5344CB8AC3E}">
        <p14:creationId xmlns:p14="http://schemas.microsoft.com/office/powerpoint/2010/main" val="25391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95A78C-A83B-9286-F680-5E2EFD2A62C6}"/>
              </a:ext>
            </a:extLst>
          </p:cNvPr>
          <p:cNvSpPr/>
          <p:nvPr/>
        </p:nvSpPr>
        <p:spPr>
          <a:xfrm>
            <a:off x="485775" y="4610100"/>
            <a:ext cx="11023043" cy="21097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pic>
        <p:nvPicPr>
          <p:cNvPr id="10" name="Picture 9">
            <a:extLst>
              <a:ext uri="{FF2B5EF4-FFF2-40B4-BE49-F238E27FC236}">
                <a16:creationId xmlns:a16="http://schemas.microsoft.com/office/drawing/2014/main" id="{0056C766-0436-0359-225F-440ECCB92D6B}"/>
              </a:ext>
            </a:extLst>
          </p:cNvPr>
          <p:cNvPicPr>
            <a:picLocks noChangeAspect="1"/>
          </p:cNvPicPr>
          <p:nvPr/>
        </p:nvPicPr>
        <p:blipFill rotWithShape="1">
          <a:blip r:embed="rId3"/>
          <a:srcRect r="53287"/>
          <a:stretch/>
        </p:blipFill>
        <p:spPr>
          <a:xfrm>
            <a:off x="4933783" y="710929"/>
            <a:ext cx="2845118" cy="2214795"/>
          </a:xfrm>
          <a:prstGeom prst="rect">
            <a:avLst/>
          </a:prstGeom>
        </p:spPr>
      </p:pic>
      <p:pic>
        <p:nvPicPr>
          <p:cNvPr id="15" name="Picture 14">
            <a:extLst>
              <a:ext uri="{FF2B5EF4-FFF2-40B4-BE49-F238E27FC236}">
                <a16:creationId xmlns:a16="http://schemas.microsoft.com/office/drawing/2014/main" id="{B93FAF94-7605-2961-06A0-D01447DB5047}"/>
              </a:ext>
            </a:extLst>
          </p:cNvPr>
          <p:cNvPicPr>
            <a:picLocks noChangeAspect="1"/>
          </p:cNvPicPr>
          <p:nvPr/>
        </p:nvPicPr>
        <p:blipFill rotWithShape="1">
          <a:blip r:embed="rId4"/>
          <a:srcRect r="11081" b="23194"/>
          <a:stretch/>
        </p:blipFill>
        <p:spPr>
          <a:xfrm>
            <a:off x="7998151" y="713204"/>
            <a:ext cx="3973249" cy="2212520"/>
          </a:xfrm>
          <a:prstGeom prst="rect">
            <a:avLst/>
          </a:prstGeom>
        </p:spPr>
      </p:pic>
      <p:pic>
        <p:nvPicPr>
          <p:cNvPr id="19" name="Picture 18">
            <a:extLst>
              <a:ext uri="{FF2B5EF4-FFF2-40B4-BE49-F238E27FC236}">
                <a16:creationId xmlns:a16="http://schemas.microsoft.com/office/drawing/2014/main" id="{4FA8F07F-C582-0BEE-C31D-144CDAD63835}"/>
              </a:ext>
            </a:extLst>
          </p:cNvPr>
          <p:cNvPicPr>
            <a:picLocks noChangeAspect="1"/>
          </p:cNvPicPr>
          <p:nvPr/>
        </p:nvPicPr>
        <p:blipFill>
          <a:blip r:embed="rId5"/>
          <a:stretch>
            <a:fillRect/>
          </a:stretch>
        </p:blipFill>
        <p:spPr>
          <a:xfrm>
            <a:off x="145349" y="710929"/>
            <a:ext cx="4472212" cy="2214795"/>
          </a:xfrm>
          <a:prstGeom prst="rect">
            <a:avLst/>
          </a:prstGeom>
        </p:spPr>
      </p:pic>
      <p:sp>
        <p:nvSpPr>
          <p:cNvPr id="31" name="TextBox 30">
            <a:extLst>
              <a:ext uri="{FF2B5EF4-FFF2-40B4-BE49-F238E27FC236}">
                <a16:creationId xmlns:a16="http://schemas.microsoft.com/office/drawing/2014/main" id="{6D183DD7-8C76-093D-80A7-ACB7C2843204}"/>
              </a:ext>
            </a:extLst>
          </p:cNvPr>
          <p:cNvSpPr txBox="1"/>
          <p:nvPr/>
        </p:nvSpPr>
        <p:spPr>
          <a:xfrm>
            <a:off x="743708" y="4861960"/>
            <a:ext cx="10704581"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b="1" dirty="0">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DOL Vehicle ID is the most distinctive column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98.4% of Base MSRP values are zero, indicating a significant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56.45% of Electric Range values are zero, contributing to the dataset's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dataset description reveals that both Electric Range and Base MSRP data points are highly skewed. Addressing these imbalances is crucial, as they can distort analysis and lead to inaccurate conclusions.</a:t>
            </a:r>
          </a:p>
        </p:txBody>
      </p:sp>
      <p:sp>
        <p:nvSpPr>
          <p:cNvPr id="5" name="TextBox 4">
            <a:extLst>
              <a:ext uri="{FF2B5EF4-FFF2-40B4-BE49-F238E27FC236}">
                <a16:creationId xmlns:a16="http://schemas.microsoft.com/office/drawing/2014/main" id="{6C8181AA-B20B-49C3-6513-03F3C9FC7D55}"/>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Data Inspection Insights</a:t>
            </a:r>
          </a:p>
        </p:txBody>
      </p:sp>
      <p:pic>
        <p:nvPicPr>
          <p:cNvPr id="6" name="Picture 5">
            <a:extLst>
              <a:ext uri="{FF2B5EF4-FFF2-40B4-BE49-F238E27FC236}">
                <a16:creationId xmlns:a16="http://schemas.microsoft.com/office/drawing/2014/main" id="{FD6EA51D-5C75-64FF-D8B3-1B048AABF63C}"/>
              </a:ext>
            </a:extLst>
          </p:cNvPr>
          <p:cNvPicPr>
            <a:picLocks noChangeAspect="1"/>
          </p:cNvPicPr>
          <p:nvPr/>
        </p:nvPicPr>
        <p:blipFill>
          <a:blip r:embed="rId6"/>
          <a:stretch>
            <a:fillRect/>
          </a:stretch>
        </p:blipFill>
        <p:spPr>
          <a:xfrm>
            <a:off x="2595695" y="3096306"/>
            <a:ext cx="6287377" cy="1343212"/>
          </a:xfrm>
          <a:prstGeom prst="rect">
            <a:avLst/>
          </a:prstGeom>
        </p:spPr>
      </p:pic>
    </p:spTree>
    <p:extLst>
      <p:ext uri="{BB962C8B-B14F-4D97-AF65-F5344CB8AC3E}">
        <p14:creationId xmlns:p14="http://schemas.microsoft.com/office/powerpoint/2010/main" val="156736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2" name="Rectangle: Rounded Corners 1">
            <a:extLst>
              <a:ext uri="{FF2B5EF4-FFF2-40B4-BE49-F238E27FC236}">
                <a16:creationId xmlns:a16="http://schemas.microsoft.com/office/drawing/2014/main" id="{6E720948-3752-CA37-E837-DEEAA1B61F0C}"/>
              </a:ext>
            </a:extLst>
          </p:cNvPr>
          <p:cNvSpPr/>
          <p:nvPr/>
        </p:nvSpPr>
        <p:spPr>
          <a:xfrm>
            <a:off x="485775" y="4610100"/>
            <a:ext cx="11023043" cy="21097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CDFA3F5-A4B4-2406-4000-F332FEE72363}"/>
              </a:ext>
            </a:extLst>
          </p:cNvPr>
          <p:cNvSpPr txBox="1"/>
          <p:nvPr/>
        </p:nvSpPr>
        <p:spPr>
          <a:xfrm>
            <a:off x="743708" y="4861960"/>
            <a:ext cx="10704581"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b="1" dirty="0">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Removing </a:t>
            </a:r>
            <a:r>
              <a:rPr kumimoji="0" lang="en-US" altLang="en-US" sz="1400" i="0" u="none" strike="noStrike" cap="none" normalizeH="0" baseline="0" dirty="0" err="1">
                <a:ln>
                  <a:noFill/>
                </a:ln>
                <a:solidFill>
                  <a:schemeClr val="tx1"/>
                </a:solidFill>
                <a:effectLst/>
                <a:latin typeface="Arial" panose="020B0604020202020204" pitchFamily="34" charset="0"/>
              </a:rPr>
              <a:t>NaN</a:t>
            </a:r>
            <a:r>
              <a:rPr kumimoji="0" lang="en-US" altLang="en-US" sz="1400" i="0" u="none" strike="noStrike" cap="none" normalizeH="0" baseline="0" dirty="0">
                <a:ln>
                  <a:noFill/>
                </a:ln>
                <a:solidFill>
                  <a:schemeClr val="tx1"/>
                </a:solidFill>
                <a:effectLst/>
                <a:latin typeface="Arial" panose="020B0604020202020204" pitchFamily="34" charset="0"/>
              </a:rPr>
              <a:t> values results in a loss of 0.2% of the overall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dataset contains no duplicate columns, leading to no drops in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dataset has been typecasted for consistency and accuracy.</a:t>
            </a:r>
          </a:p>
        </p:txBody>
      </p:sp>
      <p:sp>
        <p:nvSpPr>
          <p:cNvPr id="4" name="TextBox 3">
            <a:extLst>
              <a:ext uri="{FF2B5EF4-FFF2-40B4-BE49-F238E27FC236}">
                <a16:creationId xmlns:a16="http://schemas.microsoft.com/office/drawing/2014/main" id="{AAB16F47-F214-8C97-874B-E5CC8F30A1BA}"/>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Data Cleaning – Dropping Nulls and Typecasting the dataset  </a:t>
            </a:r>
          </a:p>
        </p:txBody>
      </p:sp>
      <p:pic>
        <p:nvPicPr>
          <p:cNvPr id="10" name="Picture 9">
            <a:extLst>
              <a:ext uri="{FF2B5EF4-FFF2-40B4-BE49-F238E27FC236}">
                <a16:creationId xmlns:a16="http://schemas.microsoft.com/office/drawing/2014/main" id="{AB86B7FC-790C-F0AC-2EE8-F3B8BA2B1CDB}"/>
              </a:ext>
            </a:extLst>
          </p:cNvPr>
          <p:cNvPicPr>
            <a:picLocks noChangeAspect="1"/>
          </p:cNvPicPr>
          <p:nvPr/>
        </p:nvPicPr>
        <p:blipFill rotWithShape="1">
          <a:blip r:embed="rId3"/>
          <a:srcRect t="1210" b="1"/>
          <a:stretch/>
        </p:blipFill>
        <p:spPr>
          <a:xfrm>
            <a:off x="485775" y="1057275"/>
            <a:ext cx="6049219" cy="2738631"/>
          </a:xfrm>
          <a:prstGeom prst="rect">
            <a:avLst/>
          </a:prstGeom>
        </p:spPr>
      </p:pic>
      <p:pic>
        <p:nvPicPr>
          <p:cNvPr id="16" name="Picture 15">
            <a:extLst>
              <a:ext uri="{FF2B5EF4-FFF2-40B4-BE49-F238E27FC236}">
                <a16:creationId xmlns:a16="http://schemas.microsoft.com/office/drawing/2014/main" id="{3D7644DD-7520-D0A3-3182-1132D2EBB0E7}"/>
              </a:ext>
            </a:extLst>
          </p:cNvPr>
          <p:cNvPicPr>
            <a:picLocks noChangeAspect="1"/>
          </p:cNvPicPr>
          <p:nvPr/>
        </p:nvPicPr>
        <p:blipFill>
          <a:blip r:embed="rId4"/>
          <a:stretch>
            <a:fillRect/>
          </a:stretch>
        </p:blipFill>
        <p:spPr>
          <a:xfrm>
            <a:off x="6695712" y="952296"/>
            <a:ext cx="5201376" cy="2915057"/>
          </a:xfrm>
          <a:prstGeom prst="rect">
            <a:avLst/>
          </a:prstGeom>
        </p:spPr>
      </p:pic>
    </p:spTree>
    <p:extLst>
      <p:ext uri="{BB962C8B-B14F-4D97-AF65-F5344CB8AC3E}">
        <p14:creationId xmlns:p14="http://schemas.microsoft.com/office/powerpoint/2010/main" val="8473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2"/>
          <a:stretch>
            <a:fillRect/>
          </a:stretch>
        </p:blipFill>
        <p:spPr>
          <a:xfrm>
            <a:off x="11004770" y="149780"/>
            <a:ext cx="966630" cy="501727"/>
          </a:xfrm>
          <a:prstGeom prst="rect">
            <a:avLst/>
          </a:prstGeom>
        </p:spPr>
      </p:pic>
      <p:sp>
        <p:nvSpPr>
          <p:cNvPr id="2" name="Rectangle: Rounded Corners 1">
            <a:extLst>
              <a:ext uri="{FF2B5EF4-FFF2-40B4-BE49-F238E27FC236}">
                <a16:creationId xmlns:a16="http://schemas.microsoft.com/office/drawing/2014/main" id="{CBFD4791-53EF-3E55-1E05-A6964D69C859}"/>
              </a:ext>
            </a:extLst>
          </p:cNvPr>
          <p:cNvSpPr/>
          <p:nvPr/>
        </p:nvSpPr>
        <p:spPr>
          <a:xfrm>
            <a:off x="485775" y="4610100"/>
            <a:ext cx="11023043" cy="210972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4C78B23-56EF-C007-3A81-A54BED542CA6}"/>
              </a:ext>
            </a:extLst>
          </p:cNvPr>
          <p:cNvSpPr txBox="1"/>
          <p:nvPr/>
        </p:nvSpPr>
        <p:spPr>
          <a:xfrm>
            <a:off x="743708" y="4861960"/>
            <a:ext cx="10704581"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b="1" dirty="0">
                <a:latin typeface="Arial" panose="020B0604020202020204" pitchFamily="34" charset="0"/>
                <a:cs typeface="Arial" panose="020B0604020202020204" pitchFamily="34" charset="0"/>
              </a:rPr>
              <a:t>Insights: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As previously mentioned, both the electric range and Base MSRP contain a significant number of zero values. To address this issue, we have employed linear interpolation imputation for our subsequent analysis.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have used capping and flooring for our outlier treatment of the dataset.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This approach allows us to maintain the integrity of our dataset, ensuring more accurate calculations and insights while minimizing the potential bias that could arise from excluding incomplete records.</a:t>
            </a:r>
          </a:p>
        </p:txBody>
      </p:sp>
      <p:sp>
        <p:nvSpPr>
          <p:cNvPr id="9" name="TextBox 8">
            <a:extLst>
              <a:ext uri="{FF2B5EF4-FFF2-40B4-BE49-F238E27FC236}">
                <a16:creationId xmlns:a16="http://schemas.microsoft.com/office/drawing/2014/main" id="{8C806D4D-92A1-3276-FCF1-97811C9EE84A}"/>
              </a:ext>
            </a:extLst>
          </p:cNvPr>
          <p:cNvSpPr txBox="1"/>
          <p:nvPr/>
        </p:nvSpPr>
        <p:spPr>
          <a:xfrm>
            <a:off x="322695" y="149780"/>
            <a:ext cx="1003093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Data Cleaning – Imputation and outlier treatment on Electric Range and Base MSRP</a:t>
            </a:r>
          </a:p>
        </p:txBody>
      </p:sp>
      <p:sp>
        <p:nvSpPr>
          <p:cNvPr id="17" name="TextBox 16">
            <a:extLst>
              <a:ext uri="{FF2B5EF4-FFF2-40B4-BE49-F238E27FC236}">
                <a16:creationId xmlns:a16="http://schemas.microsoft.com/office/drawing/2014/main" id="{50B5D895-AC52-B826-5B2D-03D8D247482B}"/>
              </a:ext>
            </a:extLst>
          </p:cNvPr>
          <p:cNvSpPr txBox="1"/>
          <p:nvPr/>
        </p:nvSpPr>
        <p:spPr>
          <a:xfrm>
            <a:off x="1322191" y="3871635"/>
            <a:ext cx="2411609" cy="253916"/>
          </a:xfrm>
          <a:prstGeom prst="rect">
            <a:avLst/>
          </a:prstGeom>
          <a:noFill/>
        </p:spPr>
        <p:txBody>
          <a:bodyPr wrap="square">
            <a:spAutoFit/>
          </a:bodyPr>
          <a:lstStyle/>
          <a:p>
            <a:r>
              <a:rPr lang="en-US" sz="1050" dirty="0"/>
              <a:t>Before Imputation and outlier treatment</a:t>
            </a:r>
          </a:p>
        </p:txBody>
      </p:sp>
      <p:sp>
        <p:nvSpPr>
          <p:cNvPr id="19" name="TextBox 18">
            <a:extLst>
              <a:ext uri="{FF2B5EF4-FFF2-40B4-BE49-F238E27FC236}">
                <a16:creationId xmlns:a16="http://schemas.microsoft.com/office/drawing/2014/main" id="{77F57210-D096-E314-F0D4-DD117ADABE51}"/>
              </a:ext>
            </a:extLst>
          </p:cNvPr>
          <p:cNvSpPr txBox="1"/>
          <p:nvPr/>
        </p:nvSpPr>
        <p:spPr>
          <a:xfrm>
            <a:off x="5450744" y="3871635"/>
            <a:ext cx="2234928" cy="430887"/>
          </a:xfrm>
          <a:prstGeom prst="rect">
            <a:avLst/>
          </a:prstGeom>
          <a:noFill/>
        </p:spPr>
        <p:txBody>
          <a:bodyPr wrap="square">
            <a:spAutoFit/>
          </a:bodyPr>
          <a:lstStyle/>
          <a:p>
            <a:r>
              <a:rPr lang="en-US" sz="1100" dirty="0"/>
              <a:t>After Imputation and outlier treatment</a:t>
            </a:r>
          </a:p>
        </p:txBody>
      </p:sp>
      <p:pic>
        <p:nvPicPr>
          <p:cNvPr id="4" name="Picture 3">
            <a:extLst>
              <a:ext uri="{FF2B5EF4-FFF2-40B4-BE49-F238E27FC236}">
                <a16:creationId xmlns:a16="http://schemas.microsoft.com/office/drawing/2014/main" id="{969169B0-B747-F506-6201-86DDA850B2E7}"/>
              </a:ext>
            </a:extLst>
          </p:cNvPr>
          <p:cNvPicPr>
            <a:picLocks noChangeAspect="1"/>
          </p:cNvPicPr>
          <p:nvPr/>
        </p:nvPicPr>
        <p:blipFill>
          <a:blip r:embed="rId3"/>
          <a:stretch>
            <a:fillRect/>
          </a:stretch>
        </p:blipFill>
        <p:spPr>
          <a:xfrm>
            <a:off x="8620460" y="762616"/>
            <a:ext cx="3256673" cy="2970568"/>
          </a:xfrm>
          <a:prstGeom prst="rect">
            <a:avLst/>
          </a:prstGeom>
        </p:spPr>
      </p:pic>
      <p:pic>
        <p:nvPicPr>
          <p:cNvPr id="6" name="Picture 5">
            <a:extLst>
              <a:ext uri="{FF2B5EF4-FFF2-40B4-BE49-F238E27FC236}">
                <a16:creationId xmlns:a16="http://schemas.microsoft.com/office/drawing/2014/main" id="{C629D37F-5D81-6BCE-EDFF-B2530B2CDEFD}"/>
              </a:ext>
            </a:extLst>
          </p:cNvPr>
          <p:cNvPicPr>
            <a:picLocks noChangeAspect="1"/>
          </p:cNvPicPr>
          <p:nvPr/>
        </p:nvPicPr>
        <p:blipFill>
          <a:blip r:embed="rId4"/>
          <a:srcRect t="2864"/>
          <a:stretch/>
        </p:blipFill>
        <p:spPr>
          <a:xfrm>
            <a:off x="4873907" y="762616"/>
            <a:ext cx="3388602" cy="2960673"/>
          </a:xfrm>
          <a:prstGeom prst="rect">
            <a:avLst/>
          </a:prstGeom>
        </p:spPr>
      </p:pic>
      <p:pic>
        <p:nvPicPr>
          <p:cNvPr id="14" name="Picture 13">
            <a:extLst>
              <a:ext uri="{FF2B5EF4-FFF2-40B4-BE49-F238E27FC236}">
                <a16:creationId xmlns:a16="http://schemas.microsoft.com/office/drawing/2014/main" id="{ADB86BAC-70BF-1B24-F618-2105B29AF704}"/>
              </a:ext>
            </a:extLst>
          </p:cNvPr>
          <p:cNvPicPr>
            <a:picLocks noChangeAspect="1"/>
          </p:cNvPicPr>
          <p:nvPr/>
        </p:nvPicPr>
        <p:blipFill>
          <a:blip r:embed="rId5"/>
          <a:stretch>
            <a:fillRect/>
          </a:stretch>
        </p:blipFill>
        <p:spPr>
          <a:xfrm>
            <a:off x="913391" y="775137"/>
            <a:ext cx="3436421" cy="2970568"/>
          </a:xfrm>
          <a:prstGeom prst="rect">
            <a:avLst/>
          </a:prstGeom>
        </p:spPr>
      </p:pic>
    </p:spTree>
    <p:extLst>
      <p:ext uri="{BB962C8B-B14F-4D97-AF65-F5344CB8AC3E}">
        <p14:creationId xmlns:p14="http://schemas.microsoft.com/office/powerpoint/2010/main" val="119822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2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56EAF75-764A-315E-DF30-FA544A02A085}"/>
              </a:ext>
            </a:extLst>
          </p:cNvPr>
          <p:cNvSpPr txBox="1"/>
          <p:nvPr/>
        </p:nvSpPr>
        <p:spPr>
          <a:xfrm>
            <a:off x="322695" y="149780"/>
            <a:ext cx="10030937" cy="307777"/>
          </a:xfrm>
          <a:prstGeom prst="rect">
            <a:avLst/>
          </a:prstGeom>
          <a:noFill/>
        </p:spPr>
        <p:txBody>
          <a:bodyPr wrap="square">
            <a:spAutoFit/>
          </a:bodyPr>
          <a:lstStyle/>
          <a:p>
            <a:pPr>
              <a:defRPr/>
            </a:pPr>
            <a:r>
              <a:rPr lang="en-US" sz="1400" b="1" dirty="0">
                <a:solidFill>
                  <a:srgbClr val="404040"/>
                </a:solidFill>
                <a:latin typeface="Arial" panose="020B0604020202020204" pitchFamily="34" charset="0"/>
                <a:cs typeface="Arial" panose="020B0604020202020204" pitchFamily="34" charset="0"/>
              </a:rPr>
              <a:t>Calculate the average Base MSRP by Model Year</a:t>
            </a:r>
          </a:p>
        </p:txBody>
      </p:sp>
      <p:pic>
        <p:nvPicPr>
          <p:cNvPr id="8" name="Picture 7">
            <a:extLst>
              <a:ext uri="{FF2B5EF4-FFF2-40B4-BE49-F238E27FC236}">
                <a16:creationId xmlns:a16="http://schemas.microsoft.com/office/drawing/2014/main" id="{685184AD-D350-1535-14D9-D13B5CCC6B00}"/>
              </a:ext>
            </a:extLst>
          </p:cNvPr>
          <p:cNvPicPr>
            <a:picLocks noChangeAspect="1"/>
          </p:cNvPicPr>
          <p:nvPr/>
        </p:nvPicPr>
        <p:blipFill>
          <a:blip r:embed="rId3"/>
          <a:stretch>
            <a:fillRect/>
          </a:stretch>
        </p:blipFill>
        <p:spPr>
          <a:xfrm>
            <a:off x="11004770" y="149780"/>
            <a:ext cx="966630" cy="501727"/>
          </a:xfrm>
          <a:prstGeom prst="rect">
            <a:avLst/>
          </a:prstGeom>
        </p:spPr>
      </p:pic>
      <p:sp>
        <p:nvSpPr>
          <p:cNvPr id="3" name="Rectangle: Rounded Corners 2">
            <a:extLst>
              <a:ext uri="{FF2B5EF4-FFF2-40B4-BE49-F238E27FC236}">
                <a16:creationId xmlns:a16="http://schemas.microsoft.com/office/drawing/2014/main" id="{030B4B58-4988-7FFC-E971-266C684AD6C2}"/>
              </a:ext>
            </a:extLst>
          </p:cNvPr>
          <p:cNvSpPr/>
          <p:nvPr/>
        </p:nvSpPr>
        <p:spPr>
          <a:xfrm>
            <a:off x="6612193" y="795464"/>
            <a:ext cx="4985657" cy="260338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76FB353-86AE-B61C-BDCD-596E76975444}"/>
              </a:ext>
            </a:extLst>
          </p:cNvPr>
          <p:cNvSpPr txBox="1"/>
          <p:nvPr/>
        </p:nvSpPr>
        <p:spPr>
          <a:xfrm>
            <a:off x="322695" y="3627814"/>
            <a:ext cx="9244092" cy="307777"/>
          </a:xfrm>
          <a:prstGeom prst="rect">
            <a:avLst/>
          </a:prstGeom>
          <a:noFill/>
        </p:spPr>
        <p:txBody>
          <a:bodyPr wrap="square">
            <a:spAutoFit/>
          </a:bodyPr>
          <a:lstStyle/>
          <a:p>
            <a:pPr>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 </a:t>
            </a:r>
            <a:r>
              <a:rPr lang="en-US" sz="1400" b="1" dirty="0">
                <a:solidFill>
                  <a:srgbClr val="404040"/>
                </a:solidFill>
                <a:latin typeface="Arial" panose="020B0604020202020204" pitchFamily="34" charset="0"/>
                <a:cs typeface="Arial" panose="020B0604020202020204" pitchFamily="34" charset="0"/>
              </a:rPr>
              <a:t>Calculate the distinct count of vehicles by Model Year</a:t>
            </a:r>
          </a:p>
        </p:txBody>
      </p:sp>
      <p:sp>
        <p:nvSpPr>
          <p:cNvPr id="11" name="Rectangle: Rounded Corners 10">
            <a:extLst>
              <a:ext uri="{FF2B5EF4-FFF2-40B4-BE49-F238E27FC236}">
                <a16:creationId xmlns:a16="http://schemas.microsoft.com/office/drawing/2014/main" id="{E2417382-1C89-1A26-D697-3931B39CB871}"/>
              </a:ext>
            </a:extLst>
          </p:cNvPr>
          <p:cNvSpPr/>
          <p:nvPr/>
        </p:nvSpPr>
        <p:spPr>
          <a:xfrm>
            <a:off x="6612193" y="4198473"/>
            <a:ext cx="4985657" cy="250974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98EE9E-DEDC-83A0-5DF5-2D86BDBB95A5}"/>
              </a:ext>
            </a:extLst>
          </p:cNvPr>
          <p:cNvSpPr txBox="1"/>
          <p:nvPr/>
        </p:nvSpPr>
        <p:spPr>
          <a:xfrm>
            <a:off x="6794091" y="4326434"/>
            <a:ext cx="4414683" cy="224676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Insights: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From 1999 to around 2010, there is a relatively low and stable count of unique cars. This indicates a consistent new car models being introduced during this period</a:t>
            </a:r>
            <a:r>
              <a:rPr lang="en-US" sz="1400" dirty="0">
                <a:solidFill>
                  <a:prstClr val="black"/>
                </a:solidFill>
                <a:latin typeface="Arial" panose="020B0604020202020204" pitchFamily="34" charset="0"/>
                <a:cs typeface="Arial" panose="020B0604020202020204" pitchFamily="34" charset="0"/>
              </a:rPr>
              <a:t> </a:t>
            </a:r>
            <a:r>
              <a:rPr lang="en-US" sz="1400" dirty="0"/>
              <a:t>and reaching a peak of 59960 in 2023</a:t>
            </a:r>
            <a:r>
              <a:rPr lang="en-US" sz="1400" dirty="0">
                <a:solidFill>
                  <a:prstClr val="black"/>
                </a:solidFill>
                <a:latin typeface="Arial" panose="020B0604020202020204" pitchFamily="34" charset="0"/>
                <a:cs typeface="Arial" panose="020B0604020202020204" pitchFamily="34" charset="0"/>
              </a:rPr>
              <a:t>.</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There is a sharp decline in 2024 and 2025. This could be due to incomplete data for these years or a genuine reduction in new car model introductions, possibly caused by market saturation, economic downturn, or other industry challenges</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0219C06B-CED6-2A9B-C972-3E19321CDEED}"/>
              </a:ext>
            </a:extLst>
          </p:cNvPr>
          <p:cNvSpPr txBox="1"/>
          <p:nvPr/>
        </p:nvSpPr>
        <p:spPr>
          <a:xfrm>
            <a:off x="6897679" y="1171645"/>
            <a:ext cx="4414683"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4040"/>
                </a:solidFill>
                <a:effectLst/>
                <a:uLnTx/>
                <a:uFillTx/>
                <a:latin typeface="Arial" panose="020B0604020202020204" pitchFamily="34" charset="0"/>
                <a:cs typeface="Arial" panose="020B0604020202020204" pitchFamily="34" charset="0"/>
              </a:rPr>
              <a:t>Insights:</a:t>
            </a:r>
          </a:p>
          <a:p>
            <a:pPr marL="742950" lvl="1" indent="-285750">
              <a:buFont typeface="Arial" panose="020B0604020202020204" pitchFamily="34" charset="0"/>
              <a:buChar char="•"/>
              <a:defRPr/>
            </a:pPr>
            <a:r>
              <a:rPr lang="en-US" sz="1400" dirty="0"/>
              <a:t>There is a noticeable sharp increase in the average Base MSRP around the early 2000s and reaching a peak of $96,609.80 in 2008</a:t>
            </a:r>
            <a:endParaRPr lang="en-IN" sz="1400" dirty="0"/>
          </a:p>
          <a:p>
            <a:pPr marL="742950" lvl="1" indent="-285750">
              <a:buFont typeface="Arial" panose="020B0604020202020204" pitchFamily="34" charset="0"/>
              <a:buChar char="•"/>
              <a:defRPr/>
            </a:pPr>
            <a:r>
              <a:rPr lang="en-US" sz="1400" dirty="0"/>
              <a:t>Post-2010, the average Base MSRP shows stability with minor fluctuations, indicating a mature and consistent market trend</a:t>
            </a:r>
          </a:p>
        </p:txBody>
      </p:sp>
      <p:pic>
        <p:nvPicPr>
          <p:cNvPr id="4" name="Picture 3">
            <a:extLst>
              <a:ext uri="{FF2B5EF4-FFF2-40B4-BE49-F238E27FC236}">
                <a16:creationId xmlns:a16="http://schemas.microsoft.com/office/drawing/2014/main" id="{74F97099-CC6A-6E7D-D532-662B599BD49F}"/>
              </a:ext>
            </a:extLst>
          </p:cNvPr>
          <p:cNvPicPr>
            <a:picLocks noChangeAspect="1"/>
          </p:cNvPicPr>
          <p:nvPr/>
        </p:nvPicPr>
        <p:blipFill>
          <a:blip r:embed="rId4"/>
          <a:stretch>
            <a:fillRect/>
          </a:stretch>
        </p:blipFill>
        <p:spPr>
          <a:xfrm>
            <a:off x="594149" y="781732"/>
            <a:ext cx="4581166" cy="2583201"/>
          </a:xfrm>
          <a:prstGeom prst="rect">
            <a:avLst/>
          </a:prstGeom>
        </p:spPr>
      </p:pic>
      <p:pic>
        <p:nvPicPr>
          <p:cNvPr id="10" name="Picture 9">
            <a:extLst>
              <a:ext uri="{FF2B5EF4-FFF2-40B4-BE49-F238E27FC236}">
                <a16:creationId xmlns:a16="http://schemas.microsoft.com/office/drawing/2014/main" id="{4DFC3D93-98B4-4F5D-4B73-B23B5BED560C}"/>
              </a:ext>
            </a:extLst>
          </p:cNvPr>
          <p:cNvPicPr>
            <a:picLocks noChangeAspect="1"/>
          </p:cNvPicPr>
          <p:nvPr/>
        </p:nvPicPr>
        <p:blipFill>
          <a:blip r:embed="rId5"/>
          <a:stretch>
            <a:fillRect/>
          </a:stretch>
        </p:blipFill>
        <p:spPr>
          <a:xfrm>
            <a:off x="594149" y="4198472"/>
            <a:ext cx="4568326" cy="2509748"/>
          </a:xfrm>
          <a:prstGeom prst="rect">
            <a:avLst/>
          </a:prstGeom>
        </p:spPr>
      </p:pic>
    </p:spTree>
    <p:extLst>
      <p:ext uri="{BB962C8B-B14F-4D97-AF65-F5344CB8AC3E}">
        <p14:creationId xmlns:p14="http://schemas.microsoft.com/office/powerpoint/2010/main" val="100238406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00dc2b-cbb2-4713-a637-c5f01e18260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FAF5CFF6015A428B1DA58907FC3E05" ma:contentTypeVersion="6" ma:contentTypeDescription="Create a new document." ma:contentTypeScope="" ma:versionID="dbc7373c31e645dbf18bf3737874cda0">
  <xsd:schema xmlns:xsd="http://www.w3.org/2001/XMLSchema" xmlns:xs="http://www.w3.org/2001/XMLSchema" xmlns:p="http://schemas.microsoft.com/office/2006/metadata/properties" xmlns:ns3="9400dc2b-cbb2-4713-a637-c5f01e182604" targetNamespace="http://schemas.microsoft.com/office/2006/metadata/properties" ma:root="true" ma:fieldsID="2270ead72aed069fc2b6a639d8d363ae" ns3:_="">
    <xsd:import namespace="9400dc2b-cbb2-4713-a637-c5f01e18260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0dc2b-cbb2-4713-a637-c5f01e18260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E6B9FF-7AAE-46D6-8FB9-31527442A88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9400dc2b-cbb2-4713-a637-c5f01e182604"/>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AB0ECE3-6C1E-441C-9C97-D56A5589398E}">
  <ds:schemaRefs>
    <ds:schemaRef ds:uri="http://schemas.microsoft.com/sharepoint/v3/contenttype/forms"/>
  </ds:schemaRefs>
</ds:datastoreItem>
</file>

<file path=customXml/itemProps3.xml><?xml version="1.0" encoding="utf-8"?>
<ds:datastoreItem xmlns:ds="http://schemas.openxmlformats.org/officeDocument/2006/customXml" ds:itemID="{D545D815-5BBA-4649-BDB8-AE2A327D39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00dc2b-cbb2-4713-a637-c5f01e182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0</TotalTime>
  <Words>1400</Words>
  <Application>Microsoft Office PowerPoint</Application>
  <PresentationFormat>Widescreen</PresentationFormat>
  <Paragraphs>152</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 Narrow</vt:lpstr>
      <vt:lpstr>Arial</vt:lpstr>
      <vt:lpstr>Calibri</vt:lpstr>
      <vt:lpstr>Calibri Light</vt:lpstr>
      <vt:lpstr>Lato</vt:lpstr>
      <vt:lpstr>Office 2013 - 2022 Theme</vt:lpstr>
      <vt:lpstr>Office Theme</vt:lpstr>
      <vt:lpstr>Python Programming Electric Vehicle Pricing Analysis  Group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2023-03-31T17:52:35Z</dcterms:created>
  <dcterms:modified xsi:type="dcterms:W3CDTF">2024-11-08T05:39:26Z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0x010100DDFAF5CFF6015A428B1DA58907FC3E05</vt:lpwstr>
  </property>
  <property fmtid="{D5CDD505-2E9C-101B-9397-08002B2CF9AE}" pid="3" name="MediaServiceImageTags">
    <vt:lpwstr/>
  </property>
</Properties>
</file>