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92" r:id="rId4"/>
    <p:sldId id="290" r:id="rId5"/>
    <p:sldId id="289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8" r:id="rId30"/>
    <p:sldId id="293" r:id="rId31"/>
    <p:sldId id="283" r:id="rId32"/>
    <p:sldId id="286" r:id="rId33"/>
    <p:sldId id="287" r:id="rId34"/>
    <p:sldId id="294" r:id="rId35"/>
    <p:sldId id="295" r:id="rId36"/>
    <p:sldId id="296" r:id="rId37"/>
    <p:sldId id="297" r:id="rId38"/>
    <p:sldId id="298" r:id="rId39"/>
    <p:sldId id="299" r:id="rId40"/>
    <p:sldId id="280" r:id="rId41"/>
    <p:sldId id="281" r:id="rId42"/>
    <p:sldId id="282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58EF463-8B9F-45F8-88CE-B4159E44B7D4}">
          <p14:sldIdLst>
            <p14:sldId id="256"/>
            <p14:sldId id="292"/>
            <p14:sldId id="290"/>
            <p14:sldId id="289"/>
          </p14:sldIdLst>
        </p14:section>
        <p14:section name="command line arguments, configuration files, environment variables" id="{A283BE31-C1B7-484A-B5F7-7BEEC36063BE}">
          <p14:sldIdLst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Logging" id="{C18A2979-F729-4F9C-BBC5-E9DDAB643E68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File system operations" id="{8299A420-A9A4-4D7E-8FB5-11497AD035CE}">
          <p14:sldIdLst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Data formats" id="{72F71925-62BF-470C-96CA-CD792676F252}">
          <p14:sldIdLst>
            <p14:sldId id="288"/>
            <p14:sldId id="293"/>
            <p14:sldId id="283"/>
            <p14:sldId id="286"/>
            <p14:sldId id="287"/>
            <p14:sldId id="294"/>
            <p14:sldId id="295"/>
            <p14:sldId id="296"/>
            <p14:sldId id="297"/>
            <p14:sldId id="298"/>
            <p14:sldId id="299"/>
          </p14:sldIdLst>
        </p14:section>
        <p14:section name="Processes" id="{0920120A-FC29-4F18-8FB0-3AD08A3D233A}">
          <p14:sldIdLst>
            <p14:sldId id="280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66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7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2019-12-03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299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2019-12-03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818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2019-12-03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845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3/12/2019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02207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3/12/2019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0461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3/12/2019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0576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3/12/2019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10929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3/12/2019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3775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3/12/2019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83646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3/12/2019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8416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3/12/2019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1087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2019-12-03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501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3/12/2019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85717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3/12/2019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39274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3/12/2019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6657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2019-12-03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59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2019-12-03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19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2019-12-03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44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2019-12-03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32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2019-12-03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90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2019-12-03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810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2019-12-03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955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669F-67CC-4684-B4EC-0CD896AF340A}" type="datetimeFigureOut">
              <a:rPr lang="en-US" smtClean="0"/>
              <a:t>2019-12-03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81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3/12/2019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99872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68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7/howto/argparse.html" TargetMode="Externa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systems-programming/tree/master/source-code/logging" TargetMode="Externa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7/howto/logging-cookbook.html" TargetMode="External"/><Relationship Id="rId2" Type="http://schemas.openxmlformats.org/officeDocument/2006/relationships/hyperlink" Target="https://docs.python.org/3.7/howto/logging.html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2QKwRLd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systems-programming/tree/master/source-code/file-system" TargetMode="Externa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systems-programming/tree/master/source-code/data-formats" TargetMode="Externa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systems-programming/tree/master/source-code/jinja" TargetMode="Externa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Subprocess" TargetMode="Externa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Python-for-systems-programming/tree/master/source-code/config-parser" TargetMode="External"/><Relationship Id="rId2" Type="http://schemas.openxmlformats.org/officeDocument/2006/relationships/hyperlink" Target="https://github.com/gjbex/Python-for-systems-programming/tree/master/source-code/command-line-arguments/" TargetMode="Externa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for</a:t>
            </a:r>
            <a:br>
              <a:rPr lang="en-US" dirty="0"/>
            </a:br>
            <a:r>
              <a:rPr lang="en-US" dirty="0"/>
              <a:t>systems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85529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&amp; using configurations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configuration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7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07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acceleration = 9.81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7769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reading: </a:t>
            </a:r>
            <a:r>
              <a:rPr lang="en-US" dirty="0" err="1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>
                <a:hlinkClick r:id="rId2"/>
              </a:rPr>
              <a:t>https://docs.python.org/3.7/howto/argparse.html</a:t>
            </a:r>
            <a:r>
              <a:rPr lang="en-US" sz="2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8971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https://github.com/gjbex/Python-for-systems-programming/tree/master/source-code/logging</a:t>
            </a:r>
            <a:r>
              <a:rPr lang="nl-BE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6268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to verify what an application does</a:t>
            </a:r>
          </a:p>
          <a:p>
            <a:pPr lvl="1"/>
            <a:r>
              <a:rPr lang="en-US" dirty="0"/>
              <a:t>in normal runs</a:t>
            </a:r>
          </a:p>
          <a:p>
            <a:pPr lvl="1"/>
            <a:r>
              <a:rPr lang="en-US" dirty="0"/>
              <a:t>in runs with problems</a:t>
            </a:r>
          </a:p>
          <a:p>
            <a:r>
              <a:rPr lang="en-US" dirty="0"/>
              <a:t>Helps with debugging</a:t>
            </a:r>
          </a:p>
          <a:p>
            <a:pPr lvl="1"/>
            <a:r>
              <a:rPr lang="en-US" dirty="0"/>
              <a:t>alternative to print statements</a:t>
            </a:r>
          </a:p>
          <a:p>
            <a:r>
              <a:rPr lang="en-US" dirty="0"/>
              <a:t>Various levels can be turned on or off</a:t>
            </a:r>
          </a:p>
          <a:p>
            <a:pPr lvl="1"/>
            <a:r>
              <a:rPr lang="en-US" dirty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4881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Good practice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183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797236"/>
            <a:ext cx="10972800" cy="3412374"/>
          </a:xfrm>
        </p:spPr>
        <p:txBody>
          <a:bodyPr>
            <a:normAutofit/>
          </a:bodyPr>
          <a:lstStyle/>
          <a:p>
            <a:r>
              <a:rPr lang="en-US" dirty="0"/>
              <a:t>level: minimal level written to log</a:t>
            </a:r>
          </a:p>
          <a:p>
            <a:r>
              <a:rPr lang="en-US" dirty="0" err="1"/>
              <a:t>filemode</a:t>
            </a:r>
            <a:endParaRPr lang="en-US" dirty="0"/>
          </a:p>
          <a:p>
            <a:pPr lvl="1"/>
            <a:r>
              <a:rPr lang="en-US" dirty="0"/>
              <a:t>'w': overwrite if log exists</a:t>
            </a:r>
          </a:p>
          <a:p>
            <a:pPr lvl="1"/>
            <a:r>
              <a:rPr lang="en-US" dirty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'{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}:{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:{message}'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35560" y="1613700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(level=level, filename=name,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85514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/>
              <a:t>: non-recoverable errors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/>
              <a:t>: error, but application can continue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/>
              <a:t>: feedback, verbose mode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/>
              <a:t>: useful for developer</a:t>
            </a:r>
          </a:p>
          <a:p>
            <a:endParaRPr lang="en-US" dirty="0"/>
          </a:p>
          <a:p>
            <a:r>
              <a:rPr lang="en-US" dirty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03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03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8947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931724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14947" y="2319264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032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/>
              <a:t> level</a:t>
            </a:r>
          </a:p>
          <a:p>
            <a:endParaRPr lang="en-US" dirty="0"/>
          </a:p>
          <a:p>
            <a:r>
              <a:rPr lang="en-US" dirty="0"/>
              <a:t>Log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/>
              <a:t> level</a:t>
            </a:r>
          </a:p>
          <a:p>
            <a:endParaRPr lang="en-US" dirty="0"/>
          </a:p>
          <a:p>
            <a:r>
              <a:rPr lang="en-US" dirty="0"/>
              <a:t>Log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35560" y="3501009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logging.info('application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35560" y="4725145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('input file not found')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45222" y="2329136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('function xyz called with "{0}"'.format(x))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600057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ignored at level </a:t>
              </a:r>
              <a:r>
                <a:rPr lang="en-US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>
                  <a:solidFill>
                    <a:prstClr val="black"/>
                  </a:solidFill>
                  <a:latin typeface="Calibri"/>
                </a:rPr>
                <a:t> or above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321312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ignored at level </a:t>
              </a:r>
              <a:r>
                <a:rPr lang="en-US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>
                  <a:solidFill>
                    <a:prstClr val="black"/>
                  </a:solidFill>
                  <a:latin typeface="Calibri"/>
                </a:rPr>
                <a:t> or above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689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</a:t>
            </a:r>
          </a:p>
          <a:p>
            <a:r>
              <a:rPr lang="en-US" dirty="0"/>
              <a:t>Rotating files</a:t>
            </a:r>
          </a:p>
          <a:p>
            <a:r>
              <a:rPr lang="en-US" dirty="0"/>
              <a:t>syslog</a:t>
            </a:r>
          </a:p>
          <a:p>
            <a:r>
              <a:rPr lang="en-US" dirty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6245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400" dirty="0">
                <a:hlinkClick r:id="rId2"/>
              </a:rPr>
              <a:t>https://docs.python.org/3.7/howto/logging.html</a:t>
            </a:r>
            <a:r>
              <a:rPr lang="en-US" sz="2400" dirty="0"/>
              <a:t> </a:t>
            </a:r>
            <a:endParaRPr lang="en-US" dirty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400" dirty="0">
                <a:hlinkClick r:id="rId3"/>
              </a:rPr>
              <a:t>https://docs.python.org/3.7/howto/logging-cookbook.html</a:t>
            </a:r>
            <a:r>
              <a:rPr lang="en-US" sz="24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6828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50348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http://bit.ly/2QKwRLd</a:t>
            </a:r>
            <a:r>
              <a:rPr lang="en-US" sz="4000" dirty="0"/>
              <a:t> 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652" y="980729"/>
            <a:ext cx="4324696" cy="432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934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operations:</a:t>
            </a:r>
            <a:br>
              <a:rPr lang="en-US" dirty="0"/>
            </a:br>
            <a:r>
              <a:rPr lang="en-US" dirty="0"/>
              <a:t>Handling files and directories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https://github.com/gjbex/Python-for-systems-programming/tree/master/source-code/file-system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1253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files in directories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Directory contains files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/>
              <a:t>,…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990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rgbClr val="CCFF66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 dim temp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6 2 0.5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data_001.txt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151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rgbClr val="CCFF66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 dim temp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7 3 -0.5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8 3 0.0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9 3 0.5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10 4 -0.5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11 4 0.0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12 4 0.5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data_002.txt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240016" y="4365105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…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339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rgbClr val="CCFF66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 dim temp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7 3 -0.5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8 3 0.0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9 3 0.5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10 4 -0.5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11 4 0.0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data_all.txt</a:t>
              </a: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7032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06489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glob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07568" y="1340768"/>
            <a:ext cx="7200800" cy="46166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FileType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pathlib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Path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('w'), help='…') 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='pattern', help='…')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options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False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path = Path('.')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path.glob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with open(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header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(header)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True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if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68301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32304" y="4798894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Same as in Bash shell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030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435280" cy="506916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Many operations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pathlib</a:t>
            </a:r>
            <a:r>
              <a:rPr lang="en-US" dirty="0"/>
              <a:t> package</a:t>
            </a:r>
          </a:p>
          <a:p>
            <a:pPr lvl="1"/>
            <a:r>
              <a:rPr lang="en-US" dirty="0"/>
              <a:t>Current working directory: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Path.cwd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/>
              <a:t>Create path:</a:t>
            </a:r>
            <a:br>
              <a:rPr lang="en-US" dirty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Path.cwd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 / 'data' / 'output.txt'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Dissecting paths:</a:t>
            </a:r>
          </a:p>
          <a:p>
            <a:pPr lvl="2"/>
            <a:r>
              <a:rPr lang="en-US" sz="2100" dirty="0">
                <a:latin typeface="Courier New" pitchFamily="49" charset="0"/>
                <a:cs typeface="Courier New" pitchFamily="49" charset="0"/>
              </a:rPr>
              <a:t>filename = path.name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   name == 'test.txt'</a:t>
            </a:r>
          </a:p>
          <a:p>
            <a:pPr lvl="2"/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dirname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path.parent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dirname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/data'</a:t>
            </a:r>
          </a:p>
          <a:p>
            <a:pPr lvl="2"/>
            <a:r>
              <a:rPr lang="en-US" sz="2100" dirty="0">
                <a:latin typeface="Courier New" pitchFamily="49" charset="0"/>
                <a:cs typeface="Courier New" pitchFamily="49" charset="0"/>
              </a:rPr>
              <a:t>parts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path.parts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   parts == ('/', 'home', '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', 'data', 'output.txt')</a:t>
            </a:r>
          </a:p>
          <a:p>
            <a:pPr lvl="2"/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path.suffix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'.txt'</a:t>
            </a:r>
          </a:p>
          <a:p>
            <a:pPr lvl="2"/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dirname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Path('/home/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/Tests').name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dirname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'Tests'</a:t>
            </a:r>
          </a:p>
          <a:p>
            <a:pPr lvl="2"/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Path('/home/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/Tests/').suffix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''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26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Will do the right thing for each OS</a:t>
            </a:r>
            <a:endParaRPr lang="nl-BE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727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path.exists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exists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path.is_file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file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path.is_dir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directory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path.is_symlink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link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pathlib.os.access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(path,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pathlib.os.R_OK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can be read</a:t>
            </a:r>
          </a:p>
          <a:p>
            <a:pPr lvl="2"/>
            <a:r>
              <a:rPr lang="en-US" dirty="0" err="1">
                <a:latin typeface="Courier New" pitchFamily="49" charset="0"/>
                <a:cs typeface="Courier New" pitchFamily="49" charset="0"/>
              </a:rPr>
              <a:t>pathlib.os.R_OK</a:t>
            </a:r>
            <a:r>
              <a:rPr lang="en-US" dirty="0"/>
              <a:t>: read permission</a:t>
            </a:r>
          </a:p>
          <a:p>
            <a:pPr lvl="2"/>
            <a:r>
              <a:rPr lang="en-US" dirty="0" err="1">
                <a:latin typeface="Courier New" pitchFamily="49" charset="0"/>
                <a:cs typeface="Courier New" pitchFamily="49" charset="0"/>
              </a:rPr>
              <a:t>pathlib.os.W_OK</a:t>
            </a:r>
            <a:r>
              <a:rPr lang="en-US" dirty="0"/>
              <a:t>: write permission</a:t>
            </a:r>
          </a:p>
          <a:p>
            <a:pPr lvl="2"/>
            <a:r>
              <a:rPr lang="en-US" dirty="0" err="1">
                <a:latin typeface="Courier New" pitchFamily="49" charset="0"/>
                <a:cs typeface="Courier New" pitchFamily="49" charset="0"/>
              </a:rPr>
              <a:t>pathlib.os.X_OK</a:t>
            </a:r>
            <a:r>
              <a:rPr lang="en-US" dirty="0"/>
              <a:t>: execute permission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55841" y="6269250"/>
            <a:ext cx="458888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However: ask forgiveness, not permission!</a:t>
            </a:r>
          </a:p>
        </p:txBody>
      </p:sp>
    </p:spTree>
    <p:extLst>
      <p:ext uri="{BB962C8B-B14F-4D97-AF65-F5344CB8AC3E}">
        <p14:creationId xmlns:p14="http://schemas.microsoft.com/office/powerpoint/2010/main" val="30332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Functions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/>
              <a:t> and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/>
              <a:t> modules</a:t>
            </a:r>
          </a:p>
          <a:p>
            <a:pPr lvl="1"/>
            <a:r>
              <a:rPr lang="en-US" dirty="0"/>
              <a:t>copy file: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/>
              <a:t>copy file, preserving ownership, timestamps: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/>
              <a:t>move file: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path.replace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/>
              <a:t>delete file: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path.unlink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remove non-empty directory: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path.rmdir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remove directory: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/>
              <a:t>create directory: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path.mkdir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608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library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/>
              <a:t> package</a:t>
            </a:r>
          </a:p>
          <a:p>
            <a:pPr lvl="1"/>
            <a:r>
              <a:rPr lang="en-US" dirty="0"/>
              <a:t>Creating file with guaranteed unique name:</a:t>
            </a:r>
            <a:br>
              <a:rPr lang="en-US" dirty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tempfile.NamedTemporaryFile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19536" y="3789041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     suffix='.txt', delete=False)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print("created temp file '{0}'".format(tmp_file.name))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38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File names such as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329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the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Walking a directory tree: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os.walk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/>
              <a:t>, e.g., print name of Python files in (sub)directories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each directory, tuple:</a:t>
            </a:r>
          </a:p>
          <a:p>
            <a:pPr lvl="1"/>
            <a:r>
              <a:rPr lang="en-US" dirty="0"/>
              <a:t>directory name</a:t>
            </a:r>
          </a:p>
          <a:p>
            <a:pPr lvl="1"/>
            <a:r>
              <a:rPr lang="en-US" dirty="0"/>
              <a:t>list of subdirectories</a:t>
            </a:r>
          </a:p>
          <a:p>
            <a:pPr lvl="1"/>
            <a:r>
              <a:rPr lang="en-US" dirty="0"/>
              <a:t>list of files in directory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19536" y="2420888"/>
            <a:ext cx="8424936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os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directory, _,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os.walk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dir_name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_,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target_ext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print(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(directory,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16080" y="4765969"/>
            <a:ext cx="280198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For simple cases, use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path.rglob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</p:txBody>
      </p:sp>
    </p:spTree>
    <p:extLst>
      <p:ext uri="{BB962C8B-B14F-4D97-AF65-F5344CB8AC3E}">
        <p14:creationId xmlns:p14="http://schemas.microsoft.com/office/powerpoint/2010/main" val="2629187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formats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https://github.com/gjbex/Python-for-systems-programming/tree/master/source-code/data-formats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84731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&amp; data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Standard library (Python 3.x)</a:t>
            </a:r>
          </a:p>
          <a:p>
            <a:pPr lvl="1"/>
            <a:r>
              <a:rPr lang="en-US" dirty="0"/>
              <a:t>Comma separated value files: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Configuration files: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ConfigParser</a:t>
            </a:r>
            <a:endParaRPr lang="en-US" dirty="0"/>
          </a:p>
          <a:p>
            <a:pPr lvl="1"/>
            <a:r>
              <a:rPr lang="en-US" dirty="0"/>
              <a:t>Semi-structured data: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htmllib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sgmllib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</a:p>
          <a:p>
            <a:r>
              <a:rPr lang="en-US" dirty="0"/>
              <a:t>Non-standard libraries</a:t>
            </a:r>
          </a:p>
          <a:p>
            <a:pPr lvl="1"/>
            <a:r>
              <a:rPr lang="en-US" dirty="0"/>
              <a:t>Images: </a:t>
            </a:r>
            <a:r>
              <a:rPr lang="en-US" dirty="0" err="1"/>
              <a:t>scikit</a:t>
            </a:r>
            <a:r>
              <a:rPr lang="en-US" dirty="0"/>
              <a:t>-image</a:t>
            </a:r>
          </a:p>
          <a:p>
            <a:pPr lvl="1"/>
            <a:r>
              <a:rPr lang="en-US" dirty="0"/>
              <a:t>HDF5: </a:t>
            </a:r>
            <a:r>
              <a:rPr lang="en-US" dirty="0" err="1"/>
              <a:t>pytables</a:t>
            </a:r>
            <a:endParaRPr lang="en-US" dirty="0"/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/>
              <a:t>Bioinformatics: </a:t>
            </a:r>
            <a:r>
              <a:rPr lang="en-US" dirty="0" err="1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76121" y="4725145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Use the "batteries"</a:t>
            </a:r>
            <a:br>
              <a:rPr lang="en-US" sz="2800" dirty="0">
                <a:solidFill>
                  <a:prstClr val="black"/>
                </a:solidFill>
                <a:latin typeface="Calibri"/>
              </a:rPr>
            </a:br>
            <a:r>
              <a:rPr lang="en-US" sz="2800" dirty="0">
                <a:solidFill>
                  <a:prstClr val="black"/>
                </a:solidFill>
                <a:latin typeface="Calibri"/>
              </a:rPr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850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Python 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/>
              <a:t>, it represents the prompt!</a:t>
            </a:r>
          </a:p>
          <a:p>
            <a:r>
              <a:rPr lang="en-US" dirty="0" err="1"/>
              <a:t>iPython</a:t>
            </a:r>
            <a:r>
              <a:rPr lang="en-US" dirty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5641" y="232124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2855640" y="373355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5640" y="5137548"/>
            <a:ext cx="583685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46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formats: CSV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18908" y="1711743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 with open(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   dialect =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   sum = 0.0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                               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   for row in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       print('{name}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                                          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          sum += 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12      print('sum = {0}'.format(sum))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072056" y="980729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Let Sniffer figure out</a:t>
              </a:r>
              <a:br>
                <a:rPr lang="en-US" dirty="0">
                  <a:solidFill>
                    <a:srgbClr val="FF0000"/>
                  </a:solidFill>
                  <a:latin typeface="Calibri"/>
                </a:rPr>
              </a:br>
              <a:r>
                <a:rPr lang="en-US" dirty="0">
                  <a:solidFill>
                    <a:srgbClr val="FF0000"/>
                  </a:solidFill>
                  <a:latin typeface="Calibri"/>
                </a:rPr>
                <a:t>CSV dialect (e.g., Excel)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923266" y="3350509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70C0"/>
                  </a:solidFill>
                  <a:latin typeface="Calibri"/>
                </a:rPr>
                <a:t>DictReader</a:t>
              </a:r>
              <a:r>
                <a:rPr lang="en-US" dirty="0">
                  <a:solidFill>
                    <a:srgbClr val="0070C0"/>
                  </a:solidFill>
                  <a:latin typeface="Calibri"/>
                </a:rPr>
                <a:t> uses first</a:t>
              </a:r>
              <a:br>
                <a:rPr lang="en-US" dirty="0">
                  <a:solidFill>
                    <a:srgbClr val="0070C0"/>
                  </a:solidFill>
                  <a:latin typeface="Calibri"/>
                </a:rPr>
              </a:br>
              <a:r>
                <a:rPr lang="en-US" dirty="0">
                  <a:solidFill>
                    <a:srgbClr val="0070C0"/>
                  </a:solidFill>
                  <a:latin typeface="Calibri"/>
                </a:rPr>
                <a:t>row to deduce field names</a:t>
              </a: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7640009" y="4574645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Access fields by name,</a:t>
              </a:r>
              <a:br>
                <a:rPr lang="en-US" dirty="0">
                  <a:solidFill>
                    <a:srgbClr val="00B050"/>
                  </a:solidFill>
                  <a:latin typeface="Calibri"/>
                </a:rPr>
              </a:br>
              <a:r>
                <a:rPr lang="en-US" dirty="0">
                  <a:solidFill>
                    <a:srgbClr val="00B050"/>
                  </a:solidFill>
                  <a:latin typeface="Calibri"/>
                </a:rPr>
                <a:t>thanks to </a:t>
              </a:r>
              <a:r>
                <a:rPr lang="en-US" dirty="0" err="1">
                  <a:solidFill>
                    <a:srgbClr val="00B050"/>
                  </a:solidFill>
                  <a:latin typeface="Calibri"/>
                </a:rPr>
                <a:t>DictReader</a:t>
              </a:r>
              <a:endParaRPr lang="en-US" dirty="0">
                <a:solidFill>
                  <a:srgbClr val="00B050"/>
                </a:solidFill>
                <a:latin typeface="Calibri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775520" y="4653137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Drawback: you still need to know field types</a:t>
              </a:r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8260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formats: XML output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63552" y="1268760"/>
            <a:ext cx="8064896" cy="5355312"/>
          </a:xfrm>
          <a:prstGeom prst="rect">
            <a:avLst/>
          </a:prstGeom>
          <a:solidFill>
            <a:srgbClr val="CCFF6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&lt;/blocks&gt;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1065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formats: creating XML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91544" y="1412777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  from xml.dom.minidom import Document</a:t>
            </a:r>
          </a:p>
          <a:p>
            <a:r>
              <a:rPr lang="pt-BR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nr_blocks = 2</a:t>
            </a:r>
            <a:br>
              <a:rPr lang="pt-BR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pt-BR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nr_items = 2</a:t>
            </a:r>
          </a:p>
          <a:p>
            <a:r>
              <a:rPr lang="pt-BR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   doc = Document()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blocks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+ 1):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    block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('block')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'block_{0:02d}'.format(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12   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13           item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('item')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14           text = '{0}.{1}'.format(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(text)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(item)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(indent='  '))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40443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https://github.com/gjbex/Python-for-systems-programming/tree/master/source-code/jinja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293702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Separating information and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as objects</a:t>
            </a:r>
          </a:p>
          <a:p>
            <a:pPr lvl="1"/>
            <a:r>
              <a:rPr lang="en-US" dirty="0"/>
              <a:t>represented as HTML/XML/…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Code generation</a:t>
            </a:r>
          </a:p>
          <a:p>
            <a:pPr lvl="1"/>
            <a:r>
              <a:rPr lang="en-US" dirty="0"/>
              <a:t>wrappers</a:t>
            </a:r>
          </a:p>
          <a:p>
            <a:pPr lvl="1"/>
            <a:r>
              <a:rPr lang="en-US" dirty="0"/>
              <a:t>scripts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7518832" y="1417638"/>
            <a:ext cx="3076828" cy="1604665"/>
            <a:chOff x="7518832" y="1417638"/>
            <a:chExt cx="3076828" cy="1604665"/>
          </a:xfrm>
        </p:grpSpPr>
        <p:sp>
          <p:nvSpPr>
            <p:cNvPr id="6" name="TextBox 5"/>
            <p:cNvSpPr txBox="1"/>
            <p:nvPr/>
          </p:nvSpPr>
          <p:spPr>
            <a:xfrm>
              <a:off x="8430937" y="1417638"/>
              <a:ext cx="96853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object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518832" y="2560638"/>
              <a:ext cx="92044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HTML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939249" y="2560637"/>
              <a:ext cx="66967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text</a:t>
              </a:r>
            </a:p>
          </p:txBody>
        </p:sp>
        <p:cxnSp>
          <p:nvCxnSpPr>
            <p:cNvPr id="10" name="Straight Arrow Connector 9"/>
            <p:cNvCxnSpPr>
              <a:stCxn id="6" idx="2"/>
              <a:endCxn id="8" idx="0"/>
            </p:cNvCxnSpPr>
            <p:nvPr/>
          </p:nvCxnSpPr>
          <p:spPr>
            <a:xfrm>
              <a:off x="8915205" y="1879303"/>
              <a:ext cx="358880" cy="6813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6" idx="2"/>
              <a:endCxn id="7" idx="0"/>
            </p:cNvCxnSpPr>
            <p:nvPr/>
          </p:nvCxnSpPr>
          <p:spPr>
            <a:xfrm flipH="1">
              <a:off x="7979055" y="1879303"/>
              <a:ext cx="936150" cy="68133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0197794" y="2481415"/>
              <a:ext cx="397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26703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"Person" </a:t>
            </a:r>
            <a:r>
              <a:rPr lang="en-US" dirty="0" err="1"/>
              <a:t>dict</a:t>
            </a:r>
            <a:endParaRPr lang="en-US" dirty="0"/>
          </a:p>
          <a:p>
            <a:pPr lvl="1"/>
            <a:r>
              <a:rPr lang="en-US" dirty="0"/>
              <a:t>ID</a:t>
            </a:r>
          </a:p>
          <a:p>
            <a:pPr lvl="1"/>
            <a:r>
              <a:rPr lang="en-US" dirty="0"/>
              <a:t>year of birth</a:t>
            </a:r>
          </a:p>
          <a:p>
            <a:pPr lvl="1"/>
            <a:r>
              <a:rPr lang="en-US" dirty="0"/>
              <a:t>number of friends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53290" y="1941422"/>
            <a:ext cx="5136034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people = [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'id':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YwaVW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birthyear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':  1954,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nr_friends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': 42,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},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'id':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KfsaZ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birthyear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':  1952,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nr_friends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': 22,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},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1976429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template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52770" y="1182967"/>
            <a:ext cx="7628352" cy="3970318"/>
          </a:xfrm>
          <a:prstGeom prst="rect">
            <a:avLst/>
          </a:prstGeom>
          <a:solidFill>
            <a:srgbClr val="CCFF6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&lt;table&gt;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&gt;Person ID&lt;/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&gt;year of birth&lt;/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&gt;number of friends&lt;/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{% for person in people %}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&lt;td&gt; {{ person['id'] }} &lt;/td&gt;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&lt;td&gt; {{ person['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birthyear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'] }} &lt;/td&gt;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&lt;td&gt; {{ person['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nr_friends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'] }} &lt;/td&gt;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{%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endfor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%}          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&lt;/table&gt;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946164" y="2877087"/>
            <a:ext cx="3710151" cy="1939158"/>
            <a:chOff x="2427890" y="3920359"/>
            <a:chExt cx="3710151" cy="1939158"/>
          </a:xfrm>
        </p:grpSpPr>
        <p:sp>
          <p:nvSpPr>
            <p:cNvPr id="6" name="Rectangle 5"/>
            <p:cNvSpPr/>
            <p:nvPr/>
          </p:nvSpPr>
          <p:spPr>
            <a:xfrm>
              <a:off x="2427890" y="3920359"/>
              <a:ext cx="3710151" cy="2942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427890" y="5565228"/>
              <a:ext cx="3710151" cy="2942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/>
          <p:cNvSpPr/>
          <p:nvPr/>
        </p:nvSpPr>
        <p:spPr>
          <a:xfrm>
            <a:off x="3244846" y="4521956"/>
            <a:ext cx="2611820" cy="29428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117598" y="1417638"/>
            <a:ext cx="4027074" cy="5047536"/>
          </a:xfrm>
          <a:prstGeom prst="rect">
            <a:avLst/>
          </a:prstGeom>
          <a:solidFill>
            <a:srgbClr val="CCFF66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&lt;table&gt;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&gt;Person ID&lt;/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&gt;year of birth&lt;/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&gt;number of friends&lt;/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&lt;td&gt;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YwaVW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&lt;/td&gt;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&lt;td&gt; 1954 &lt;/td&gt;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&lt;td&gt; 42 &lt;/td&gt;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&lt;td&gt;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KfsaZ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&lt;/td&gt;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&lt;td&gt; 1952 &lt;/td&gt;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&lt;td&gt; 22 &lt;/td&gt;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&lt;td&gt;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HzyeL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&lt;/td&gt;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&lt;td&gt; 1951 &lt;/td&gt;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&lt;td&gt; 32 &lt;/td&gt;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&lt;/table&gt;</a:t>
            </a:r>
          </a:p>
        </p:txBody>
      </p:sp>
    </p:spTree>
    <p:extLst>
      <p:ext uri="{BB962C8B-B14F-4D97-AF65-F5344CB8AC3E}">
        <p14:creationId xmlns:p14="http://schemas.microsoft.com/office/powerpoint/2010/main" val="190738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MarkDown</a:t>
            </a:r>
            <a:r>
              <a:rPr lang="en-US" dirty="0"/>
              <a:t> template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57809" y="1888646"/>
            <a:ext cx="7368452" cy="1477328"/>
          </a:xfrm>
          <a:prstGeom prst="rect">
            <a:avLst/>
          </a:prstGeom>
          <a:solidFill>
            <a:srgbClr val="CCFF6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| person ID | year of birth | number of friends |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|-----------|---------------|-------------------|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{% for person in people %}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| {{ '%-9s'|format(person['id']) }} | … | … |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{%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endfor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%}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57809" y="2499062"/>
            <a:ext cx="3710151" cy="835914"/>
            <a:chOff x="2427890" y="3920359"/>
            <a:chExt cx="3710151" cy="835914"/>
          </a:xfrm>
        </p:grpSpPr>
        <p:sp>
          <p:nvSpPr>
            <p:cNvPr id="6" name="Rectangle 5"/>
            <p:cNvSpPr/>
            <p:nvPr/>
          </p:nvSpPr>
          <p:spPr>
            <a:xfrm>
              <a:off x="2427890" y="3920359"/>
              <a:ext cx="3710151" cy="2942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427890" y="4461984"/>
              <a:ext cx="3710151" cy="2942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/>
          <p:cNvSpPr/>
          <p:nvPr/>
        </p:nvSpPr>
        <p:spPr>
          <a:xfrm>
            <a:off x="710362" y="2746398"/>
            <a:ext cx="4567315" cy="29428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57809" y="3970516"/>
            <a:ext cx="7368452" cy="1477328"/>
          </a:xfrm>
          <a:prstGeom prst="rect">
            <a:avLst/>
          </a:prstGeom>
          <a:solidFill>
            <a:srgbClr val="CCFF6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| person ID | year of birth | number of friends |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|-----------|---------------|-------------------|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|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YwaVW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|          1954 |                42 |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|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KfsaZ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|          1952 |                22 |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9747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Filling out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373215"/>
            <a:ext cx="10972800" cy="2107095"/>
          </a:xfrm>
        </p:spPr>
        <p:txBody>
          <a:bodyPr/>
          <a:lstStyle/>
          <a:p>
            <a:r>
              <a:rPr lang="en-US" dirty="0"/>
              <a:t>Create environment</a:t>
            </a:r>
          </a:p>
          <a:p>
            <a:r>
              <a:rPr lang="en-US" dirty="0"/>
              <a:t>Load template</a:t>
            </a:r>
          </a:p>
          <a:p>
            <a:r>
              <a:rPr lang="en-US" dirty="0"/>
              <a:t>Render template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85192" y="1683009"/>
            <a:ext cx="973395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jinja2 import Environment,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PackageLoader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people = 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environment = Environment(loader=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PackageLoader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('population',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             'templates'),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trim_blocks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=True,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lstrip_blocks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template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environment.get_template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('report.' +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options.format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template.render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(people=people))</a:t>
            </a:r>
          </a:p>
        </p:txBody>
      </p:sp>
    </p:spTree>
    <p:extLst>
      <p:ext uri="{BB962C8B-B14F-4D97-AF65-F5344CB8AC3E}">
        <p14:creationId xmlns:p14="http://schemas.microsoft.com/office/powerpoint/2010/main" val="4029182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shell commands:</a:t>
            </a:r>
            <a:br>
              <a:rPr lang="en-US" dirty="0"/>
            </a:br>
            <a:r>
              <a:rPr lang="en-US" dirty="0"/>
              <a:t>Python </a:t>
            </a:r>
            <a:r>
              <a:rPr lang="en-US" dirty="0" err="1"/>
              <a:t>subprocess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https://github.com/gjbex/Python-for-systems-programming/tree/master/source-code/subprocess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9101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51924"/>
            <a:ext cx="5285421" cy="1569660"/>
          </a:xfrm>
          <a:prstGeom prst="rect">
            <a:avLst/>
          </a:prstGeom>
          <a:solidFill>
            <a:srgbClr val="CCFF66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690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words in a file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Using shell utilities: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/>
              <a:t> module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Convenient high-level API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/>
              <a:t> returns exit code of command as integer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/>
              <a:t> returns output of command as 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en-BE" dirty="0"/>
              <a:t> (decode to get Python 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BE" dirty="0"/>
              <a:t>)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51584" y="2924945"/>
            <a:ext cx="604867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'])</a:t>
            </a:r>
            <a:endParaRPr lang="en-BE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BE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output_str  = output.decode(encoding=‘utf-8’)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lines, words, chars, _ = output</a:t>
            </a:r>
            <a:r>
              <a:rPr lang="en-BE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_str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.strip().split(' 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51584" y="2204864"/>
            <a:ext cx="6048672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text.txt 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320137" y="2784293"/>
            <a:ext cx="2851793" cy="681796"/>
            <a:chOff x="5436096" y="3646765"/>
            <a:chExt cx="2851793" cy="681796"/>
          </a:xfrm>
        </p:grpSpPr>
        <p:sp>
          <p:nvSpPr>
            <p:cNvPr id="9" name="TextBox 8"/>
            <p:cNvSpPr txBox="1"/>
            <p:nvPr/>
          </p:nvSpPr>
          <p:spPr>
            <a:xfrm>
              <a:off x="6594861" y="3646765"/>
              <a:ext cx="169302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dirty="0">
                  <a:solidFill>
                    <a:prstClr val="black"/>
                  </a:solidFill>
                  <a:latin typeface="Calibri"/>
                </a:rPr>
                <a:t>Python 3 strings</a:t>
              </a:r>
              <a:br>
                <a:rPr lang="en-BE" dirty="0">
                  <a:solidFill>
                    <a:prstClr val="black"/>
                  </a:solidFill>
                  <a:latin typeface="Calibri"/>
                </a:rPr>
              </a:br>
              <a:r>
                <a:rPr lang="en-BE" dirty="0">
                  <a:solidFill>
                    <a:prstClr val="black"/>
                  </a:solidFill>
                  <a:latin typeface="Calibri"/>
                </a:rPr>
                <a:t>are unicode</a:t>
              </a:r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436096" y="3969931"/>
              <a:ext cx="1158765" cy="3586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263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2"/>
      <p:bldP spid="6" grpId="0" uiExpan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words in a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51584" y="2204864"/>
            <a:ext cx="7488832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-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    1       5      23 -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51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 = </a:t>
            </a:r>
            <a:r>
              <a:rPr lang="en-BE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bytes(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'This is a single line.\n‘</a:t>
            </a:r>
            <a:r>
              <a:rPr lang="en-BE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encoding=‘utf-8’)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BE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.decode(encoding=‘utf-8’)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lines, words, chars, _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().split(' 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99458" y="4977393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creates file objects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for writing/reading, analogous to pipes in Unix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367808" y="3646766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alibri"/>
                </a:rPr>
                <a:t>Make sure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i="1" dirty="0">
                  <a:solidFill>
                    <a:prstClr val="black"/>
                  </a:solidFill>
                  <a:latin typeface="Calibri"/>
                </a:rPr>
                <a:t>knows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it received all data!!!</a:t>
              </a:r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51585" y="5895331"/>
            <a:ext cx="67860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BE" sz="24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Remember,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BE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/stdout/stderr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BE" sz="2400" dirty="0">
                <a:solidFill>
                  <a:prstClr val="black"/>
                </a:solidFill>
                <a:latin typeface="Calibri"/>
              </a:rPr>
              <a:t>use </a:t>
            </a:r>
            <a:r>
              <a:rPr lang="en-BE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en-BE" sz="2400" dirty="0">
                <a:solidFill>
                  <a:prstClr val="black"/>
                </a:solidFill>
                <a:latin typeface="Calibri"/>
              </a:rPr>
              <a:t>!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954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Icing on application:</a:t>
            </a:r>
            <a:br>
              <a:rPr lang="en-US" dirty="0"/>
            </a:br>
            <a:r>
              <a:rPr lang="en-US" dirty="0"/>
              <a:t>Python's </a:t>
            </a:r>
            <a:r>
              <a:rPr lang="en-US" dirty="0" err="1"/>
              <a:t>argparse</a:t>
            </a:r>
            <a:r>
              <a:rPr lang="en-US" dirty="0"/>
              <a:t>, </a:t>
            </a:r>
            <a:r>
              <a:rPr lang="en-US" dirty="0" err="1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https://github.com/gjbex/Python-for-systems-programming/tree/master/source-code/command-line-arguments/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3"/>
              </a:rPr>
              <a:t>https://github.com/gjbex/Python-for-systems-programming/tree/master/source-code/config-parser</a:t>
            </a:r>
            <a:r>
              <a:rPr lang="en-US" sz="1600" dirty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0249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command line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Many tools start out as short script, evolve into applications used by many</a:t>
            </a:r>
          </a:p>
          <a:p>
            <a:r>
              <a:rPr lang="en-US" dirty="0"/>
              <a:t>Model after Unix tools</a:t>
            </a:r>
          </a:p>
          <a:p>
            <a:pPr lvl="1"/>
            <a:r>
              <a:rPr lang="en-US" dirty="0"/>
              <a:t>Arguments</a:t>
            </a:r>
          </a:p>
          <a:p>
            <a:pPr lvl="1"/>
            <a:r>
              <a:rPr lang="en-US" dirty="0"/>
              <a:t>Flags</a:t>
            </a:r>
          </a:p>
          <a:p>
            <a:pPr lvl="1"/>
            <a:r>
              <a:rPr lang="en-US" dirty="0"/>
              <a:t>Options</a:t>
            </a:r>
          </a:p>
          <a:p>
            <a:r>
              <a:rPr lang="en-US" dirty="0"/>
              <a:t>Python's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/>
              <a:t> benefits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Self-documenting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4300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command line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/>
              <a:t> library module</a:t>
            </a:r>
          </a:p>
          <a:p>
            <a:endParaRPr lang="en-US" dirty="0"/>
          </a:p>
          <a:p>
            <a:r>
              <a:rPr lang="en-US" dirty="0"/>
              <a:t>Add positional argument(s)</a:t>
            </a:r>
          </a:p>
          <a:p>
            <a:endParaRPr lang="en-US" dirty="0"/>
          </a:p>
          <a:p>
            <a:r>
              <a:rPr lang="en-US" dirty="0"/>
              <a:t>Add flag(s)</a:t>
            </a:r>
          </a:p>
          <a:p>
            <a:endParaRPr lang="en-US" dirty="0"/>
          </a:p>
          <a:p>
            <a:r>
              <a:rPr lang="en-US" dirty="0"/>
              <a:t>Add option(s)</a:t>
            </a:r>
          </a:p>
          <a:p>
            <a:endParaRPr lang="en-US" dirty="0"/>
          </a:p>
          <a:p>
            <a:r>
              <a:rPr lang="en-US" dirty="0"/>
              <a:t>Parse arguments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91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91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91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91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91544" y="5714093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12225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 is implicit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2077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command line arguments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19536" y="1412777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9536" y="3212977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n             number of random numbers to generate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        print index for random number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19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21026" y="4150822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prstClr val="black"/>
                </a:solidFill>
                <a:latin typeface="Calibri"/>
              </a:rPr>
              <a:t>Autogenerated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help message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813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ConfigParser</a:t>
            </a:r>
            <a:r>
              <a:rPr lang="en-US" dirty="0"/>
              <a:t> configuration files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81200" y="1600202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Configuration files</a:t>
            </a:r>
          </a:p>
          <a:p>
            <a:pPr lvl="1"/>
            <a:r>
              <a:rPr lang="en-US" dirty="0"/>
              <a:t>save typing of options</a:t>
            </a:r>
          </a:p>
          <a:p>
            <a:pPr lvl="1"/>
            <a:r>
              <a:rPr lang="en-US" dirty="0"/>
              <a:t>Document runs of applications</a:t>
            </a:r>
          </a:p>
          <a:p>
            <a:r>
              <a:rPr lang="en-US" dirty="0"/>
              <a:t>Easy to use from Python: </a:t>
            </a:r>
            <a:r>
              <a:rPr lang="en-US" dirty="0" err="1"/>
              <a:t>configparser</a:t>
            </a:r>
            <a:r>
              <a:rPr lang="en-US" dirty="0"/>
              <a:t> module</a:t>
            </a:r>
          </a:p>
          <a:p>
            <a:r>
              <a:rPr lang="en-US" dirty="0"/>
              <a:t>Configuration file (e.g.,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/>
              <a:t>')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59850" y="4005064"/>
            <a:ext cx="6408712" cy="1815882"/>
          </a:xfrm>
          <a:prstGeom prst="rect">
            <a:avLst/>
          </a:prstGeom>
          <a:solidFill>
            <a:srgbClr val="CCFF66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version = 1.2.17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212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section 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physics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212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section 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meta-info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879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comments</a:t>
              </a: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775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key = value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8112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Note: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at least one section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042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3362</Words>
  <Application>Microsoft Office PowerPoint</Application>
  <PresentationFormat>Widescreen</PresentationFormat>
  <Paragraphs>524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Calibri Light</vt:lpstr>
      <vt:lpstr>Courier New</vt:lpstr>
      <vt:lpstr>Office Theme</vt:lpstr>
      <vt:lpstr>1_Office Theme</vt:lpstr>
      <vt:lpstr>Python for systems programming</vt:lpstr>
      <vt:lpstr>PowerPoint Presentation</vt:lpstr>
      <vt:lpstr>Typographical conventions I</vt:lpstr>
      <vt:lpstr>Typographical conventions II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Walking the tree</vt:lpstr>
      <vt:lpstr>Data formats</vt:lpstr>
      <vt:lpstr>Libraries &amp; data formats</vt:lpstr>
      <vt:lpstr>Data formats: CSV</vt:lpstr>
      <vt:lpstr>Data formats: XML output</vt:lpstr>
      <vt:lpstr>Data formats: creating XML</vt:lpstr>
      <vt:lpstr>Templates</vt:lpstr>
      <vt:lpstr>Separating information and representation</vt:lpstr>
      <vt:lpstr>Data</vt:lpstr>
      <vt:lpstr>HTML template</vt:lpstr>
      <vt:lpstr>MarkDown template</vt:lpstr>
      <vt:lpstr>Filling out templates</vt:lpstr>
      <vt:lpstr>Using shell commands: Python subprocess</vt:lpstr>
      <vt:lpstr>Counting words in a file</vt:lpstr>
      <vt:lpstr>Counting words in a string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systems programming</dc:title>
  <dc:creator>Geert Jan Bex</dc:creator>
  <cp:lastModifiedBy>Geert Jan Bex</cp:lastModifiedBy>
  <cp:revision>25</cp:revision>
  <dcterms:created xsi:type="dcterms:W3CDTF">2019-11-14T17:00:16Z</dcterms:created>
  <dcterms:modified xsi:type="dcterms:W3CDTF">2019-12-03T12:32:32Z</dcterms:modified>
</cp:coreProperties>
</file>