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5"/>
  </p:notesMasterIdLst>
  <p:sldIdLst>
    <p:sldId id="256" r:id="rId5"/>
    <p:sldId id="275" r:id="rId6"/>
    <p:sldId id="274" r:id="rId7"/>
    <p:sldId id="258" r:id="rId8"/>
    <p:sldId id="259" r:id="rId9"/>
    <p:sldId id="261" r:id="rId10"/>
    <p:sldId id="262" r:id="rId11"/>
    <p:sldId id="260" r:id="rId12"/>
    <p:sldId id="263" r:id="rId13"/>
    <p:sldId id="271" r:id="rId14"/>
    <p:sldId id="272" r:id="rId15"/>
    <p:sldId id="273" r:id="rId16"/>
    <p:sldId id="264" r:id="rId17"/>
    <p:sldId id="265" r:id="rId18"/>
    <p:sldId id="266" r:id="rId19"/>
    <p:sldId id="267" r:id="rId20"/>
    <p:sldId id="268" r:id="rId21"/>
    <p:sldId id="276" r:id="rId22"/>
    <p:sldId id="277" r:id="rId23"/>
    <p:sldId id="270" r:id="rId24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2C16"/>
    <a:srgbClr val="0C788E"/>
    <a:srgbClr val="025198"/>
    <a:srgbClr val="000099"/>
    <a:srgbClr val="1C1C1C"/>
    <a:srgbClr val="3366FF"/>
    <a:srgbClr val="000058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>
      <p:cViewPr varScale="1">
        <p:scale>
          <a:sx n="68" d="100"/>
          <a:sy n="68" d="100"/>
        </p:scale>
        <p:origin x="126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8D29A-743B-42A0-B758-286066798A10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3AB07-65B4-4E61-BB6D-32F6BA9F3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78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95B1B-52DB-4137-A509-87D4F8D87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5281B-2E7F-4048-9DE8-F7475F0E6D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7DB2E-C8F4-4870-83BA-B3ABB9A70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FFE53-DD19-426B-90D7-CC44DFF86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F8BEB-2421-4054-BF8B-3E6701252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B5CB69-AB97-4100-9959-D081661DEF76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715738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9302-B00E-4A89-B587-D291D4372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A83EFB-2A32-41A4-B3AB-2A2551359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BF333-45CB-4C2E-A52B-FF36277CE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EA9DC-9AC0-43A3-B88A-C31F6245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84E71-FA18-4489-9462-77140A0CF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8DD908-F2E5-4B75-9D79-BC43298DD7FD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850720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892F20-AEC9-4DF5-8BC3-80C465A41A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1ECA32-3C25-4DA7-9DD4-0279D7345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FA2D0-F70C-4131-8B51-C8159C1FE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46172-9D78-4BF1-8586-0BAB81062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4B73-6429-4F89-BC9A-8C36E2198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E5B1DD-1360-40D2-A667-A596F3B24FC8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03844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DF66D-798C-46AA-BEEB-35DCC3417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F1D8E-17EB-4B72-AF33-37D3272D4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B4666-B480-41C3-BA78-6D932726A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9FFF0-390E-4982-96FD-362E66CB7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5D2D4-D599-4EAA-8C30-551D63803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80AB23-AAA9-40BD-810E-A93F7C94C142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898181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C5DB6-077E-49DB-ACA5-904DA5173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4EA02-EE72-427A-99C3-C8B419D6E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44F82-91D8-4F8F-BE76-2DBAB5548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3070C-EF86-4AFE-8138-E7E36AB1C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598B4-C620-4A4B-88B4-B3A2AA06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A8C6C-5913-4451-B297-45433D043744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013931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4F841-4C29-46DB-84DF-B94D0E8F7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D4A06-5ABF-424B-98E6-98E6F7AE8B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E8E6B-A871-45B4-8BFB-81653AA85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F9423A-8323-433B-9E8B-9747B2877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1B14F-AB39-412C-92E4-12EFF618E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3EC0A-F268-4E03-9B82-AD0EC91C9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DE8DD3-765B-41FC-9F48-3D4632E0BE33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613757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3C780-0DA9-4E28-90B3-C78A10402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70BDC-9768-419F-8DE3-60995340D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F57A08-C5F2-4F05-B5E2-92379C5D3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337548-2ACF-4274-9E5F-A4764B877C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B059B-CF3C-4909-ADF9-B8DD53D181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69D94F-AF4A-4334-8BC0-F8F9022AF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FDA550-5ACA-461E-9708-B4927C6A4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E5E9DC-D5A6-41C6-9B40-28DE697AA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43DD71-8FC5-43AD-AA8C-0F5EA104F0B1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2105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34EEB-5F8F-4F44-8739-E265793E8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DA1F16-1A29-4F77-B935-E01ADBEE7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5F2EC4-F560-49E6-BCDA-24FC715B9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92DA53-53F3-4C19-854D-8E6F5DBBA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5ADD24-3804-4D36-858B-B0C0CCE7928E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266577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7C911-FB84-4435-80AE-E7E527E5A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433A4B-B011-4597-9102-0F9068BE5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CF0924-BE53-44F9-AC61-7A68CF702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A1B7F-D073-4ECC-9F38-3E0AA1771371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16639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288A2-314F-409D-98E3-AC963BF16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44106-14FF-42D6-A795-7F269F287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F3401-837E-44E7-A7AF-7C9E00968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E5B260-6E12-4D0F-83D5-42FA6F30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33404B-AA7A-47EA-B4DD-093A377F7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DD257C-9F65-41ED-923D-DF4B76C82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E1A6F9-707A-4065-9783-D0A9FFBCED1A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78603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38D1-F0A0-46BE-A585-C68BCF276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D9F7DA-074D-4FD5-B33D-5C8ABC755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4CEEE1-7908-489C-BD1C-8664EF06E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81818-E04A-47C8-A781-EC35DBB4B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42B18B-3698-4C56-A21C-6EB1423D4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9C7ECF-5F9D-49F6-8F61-782AE857F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A3434D-0D13-4537-B4F4-E29502A56BC4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726127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8490AD4-A1E7-4D6B-B4A8-DC5190D97B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1FD63BB-EA5B-4F2C-BA3D-912608F7F3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2B0585C-42E2-4C2C-926E-5BF5A2011E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71CE3E9-0D92-4A04-A8B0-5EED590B1C1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B45A69E-FADA-44B0-A690-CAD38F3D2CC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25D9F61-31CD-4B06-8F3C-069F6FA88673}" type="slidenum">
              <a:rPr lang="es-ES" altLang="en-US"/>
              <a:pPr/>
              <a:t>‹#›</a:t>
            </a:fld>
            <a:endParaRPr lang="es-E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help/clion/quick-tutorial-on-configuring-clion-on-windows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sfml-dev.org/download.php" TargetMode="Externa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7-zip.org/" TargetMode="Externa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Rectangle 110">
            <a:extLst>
              <a:ext uri="{FF2B5EF4-FFF2-40B4-BE49-F238E27FC236}">
                <a16:creationId xmlns:a16="http://schemas.microsoft.com/office/drawing/2014/main" id="{A1A212C1-6A85-477E-9EF0-F7E2BAF0F28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0825" y="4900613"/>
            <a:ext cx="7445375" cy="544512"/>
          </a:xfrm>
          <a:noFill/>
          <a:ln/>
        </p:spPr>
        <p:txBody>
          <a:bodyPr anchor="ctr"/>
          <a:lstStyle/>
          <a:p>
            <a:pPr algn="l"/>
            <a:r>
              <a:rPr lang="en-US" altLang="en-US" sz="3600" b="1" dirty="0">
                <a:solidFill>
                  <a:schemeClr val="bg1"/>
                </a:solidFill>
              </a:rPr>
              <a:t>SFML w/ </a:t>
            </a:r>
            <a:r>
              <a:rPr lang="en-US" altLang="en-US" sz="3600" b="1" dirty="0" err="1">
                <a:solidFill>
                  <a:schemeClr val="bg1"/>
                </a:solidFill>
              </a:rPr>
              <a:t>CLion</a:t>
            </a:r>
            <a:r>
              <a:rPr lang="en-US" altLang="en-US" sz="3600" b="1" dirty="0">
                <a:solidFill>
                  <a:schemeClr val="bg1"/>
                </a:solidFill>
              </a:rPr>
              <a:t> on Windows</a:t>
            </a:r>
            <a:endParaRPr lang="es-ES" altLang="en-US" sz="3600" b="1" dirty="0">
              <a:solidFill>
                <a:schemeClr val="bg1"/>
              </a:solidFill>
            </a:endParaRPr>
          </a:p>
        </p:txBody>
      </p:sp>
      <p:sp>
        <p:nvSpPr>
          <p:cNvPr id="2167" name="Rectangle 119">
            <a:extLst>
              <a:ext uri="{FF2B5EF4-FFF2-40B4-BE49-F238E27FC236}">
                <a16:creationId xmlns:a16="http://schemas.microsoft.com/office/drawing/2014/main" id="{C3EAA4C7-1BB0-457C-842D-D70DEB251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5516563"/>
            <a:ext cx="3384550" cy="54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1800" b="1" dirty="0">
                <a:solidFill>
                  <a:schemeClr val="bg1"/>
                </a:solidFill>
              </a:rPr>
              <a:t>FGCU Software Engineering</a:t>
            </a:r>
            <a:endParaRPr lang="es-ES" altLang="en-US" sz="1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9DBC1-8C9A-45D4-8E43-0C1FFB252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</a:t>
            </a:r>
            <a:r>
              <a:rPr lang="en-US" dirty="0" err="1"/>
              <a:t>CLion</a:t>
            </a:r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90F8AF8E-158E-4DB2-A6B5-4DBFAA5293F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4572000" y="1920797"/>
            <a:ext cx="3854648" cy="301640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F5DDC-E6F4-48B2-BC2F-2833E9F46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We need to point CLION to the downloaded MinGW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Launch </a:t>
            </a:r>
            <a:r>
              <a:rPr lang="en-US" dirty="0" err="1"/>
              <a:t>CLion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Choose Customize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All settings…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480E861-D8CC-4E80-8DEF-9A2B9F3EB7DE}"/>
              </a:ext>
            </a:extLst>
          </p:cNvPr>
          <p:cNvSpPr/>
          <p:nvPr/>
        </p:nvSpPr>
        <p:spPr>
          <a:xfrm>
            <a:off x="5943600" y="4648200"/>
            <a:ext cx="762000" cy="152400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963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084143-F7C5-42A4-A866-2FF726E13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Toolchains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28E17303-786C-4EC7-A6B5-A4D03AAB2A8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4038600" y="1592148"/>
            <a:ext cx="4719578" cy="3673703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B268FC6-480A-4E0B-A36F-6BF3EB816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Expand: Build, Execution, Deployment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Toolchains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should see Toolset: Bundled MinGW</a:t>
            </a:r>
          </a:p>
        </p:txBody>
      </p:sp>
    </p:spTree>
    <p:extLst>
      <p:ext uri="{BB962C8B-B14F-4D97-AF65-F5344CB8AC3E}">
        <p14:creationId xmlns:p14="http://schemas.microsoft.com/office/powerpoint/2010/main" val="1996711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B17FB-FABB-4DE5-990E-6C91F287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MinGW64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4589A945-EE6D-4079-9AF7-F15C44F94E7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3962400" y="1523206"/>
            <a:ext cx="4888896" cy="38115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6DBFF7-8563-4FDF-AE4C-F4A04F57C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1400" dirty="0"/>
              <a:t>Change the Toolset to the root path to the MinGW64 folder you downloaded.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Toolset: C:\mingw64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Wait and you should see the Make, C Compiler and C++ Compiler detected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CMake</a:t>
            </a:r>
            <a:r>
              <a:rPr lang="en-US" sz="1400" dirty="0"/>
              <a:t> and Debugger may stay set to the Bundled MinGW, which is fine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Click OK</a:t>
            </a:r>
          </a:p>
        </p:txBody>
      </p:sp>
    </p:spTree>
    <p:extLst>
      <p:ext uri="{BB962C8B-B14F-4D97-AF65-F5344CB8AC3E}">
        <p14:creationId xmlns:p14="http://schemas.microsoft.com/office/powerpoint/2010/main" val="3295959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0175E-5996-463D-9662-59E51EEBC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Project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2ECAA95D-1A6F-44A8-99A7-B77AC96F1ED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3886200" y="1485800"/>
            <a:ext cx="4972306" cy="38864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EBDE8-4CB5-4A48-9D6D-8D0B6E67DE3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Select Projects and click New Project</a:t>
            </a:r>
          </a:p>
          <a:p>
            <a:endParaRPr lang="en-US" dirty="0"/>
          </a:p>
          <a:p>
            <a:r>
              <a:rPr lang="en-US" dirty="0"/>
              <a:t>Start a new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 your project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at least C++17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Press Create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38E872A-8041-436B-9633-0D69F6F08804}"/>
              </a:ext>
            </a:extLst>
          </p:cNvPr>
          <p:cNvCxnSpPr/>
          <p:nvPr/>
        </p:nvCxnSpPr>
        <p:spPr>
          <a:xfrm flipV="1">
            <a:off x="2743200" y="1905000"/>
            <a:ext cx="388620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60433A-E64F-4289-87AF-AF8F0A3AEDA1}"/>
              </a:ext>
            </a:extLst>
          </p:cNvPr>
          <p:cNvCxnSpPr/>
          <p:nvPr/>
        </p:nvCxnSpPr>
        <p:spPr>
          <a:xfrm flipV="1">
            <a:off x="3124200" y="2667000"/>
            <a:ext cx="251460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9B659B-AD11-4725-A8E0-8CFD50C147F5}"/>
              </a:ext>
            </a:extLst>
          </p:cNvPr>
          <p:cNvCxnSpPr/>
          <p:nvPr/>
        </p:nvCxnSpPr>
        <p:spPr>
          <a:xfrm>
            <a:off x="2362200" y="3963194"/>
            <a:ext cx="5334000" cy="1066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978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B0AC8-3A5E-4AA8-B862-0669C9793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Rename main.cpp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ECAAE3-1F1B-427C-9E63-D549F61E5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Right-click the main.cpp file in the Project Explorer window and select Refactor &gt; Rename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Change the name to “hellosfml.cpp” and click Refactor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This will update the name of the physical file, and change the name of it in the CMakeList.txt file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Click Reload changes to update the build settings for your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E1A3F4-2982-4563-94B4-CDE8AB8F9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874" y="685800"/>
            <a:ext cx="3259251" cy="244909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99771CA-397A-4378-A58B-18FC93138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3261797"/>
            <a:ext cx="2224087" cy="14027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BEF41C-B869-484D-A559-525A824CD2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9361" y="4826882"/>
            <a:ext cx="4864401" cy="156694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3265A73-F577-48DD-B5C1-03E545CAA889}"/>
              </a:ext>
            </a:extLst>
          </p:cNvPr>
          <p:cNvCxnSpPr/>
          <p:nvPr/>
        </p:nvCxnSpPr>
        <p:spPr>
          <a:xfrm>
            <a:off x="3431474" y="2514600"/>
            <a:ext cx="1828800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FF4D56D-6C79-4664-915F-B1517B7DF1BF}"/>
              </a:ext>
            </a:extLst>
          </p:cNvPr>
          <p:cNvCxnSpPr/>
          <p:nvPr/>
        </p:nvCxnSpPr>
        <p:spPr>
          <a:xfrm>
            <a:off x="3579813" y="3505200"/>
            <a:ext cx="1220787" cy="15240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4706894-B7A4-46A1-8EDE-48D9B271DBB1}"/>
              </a:ext>
            </a:extLst>
          </p:cNvPr>
          <p:cNvCxnSpPr>
            <a:cxnSpLocks/>
          </p:cNvCxnSpPr>
          <p:nvPr/>
        </p:nvCxnSpPr>
        <p:spPr>
          <a:xfrm>
            <a:off x="3200400" y="4952224"/>
            <a:ext cx="3276600" cy="99137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A2CE5F4-E5E0-411C-8B8D-3346825E089B}"/>
              </a:ext>
            </a:extLst>
          </p:cNvPr>
          <p:cNvCxnSpPr/>
          <p:nvPr/>
        </p:nvCxnSpPr>
        <p:spPr>
          <a:xfrm flipV="1">
            <a:off x="3048000" y="5349587"/>
            <a:ext cx="4129087" cy="271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614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E3370E2-8E9A-4147-AE42-B07B4B776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SFML to CMakeList.txt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91359E-48D5-4EE9-BF9C-0541AFA4D0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sz="1400" dirty="0"/>
          </a:p>
          <a:p>
            <a:r>
              <a:rPr lang="en-US" sz="1400" dirty="0"/>
              <a:t>Set properties for the location of SFML libraries</a:t>
            </a:r>
          </a:p>
          <a:p>
            <a:endParaRPr lang="en-US" sz="1400" dirty="0"/>
          </a:p>
          <a:p>
            <a:r>
              <a:rPr lang="en-US" sz="1400" dirty="0"/>
              <a:t>Set a property that tells SFML to link the libraries statically to your project</a:t>
            </a:r>
          </a:p>
          <a:p>
            <a:pPr lvl="1"/>
            <a:r>
              <a:rPr lang="en-US" sz="1000" dirty="0"/>
              <a:t>Static linking mean library code is physically copied into your project executable by the linker</a:t>
            </a:r>
          </a:p>
          <a:p>
            <a:endParaRPr lang="en-US" sz="1400" dirty="0"/>
          </a:p>
          <a:p>
            <a:r>
              <a:rPr lang="en-US" sz="1400" dirty="0"/>
              <a:t>Set the location of include files (header files)</a:t>
            </a:r>
          </a:p>
          <a:p>
            <a:r>
              <a:rPr lang="en-US" sz="1400" dirty="0"/>
              <a:t>Set the location of library files (object code)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sz="1400" dirty="0"/>
              <a:t>Tell the linker which libraries to locate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sz="1400" dirty="0"/>
              <a:t>Tell the linker the specific library files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04BE512-F089-4F32-8B74-ED11C8508B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sz="95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50" dirty="0" err="1">
                <a:latin typeface="Consolas" panose="020B0609020204030204" pitchFamily="49" charset="0"/>
              </a:rPr>
              <a:t>cmake_minimum_required</a:t>
            </a:r>
            <a:r>
              <a:rPr lang="en-US" sz="950" dirty="0">
                <a:latin typeface="Consolas" panose="020B0609020204030204" pitchFamily="49" charset="0"/>
              </a:rPr>
              <a:t>(VERSION 3.21)</a:t>
            </a:r>
          </a:p>
          <a:p>
            <a:pPr marL="0" indent="0">
              <a:buNone/>
            </a:pPr>
            <a:r>
              <a:rPr lang="en-US" sz="950" dirty="0">
                <a:latin typeface="Consolas" panose="020B0609020204030204" pitchFamily="49" charset="0"/>
              </a:rPr>
              <a:t>project(</a:t>
            </a:r>
            <a:r>
              <a:rPr lang="en-US" sz="950" dirty="0" err="1">
                <a:latin typeface="Consolas" panose="020B0609020204030204" pitchFamily="49" charset="0"/>
              </a:rPr>
              <a:t>HelloSfml</a:t>
            </a:r>
            <a:r>
              <a:rPr lang="en-US" sz="95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95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50" dirty="0">
                <a:latin typeface="Consolas" panose="020B0609020204030204" pitchFamily="49" charset="0"/>
              </a:rPr>
              <a:t>set(CMAKE_CXX_STANDARD 17)</a:t>
            </a:r>
          </a:p>
          <a:p>
            <a:pPr marL="0" indent="0">
              <a:buNone/>
            </a:pPr>
            <a:endParaRPr lang="en-US" sz="95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50" dirty="0">
                <a:latin typeface="Consolas" panose="020B0609020204030204" pitchFamily="49" charset="0"/>
              </a:rPr>
              <a:t>set(SFML_ROOT "/SFML-2.5.1")</a:t>
            </a:r>
          </a:p>
          <a:p>
            <a:pPr marL="0" indent="0">
              <a:buNone/>
            </a:pPr>
            <a:r>
              <a:rPr lang="en-US" sz="950" dirty="0">
                <a:latin typeface="Consolas" panose="020B0609020204030204" pitchFamily="49" charset="0"/>
              </a:rPr>
              <a:t>set(SFML_INCLUDE_DIR "C:/SFML-2.5.1/include")</a:t>
            </a:r>
          </a:p>
          <a:p>
            <a:pPr marL="0" indent="0">
              <a:buNone/>
            </a:pPr>
            <a:r>
              <a:rPr lang="en-US" sz="950" dirty="0">
                <a:latin typeface="Consolas" panose="020B0609020204030204" pitchFamily="49" charset="0"/>
              </a:rPr>
              <a:t>set(SFML_LIBRARY_DIR "C:/SFML-2.5.1/lib")</a:t>
            </a:r>
          </a:p>
          <a:p>
            <a:pPr marL="0" indent="0">
              <a:buNone/>
            </a:pPr>
            <a:endParaRPr lang="en-US" sz="95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50" dirty="0">
                <a:latin typeface="Consolas" panose="020B0609020204030204" pitchFamily="49" charset="0"/>
              </a:rPr>
              <a:t>set(SFML_STATIC_LIBRARIES TRUE)</a:t>
            </a:r>
          </a:p>
          <a:p>
            <a:pPr marL="0" indent="0">
              <a:buNone/>
            </a:pPr>
            <a:endParaRPr lang="en-US" sz="95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50" dirty="0" err="1">
                <a:latin typeface="Consolas" panose="020B0609020204030204" pitchFamily="49" charset="0"/>
              </a:rPr>
              <a:t>include_directories</a:t>
            </a:r>
            <a:r>
              <a:rPr lang="en-US" sz="950" dirty="0">
                <a:latin typeface="Consolas" panose="020B0609020204030204" pitchFamily="49" charset="0"/>
              </a:rPr>
              <a:t>(${SFML_INCLUDE_DIR})</a:t>
            </a:r>
          </a:p>
          <a:p>
            <a:pPr marL="0" indent="0">
              <a:buNone/>
            </a:pPr>
            <a:r>
              <a:rPr lang="en-US" sz="950" dirty="0" err="1">
                <a:latin typeface="Consolas" panose="020B0609020204030204" pitchFamily="49" charset="0"/>
              </a:rPr>
              <a:t>link_directories</a:t>
            </a:r>
            <a:r>
              <a:rPr lang="en-US" sz="950" dirty="0">
                <a:latin typeface="Consolas" panose="020B0609020204030204" pitchFamily="49" charset="0"/>
              </a:rPr>
              <a:t>(${SFML_LIBRARY_DIR})</a:t>
            </a:r>
          </a:p>
          <a:p>
            <a:pPr marL="0" indent="0">
              <a:buNone/>
            </a:pPr>
            <a:endParaRPr lang="en-US" sz="95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50" dirty="0" err="1">
                <a:latin typeface="Consolas" panose="020B0609020204030204" pitchFamily="49" charset="0"/>
              </a:rPr>
              <a:t>find_package</a:t>
            </a:r>
            <a:r>
              <a:rPr lang="en-US" sz="950" dirty="0">
                <a:latin typeface="Consolas" panose="020B0609020204030204" pitchFamily="49" charset="0"/>
              </a:rPr>
              <a:t>(SFML 2.5.1 COMPONENTS system window graphics network audio)</a:t>
            </a:r>
          </a:p>
          <a:p>
            <a:pPr marL="0" indent="0">
              <a:buNone/>
            </a:pPr>
            <a:endParaRPr lang="en-US" sz="95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50" dirty="0" err="1">
                <a:latin typeface="Consolas" panose="020B0609020204030204" pitchFamily="49" charset="0"/>
              </a:rPr>
              <a:t>add_executable</a:t>
            </a:r>
            <a:r>
              <a:rPr lang="en-US" sz="950" dirty="0">
                <a:latin typeface="Consolas" panose="020B0609020204030204" pitchFamily="49" charset="0"/>
              </a:rPr>
              <a:t>(</a:t>
            </a:r>
            <a:r>
              <a:rPr lang="en-US" sz="950" dirty="0" err="1">
                <a:latin typeface="Consolas" panose="020B0609020204030204" pitchFamily="49" charset="0"/>
              </a:rPr>
              <a:t>HelloSfml</a:t>
            </a:r>
            <a:r>
              <a:rPr lang="en-US" sz="950" dirty="0">
                <a:latin typeface="Consolas" panose="020B0609020204030204" pitchFamily="49" charset="0"/>
              </a:rPr>
              <a:t> hellosfml.cpp)</a:t>
            </a:r>
          </a:p>
          <a:p>
            <a:pPr marL="0" indent="0">
              <a:buNone/>
            </a:pPr>
            <a:r>
              <a:rPr lang="en-US" sz="950" dirty="0" err="1">
                <a:latin typeface="Consolas" panose="020B0609020204030204" pitchFamily="49" charset="0"/>
              </a:rPr>
              <a:t>target_link_libraries</a:t>
            </a:r>
            <a:r>
              <a:rPr lang="en-US" sz="950" dirty="0">
                <a:latin typeface="Consolas" panose="020B0609020204030204" pitchFamily="49" charset="0"/>
              </a:rPr>
              <a:t>(</a:t>
            </a:r>
            <a:r>
              <a:rPr lang="en-US" sz="950" dirty="0" err="1">
                <a:latin typeface="Consolas" panose="020B0609020204030204" pitchFamily="49" charset="0"/>
              </a:rPr>
              <a:t>HelloSfml</a:t>
            </a:r>
            <a:r>
              <a:rPr lang="en-US" sz="950" dirty="0">
                <a:latin typeface="Consolas" panose="020B0609020204030204" pitchFamily="49" charset="0"/>
              </a:rPr>
              <a:t> </a:t>
            </a:r>
            <a:r>
              <a:rPr lang="en-US" sz="950" dirty="0" err="1">
                <a:latin typeface="Consolas" panose="020B0609020204030204" pitchFamily="49" charset="0"/>
              </a:rPr>
              <a:t>sfml</a:t>
            </a:r>
            <a:r>
              <a:rPr lang="en-US" sz="950" dirty="0">
                <a:latin typeface="Consolas" panose="020B0609020204030204" pitchFamily="49" charset="0"/>
              </a:rPr>
              <a:t>-graphics </a:t>
            </a:r>
            <a:r>
              <a:rPr lang="en-US" sz="950" dirty="0" err="1">
                <a:latin typeface="Consolas" panose="020B0609020204030204" pitchFamily="49" charset="0"/>
              </a:rPr>
              <a:t>sfml</a:t>
            </a:r>
            <a:r>
              <a:rPr lang="en-US" sz="950" dirty="0">
                <a:latin typeface="Consolas" panose="020B0609020204030204" pitchFamily="49" charset="0"/>
              </a:rPr>
              <a:t>-window </a:t>
            </a:r>
            <a:r>
              <a:rPr lang="en-US" sz="950" dirty="0" err="1">
                <a:latin typeface="Consolas" panose="020B0609020204030204" pitchFamily="49" charset="0"/>
              </a:rPr>
              <a:t>sfml</a:t>
            </a:r>
            <a:r>
              <a:rPr lang="en-US" sz="950" dirty="0">
                <a:latin typeface="Consolas" panose="020B0609020204030204" pitchFamily="49" charset="0"/>
              </a:rPr>
              <a:t>-system)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346B47-B9D7-4615-B851-8CC04A2B7250}"/>
              </a:ext>
            </a:extLst>
          </p:cNvPr>
          <p:cNvCxnSpPr/>
          <p:nvPr/>
        </p:nvCxnSpPr>
        <p:spPr>
          <a:xfrm>
            <a:off x="3962400" y="2133600"/>
            <a:ext cx="68580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1F8AE2B-88CE-43DC-A1CD-0506341ADD5F}"/>
              </a:ext>
            </a:extLst>
          </p:cNvPr>
          <p:cNvCxnSpPr/>
          <p:nvPr/>
        </p:nvCxnSpPr>
        <p:spPr>
          <a:xfrm>
            <a:off x="4114800" y="3352800"/>
            <a:ext cx="533400" cy="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Left Brace 13">
            <a:extLst>
              <a:ext uri="{FF2B5EF4-FFF2-40B4-BE49-F238E27FC236}">
                <a16:creationId xmlns:a16="http://schemas.microsoft.com/office/drawing/2014/main" id="{5CCAF269-D4E8-40D6-BF75-0AEE8E544296}"/>
              </a:ext>
            </a:extLst>
          </p:cNvPr>
          <p:cNvSpPr/>
          <p:nvPr/>
        </p:nvSpPr>
        <p:spPr>
          <a:xfrm>
            <a:off x="4495800" y="3733800"/>
            <a:ext cx="76200" cy="304800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97DA7B-B60F-4B37-9955-FA405F27E28B}"/>
              </a:ext>
            </a:extLst>
          </p:cNvPr>
          <p:cNvCxnSpPr/>
          <p:nvPr/>
        </p:nvCxnSpPr>
        <p:spPr>
          <a:xfrm flipV="1">
            <a:off x="4038600" y="4419600"/>
            <a:ext cx="6096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05A827F-78DE-4F2C-8EF4-E0A8D8FD35AF}"/>
              </a:ext>
            </a:extLst>
          </p:cNvPr>
          <p:cNvCxnSpPr>
            <a:cxnSpLocks/>
          </p:cNvCxnSpPr>
          <p:nvPr/>
        </p:nvCxnSpPr>
        <p:spPr>
          <a:xfrm flipV="1">
            <a:off x="3962400" y="5029200"/>
            <a:ext cx="609600" cy="55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85AACFC-8B06-4585-BBFB-DCECB4C45F1B}"/>
              </a:ext>
            </a:extLst>
          </p:cNvPr>
          <p:cNvSpPr/>
          <p:nvPr/>
        </p:nvSpPr>
        <p:spPr>
          <a:xfrm>
            <a:off x="4677792" y="2667000"/>
            <a:ext cx="3094608" cy="533400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19D7B85-97BE-4586-8D59-4C48502A5AA4}"/>
              </a:ext>
            </a:extLst>
          </p:cNvPr>
          <p:cNvSpPr/>
          <p:nvPr/>
        </p:nvSpPr>
        <p:spPr>
          <a:xfrm>
            <a:off x="4677792" y="3352799"/>
            <a:ext cx="3094608" cy="228601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20C7DE1-434E-422F-9F83-F63CA08AA01B}"/>
              </a:ext>
            </a:extLst>
          </p:cNvPr>
          <p:cNvSpPr/>
          <p:nvPr/>
        </p:nvSpPr>
        <p:spPr>
          <a:xfrm>
            <a:off x="4677792" y="4224675"/>
            <a:ext cx="3886200" cy="381001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DC0F0F-3FDC-4814-BF6F-BBBFEEC018C5}"/>
              </a:ext>
            </a:extLst>
          </p:cNvPr>
          <p:cNvSpPr/>
          <p:nvPr/>
        </p:nvSpPr>
        <p:spPr>
          <a:xfrm>
            <a:off x="4677792" y="3696608"/>
            <a:ext cx="3094608" cy="381001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F0EF67F-7BEE-45AB-9BA0-7BD7C59EF7A6}"/>
              </a:ext>
            </a:extLst>
          </p:cNvPr>
          <p:cNvSpPr/>
          <p:nvPr/>
        </p:nvSpPr>
        <p:spPr>
          <a:xfrm>
            <a:off x="4677792" y="4911383"/>
            <a:ext cx="3886200" cy="346417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allout: Line 25">
            <a:extLst>
              <a:ext uri="{FF2B5EF4-FFF2-40B4-BE49-F238E27FC236}">
                <a16:creationId xmlns:a16="http://schemas.microsoft.com/office/drawing/2014/main" id="{99B336A5-2B96-4021-9D6F-A438E17D63A2}"/>
              </a:ext>
            </a:extLst>
          </p:cNvPr>
          <p:cNvSpPr/>
          <p:nvPr/>
        </p:nvSpPr>
        <p:spPr>
          <a:xfrm flipH="1">
            <a:off x="3505200" y="5620204"/>
            <a:ext cx="1981200" cy="563563"/>
          </a:xfrm>
          <a:prstGeom prst="borderCallout1">
            <a:avLst>
              <a:gd name="adj1" fmla="val 18750"/>
              <a:gd name="adj2" fmla="val -8333"/>
              <a:gd name="adj3" fmla="val -95436"/>
              <a:gd name="adj4" fmla="val -4236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Make sure this matches your project name</a:t>
            </a:r>
          </a:p>
        </p:txBody>
      </p:sp>
    </p:spTree>
    <p:extLst>
      <p:ext uri="{BB962C8B-B14F-4D97-AF65-F5344CB8AC3E}">
        <p14:creationId xmlns:p14="http://schemas.microsoft.com/office/powerpoint/2010/main" val="2149533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8780F-3D17-4845-99BB-9CF85F602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SFML Paths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A5524-FBF2-441E-A2C2-84C2E6844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sz="1400" dirty="0"/>
          </a:p>
          <a:p>
            <a:r>
              <a:rPr lang="en-US" sz="1400" dirty="0"/>
              <a:t>Make sure paths match exactly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 copied my SFML folder “SFML-2.5.1” to the root of my “C:\” drive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Note paths in the CMakeList.txt file use the forward slash “/”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1EBA6C-7296-437B-8E5D-230C17793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673" y="4800601"/>
            <a:ext cx="3052834" cy="596923"/>
          </a:xfrm>
          <a:prstGeom prst="rect">
            <a:avLst/>
          </a:prstGeom>
        </p:spPr>
      </p:pic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E85281DA-AA63-49D9-BF12-DC21F8FA78B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tretch>
            <a:fillRect/>
          </a:stretch>
        </p:blipFill>
        <p:spPr>
          <a:xfrm>
            <a:off x="5791200" y="2053701"/>
            <a:ext cx="2571882" cy="349267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DF2BC22-9ABD-4789-B613-87FD6DA084FC}"/>
              </a:ext>
            </a:extLst>
          </p:cNvPr>
          <p:cNvCxnSpPr>
            <a:cxnSpLocks/>
          </p:cNvCxnSpPr>
          <p:nvPr/>
        </p:nvCxnSpPr>
        <p:spPr>
          <a:xfrm flipV="1">
            <a:off x="3657600" y="4419600"/>
            <a:ext cx="213360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DFA58F-A3DD-49B6-B7D3-7E91EE8E7C88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4685507" y="5036935"/>
            <a:ext cx="1258093" cy="6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A08ED69-8DC5-4E8D-8B81-DBC60A9612A3}"/>
              </a:ext>
            </a:extLst>
          </p:cNvPr>
          <p:cNvCxnSpPr>
            <a:cxnSpLocks/>
          </p:cNvCxnSpPr>
          <p:nvPr/>
        </p:nvCxnSpPr>
        <p:spPr>
          <a:xfrm flipV="1">
            <a:off x="4647407" y="5207722"/>
            <a:ext cx="1296193" cy="5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9F2A534-E0AA-4066-8466-1A4DF8E86ED5}"/>
              </a:ext>
            </a:extLst>
          </p:cNvPr>
          <p:cNvSpPr/>
          <p:nvPr/>
        </p:nvSpPr>
        <p:spPr>
          <a:xfrm>
            <a:off x="2222165" y="5714816"/>
            <a:ext cx="3124200" cy="59692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The SFML_ROOT property does not specify the drive letter. This worked best through trial-and-error.</a:t>
            </a:r>
          </a:p>
        </p:txBody>
      </p:sp>
    </p:spTree>
    <p:extLst>
      <p:ext uri="{BB962C8B-B14F-4D97-AF65-F5344CB8AC3E}">
        <p14:creationId xmlns:p14="http://schemas.microsoft.com/office/powerpoint/2010/main" val="1397836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AB795-B7CF-45C2-A69D-5064F9E96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Code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3D2D5F-5623-42E4-A06F-B0BA785DA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sz="1400" u="sng" dirty="0"/>
          </a:p>
          <a:p>
            <a:r>
              <a:rPr lang="en-US" sz="1400" u="sng" dirty="0"/>
              <a:t>Download</a:t>
            </a:r>
            <a:r>
              <a:rPr lang="en-US" sz="1400" dirty="0"/>
              <a:t> the source code for the Hello SFML project from your Canvas course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copy and paste the code to your “hellosfml.cpp”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or simply replace the file in your project folder with the one you downloaded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 code should look like what you see on the right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Make sure to </a:t>
            </a:r>
            <a:r>
              <a:rPr lang="en-US" sz="1400" u="sng" dirty="0"/>
              <a:t>update</a:t>
            </a:r>
            <a:r>
              <a:rPr lang="en-US" sz="1400" dirty="0"/>
              <a:t> the file-header comment for your </a:t>
            </a:r>
            <a:r>
              <a:rPr lang="en-US" sz="1400" u="sng" dirty="0"/>
              <a:t>Name</a:t>
            </a:r>
            <a:r>
              <a:rPr lang="en-US" sz="1400" dirty="0"/>
              <a:t> and </a:t>
            </a:r>
            <a:r>
              <a:rPr lang="en-US" sz="1400" u="sng" dirty="0"/>
              <a:t>Class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79E956-9409-4B2D-A237-7EC1EC779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609600"/>
            <a:ext cx="4724400" cy="5797772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40EEF1D-3D8D-4936-BE81-91625C91EDA8}"/>
              </a:ext>
            </a:extLst>
          </p:cNvPr>
          <p:cNvCxnSpPr/>
          <p:nvPr/>
        </p:nvCxnSpPr>
        <p:spPr>
          <a:xfrm flipV="1">
            <a:off x="3124200" y="1143000"/>
            <a:ext cx="1295400" cy="388620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96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8FF8F0E0-98F0-4C2B-A09F-1EC80FEA70F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8642" t="1597" r="13580"/>
          <a:stretch/>
        </p:blipFill>
        <p:spPr>
          <a:xfrm>
            <a:off x="4076699" y="2438400"/>
            <a:ext cx="4800602" cy="32992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D1A5DF-F265-4C11-9484-B841FA103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</a:t>
            </a:r>
            <a:r>
              <a:rPr lang="en-US" dirty="0" err="1"/>
              <a:t>HelloSFML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1980C-F488-4C20-A29B-5551A3296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the Build toolbar icon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 Messages to make sure you do not have any build errors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B416624-FA6D-4E48-9E4A-BA59C083EAF5}"/>
              </a:ext>
            </a:extLst>
          </p:cNvPr>
          <p:cNvCxnSpPr/>
          <p:nvPr/>
        </p:nvCxnSpPr>
        <p:spPr>
          <a:xfrm flipV="1">
            <a:off x="3579813" y="2819400"/>
            <a:ext cx="2897187" cy="30480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971323C-086F-4280-991B-204380FF38BC}"/>
              </a:ext>
            </a:extLst>
          </p:cNvPr>
          <p:cNvCxnSpPr>
            <a:cxnSpLocks/>
          </p:cNvCxnSpPr>
          <p:nvPr/>
        </p:nvCxnSpPr>
        <p:spPr>
          <a:xfrm>
            <a:off x="2667000" y="4800600"/>
            <a:ext cx="1752600" cy="30480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615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C7622D81-5ACB-476F-8A54-E6AE132125C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4648200" y="1865312"/>
            <a:ext cx="4200565" cy="2822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8F7607-0E03-4AC5-8403-8E719D6DE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</a:t>
            </a:r>
            <a:r>
              <a:rPr lang="en-US" dirty="0" err="1"/>
              <a:t>HelloSFML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ABCB6F-B346-431A-A830-373DD66A0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the Run icon in the toolbar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should get a window with a white background and a blue circle in the center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FC066B0-92FC-471E-A1CC-43C0392ED520}"/>
              </a:ext>
            </a:extLst>
          </p:cNvPr>
          <p:cNvCxnSpPr>
            <a:cxnSpLocks/>
          </p:cNvCxnSpPr>
          <p:nvPr/>
        </p:nvCxnSpPr>
        <p:spPr>
          <a:xfrm flipV="1">
            <a:off x="3276600" y="2153046"/>
            <a:ext cx="4343400" cy="59015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21E85A-8084-4759-B9B0-A3590655857C}"/>
              </a:ext>
            </a:extLst>
          </p:cNvPr>
          <p:cNvCxnSpPr>
            <a:cxnSpLocks/>
          </p:cNvCxnSpPr>
          <p:nvPr/>
        </p:nvCxnSpPr>
        <p:spPr>
          <a:xfrm>
            <a:off x="3276600" y="3810000"/>
            <a:ext cx="1981200" cy="41949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1C453A19-344E-4A7C-B9F6-D8F02FC32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4998" y="3517511"/>
            <a:ext cx="3088764" cy="2334699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1829509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25AA4-CFB1-486A-820D-EBE90404A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CLion</a:t>
            </a:r>
            <a:r>
              <a:rPr lang="en-US" dirty="0"/>
              <a:t>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6A581-801C-4BAB-94C1-809A84733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None/>
            </a:pPr>
            <a:r>
              <a:rPr lang="en-US" sz="2400" dirty="0"/>
              <a:t>The following tutorial will assist you with installing and setting up </a:t>
            </a:r>
            <a:r>
              <a:rPr lang="en-US" sz="2400" dirty="0" err="1"/>
              <a:t>CLion</a:t>
            </a:r>
            <a:r>
              <a:rPr lang="en-US" sz="2400" dirty="0"/>
              <a:t> on Windows</a:t>
            </a:r>
          </a:p>
          <a:p>
            <a:pPr marL="0" indent="0">
              <a:buNone/>
            </a:pPr>
            <a:endParaRPr lang="en-US" sz="2800" dirty="0"/>
          </a:p>
          <a:p>
            <a:pPr marL="400050" lvl="1" indent="0">
              <a:buNone/>
            </a:pPr>
            <a:r>
              <a:rPr lang="en-US" sz="2400" dirty="0">
                <a:hlinkClick r:id="rId2"/>
              </a:rPr>
              <a:t>Tutorial: Configure </a:t>
            </a:r>
            <a:r>
              <a:rPr lang="en-US" sz="2400" dirty="0" err="1">
                <a:hlinkClick r:id="rId2"/>
              </a:rPr>
              <a:t>CLion</a:t>
            </a:r>
            <a:r>
              <a:rPr lang="en-US" sz="2400" dirty="0">
                <a:hlinkClick r:id="rId2"/>
              </a:rPr>
              <a:t> on Windows</a:t>
            </a:r>
            <a:endParaRPr lang="en-US" sz="2400" dirty="0"/>
          </a:p>
          <a:p>
            <a:pPr marL="400050" lvl="1" indent="0">
              <a:buNone/>
            </a:pPr>
            <a:endParaRPr lang="en-US" sz="2400" dirty="0"/>
          </a:p>
          <a:p>
            <a:pPr marL="400050" lvl="1" indent="0">
              <a:buNone/>
            </a:pPr>
            <a:r>
              <a:rPr lang="en-US" sz="2400" dirty="0"/>
              <a:t>You will need to register with JetBrains.com using your Eagle email address.  You will be sent a license typically within 24 hours, but may use the product in trial mode until then.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44A60-376D-4392-8239-FB11A55D6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08725"/>
            <a:ext cx="9144000" cy="412750"/>
          </a:xfrm>
        </p:spPr>
        <p:txBody>
          <a:bodyPr/>
          <a:lstStyle/>
          <a:p>
            <a:r>
              <a:rPr lang="es-ES" altLang="en-US" sz="1200" dirty="0"/>
              <a:t>https://www.jetbrains.com/help/clion/quick-tutorial-on-configuring-clion-on-windows.html</a:t>
            </a:r>
          </a:p>
        </p:txBody>
      </p:sp>
    </p:spTree>
    <p:extLst>
      <p:ext uri="{BB962C8B-B14F-4D97-AF65-F5344CB8AC3E}">
        <p14:creationId xmlns:p14="http://schemas.microsoft.com/office/powerpoint/2010/main" val="566743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AB795-B7CF-45C2-A69D-5064F9E96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Changes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3D2D5F-5623-42E4-A06F-B0BA785DA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sz="1400" u="sng" dirty="0"/>
          </a:p>
          <a:p>
            <a:r>
              <a:rPr lang="en-US" sz="1400" dirty="0"/>
              <a:t>Some areas of the code that you can have fun with: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Change the size of the window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Change the color of the window and ball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Change the size of the ball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Change the location of the ball (it is currently centered in the window)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79E956-9409-4B2D-A237-7EC1EC7798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567" b="38228"/>
          <a:stretch/>
        </p:blipFill>
        <p:spPr>
          <a:xfrm>
            <a:off x="4684188" y="914400"/>
            <a:ext cx="3810000" cy="4626136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5EDEBAD-C106-4967-97F4-A1DAB57408FA}"/>
              </a:ext>
            </a:extLst>
          </p:cNvPr>
          <p:cNvCxnSpPr/>
          <p:nvPr/>
        </p:nvCxnSpPr>
        <p:spPr>
          <a:xfrm flipV="1">
            <a:off x="3579813" y="2743200"/>
            <a:ext cx="992187" cy="22860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170AFA-3EC4-4D19-8C78-2291A8FB7751}"/>
              </a:ext>
            </a:extLst>
          </p:cNvPr>
          <p:cNvCxnSpPr>
            <a:cxnSpLocks/>
          </p:cNvCxnSpPr>
          <p:nvPr/>
        </p:nvCxnSpPr>
        <p:spPr>
          <a:xfrm flipV="1">
            <a:off x="3579813" y="3239294"/>
            <a:ext cx="992187" cy="26590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F2F8725-4D26-4AA4-A74D-9D5F58E03F48}"/>
              </a:ext>
            </a:extLst>
          </p:cNvPr>
          <p:cNvCxnSpPr>
            <a:cxnSpLocks/>
          </p:cNvCxnSpPr>
          <p:nvPr/>
        </p:nvCxnSpPr>
        <p:spPr>
          <a:xfrm>
            <a:off x="3579813" y="4343400"/>
            <a:ext cx="1220787" cy="22860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8316C76-7A3F-4A9E-B84D-67B1BC8D3FFB}"/>
              </a:ext>
            </a:extLst>
          </p:cNvPr>
          <p:cNvCxnSpPr/>
          <p:nvPr/>
        </p:nvCxnSpPr>
        <p:spPr>
          <a:xfrm>
            <a:off x="3579813" y="4724400"/>
            <a:ext cx="1220787" cy="22860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52E1FF2D-BD00-4915-934E-D1467BB335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00" t="4903"/>
          <a:stretch/>
        </p:blipFill>
        <p:spPr>
          <a:xfrm>
            <a:off x="3011487" y="5398813"/>
            <a:ext cx="1295400" cy="74815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B280DE2-BC7B-4643-92B5-77A7AD771B00}"/>
              </a:ext>
            </a:extLst>
          </p:cNvPr>
          <p:cNvSpPr txBox="1"/>
          <p:nvPr/>
        </p:nvSpPr>
        <p:spPr>
          <a:xfrm>
            <a:off x="1746832" y="5634390"/>
            <a:ext cx="1297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Available colors:</a:t>
            </a:r>
          </a:p>
        </p:txBody>
      </p:sp>
    </p:spTree>
    <p:extLst>
      <p:ext uri="{BB962C8B-B14F-4D97-AF65-F5344CB8AC3E}">
        <p14:creationId xmlns:p14="http://schemas.microsoft.com/office/powerpoint/2010/main" val="2803433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BD1BC026-FA61-44DD-A67D-B3626AC5D9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SFML Download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872D8-D4FC-4DBE-918B-A08A3DACB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Open an Internet browser and go to URL: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sfml-dev.org/</a:t>
            </a:r>
            <a:r>
              <a:rPr lang="en-US" dirty="0" err="1">
                <a:hlinkClick r:id="rId2"/>
              </a:rPr>
              <a:t>download.php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SFML 2.5.1</a:t>
            </a:r>
          </a:p>
          <a:p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EFDDB47B-5EDC-4B10-9A56-D15AC4FE464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r="1809"/>
          <a:stretch/>
        </p:blipFill>
        <p:spPr>
          <a:xfrm>
            <a:off x="4543148" y="2209800"/>
            <a:ext cx="3789801" cy="24384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F2747BE-B5A8-4FDB-9329-B5231BCC681C}"/>
              </a:ext>
            </a:extLst>
          </p:cNvPr>
          <p:cNvCxnSpPr>
            <a:cxnSpLocks/>
          </p:cNvCxnSpPr>
          <p:nvPr/>
        </p:nvCxnSpPr>
        <p:spPr>
          <a:xfrm>
            <a:off x="3657600" y="3124200"/>
            <a:ext cx="12192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1D2D-4A08-4A4E-8133-738CA4B7E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68406DD2-53F8-4F3C-9F56-FFC8E13BEC4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3886200" y="2124702"/>
            <a:ext cx="4765796" cy="2608596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0983D0-1A0D-4EAA-AE1E-51799AD96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Must match the MinGW Build with the SFML binaries (pre-compiled libraries)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Download the MinGW Builds 7.3.0 for 64-bit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Download the SFML libraries built with GCC 7.3.0 MinGW (SHE) – 64-bit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Alternatively, choose the MinGW Builds 7.3.0 (32-bit) and the SFML libraries GCC 7.3.0 MinGW (DW2) – 32-bit (if you have a 32-bit only system, which is unlikely)</a:t>
            </a:r>
          </a:p>
          <a:p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B43493-3060-4CA4-8FA2-F1D764AD15C6}"/>
              </a:ext>
            </a:extLst>
          </p:cNvPr>
          <p:cNvSpPr/>
          <p:nvPr/>
        </p:nvSpPr>
        <p:spPr>
          <a:xfrm>
            <a:off x="5486400" y="3124200"/>
            <a:ext cx="914400" cy="2286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69D99B-D5E1-4BCC-ADF5-34E3E0E0A9B5}"/>
              </a:ext>
            </a:extLst>
          </p:cNvPr>
          <p:cNvSpPr/>
          <p:nvPr/>
        </p:nvSpPr>
        <p:spPr>
          <a:xfrm>
            <a:off x="7696200" y="4419600"/>
            <a:ext cx="914400" cy="31369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3CEDC55-FDF7-4E3F-8E46-9C2F6BE71706}"/>
              </a:ext>
            </a:extLst>
          </p:cNvPr>
          <p:cNvCxnSpPr/>
          <p:nvPr/>
        </p:nvCxnSpPr>
        <p:spPr>
          <a:xfrm flipV="1">
            <a:off x="3429000" y="3352800"/>
            <a:ext cx="19812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25A8502-3966-42AA-B3BD-274C7DBFC073}"/>
              </a:ext>
            </a:extLst>
          </p:cNvPr>
          <p:cNvCxnSpPr/>
          <p:nvPr/>
        </p:nvCxnSpPr>
        <p:spPr>
          <a:xfrm>
            <a:off x="3429000" y="4267200"/>
            <a:ext cx="41148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110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B0100-0773-41CB-B501-940BA1B38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7zip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7A035-CEE1-491F-BBE1-45DC93A37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1200" dirty="0"/>
              <a:t>7zip is a tool for compressing and uncompressing archives in the 7z, zip, jar, </a:t>
            </a:r>
            <a:r>
              <a:rPr lang="en-US" sz="1200" dirty="0" err="1"/>
              <a:t>rar</a:t>
            </a:r>
            <a:r>
              <a:rPr lang="en-US" sz="1200" dirty="0"/>
              <a:t>, and other archive formats.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Visit: </a:t>
            </a:r>
            <a:r>
              <a:rPr lang="en-US" sz="1200" dirty="0">
                <a:hlinkClick r:id="rId2"/>
              </a:rPr>
              <a:t>https://www.7-zip.org/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Download the Windows 64-bit x64 .exe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Save the executable to your Downloads folder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Go to your executable folder and run the install (e.g. 7z2107-x64.exe)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Choose default options during install</a:t>
            </a:r>
          </a:p>
          <a:p>
            <a:endParaRPr lang="en-US" sz="1200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8A66AC-FC1C-4F6C-90FE-FAF7A73DE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9104" y="2127819"/>
            <a:ext cx="5086517" cy="259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018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C1799-2624-45F4-91BF-4EC68F19B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MinGW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756397DF-F4FA-48AC-A658-7312752A592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3810000" y="1752504"/>
            <a:ext cx="5035190" cy="335299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0B88CF-F0F9-45FB-BC02-4A15C1505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Go to your Downloads folder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Right-click the MinGW archive file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Select:</a:t>
            </a:r>
            <a:r>
              <a:rPr lang="en-US" sz="1000" dirty="0"/>
              <a:t> 7-zip &gt; Extract Here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7D4F16E-2567-4958-82A3-5E2EEE93A4F0}"/>
              </a:ext>
            </a:extLst>
          </p:cNvPr>
          <p:cNvCxnSpPr/>
          <p:nvPr/>
        </p:nvCxnSpPr>
        <p:spPr>
          <a:xfrm>
            <a:off x="2971800" y="2438400"/>
            <a:ext cx="23622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4E1316D-EC4F-449C-ACBF-78420A671AE7}"/>
              </a:ext>
            </a:extLst>
          </p:cNvPr>
          <p:cNvCxnSpPr>
            <a:cxnSpLocks/>
          </p:cNvCxnSpPr>
          <p:nvPr/>
        </p:nvCxnSpPr>
        <p:spPr>
          <a:xfrm>
            <a:off x="3230102" y="2933748"/>
            <a:ext cx="884698" cy="266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EC3B455-F14A-443C-9DBF-E6E9664A850A}"/>
              </a:ext>
            </a:extLst>
          </p:cNvPr>
          <p:cNvCxnSpPr>
            <a:cxnSpLocks/>
          </p:cNvCxnSpPr>
          <p:nvPr/>
        </p:nvCxnSpPr>
        <p:spPr>
          <a:xfrm>
            <a:off x="2667000" y="3429000"/>
            <a:ext cx="30099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460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EF635-3F96-4729-8F5B-3097825B7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MinGW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A4CC2F37-BDD3-4544-9316-2ACB152DB8D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4563150" y="1263218"/>
            <a:ext cx="3949872" cy="2891066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5127F-DB65-41E9-84FE-BA971F869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7zip will extract a mingw64 folder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Move this folder to your root C:\ drive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You can just drag it onto your drive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You should see the mingw64 folder in your root C:\ path after</a:t>
            </a:r>
          </a:p>
          <a:p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A2C830-945B-4745-8BDA-8B72E859B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189" y="4154284"/>
            <a:ext cx="2302700" cy="189359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86ECE91-E1D2-4281-A5BF-AEACE3D12E6A}"/>
              </a:ext>
            </a:extLst>
          </p:cNvPr>
          <p:cNvCxnSpPr>
            <a:cxnSpLocks/>
          </p:cNvCxnSpPr>
          <p:nvPr/>
        </p:nvCxnSpPr>
        <p:spPr>
          <a:xfrm flipH="1" flipV="1">
            <a:off x="5638800" y="3124200"/>
            <a:ext cx="609600" cy="762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EDB31AF-39B3-4BF6-842C-2869AAC406B3}"/>
              </a:ext>
            </a:extLst>
          </p:cNvPr>
          <p:cNvCxnSpPr>
            <a:cxnSpLocks/>
          </p:cNvCxnSpPr>
          <p:nvPr/>
        </p:nvCxnSpPr>
        <p:spPr>
          <a:xfrm>
            <a:off x="3810000" y="4343400"/>
            <a:ext cx="28194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969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C1799-2624-45F4-91BF-4EC68F19B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SFML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0B88CF-F0F9-45FB-BC02-4A15C1505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Go to your Downloads folder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Right-click the SFML archive file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Select:</a:t>
            </a:r>
            <a:r>
              <a:rPr lang="en-US" sz="1000" dirty="0"/>
              <a:t> 7-zip &gt; Extract Here</a:t>
            </a:r>
          </a:p>
          <a:p>
            <a:endParaRPr lang="en-US" sz="1200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741EB1B7-E9F7-4E50-A513-838CDA6E927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3810000" y="1877618"/>
            <a:ext cx="4703762" cy="310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242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5878E-D552-4CEE-9CC8-5272E1564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SFML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97A8507F-0ABD-4BB3-8D44-C4ACE8EA637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4114800" y="1447800"/>
            <a:ext cx="3454578" cy="2609984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217B45-089A-4083-870F-B30C22F05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7zip will extract a SFML-2.5.1 folder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Move this folder to your root C:\ drive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You can just drag it onto your drive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You should see the SFML-2.5.1 folder in your root C:\ path after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4B4C0C-C83C-4F6E-B07E-753C81D55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3810000"/>
            <a:ext cx="2597283" cy="214006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774786D-C985-4C35-BDB9-EEF41665692A}"/>
              </a:ext>
            </a:extLst>
          </p:cNvPr>
          <p:cNvCxnSpPr/>
          <p:nvPr/>
        </p:nvCxnSpPr>
        <p:spPr>
          <a:xfrm>
            <a:off x="3352800" y="4343400"/>
            <a:ext cx="320040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6F3DE1F-E82D-4101-A158-FD8078691210}"/>
              </a:ext>
            </a:extLst>
          </p:cNvPr>
          <p:cNvCxnSpPr>
            <a:cxnSpLocks/>
          </p:cNvCxnSpPr>
          <p:nvPr/>
        </p:nvCxnSpPr>
        <p:spPr>
          <a:xfrm flipH="1" flipV="1">
            <a:off x="5105400" y="3048000"/>
            <a:ext cx="609600" cy="762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987183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254.ppt [Compatibility Mode]" id="{450D6204-E367-4719-8229-E4D3FCABAF28}" vid="{37F62396-6FAB-4363-B98D-E856AC8FB9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81BDA9385BFD45913C95991E64858D" ma:contentTypeVersion="14" ma:contentTypeDescription="Create a new document." ma:contentTypeScope="" ma:versionID="abd1f6a49b196dc00a2cbd94b3d9ba12">
  <xsd:schema xmlns:xsd="http://www.w3.org/2001/XMLSchema" xmlns:xs="http://www.w3.org/2001/XMLSchema" xmlns:p="http://schemas.microsoft.com/office/2006/metadata/properties" xmlns:ns3="fff51ea6-45a3-41ef-94f7-71bf0c053f62" xmlns:ns4="471710ed-450d-40ac-97e9-4635469aec80" targetNamespace="http://schemas.microsoft.com/office/2006/metadata/properties" ma:root="true" ma:fieldsID="549a8880762ead93a6be336b50d544c0" ns3:_="" ns4:_="">
    <xsd:import namespace="fff51ea6-45a3-41ef-94f7-71bf0c053f62"/>
    <xsd:import namespace="471710ed-450d-40ac-97e9-4635469aec8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f51ea6-45a3-41ef-94f7-71bf0c053f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1710ed-450d-40ac-97e9-4635469aec80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829C672-B774-4364-8B21-962CD0A507C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F2CED12-BD93-445B-8DC5-18EF6627EACA}">
  <ds:schemaRefs>
    <ds:schemaRef ds:uri="471710ed-450d-40ac-97e9-4635469aec80"/>
    <ds:schemaRef ds:uri="http://schemas.microsoft.com/office/2006/metadata/properties"/>
    <ds:schemaRef ds:uri="fff51ea6-45a3-41ef-94f7-71bf0c053f62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57CE851E-50E0-4113-9CB7-DEE9576529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ff51ea6-45a3-41ef-94f7-71bf0c053f62"/>
    <ds:schemaRef ds:uri="471710ed-450d-40ac-97e9-4635469aec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Technology</Template>
  <TotalTime>0</TotalTime>
  <Words>956</Words>
  <Application>Microsoft Office PowerPoint</Application>
  <PresentationFormat>On-screen Show (4:3)</PresentationFormat>
  <Paragraphs>192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Consolas</vt:lpstr>
      <vt:lpstr>Diseño predeterminado</vt:lpstr>
      <vt:lpstr>SFML w/ CLion on Windows</vt:lpstr>
      <vt:lpstr>CLion IDE</vt:lpstr>
      <vt:lpstr>SFML Download</vt:lpstr>
      <vt:lpstr>Requirements</vt:lpstr>
      <vt:lpstr>Download 7zip</vt:lpstr>
      <vt:lpstr>Extract MinGW</vt:lpstr>
      <vt:lpstr>Move MinGW</vt:lpstr>
      <vt:lpstr>Extract SFML</vt:lpstr>
      <vt:lpstr>Move SFML</vt:lpstr>
      <vt:lpstr>Customize CLion</vt:lpstr>
      <vt:lpstr>Edit Toolchains</vt:lpstr>
      <vt:lpstr>Set MinGW64</vt:lpstr>
      <vt:lpstr>New Project</vt:lpstr>
      <vt:lpstr>Rename main.cpp</vt:lpstr>
      <vt:lpstr>Add SFML to CMakeList.txt</vt:lpstr>
      <vt:lpstr>SFML Paths</vt:lpstr>
      <vt:lpstr>Copy Code</vt:lpstr>
      <vt:lpstr>Build HelloSFML</vt:lpstr>
      <vt:lpstr>Run HelloSFML</vt:lpstr>
      <vt:lpstr>Make Changes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2022-03-01T19:02:15Z</dcterms:created>
  <dcterms:modified xsi:type="dcterms:W3CDTF">2022-03-09T22:51:28Z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0x010100E581BDA9385BFD45913C95991E64858D</vt:lpwstr>
  </property>
</Properties>
</file>