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handoutMasterIdLst>
    <p:handoutMasterId r:id="rId11"/>
  </p:handoutMasterIdLst>
  <p:sldIdLst>
    <p:sldId id="256" r:id="rId2"/>
    <p:sldId id="274" r:id="rId3"/>
    <p:sldId id="260" r:id="rId4"/>
    <p:sldId id="265" r:id="rId5"/>
    <p:sldId id="279" r:id="rId6"/>
    <p:sldId id="280" r:id="rId7"/>
    <p:sldId id="281" r:id="rId8"/>
    <p:sldId id="278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84" autoAdjust="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92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F1F3144-6D88-C0DE-0454-7BCC1AE2A1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22BACB9-8910-1E88-CBD0-6F78B0590C5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7525A-B529-483D-935B-5CCAB7E37638}" type="datetimeFigureOut">
              <a:rPr lang="x-none" smtClean="0"/>
              <a:t>4/14/2023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BB17905-A159-ED0A-D7D4-AB9BBCED35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4E654A5-5AAA-61E9-3852-059DE1283F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94E47-6636-40FD-8CB2-8BCE3953AC0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44188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FA430E5-7588-4A71-BD95-970D38E03865}" type="datetimeFigureOut">
              <a:rPr lang="x-none" smtClean="0"/>
              <a:t>4/14/2023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DE48DA-7693-4C0A-9AC4-AB89AA662F08}" type="slidenum">
              <a:rPr lang="x-none" smtClean="0"/>
              <a:t>‹#›</a:t>
            </a:fld>
            <a:endParaRPr lang="x-non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65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x-none" smtClean="0"/>
              <a:t>4/14/2023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2458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x-none" smtClean="0"/>
              <a:t>4/14/2023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2344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x-none" smtClean="0"/>
              <a:t>4/14/2023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0973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x-none" smtClean="0"/>
              <a:t>4/14/2023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x-none" smtClean="0"/>
              <a:t>‹#›</a:t>
            </a:fld>
            <a:endParaRPr lang="x-non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46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x-none" smtClean="0"/>
              <a:t>4/14/2023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1801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x-none" smtClean="0"/>
              <a:t>4/14/2023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6332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x-none" smtClean="0"/>
              <a:t>4/14/2023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1893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x-none" smtClean="0"/>
              <a:t>4/14/2023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3018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x-none" smtClean="0"/>
              <a:t>4/14/2023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0370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x-none" smtClean="0"/>
              <a:t>4/14/2023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1359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FA430E5-7588-4A71-BD95-970D38E03865}" type="datetimeFigureOut">
              <a:rPr lang="x-none" smtClean="0"/>
              <a:t>4/14/2023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CDE48DA-7693-4C0A-9AC4-AB89AA662F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2734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0F30BB5-7BA0-4D79-B51D-809B0D796A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"/>
            <a:ext cx="12192000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D1399F-9D35-02DE-3E5E-249F06DB3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287" y="821636"/>
            <a:ext cx="6758457" cy="5197425"/>
          </a:xfrm>
        </p:spPr>
        <p:txBody>
          <a:bodyPr anchor="ctr">
            <a:normAutofit/>
          </a:bodyPr>
          <a:lstStyle/>
          <a:p>
            <a:r>
              <a:rPr lang="en-GB" sz="5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Book subscription </a:t>
            </a:r>
            <a:br>
              <a:rPr lang="en-GB" sz="5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GB" sz="5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analysis:</a:t>
            </a:r>
            <a:br>
              <a:rPr lang="en-GB" sz="5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b="0" i="1" dirty="0">
                <a:solidFill>
                  <a:srgbClr val="000000"/>
                </a:solidFill>
                <a:effectLst/>
                <a:latin typeface="Calibri-Bold"/>
              </a:rPr>
              <a:t>Analyzing Customer Behavior</a:t>
            </a:r>
            <a:r>
              <a:rPr lang="en-US" sz="1200" b="0" i="1" dirty="0"/>
              <a:t> 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GB" sz="5400" b="1" i="0" dirty="0">
                <a:solidFill>
                  <a:schemeClr val="tx1"/>
                </a:solidFill>
                <a:effectLst/>
                <a:latin typeface="Helvetica Neue"/>
              </a:rPr>
              <a:t/>
            </a:r>
            <a:br>
              <a:rPr lang="en-GB" sz="5400" b="1" i="0" dirty="0">
                <a:solidFill>
                  <a:schemeClr val="tx1"/>
                </a:solidFill>
                <a:effectLst/>
                <a:latin typeface="Helvetica Neue"/>
              </a:rPr>
            </a:br>
            <a:endParaRPr lang="x-none" sz="5400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4F561C9-F335-45B4-A0DC-68F9460998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139821" cy="6858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B456C7-F65F-9535-DA37-CBC90AC19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821635"/>
            <a:ext cx="2984317" cy="5197425"/>
          </a:xfrm>
        </p:spPr>
        <p:txBody>
          <a:bodyPr anchor="ctr">
            <a:normAutofit/>
          </a:bodyPr>
          <a:lstStyle/>
          <a:p>
            <a:pPr algn="l"/>
            <a:r>
              <a:rPr lang="en-GB" b="1" dirty="0">
                <a:solidFill>
                  <a:schemeClr val="tx1"/>
                </a:solidFill>
              </a:rPr>
              <a:t>By: </a:t>
            </a:r>
            <a:r>
              <a:rPr lang="en-GB" b="1" dirty="0" smtClean="0">
                <a:solidFill>
                  <a:schemeClr val="tx1"/>
                </a:solidFill>
              </a:rPr>
              <a:t>Fadeke Babatunde</a:t>
            </a:r>
            <a:endParaRPr lang="en-GB" b="1" dirty="0">
              <a:solidFill>
                <a:schemeClr val="tx1"/>
              </a:solidFill>
            </a:endParaRPr>
          </a:p>
          <a:p>
            <a:pPr algn="l"/>
            <a:r>
              <a:rPr lang="en-GB" sz="1600" b="1" dirty="0" err="1">
                <a:solidFill>
                  <a:schemeClr val="tx1"/>
                </a:solidFill>
                <a:latin typeface="Helvetica Neue"/>
              </a:rPr>
              <a:t>DataLab</a:t>
            </a:r>
            <a:r>
              <a:rPr lang="en-GB" sz="1600" b="1" dirty="0">
                <a:solidFill>
                  <a:schemeClr val="tx1"/>
                </a:solidFill>
                <a:latin typeface="Helvetica Neue"/>
              </a:rPr>
              <a:t> Analytics Internship Program, Jan. 2023</a:t>
            </a:r>
          </a:p>
          <a:p>
            <a:endParaRPr lang="en-GB" sz="1200" b="1" i="0" dirty="0">
              <a:effectLst/>
              <a:latin typeface="Helvetica Neue"/>
            </a:endParaRP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3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ED5C30-4297-1A0D-4AFB-092DEAE10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b="1" dirty="0">
                <a:solidFill>
                  <a:schemeClr val="tx1"/>
                </a:solidFill>
                <a:latin typeface="+mn-lt"/>
              </a:rPr>
              <a:t>Summary 0f Features for the Book Subscription </a:t>
            </a:r>
            <a:r>
              <a:rPr lang="en-GB" sz="3600" b="1" dirty="0" smtClean="0">
                <a:solidFill>
                  <a:schemeClr val="tx1"/>
                </a:solidFill>
                <a:latin typeface="+mn-lt"/>
              </a:rPr>
              <a:t>Data usin</a:t>
            </a:r>
            <a:r>
              <a:rPr lang="en-GB" sz="3600" b="1" dirty="0" smtClean="0">
                <a:solidFill>
                  <a:schemeClr val="tx1"/>
                </a:solidFill>
                <a:latin typeface="+mn-lt"/>
              </a:rPr>
              <a:t>g Python for analysis.</a:t>
            </a:r>
            <a:endParaRPr lang="x-none" sz="3600" b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257E1617-6488-E707-4FBC-36B63FCFD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31" y="1853514"/>
            <a:ext cx="9067800" cy="3941805"/>
          </a:xfrm>
        </p:spPr>
      </p:pic>
    </p:spTree>
    <p:extLst>
      <p:ext uri="{BB962C8B-B14F-4D97-AF65-F5344CB8AC3E}">
        <p14:creationId xmlns:p14="http://schemas.microsoft.com/office/powerpoint/2010/main" val="265145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476205-73FC-468B-B1BC-0F857122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34372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Data Preparation and Analysis</a:t>
            </a:r>
            <a:endParaRPr lang="x-none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AA858F-2312-5E48-2EA7-B46B106C0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547" y="1349763"/>
            <a:ext cx="4706476" cy="4588769"/>
          </a:xfrm>
        </p:spPr>
        <p:txBody>
          <a:bodyPr/>
          <a:lstStyle/>
          <a:p>
            <a:pPr marL="0" indent="0" algn="just">
              <a:buNone/>
            </a:pPr>
            <a:r>
              <a:rPr lang="en-GB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</a:t>
            </a:r>
            <a:r>
              <a:rPr lang="en-GB" sz="18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dataset has </a:t>
            </a:r>
            <a:r>
              <a:rPr lang="en-GB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3242076 rows and 10 columns. </a:t>
            </a:r>
            <a:r>
              <a:rPr lang="en-GB" sz="18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Converted </a:t>
            </a:r>
            <a:r>
              <a:rPr lang="en-GB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event </a:t>
            </a:r>
            <a:r>
              <a:rPr lang="en-GB" sz="18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 from object </a:t>
            </a:r>
            <a:r>
              <a:rPr lang="en-GB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using date </a:t>
            </a:r>
            <a:r>
              <a:rPr lang="en-GB" sz="18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time.</a:t>
            </a:r>
            <a:endParaRPr lang="en-GB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just" fontAlgn="base">
              <a:spcAft>
                <a:spcPct val="0"/>
              </a:spcAft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event time ranges from 2019-11-29 12:10 to 2020-06-04 04:20</a:t>
            </a:r>
          </a:p>
          <a:p>
            <a:pPr marL="0" indent="0" algn="just" fontAlgn="base">
              <a:spcAft>
                <a:spcPct val="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 d</a:t>
            </a:r>
            <a:r>
              <a:rPr lang="en-GB" sz="1800" dirty="0" smtClean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ropped </a:t>
            </a:r>
            <a:r>
              <a:rPr lang="en-GB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rows containing </a:t>
            </a:r>
            <a:r>
              <a:rPr lang="en-GB" sz="18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NaN</a:t>
            </a:r>
            <a:r>
              <a:rPr lang="en-GB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values which is to scale down the data due to my computing </a:t>
            </a:r>
            <a:r>
              <a:rPr lang="en-GB" sz="1800" dirty="0" smtClean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resources (“</a:t>
            </a:r>
            <a:r>
              <a:rPr lang="en-GB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additional data”) and also redundant features: (“</a:t>
            </a:r>
            <a:r>
              <a:rPr lang="en-GB" sz="18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product_id</a:t>
            </a:r>
            <a:r>
              <a:rPr lang="en-GB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”)</a:t>
            </a:r>
          </a:p>
          <a:p>
            <a:pPr marL="0" indent="0" algn="just" fontAlgn="base">
              <a:spcAft>
                <a:spcPct val="0"/>
              </a:spcAft>
              <a:buNone/>
            </a:pPr>
            <a:r>
              <a:rPr lang="en-GB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Event time was broken down into features into year, month, day, hour and weeks for better analysis</a:t>
            </a:r>
            <a:endParaRPr lang="en-GB" sz="180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just" fontAlgn="base">
              <a:spcAft>
                <a:spcPct val="0"/>
              </a:spcAft>
              <a:buNone/>
              <a:tabLst/>
            </a:pPr>
            <a:endParaRPr lang="en-GB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180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x-none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438E9544-10C1-39D5-85BD-7CF015295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92CD062-A697-82B3-5B50-3D5CC4FF9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342" y="1376722"/>
            <a:ext cx="5973009" cy="20522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18F4A47-5BFC-F667-B3DB-A9C054D19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342" y="3490777"/>
            <a:ext cx="5287113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0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BD9715-5587-6A70-0975-A4DAB4A51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183191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OBJECTIVES</a:t>
            </a:r>
            <a:endParaRPr lang="x-none" sz="36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988FB57-AA52-82E9-A5D7-3DEFA3D23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SymbolMT"/>
              </a:rPr>
              <a:t>•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+mj-lt"/>
              </a:rPr>
              <a:t>What events are most common?</a:t>
            </a:r>
          </a:p>
          <a:p>
            <a:pPr marL="45720" indent="0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+mj-lt"/>
              </a:rPr>
              <a:t/>
            </a:r>
            <a:br>
              <a:rPr lang="en-US" sz="3200" b="0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+mj-lt"/>
              </a:rPr>
              <a:t>• What events are least common?</a:t>
            </a:r>
          </a:p>
          <a:p>
            <a:pPr marL="45720" indent="0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+mj-lt"/>
              </a:rPr>
              <a:t/>
            </a:r>
            <a:br>
              <a:rPr lang="en-US" sz="3200" b="0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+mj-lt"/>
              </a:rPr>
              <a:t>• Get the account id with the highest number of events.</a:t>
            </a:r>
          </a:p>
          <a:p>
            <a:pPr marL="45720" indent="0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+mj-lt"/>
              </a:rPr>
              <a:t/>
            </a:r>
            <a:br>
              <a:rPr lang="en-US" sz="3200" b="0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+mj-lt"/>
              </a:rPr>
              <a:t>• Get the account id with the least number of events.</a:t>
            </a:r>
          </a:p>
          <a:p>
            <a:pPr marL="45720" indent="0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+mj-lt"/>
              </a:rPr>
              <a:t/>
            </a:r>
            <a:br>
              <a:rPr lang="en-US" sz="3200" b="0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+mj-lt"/>
              </a:rPr>
              <a:t>• How many times events occurred based on different times of the day</a:t>
            </a:r>
            <a:r>
              <a:rPr lang="en-US" sz="3600" dirty="0">
                <a:latin typeface="+mj-lt"/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8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242FE3-3FB7-2A68-57DC-A9AEC891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Most common and Least common Event </a:t>
            </a:r>
            <a:r>
              <a:rPr lang="en-US" b="1" dirty="0" smtClean="0">
                <a:solidFill>
                  <a:schemeClr val="tx1"/>
                </a:solidFill>
              </a:rPr>
              <a:t>Type on my SQL query.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B4E3175-0912-DC4D-8AE6-5AE85D971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757" y="2095996"/>
            <a:ext cx="4537621" cy="31746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9533592-C157-AD8B-B81C-E7D4BF683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871" y="2213901"/>
            <a:ext cx="4978078" cy="305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9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995DE5-2A9D-4240-8AFC-745355BBD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ACCOUNT_ID OF THE HIGHEST AND LEAST NUMBER OF EVENTS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3986C2-BC4D-7465-0407-C61C41459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25" y="2446638"/>
            <a:ext cx="6981164" cy="4077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E12F1EA-DD2B-D915-A655-E551359C60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613"/>
          <a:stretch/>
        </p:blipFill>
        <p:spPr>
          <a:xfrm>
            <a:off x="5622730" y="2446638"/>
            <a:ext cx="3842546" cy="356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4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9743A2-75B5-43A0-6577-6CC5C9BF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60" y="701040"/>
            <a:ext cx="9875520" cy="135636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Number of Times events occurred based on different times of the day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A6D2765-2B34-0702-5C03-76F0994F1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762" y="2167819"/>
            <a:ext cx="7426126" cy="378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06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734C80-5E0F-0FD1-72FA-9AEA32DA9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Brief Overview </a:t>
            </a:r>
            <a:r>
              <a:rPr lang="en-US" b="1" dirty="0" smtClean="0">
                <a:solidFill>
                  <a:schemeClr val="tx1"/>
                </a:solidFill>
              </a:rPr>
              <a:t>of SQL queries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229CFE-6AAF-F947-8F83-07B06C902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Most common type of event of the subscribers is </a:t>
            </a:r>
            <a:r>
              <a:rPr lang="en-US" dirty="0" err="1">
                <a:solidFill>
                  <a:schemeClr val="tx1"/>
                </a:solidFill>
              </a:rPr>
              <a:t>ReadingOwnedBook</a:t>
            </a:r>
            <a:r>
              <a:rPr lang="en-US" dirty="0">
                <a:solidFill>
                  <a:schemeClr val="tx1"/>
                </a:solidFill>
              </a:rPr>
              <a:t> with 24,628 count</a:t>
            </a:r>
          </a:p>
          <a:p>
            <a:r>
              <a:rPr lang="en-US" dirty="0">
                <a:solidFill>
                  <a:schemeClr val="tx1"/>
                </a:solidFill>
              </a:rPr>
              <a:t>The least common type of event of the subscribers  is </a:t>
            </a:r>
            <a:r>
              <a:rPr lang="en-US" dirty="0" err="1">
                <a:solidFill>
                  <a:schemeClr val="tx1"/>
                </a:solidFill>
              </a:rPr>
              <a:t>UnknownOriginLivebookLinkOpened</a:t>
            </a:r>
            <a:r>
              <a:rPr lang="en-US" dirty="0">
                <a:solidFill>
                  <a:schemeClr val="tx1"/>
                </a:solidFill>
              </a:rPr>
              <a:t> with 1 count</a:t>
            </a:r>
          </a:p>
          <a:p>
            <a:r>
              <a:rPr lang="en-US" dirty="0">
                <a:solidFill>
                  <a:schemeClr val="tx1"/>
                </a:solidFill>
              </a:rPr>
              <a:t>The account id with the highest number of events is caffe2b03e6057845c52212acaaa1a34 </a:t>
            </a:r>
          </a:p>
          <a:p>
            <a:r>
              <a:rPr lang="en-US" dirty="0">
                <a:solidFill>
                  <a:schemeClr val="tx1"/>
                </a:solidFill>
              </a:rPr>
              <a:t>The account id with the least number of events is eb19e0af88f04dd5cd33bc7ae13cb85f</a:t>
            </a:r>
          </a:p>
        </p:txBody>
      </p:sp>
    </p:spTree>
    <p:extLst>
      <p:ext uri="{BB962C8B-B14F-4D97-AF65-F5344CB8AC3E}">
        <p14:creationId xmlns:p14="http://schemas.microsoft.com/office/powerpoint/2010/main" val="1779922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F65944-462D-1828-7A6D-7B95D2ADA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35" y="102116"/>
            <a:ext cx="10517364" cy="39782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Recommendations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6D8FC3E-5A2A-C3B8-AACB-E73B6DC1C492}"/>
              </a:ext>
            </a:extLst>
          </p:cNvPr>
          <p:cNvSpPr txBox="1"/>
          <p:nvPr/>
        </p:nvSpPr>
        <p:spPr>
          <a:xfrm>
            <a:off x="292535" y="2567768"/>
            <a:ext cx="103885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More </a:t>
            </a:r>
            <a:r>
              <a:rPr lang="en-US" b="1" dirty="0"/>
              <a:t>features should  be added to the </a:t>
            </a:r>
            <a:r>
              <a:rPr lang="en-US" b="1" dirty="0" smtClean="0"/>
              <a:t>analysis(</a:t>
            </a:r>
            <a:r>
              <a:rPr lang="en-US" b="1" dirty="0" err="1" smtClean="0"/>
              <a:t>ReadOwnedBook</a:t>
            </a:r>
            <a:r>
              <a:rPr lang="en-US" b="1" dirty="0" smtClean="0"/>
              <a:t>) </a:t>
            </a:r>
            <a:r>
              <a:rPr lang="en-US" b="1" dirty="0"/>
              <a:t>which can help us understand </a:t>
            </a:r>
            <a:r>
              <a:rPr lang="en-US" b="1" dirty="0" err="1" smtClean="0"/>
              <a:t>customers,behavior</a:t>
            </a:r>
            <a:r>
              <a:rPr lang="en-US" b="1" dirty="0"/>
              <a:t> </a:t>
            </a:r>
            <a:r>
              <a:rPr lang="en-US" b="1" dirty="0" err="1" smtClean="0"/>
              <a:t>E.g</a:t>
            </a:r>
            <a:r>
              <a:rPr lang="en-US" b="1" dirty="0" smtClean="0"/>
              <a:t> ,Title </a:t>
            </a:r>
            <a:r>
              <a:rPr lang="en-US" b="1" dirty="0"/>
              <a:t>, </a:t>
            </a:r>
            <a:r>
              <a:rPr lang="en-US" b="1" dirty="0" err="1" smtClean="0"/>
              <a:t>author,genre</a:t>
            </a:r>
            <a:r>
              <a:rPr lang="en-US" b="1" dirty="0"/>
              <a:t>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Since </a:t>
            </a:r>
            <a:r>
              <a:rPr lang="en-US" b="1" dirty="0" smtClean="0"/>
              <a:t>65% of customers </a:t>
            </a:r>
            <a:r>
              <a:rPr lang="en-US" b="1" dirty="0"/>
              <a:t>are more likely to read owned books </a:t>
            </a:r>
            <a:r>
              <a:rPr lang="en-US" b="1" dirty="0" smtClean="0"/>
              <a:t>,</a:t>
            </a:r>
            <a:r>
              <a:rPr lang="en-US" b="1" dirty="0" err="1" smtClean="0"/>
              <a:t>FirstLiveBook</a:t>
            </a:r>
            <a:r>
              <a:rPr lang="en-US" b="1" dirty="0" smtClean="0"/>
              <a:t> Access and </a:t>
            </a:r>
            <a:r>
              <a:rPr lang="en-US" b="1" dirty="0" err="1" smtClean="0"/>
              <a:t>FirstManningAccess,the</a:t>
            </a:r>
            <a:r>
              <a:rPr lang="en-US" b="1" dirty="0" smtClean="0"/>
              <a:t> </a:t>
            </a:r>
            <a:r>
              <a:rPr lang="en-US" b="1" dirty="0" err="1" smtClean="0"/>
              <a:t>organisation</a:t>
            </a:r>
            <a:r>
              <a:rPr lang="en-US" b="1" dirty="0" smtClean="0"/>
              <a:t> should improving the dashboard and invest more in </a:t>
            </a:r>
            <a:r>
              <a:rPr lang="en-US" b="1" dirty="0" err="1" smtClean="0"/>
              <a:t>maketing</a:t>
            </a:r>
            <a:r>
              <a:rPr lang="en-US" b="1" dirty="0" smtClean="0"/>
              <a:t> </a:t>
            </a:r>
            <a:r>
              <a:rPr lang="en-US" b="1" dirty="0"/>
              <a:t>more in marketing and advertising of Books to get more traffic on the platform</a:t>
            </a:r>
            <a:r>
              <a:rPr lang="en-US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4400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861</TotalTime>
  <Words>270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Calibri-Bold</vt:lpstr>
      <vt:lpstr>Cambria</vt:lpstr>
      <vt:lpstr>Corbel</vt:lpstr>
      <vt:lpstr>Helvetica Neue</vt:lpstr>
      <vt:lpstr>SymbolMT</vt:lpstr>
      <vt:lpstr>Times New Roman</vt:lpstr>
      <vt:lpstr>Basis</vt:lpstr>
      <vt:lpstr>Book subscription  analysis: Analyzing Customer Behavior   </vt:lpstr>
      <vt:lpstr>Summary 0f Features for the Book Subscription Data using Python for analysis.</vt:lpstr>
      <vt:lpstr>Data Preparation and Analysis</vt:lpstr>
      <vt:lpstr>OBJECTIVES</vt:lpstr>
      <vt:lpstr>Most common and Least common Event Type on my SQL query.</vt:lpstr>
      <vt:lpstr>ACCOUNT_ID OF THE HIGHEST AND LEAST NUMBER OF EVENTS </vt:lpstr>
      <vt:lpstr>Number of Times events occurred based on different times of the day</vt:lpstr>
      <vt:lpstr>Brief Overview of SQL queries </vt:lpstr>
      <vt:lpstr>Recommendations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XYZ MARKETING COMPANY, ANALYSIS OF CLIENT’S FACEBOOK ADS CAMPAIGN</dc:title>
  <dc:creator>Oyeleke Olayemi</dc:creator>
  <cp:lastModifiedBy>User</cp:lastModifiedBy>
  <cp:revision>47</cp:revision>
  <dcterms:created xsi:type="dcterms:W3CDTF">2022-10-16T06:27:00Z</dcterms:created>
  <dcterms:modified xsi:type="dcterms:W3CDTF">2023-04-14T20:28:11Z</dcterms:modified>
</cp:coreProperties>
</file>