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1"/>
  </p:handoutMasterIdLst>
  <p:sldIdLst>
    <p:sldId id="256" r:id="rId2"/>
    <p:sldId id="274" r:id="rId3"/>
    <p:sldId id="260" r:id="rId4"/>
    <p:sldId id="265" r:id="rId5"/>
    <p:sldId id="279" r:id="rId6"/>
    <p:sldId id="280" r:id="rId7"/>
    <p:sldId id="281" r:id="rId8"/>
    <p:sldId id="27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1A445-606D-41BF-9647-9D0E87D34A68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8A5D2A1D-01FE-4AC0-9974-035F506C4842}">
      <dgm:prSet phldrT="[Text]"/>
      <dgm:spPr/>
      <dgm:t>
        <a:bodyPr/>
        <a:lstStyle/>
        <a:p>
          <a:endParaRPr lang="en-US" dirty="0"/>
        </a:p>
      </dgm:t>
    </dgm:pt>
    <dgm:pt modelId="{E1A3EAC4-FBBD-4A70-9BAF-53422E13DD70}" type="parTrans" cxnId="{7DC7E575-CCDE-4BEC-8179-65C6445C19BD}">
      <dgm:prSet/>
      <dgm:spPr/>
      <dgm:t>
        <a:bodyPr/>
        <a:lstStyle/>
        <a:p>
          <a:endParaRPr lang="en-US"/>
        </a:p>
      </dgm:t>
    </dgm:pt>
    <dgm:pt modelId="{9A393EA0-9350-4EA5-A876-452A605BA868}" type="sibTrans" cxnId="{7DC7E575-CCDE-4BEC-8179-65C6445C19BD}">
      <dgm:prSet/>
      <dgm:spPr/>
      <dgm:t>
        <a:bodyPr/>
        <a:lstStyle/>
        <a:p>
          <a:endParaRPr lang="en-US"/>
        </a:p>
      </dgm:t>
    </dgm:pt>
    <dgm:pt modelId="{B968D5BA-9326-4F76-A90E-91BDF27652AE}" type="pres">
      <dgm:prSet presAssocID="{5E21A445-606D-41BF-9647-9D0E87D34A68}" presName="Name0" presStyleCnt="0">
        <dgm:presLayoutVars>
          <dgm:resizeHandles/>
        </dgm:presLayoutVars>
      </dgm:prSet>
      <dgm:spPr/>
    </dgm:pt>
    <dgm:pt modelId="{1617FF3C-BBA5-4E89-8A8C-73900D28B9B1}" type="pres">
      <dgm:prSet presAssocID="{8A5D2A1D-01FE-4AC0-9974-035F506C4842}" presName="text" presStyleLbl="node1" presStyleIdx="0" presStyleCnt="1" custScaleX="453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5218FC-7616-450E-AAA8-923948F858F5}" type="presOf" srcId="{5E21A445-606D-41BF-9647-9D0E87D34A68}" destId="{B968D5BA-9326-4F76-A90E-91BDF27652AE}" srcOrd="0" destOrd="0" presId="urn:diagrams.loki3.com/VaryingWidthList"/>
    <dgm:cxn modelId="{7DC7E575-CCDE-4BEC-8179-65C6445C19BD}" srcId="{5E21A445-606D-41BF-9647-9D0E87D34A68}" destId="{8A5D2A1D-01FE-4AC0-9974-035F506C4842}" srcOrd="0" destOrd="0" parTransId="{E1A3EAC4-FBBD-4A70-9BAF-53422E13DD70}" sibTransId="{9A393EA0-9350-4EA5-A876-452A605BA868}"/>
    <dgm:cxn modelId="{5B014A91-F04A-4716-9F56-83B46D605BF8}" type="presOf" srcId="{8A5D2A1D-01FE-4AC0-9974-035F506C4842}" destId="{1617FF3C-BBA5-4E89-8A8C-73900D28B9B1}" srcOrd="0" destOrd="0" presId="urn:diagrams.loki3.com/VaryingWidthList"/>
    <dgm:cxn modelId="{D5AC7471-6188-4736-817C-4FF0B3E4207E}" type="presParOf" srcId="{B968D5BA-9326-4F76-A90E-91BDF27652AE}" destId="{1617FF3C-BBA5-4E89-8A8C-73900D28B9B1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4/14/2023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0F30BB5-7BA0-4D79-B51D-809B0D79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287" y="821636"/>
            <a:ext cx="6758457" cy="5197425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Book subscription </a:t>
            </a:r>
            <a:b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  <a:br>
              <a:rPr lang="en-GB" sz="5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Calibri-Bold"/>
              </a:rPr>
              <a:t>Analyzing Customer Behavior</a:t>
            </a:r>
            <a:r>
              <a:rPr lang="en-US" sz="1200" b="0" i="1" dirty="0"/>
              <a:t>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GB" sz="5400" b="1" i="0" dirty="0">
                <a:solidFill>
                  <a:schemeClr val="tx1"/>
                </a:solidFill>
                <a:effectLst/>
                <a:latin typeface="Helvetica Neue"/>
              </a:rPr>
              <a:t/>
            </a:r>
            <a:br>
              <a:rPr lang="en-GB" sz="5400" b="1" i="0" dirty="0">
                <a:solidFill>
                  <a:schemeClr val="tx1"/>
                </a:solidFill>
                <a:effectLst/>
                <a:latin typeface="Helvetica Neue"/>
              </a:rPr>
            </a:br>
            <a:endParaRPr lang="x-none" sz="5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F561C9-F335-45B4-A0DC-68F946099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39821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821635"/>
            <a:ext cx="2984317" cy="519742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By: </a:t>
            </a:r>
            <a:r>
              <a:rPr lang="en-GB" b="1" dirty="0" smtClean="0">
                <a:solidFill>
                  <a:schemeClr val="tx1"/>
                </a:solidFill>
              </a:rPr>
              <a:t>Fadeke Babatunde</a:t>
            </a:r>
            <a:endParaRPr lang="en-GB" b="1" dirty="0">
              <a:solidFill>
                <a:schemeClr val="tx1"/>
              </a:solidFill>
            </a:endParaRPr>
          </a:p>
          <a:p>
            <a:pPr algn="l"/>
            <a:r>
              <a:rPr lang="en-GB" sz="1600" b="1" dirty="0" err="1">
                <a:solidFill>
                  <a:schemeClr val="tx1"/>
                </a:solidFill>
                <a:latin typeface="Helvetica Neue"/>
              </a:rPr>
              <a:t>DataLab</a:t>
            </a:r>
            <a:r>
              <a:rPr lang="en-GB" sz="1600" b="1" dirty="0">
                <a:solidFill>
                  <a:schemeClr val="tx1"/>
                </a:solidFill>
                <a:latin typeface="Helvetica Neue"/>
              </a:rPr>
              <a:t> Analytics Internship Program, Jan. 2023</a:t>
            </a:r>
          </a:p>
          <a:p>
            <a:endParaRPr lang="en-GB" sz="1200" b="1" i="0" dirty="0">
              <a:effectLst/>
              <a:latin typeface="Helvetica Neue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+mn-lt"/>
              </a:rPr>
              <a:t>Summary 0f Features for the Book Subscription </a:t>
            </a:r>
            <a:r>
              <a:rPr lang="en-GB" sz="3600" b="1" dirty="0" smtClean="0">
                <a:solidFill>
                  <a:schemeClr val="tx1"/>
                </a:solidFill>
                <a:latin typeface="+mn-lt"/>
              </a:rPr>
              <a:t>Data usin</a:t>
            </a:r>
            <a:r>
              <a:rPr lang="en-GB" sz="3600" b="1" dirty="0" smtClean="0">
                <a:solidFill>
                  <a:schemeClr val="tx1"/>
                </a:solidFill>
                <a:latin typeface="+mn-lt"/>
              </a:rPr>
              <a:t>g Python for analysis.</a:t>
            </a:r>
            <a:endParaRPr lang="x-none" sz="3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7E1617-6488-E707-4FBC-36B63FCF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31" y="1853514"/>
            <a:ext cx="9067800" cy="3941805"/>
          </a:xfrm>
        </p:spPr>
      </p:pic>
    </p:spTree>
    <p:extLst>
      <p:ext uri="{BB962C8B-B14F-4D97-AF65-F5344CB8AC3E}">
        <p14:creationId xmlns:p14="http://schemas.microsoft.com/office/powerpoint/2010/main" val="26514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3437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Data Preparation and Analysis</a:t>
            </a:r>
            <a:endParaRPr lang="x-none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A858F-2312-5E48-2EA7-B46B106C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7" y="1349763"/>
            <a:ext cx="4706476" cy="4588769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 has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3242076 rows and 10 columns.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Converted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event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from object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date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time.</a:t>
            </a: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spcAft>
                <a:spcPct val="0"/>
              </a:spcAft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event time ranges from 2019-11-29 12:10 to 2020-06-04 04:20</a:t>
            </a:r>
          </a:p>
          <a:p>
            <a:pPr marL="0" indent="0" algn="just" fontAlgn="base"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d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ropped 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rows containing </a:t>
            </a:r>
            <a:r>
              <a:rPr lang="en-GB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NaN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values which is to scale down the data due to my computing 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resources (“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additional data”) and also redundant features: (“</a:t>
            </a:r>
            <a:r>
              <a:rPr lang="en-GB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product_id</a:t>
            </a:r>
            <a:r>
              <a:rPr lang="en-GB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”)</a:t>
            </a:r>
          </a:p>
          <a:p>
            <a:pPr marL="0" indent="0" algn="just" fontAlgn="base">
              <a:spcAft>
                <a:spcPct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 time was broken down into features into year, month, day, hour and weeks for better analysis</a:t>
            </a: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spcAft>
                <a:spcPct val="0"/>
              </a:spcAft>
              <a:buNone/>
              <a:tabLst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x-non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438E9544-10C1-39D5-85BD-7CF01529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92CD062-A697-82B3-5B50-3D5CC4FF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42" y="1376722"/>
            <a:ext cx="5973009" cy="2052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18F4A47-5BFC-F667-B3DB-A9C054D1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42" y="3490777"/>
            <a:ext cx="5287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D9715-5587-6A70-0975-A4DAB4A5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83191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  <a:endParaRPr lang="x-none" sz="3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88FB57-AA52-82E9-A5D7-3DEFA3D2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What events are most common?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What events are least common?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Get the account id with the highest number of events.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Get the account id with the least number of events.</a:t>
            </a:r>
          </a:p>
          <a:p>
            <a:pPr marL="4572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• How many times events occurred based on different times of the day</a:t>
            </a:r>
            <a:r>
              <a:rPr lang="en-US" sz="3600" dirty="0">
                <a:latin typeface="+mj-lt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42FE3-3FB7-2A68-57DC-A9AEC891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Most common and Least common Event </a:t>
            </a:r>
            <a:r>
              <a:rPr lang="en-US" b="1" dirty="0" smtClean="0">
                <a:solidFill>
                  <a:schemeClr val="tx1"/>
                </a:solidFill>
              </a:rPr>
              <a:t>Type on my SQL query.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4E3175-0912-DC4D-8AE6-5AE85D97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7" y="2095996"/>
            <a:ext cx="4537621" cy="3174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533592-C157-AD8B-B81C-E7D4BF68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71" y="2213901"/>
            <a:ext cx="4978078" cy="30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95DE5-2A9D-4240-8AFC-745355B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ACCOUNT_ID OF THE HIGHEST AND LEAST NUMBER OF EVENTS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3986C2-BC4D-7465-0407-C61C4145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5" y="2446638"/>
            <a:ext cx="6981164" cy="4077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12F1EA-DD2B-D915-A655-E551359C6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13"/>
          <a:stretch/>
        </p:blipFill>
        <p:spPr>
          <a:xfrm>
            <a:off x="5622730" y="2446638"/>
            <a:ext cx="3842546" cy="35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743A2-75B5-43A0-6577-6CC5C9BF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60" y="70104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Number of Times events occurred based on different times of the day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A6D2765-2B34-0702-5C03-76F0994F1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62" y="2167819"/>
            <a:ext cx="7426126" cy="37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34C80-5E0F-0FD1-72FA-9AEA32DA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Brief </a:t>
            </a:r>
            <a:r>
              <a:rPr lang="en-US" b="1">
                <a:solidFill>
                  <a:schemeClr val="tx1"/>
                </a:solidFill>
              </a:rPr>
              <a:t>Overview </a:t>
            </a:r>
            <a:r>
              <a:rPr lang="en-US" b="1" smtClean="0">
                <a:solidFill>
                  <a:schemeClr val="tx1"/>
                </a:solidFill>
              </a:rPr>
              <a:t>of SQL queries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29CFE-6AAF-F947-8F83-07B06C90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Most common type of event of the subscribers is </a:t>
            </a:r>
            <a:r>
              <a:rPr lang="en-US" dirty="0" err="1">
                <a:solidFill>
                  <a:schemeClr val="tx1"/>
                </a:solidFill>
              </a:rPr>
              <a:t>ReadingOwnedBook</a:t>
            </a:r>
            <a:r>
              <a:rPr lang="en-US" dirty="0">
                <a:solidFill>
                  <a:schemeClr val="tx1"/>
                </a:solidFill>
              </a:rPr>
              <a:t> with 24,628 count</a:t>
            </a:r>
          </a:p>
          <a:p>
            <a:r>
              <a:rPr lang="en-US" dirty="0">
                <a:solidFill>
                  <a:schemeClr val="tx1"/>
                </a:solidFill>
              </a:rPr>
              <a:t>The least common type of event of the subscribers  is </a:t>
            </a:r>
            <a:r>
              <a:rPr lang="en-US" dirty="0" err="1">
                <a:solidFill>
                  <a:schemeClr val="tx1"/>
                </a:solidFill>
              </a:rPr>
              <a:t>UnknownOriginLivebookLinkOpened</a:t>
            </a:r>
            <a:r>
              <a:rPr lang="en-US" dirty="0">
                <a:solidFill>
                  <a:schemeClr val="tx1"/>
                </a:solidFill>
              </a:rPr>
              <a:t> with 1 count</a:t>
            </a:r>
          </a:p>
          <a:p>
            <a:r>
              <a:rPr lang="en-US" dirty="0">
                <a:solidFill>
                  <a:schemeClr val="tx1"/>
                </a:solidFill>
              </a:rPr>
              <a:t>The account id with the highest number of events is caffe2b03e6057845c52212acaaa1a34 </a:t>
            </a:r>
          </a:p>
          <a:p>
            <a:r>
              <a:rPr lang="en-US" dirty="0">
                <a:solidFill>
                  <a:schemeClr val="tx1"/>
                </a:solidFill>
              </a:rPr>
              <a:t>The account id with the least number of events is eb19e0af88f04dd5cd33bc7ae13cb85f</a:t>
            </a:r>
          </a:p>
        </p:txBody>
      </p:sp>
    </p:spTree>
    <p:extLst>
      <p:ext uri="{BB962C8B-B14F-4D97-AF65-F5344CB8AC3E}">
        <p14:creationId xmlns:p14="http://schemas.microsoft.com/office/powerpoint/2010/main" val="177992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65944-462D-1828-7A6D-7B95D2AD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5928"/>
            <a:ext cx="10517364" cy="5606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tx1"/>
                </a:solidFill>
                <a:effectLst/>
              </a:rPr>
              <a:t>Recommedations</a:t>
            </a:r>
            <a:endParaRPr lang="en-US" sz="4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1A79116-417F-0DAC-208A-BA9378503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94351"/>
              </p:ext>
            </p:extLst>
          </p:nvPr>
        </p:nvGraphicFramePr>
        <p:xfrm>
          <a:off x="6203092" y="719666"/>
          <a:ext cx="39569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D8FC3E-5A2A-C3B8-AACB-E73B6DC1C492}"/>
              </a:ext>
            </a:extLst>
          </p:cNvPr>
          <p:cNvSpPr txBox="1"/>
          <p:nvPr/>
        </p:nvSpPr>
        <p:spPr>
          <a:xfrm>
            <a:off x="6606059" y="1408669"/>
            <a:ext cx="31509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features should  be added to the analysis which can help us understand customer behavior like location , genre of book , author of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Since Customers are more likely to read owned books ,the company can invest more in marketing and advertising of Books to get more traffic on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40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825</TotalTime>
  <Words>261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Calibri-Bold</vt:lpstr>
      <vt:lpstr>Cambria</vt:lpstr>
      <vt:lpstr>Corbel</vt:lpstr>
      <vt:lpstr>Helvetica Neue</vt:lpstr>
      <vt:lpstr>SymbolMT</vt:lpstr>
      <vt:lpstr>Times New Roman</vt:lpstr>
      <vt:lpstr>Basis</vt:lpstr>
      <vt:lpstr>Book subscription  analysis: Analyzing Customer Behavior   </vt:lpstr>
      <vt:lpstr>Summary 0f Features for the Book Subscription Data using Python for analysis.</vt:lpstr>
      <vt:lpstr>Data Preparation and Analysis</vt:lpstr>
      <vt:lpstr>OBJECTIVES</vt:lpstr>
      <vt:lpstr>Most common and Least common Event Type on my SQL query.</vt:lpstr>
      <vt:lpstr>ACCOUNT_ID OF THE HIGHEST AND LEAST NUMBER OF EVENTS </vt:lpstr>
      <vt:lpstr>Number of Times events occurred based on different times of the day</vt:lpstr>
      <vt:lpstr>Brief Overview of SQL queries </vt:lpstr>
      <vt:lpstr>Recommedations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MARKETING COMPANY, ANALYSIS OF CLIENT’S FACEBOOK ADS CAMPAIGN</dc:title>
  <dc:creator>Oyeleke Olayemi</dc:creator>
  <cp:lastModifiedBy>User</cp:lastModifiedBy>
  <cp:revision>44</cp:revision>
  <dcterms:created xsi:type="dcterms:W3CDTF">2022-10-16T06:27:00Z</dcterms:created>
  <dcterms:modified xsi:type="dcterms:W3CDTF">2023-04-14T19:51:27Z</dcterms:modified>
</cp:coreProperties>
</file>