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265" r:id="rId45"/>
    <p:sldId id="266" r:id="rId4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ree Serif" charset="1" panose="02000503040000020004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  <p:embeddedFont>
      <p:font typeface="Hatton" charset="1" panose="00000500000000000000"/>
      <p:regular r:id="rId15"/>
    </p:embeddedFont>
    <p:embeddedFont>
      <p:font typeface="Hatton Bold" charset="1" panose="00000800000000000000"/>
      <p:regular r:id="rId16"/>
    </p:embeddedFont>
    <p:embeddedFont>
      <p:font typeface="Hatton Extra-Light" charset="1" panose="00000300000000000000"/>
      <p:regular r:id="rId17"/>
    </p:embeddedFont>
    <p:embeddedFont>
      <p:font typeface="Hatton Light" charset="1" panose="00000400000000000000"/>
      <p:regular r:id="rId18"/>
    </p:embeddedFont>
    <p:embeddedFont>
      <p:font typeface="Hatton Semi-Bold" charset="1" panose="00000700000000000000"/>
      <p:regular r:id="rId19"/>
    </p:embeddedFont>
    <p:embeddedFont>
      <p:font typeface="Hatton Ultra-Bold" charset="1" panose="00000900000000000000"/>
      <p:regular r:id="rId20"/>
    </p:embeddedFont>
    <p:embeddedFont>
      <p:font typeface="Hatton Heavy" charset="1" panose="00000A00000000000000"/>
      <p:regular r:id="rId21"/>
    </p:embeddedFont>
    <p:embeddedFont>
      <p:font typeface="Nourd" charset="1" panose="00000500000000000000"/>
      <p:regular r:id="rId22"/>
    </p:embeddedFont>
    <p:embeddedFont>
      <p:font typeface="Nourd Bold" charset="1" panose="00000800000000000000"/>
      <p:regular r:id="rId23"/>
    </p:embeddedFont>
    <p:embeddedFont>
      <p:font typeface="Nourd Light" charset="1" panose="00000400000000000000"/>
      <p:regular r:id="rId24"/>
    </p:embeddedFont>
    <p:embeddedFont>
      <p:font typeface="Nourd Medium" charset="1" panose="00000600000000000000"/>
      <p:regular r:id="rId25"/>
    </p:embeddedFont>
    <p:embeddedFont>
      <p:font typeface="Nourd Semi-Bold" charset="1" panose="00000700000000000000"/>
      <p:regular r:id="rId26"/>
    </p:embeddedFont>
    <p:embeddedFont>
      <p:font typeface="Nourd Heavy" charset="1" panose="00000A00000000000000"/>
      <p:regular r:id="rId27"/>
    </p:embeddedFont>
    <p:embeddedFont>
      <p:font typeface="Open Sans" charset="1" panose="020B0606030504020204"/>
      <p:regular r:id="rId28"/>
    </p:embeddedFont>
    <p:embeddedFont>
      <p:font typeface="Open Sans Bold" charset="1" panose="020B0806030504020204"/>
      <p:regular r:id="rId29"/>
    </p:embeddedFont>
    <p:embeddedFont>
      <p:font typeface="Open Sans Italics" charset="1" panose="020B0606030504020204"/>
      <p:regular r:id="rId30"/>
    </p:embeddedFont>
    <p:embeddedFont>
      <p:font typeface="Open Sans Bold Italics" charset="1" panose="020B0806030504020204"/>
      <p:regular r:id="rId31"/>
    </p:embeddedFont>
    <p:embeddedFont>
      <p:font typeface="Open Sans Light" charset="1" panose="020B0306030504020204"/>
      <p:regular r:id="rId32"/>
    </p:embeddedFont>
    <p:embeddedFont>
      <p:font typeface="Open Sans Light Italics" charset="1" panose="020B0306030504020204"/>
      <p:regular r:id="rId33"/>
    </p:embeddedFont>
    <p:embeddedFont>
      <p:font typeface="Open Sans Ultra-Bold" charset="1" panose="00000000000000000000"/>
      <p:regular r:id="rId34"/>
    </p:embeddedFont>
    <p:embeddedFont>
      <p:font typeface="Open Sans Ultra-Bold Italics" charset="1" panose="000000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slides/slide1.xml" Type="http://schemas.openxmlformats.org/officeDocument/2006/relationships/slide"/><Relationship Id="rId37" Target="slides/slide2.xml" Type="http://schemas.openxmlformats.org/officeDocument/2006/relationships/slide"/><Relationship Id="rId38" Target="slides/slide3.xml" Type="http://schemas.openxmlformats.org/officeDocument/2006/relationships/slide"/><Relationship Id="rId39" Target="slides/slide4.xml" Type="http://schemas.openxmlformats.org/officeDocument/2006/relationships/slide"/><Relationship Id="rId4" Target="theme/theme1.xml" Type="http://schemas.openxmlformats.org/officeDocument/2006/relationships/theme"/><Relationship Id="rId40" Target="slides/slide5.xml" Type="http://schemas.openxmlformats.org/officeDocument/2006/relationships/slide"/><Relationship Id="rId41" Target="slides/slide6.xml" Type="http://schemas.openxmlformats.org/officeDocument/2006/relationships/slide"/><Relationship Id="rId42" Target="slides/slide7.xml" Type="http://schemas.openxmlformats.org/officeDocument/2006/relationships/slide"/><Relationship Id="rId43" Target="slides/slide8.xml" Type="http://schemas.openxmlformats.org/officeDocument/2006/relationships/slide"/><Relationship Id="rId44" Target="slides/slide9.xml" Type="http://schemas.openxmlformats.org/officeDocument/2006/relationships/slide"/><Relationship Id="rId45" Target="slides/slide10.xml" Type="http://schemas.openxmlformats.org/officeDocument/2006/relationships/slide"/><Relationship Id="rId46" Target="slides/slide11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FEA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289065"/>
            <a:ext cx="16230600" cy="954083"/>
            <a:chOff x="0" y="0"/>
            <a:chExt cx="5317466" cy="3125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7466" cy="312577"/>
            </a:xfrm>
            <a:custGeom>
              <a:avLst/>
              <a:gdLst/>
              <a:ahLst/>
              <a:cxnLst/>
              <a:rect r="r" b="b" t="t" l="l"/>
              <a:pathLst>
                <a:path h="312577" w="5317466">
                  <a:moveTo>
                    <a:pt x="23850" y="0"/>
                  </a:moveTo>
                  <a:lnTo>
                    <a:pt x="5293616" y="0"/>
                  </a:lnTo>
                  <a:cubicBezTo>
                    <a:pt x="5299942" y="0"/>
                    <a:pt x="5306008" y="2513"/>
                    <a:pt x="5310481" y="6985"/>
                  </a:cubicBezTo>
                  <a:cubicBezTo>
                    <a:pt x="5314953" y="11458"/>
                    <a:pt x="5317466" y="17524"/>
                    <a:pt x="5317466" y="23850"/>
                  </a:cubicBezTo>
                  <a:lnTo>
                    <a:pt x="5317466" y="288727"/>
                  </a:lnTo>
                  <a:cubicBezTo>
                    <a:pt x="5317466" y="295052"/>
                    <a:pt x="5314953" y="301118"/>
                    <a:pt x="5310481" y="305591"/>
                  </a:cubicBezTo>
                  <a:cubicBezTo>
                    <a:pt x="5306008" y="310064"/>
                    <a:pt x="5299942" y="312577"/>
                    <a:pt x="5293616" y="312577"/>
                  </a:cubicBezTo>
                  <a:lnTo>
                    <a:pt x="23850" y="312577"/>
                  </a:lnTo>
                  <a:cubicBezTo>
                    <a:pt x="17524" y="312577"/>
                    <a:pt x="11458" y="310064"/>
                    <a:pt x="6985" y="305591"/>
                  </a:cubicBezTo>
                  <a:cubicBezTo>
                    <a:pt x="2513" y="301118"/>
                    <a:pt x="0" y="295052"/>
                    <a:pt x="0" y="288727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D0C9C0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7466" cy="3506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5400000">
            <a:off x="8869067" y="8737532"/>
            <a:ext cx="549866" cy="0"/>
          </a:xfrm>
          <a:prstGeom prst="line">
            <a:avLst/>
          </a:prstGeom>
          <a:ln cap="flat" w="57150">
            <a:solidFill>
              <a:srgbClr val="1C1C1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028700" y="1017143"/>
            <a:ext cx="3494852" cy="954083"/>
            <a:chOff x="0" y="0"/>
            <a:chExt cx="1010276" cy="2758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10276" cy="275802"/>
            </a:xfrm>
            <a:custGeom>
              <a:avLst/>
              <a:gdLst/>
              <a:ahLst/>
              <a:cxnLst/>
              <a:rect r="r" b="b" t="t" l="l"/>
              <a:pathLst>
                <a:path h="275802" w="1010276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764448" y="1017143"/>
            <a:ext cx="3494852" cy="954083"/>
            <a:chOff x="0" y="0"/>
            <a:chExt cx="1010276" cy="2758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10276" cy="275802"/>
            </a:xfrm>
            <a:custGeom>
              <a:avLst/>
              <a:gdLst/>
              <a:ahLst/>
              <a:cxnLst/>
              <a:rect r="r" b="b" t="t" l="l"/>
              <a:pathLst>
                <a:path h="275802" w="1010276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585339" y="8664529"/>
            <a:ext cx="1831118" cy="250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>
                <a:solidFill>
                  <a:srgbClr val="1C1C1C"/>
                </a:solidFill>
                <a:latin typeface="Nourd"/>
              </a:rPr>
              <a:t>NIM 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416457" y="8514702"/>
            <a:ext cx="3234636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9"/>
              </a:lnSpc>
            </a:pPr>
            <a:r>
              <a:rPr lang="en-US" sz="2700">
                <a:solidFill>
                  <a:srgbClr val="1C1C1C"/>
                </a:solidFill>
                <a:latin typeface="Nourd"/>
              </a:rPr>
              <a:t>2300018031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80514" y="8664529"/>
            <a:ext cx="1831118" cy="250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>
                <a:solidFill>
                  <a:srgbClr val="1C1C1C"/>
                </a:solidFill>
                <a:latin typeface="Nourd"/>
              </a:rPr>
              <a:t>Nama 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111633" y="8514702"/>
            <a:ext cx="3780122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9"/>
              </a:lnSpc>
            </a:pPr>
            <a:r>
              <a:rPr lang="en-US" sz="2700">
                <a:solidFill>
                  <a:srgbClr val="1C1C1C"/>
                </a:solidFill>
                <a:latin typeface="Nourd"/>
              </a:rPr>
              <a:t>FADEL JOAN PRATAMA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50460" y="1254676"/>
            <a:ext cx="1725392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1C1C1C"/>
                </a:solidFill>
                <a:latin typeface="Nourd Bold"/>
              </a:rPr>
              <a:t>tugas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776126" y="3907527"/>
            <a:ext cx="13014185" cy="2811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20"/>
              </a:lnSpc>
            </a:pPr>
            <a:r>
              <a:rPr lang="en-US" sz="10420">
                <a:solidFill>
                  <a:srgbClr val="1C1C1C"/>
                </a:solidFill>
                <a:latin typeface="Hatton Ultra-Bold"/>
              </a:rPr>
              <a:t>KALKULATOR</a:t>
            </a:r>
          </a:p>
          <a:p>
            <a:pPr algn="ctr">
              <a:lnSpc>
                <a:spcPts val="10420"/>
              </a:lnSpc>
            </a:pPr>
            <a:r>
              <a:rPr lang="en-US" sz="10420">
                <a:solidFill>
                  <a:srgbClr val="1C1C1C"/>
                </a:solidFill>
                <a:latin typeface="Hatton Ultra-Bold"/>
              </a:rPr>
              <a:t> 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473615" y="6388192"/>
            <a:ext cx="11619206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1C1C1C"/>
                </a:solidFill>
                <a:latin typeface="Bree Serif"/>
              </a:rPr>
              <a:t>Dasar Sistem Komputer</a:t>
            </a:r>
          </a:p>
        </p:txBody>
      </p:sp>
      <p:sp>
        <p:nvSpPr>
          <p:cNvPr name="AutoShape 19" id="19"/>
          <p:cNvSpPr/>
          <p:nvPr/>
        </p:nvSpPr>
        <p:spPr>
          <a:xfrm rot="0">
            <a:off x="4523552" y="1465610"/>
            <a:ext cx="9240896" cy="0"/>
          </a:xfrm>
          <a:prstGeom prst="line">
            <a:avLst/>
          </a:prstGeom>
          <a:ln cap="flat" w="57150">
            <a:solidFill>
              <a:srgbClr val="1C1C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14722431" y="1254676"/>
            <a:ext cx="1857323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1C1C1C"/>
                </a:solidFill>
                <a:latin typeface="Nourd Bold"/>
              </a:rPr>
              <a:t>Proyek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776126" y="5365842"/>
            <a:ext cx="13014185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>
                <a:solidFill>
                  <a:srgbClr val="1C1C1C"/>
                </a:solidFill>
                <a:latin typeface="Hatton Ultra-Bold"/>
              </a:rPr>
              <a:t>DESIMAL KE HEKSADESIMAL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334397" y="7300529"/>
            <a:ext cx="11619206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1C1C1C"/>
                </a:solidFill>
                <a:latin typeface="Bree Serif"/>
              </a:rPr>
              <a:t>kelas : 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FEA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431022"/>
            <a:ext cx="15232944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6500">
                <a:solidFill>
                  <a:srgbClr val="1C1C1C"/>
                </a:solidFill>
                <a:latin typeface="Hatton Ultra-Bold"/>
              </a:rPr>
              <a:t>LINK PROJECT GITHUB :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26921" y="4815761"/>
            <a:ext cx="15619882" cy="2062848"/>
            <a:chOff x="0" y="0"/>
            <a:chExt cx="5041315" cy="66578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41315" cy="665784"/>
            </a:xfrm>
            <a:custGeom>
              <a:avLst/>
              <a:gdLst/>
              <a:ahLst/>
              <a:cxnLst/>
              <a:rect r="r" b="b" t="t" l="l"/>
              <a:pathLst>
                <a:path h="665784" w="5041315">
                  <a:moveTo>
                    <a:pt x="24782" y="0"/>
                  </a:moveTo>
                  <a:lnTo>
                    <a:pt x="5016533" y="0"/>
                  </a:lnTo>
                  <a:cubicBezTo>
                    <a:pt x="5023105" y="0"/>
                    <a:pt x="5029409" y="2611"/>
                    <a:pt x="5034056" y="7259"/>
                  </a:cubicBezTo>
                  <a:cubicBezTo>
                    <a:pt x="5038704" y="11906"/>
                    <a:pt x="5041315" y="18210"/>
                    <a:pt x="5041315" y="24782"/>
                  </a:cubicBezTo>
                  <a:lnTo>
                    <a:pt x="5041315" y="641002"/>
                  </a:lnTo>
                  <a:cubicBezTo>
                    <a:pt x="5041315" y="647574"/>
                    <a:pt x="5038704" y="653878"/>
                    <a:pt x="5034056" y="658525"/>
                  </a:cubicBezTo>
                  <a:cubicBezTo>
                    <a:pt x="5029409" y="663173"/>
                    <a:pt x="5023105" y="665784"/>
                    <a:pt x="5016533" y="665784"/>
                  </a:cubicBezTo>
                  <a:lnTo>
                    <a:pt x="24782" y="665784"/>
                  </a:lnTo>
                  <a:cubicBezTo>
                    <a:pt x="18210" y="665784"/>
                    <a:pt x="11906" y="663173"/>
                    <a:pt x="7259" y="658525"/>
                  </a:cubicBezTo>
                  <a:cubicBezTo>
                    <a:pt x="2611" y="653878"/>
                    <a:pt x="0" y="647574"/>
                    <a:pt x="0" y="641002"/>
                  </a:cubicBezTo>
                  <a:lnTo>
                    <a:pt x="0" y="24782"/>
                  </a:lnTo>
                  <a:cubicBezTo>
                    <a:pt x="0" y="18210"/>
                    <a:pt x="2611" y="11906"/>
                    <a:pt x="7259" y="7259"/>
                  </a:cubicBezTo>
                  <a:cubicBezTo>
                    <a:pt x="11906" y="2611"/>
                    <a:pt x="18210" y="0"/>
                    <a:pt x="24782" y="0"/>
                  </a:cubicBezTo>
                  <a:close/>
                </a:path>
              </a:pathLst>
            </a:custGeom>
            <a:solidFill>
              <a:srgbClr val="D0C9C0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041315" cy="7038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34329" y="5436975"/>
            <a:ext cx="14419341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1C1C1C"/>
                </a:solidFill>
                <a:latin typeface="Nourd"/>
              </a:rPr>
              <a:t>https://github.com/FadelJoan/kalkulator-desimal-ke-heksadesimal.githttps://github.com/FadelJoan/kalkulator-desimal-ke-heksadesimal.git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1028700" y="1477167"/>
            <a:ext cx="16230600" cy="0"/>
          </a:xfrm>
          <a:prstGeom prst="line">
            <a:avLst/>
          </a:prstGeom>
          <a:ln cap="flat" w="57150">
            <a:solidFill>
              <a:srgbClr val="1C1C1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7396574" y="1028700"/>
            <a:ext cx="3494852" cy="954083"/>
            <a:chOff x="0" y="0"/>
            <a:chExt cx="1010276" cy="2758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10276" cy="275802"/>
            </a:xfrm>
            <a:custGeom>
              <a:avLst/>
              <a:gdLst/>
              <a:ahLst/>
              <a:cxnLst/>
              <a:rect r="r" b="b" t="t" l="l"/>
              <a:pathLst>
                <a:path h="275802" w="1010276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720214" y="1308891"/>
            <a:ext cx="4381917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1C1C1C"/>
                </a:solidFill>
                <a:latin typeface="Nourd Bold"/>
              </a:rPr>
              <a:t>tugas projek</a:t>
            </a:r>
          </a:p>
        </p:txBody>
      </p:sp>
      <p:sp>
        <p:nvSpPr>
          <p:cNvPr name="AutoShape 12" id="12"/>
          <p:cNvSpPr/>
          <p:nvPr/>
        </p:nvSpPr>
        <p:spPr>
          <a:xfrm rot="0">
            <a:off x="1014423" y="9107532"/>
            <a:ext cx="16244877" cy="0"/>
          </a:xfrm>
          <a:prstGeom prst="line">
            <a:avLst/>
          </a:prstGeom>
          <a:ln cap="flat" w="57150">
            <a:solidFill>
              <a:srgbClr val="1C1C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6888078" y="8928188"/>
            <a:ext cx="4497567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1C1C1C"/>
                </a:solidFill>
                <a:latin typeface="Nourd Bold"/>
              </a:rPr>
              <a:t>| Dasar Sistem Komputer |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FEA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289065"/>
            <a:ext cx="16230600" cy="954083"/>
            <a:chOff x="0" y="0"/>
            <a:chExt cx="5317466" cy="3125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7466" cy="312577"/>
            </a:xfrm>
            <a:custGeom>
              <a:avLst/>
              <a:gdLst/>
              <a:ahLst/>
              <a:cxnLst/>
              <a:rect r="r" b="b" t="t" l="l"/>
              <a:pathLst>
                <a:path h="312577" w="5317466">
                  <a:moveTo>
                    <a:pt x="23850" y="0"/>
                  </a:moveTo>
                  <a:lnTo>
                    <a:pt x="5293616" y="0"/>
                  </a:lnTo>
                  <a:cubicBezTo>
                    <a:pt x="5299942" y="0"/>
                    <a:pt x="5306008" y="2513"/>
                    <a:pt x="5310481" y="6985"/>
                  </a:cubicBezTo>
                  <a:cubicBezTo>
                    <a:pt x="5314953" y="11458"/>
                    <a:pt x="5317466" y="17524"/>
                    <a:pt x="5317466" y="23850"/>
                  </a:cubicBezTo>
                  <a:lnTo>
                    <a:pt x="5317466" y="288727"/>
                  </a:lnTo>
                  <a:cubicBezTo>
                    <a:pt x="5317466" y="295052"/>
                    <a:pt x="5314953" y="301118"/>
                    <a:pt x="5310481" y="305591"/>
                  </a:cubicBezTo>
                  <a:cubicBezTo>
                    <a:pt x="5306008" y="310064"/>
                    <a:pt x="5299942" y="312577"/>
                    <a:pt x="5293616" y="312577"/>
                  </a:cubicBezTo>
                  <a:lnTo>
                    <a:pt x="23850" y="312577"/>
                  </a:lnTo>
                  <a:cubicBezTo>
                    <a:pt x="17524" y="312577"/>
                    <a:pt x="11458" y="310064"/>
                    <a:pt x="6985" y="305591"/>
                  </a:cubicBezTo>
                  <a:cubicBezTo>
                    <a:pt x="2513" y="301118"/>
                    <a:pt x="0" y="295052"/>
                    <a:pt x="0" y="288727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D0C9C0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7466" cy="3506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5400000">
            <a:off x="8869067" y="8737532"/>
            <a:ext cx="549866" cy="0"/>
          </a:xfrm>
          <a:prstGeom prst="line">
            <a:avLst/>
          </a:prstGeom>
          <a:ln cap="flat" w="57150">
            <a:solidFill>
              <a:srgbClr val="1C1C1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028700" y="1017143"/>
            <a:ext cx="3494852" cy="954083"/>
            <a:chOff x="0" y="0"/>
            <a:chExt cx="1010276" cy="2758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10276" cy="275802"/>
            </a:xfrm>
            <a:custGeom>
              <a:avLst/>
              <a:gdLst/>
              <a:ahLst/>
              <a:cxnLst/>
              <a:rect r="r" b="b" t="t" l="l"/>
              <a:pathLst>
                <a:path h="275802" w="1010276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764448" y="1017143"/>
            <a:ext cx="3494852" cy="954083"/>
            <a:chOff x="0" y="0"/>
            <a:chExt cx="1010276" cy="2758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10276" cy="275802"/>
            </a:xfrm>
            <a:custGeom>
              <a:avLst/>
              <a:gdLst/>
              <a:ahLst/>
              <a:cxnLst/>
              <a:rect r="r" b="b" t="t" l="l"/>
              <a:pathLst>
                <a:path h="275802" w="1010276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585339" y="8664529"/>
            <a:ext cx="1831118" cy="250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>
                <a:solidFill>
                  <a:srgbClr val="1C1C1C"/>
                </a:solidFill>
                <a:latin typeface="Nourd"/>
              </a:rPr>
              <a:t>NIM 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416457" y="8514702"/>
            <a:ext cx="3234636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9"/>
              </a:lnSpc>
            </a:pPr>
            <a:r>
              <a:rPr lang="en-US" sz="2700">
                <a:solidFill>
                  <a:srgbClr val="1C1C1C"/>
                </a:solidFill>
                <a:latin typeface="Nourd"/>
              </a:rPr>
              <a:t>2300018031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80514" y="8664529"/>
            <a:ext cx="1831118" cy="250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>
                <a:solidFill>
                  <a:srgbClr val="1C1C1C"/>
                </a:solidFill>
                <a:latin typeface="Nourd"/>
              </a:rPr>
              <a:t>Nama 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111633" y="8514702"/>
            <a:ext cx="3780122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9"/>
              </a:lnSpc>
            </a:pPr>
            <a:r>
              <a:rPr lang="en-US" sz="2700">
                <a:solidFill>
                  <a:srgbClr val="1C1C1C"/>
                </a:solidFill>
                <a:latin typeface="Nourd"/>
              </a:rPr>
              <a:t>FADEL JOAN PRATAMA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47465" y="4278368"/>
            <a:ext cx="14593071" cy="185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95"/>
              </a:lnSpc>
            </a:pPr>
            <a:r>
              <a:rPr lang="en-US" sz="12995">
                <a:solidFill>
                  <a:srgbClr val="1C1C1C"/>
                </a:solidFill>
                <a:latin typeface="Hatton Ultra-Bold"/>
              </a:rPr>
              <a:t>THANK YOU...</a:t>
            </a:r>
          </a:p>
        </p:txBody>
      </p:sp>
      <p:sp>
        <p:nvSpPr>
          <p:cNvPr name="AutoShape 17" id="17"/>
          <p:cNvSpPr/>
          <p:nvPr/>
        </p:nvSpPr>
        <p:spPr>
          <a:xfrm>
            <a:off x="4523552" y="1494185"/>
            <a:ext cx="9240896" cy="0"/>
          </a:xfrm>
          <a:prstGeom prst="line">
            <a:avLst/>
          </a:prstGeom>
          <a:ln cap="flat" w="57150">
            <a:solidFill>
              <a:srgbClr val="1C1C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14075594" y="1264465"/>
            <a:ext cx="2364942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3500">
                <a:solidFill>
                  <a:srgbClr val="1C1C1C"/>
                </a:solidFill>
                <a:latin typeface="Nourd Bold"/>
              </a:rPr>
              <a:t>project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98044" y="1297334"/>
            <a:ext cx="2364942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3500">
                <a:solidFill>
                  <a:srgbClr val="1C1C1C"/>
                </a:solidFill>
                <a:latin typeface="Nourd Bold"/>
              </a:rPr>
              <a:t>tugas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A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14423" y="9107532"/>
            <a:ext cx="16244877" cy="0"/>
          </a:xfrm>
          <a:prstGeom prst="line">
            <a:avLst/>
          </a:prstGeom>
          <a:ln cap="flat" w="57150">
            <a:solidFill>
              <a:srgbClr val="1C1C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330490" y="6512633"/>
            <a:ext cx="848697" cy="0"/>
          </a:xfrm>
          <a:prstGeom prst="line">
            <a:avLst/>
          </a:prstGeom>
          <a:ln cap="flat" w="57150">
            <a:solidFill>
              <a:srgbClr val="1C1C1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3494852" cy="954083"/>
            <a:chOff x="0" y="0"/>
            <a:chExt cx="1010276" cy="2758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10276" cy="275802"/>
            </a:xfrm>
            <a:custGeom>
              <a:avLst/>
              <a:gdLst/>
              <a:ahLst/>
              <a:cxnLst/>
              <a:rect r="r" b="b" t="t" l="l"/>
              <a:pathLst>
                <a:path h="275802" w="1010276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764448" y="1028700"/>
            <a:ext cx="3494852" cy="954083"/>
            <a:chOff x="0" y="0"/>
            <a:chExt cx="1010276" cy="2758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10276" cy="275802"/>
            </a:xfrm>
            <a:custGeom>
              <a:avLst/>
              <a:gdLst/>
              <a:ahLst/>
              <a:cxnLst/>
              <a:rect r="r" b="b" t="t" l="l"/>
              <a:pathLst>
                <a:path h="275802" w="1010276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0" id="10"/>
          <p:cNvSpPr/>
          <p:nvPr/>
        </p:nvSpPr>
        <p:spPr>
          <a:xfrm rot="0">
            <a:off x="4525446" y="1477167"/>
            <a:ext cx="9240896" cy="0"/>
          </a:xfrm>
          <a:prstGeom prst="line">
            <a:avLst/>
          </a:prstGeom>
          <a:ln cap="flat" w="57150">
            <a:solidFill>
              <a:srgbClr val="1C1C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2736445" y="2609826"/>
            <a:ext cx="3960029" cy="5870663"/>
          </a:xfrm>
          <a:custGeom>
            <a:avLst/>
            <a:gdLst/>
            <a:ahLst/>
            <a:cxnLst/>
            <a:rect r="r" b="b" t="t" l="l"/>
            <a:pathLst>
              <a:path h="5870663" w="3960029">
                <a:moveTo>
                  <a:pt x="0" y="0"/>
                </a:moveTo>
                <a:lnTo>
                  <a:pt x="3960029" y="0"/>
                </a:lnTo>
                <a:lnTo>
                  <a:pt x="3960029" y="5870663"/>
                </a:lnTo>
                <a:lnTo>
                  <a:pt x="0" y="5870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330490" y="3003177"/>
            <a:ext cx="11100213" cy="3165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>
                <a:solidFill>
                  <a:srgbClr val="1C1C1C"/>
                </a:solidFill>
                <a:latin typeface="Hatton Ultra-Bold"/>
              </a:rPr>
              <a:t>KALKULATOR</a:t>
            </a:r>
          </a:p>
          <a:p>
            <a:pPr>
              <a:lnSpc>
                <a:spcPts val="8000"/>
              </a:lnSpc>
            </a:pPr>
            <a:r>
              <a:rPr lang="en-US" sz="8000">
                <a:solidFill>
                  <a:srgbClr val="1C1C1C"/>
                </a:solidFill>
                <a:latin typeface="Hatton Ultra-Bold"/>
              </a:rPr>
              <a:t>DESIMAL KE</a:t>
            </a:r>
          </a:p>
          <a:p>
            <a:pPr>
              <a:lnSpc>
                <a:spcPts val="8000"/>
              </a:lnSpc>
            </a:pPr>
            <a:r>
              <a:rPr lang="en-US" sz="8000">
                <a:solidFill>
                  <a:srgbClr val="1C1C1C"/>
                </a:solidFill>
                <a:latin typeface="Hatton Ultra-Bold"/>
              </a:rPr>
              <a:t>HEKSADESIMAL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30490" y="6828300"/>
            <a:ext cx="11100213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1C1C1C"/>
                </a:solidFill>
                <a:latin typeface="Nourd"/>
              </a:rPr>
              <a:t>merupakan program aplikasi kalkulator yang akan mengkonversikan bilangan desimal (basis 10) menjadi bilangan heksadesimal (basis 16).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888078" y="8928188"/>
            <a:ext cx="4497567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1C1C1C"/>
                </a:solidFill>
                <a:latin typeface="Nourd Bold"/>
              </a:rPr>
              <a:t>| Dasar Sistem Komputer |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21256" y="1266233"/>
            <a:ext cx="1509740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1C1C1C"/>
                </a:solidFill>
                <a:latin typeface="Nourd Bold"/>
              </a:rPr>
              <a:t>tugas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776447" y="1404141"/>
            <a:ext cx="6735106" cy="250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>
                <a:solidFill>
                  <a:srgbClr val="1C1C1C"/>
                </a:solidFill>
                <a:latin typeface="Nourd Bold"/>
              </a:rPr>
              <a:t>| Deskripsi Aplikasi |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327274" y="1266233"/>
            <a:ext cx="2369200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1C1C1C"/>
                </a:solidFill>
                <a:latin typeface="Nourd Bold"/>
              </a:rPr>
              <a:t>projek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A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14423" y="9107532"/>
            <a:ext cx="16244877" cy="0"/>
          </a:xfrm>
          <a:prstGeom prst="line">
            <a:avLst/>
          </a:prstGeom>
          <a:ln cap="flat" w="57150">
            <a:solidFill>
              <a:srgbClr val="1C1C1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3494852" cy="954083"/>
            <a:chOff x="0" y="0"/>
            <a:chExt cx="1010276" cy="2758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10276" cy="275802"/>
            </a:xfrm>
            <a:custGeom>
              <a:avLst/>
              <a:gdLst/>
              <a:ahLst/>
              <a:cxnLst/>
              <a:rect r="r" b="b" t="t" l="l"/>
              <a:pathLst>
                <a:path h="275802" w="1010276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764448" y="1028700"/>
            <a:ext cx="3494852" cy="954083"/>
            <a:chOff x="0" y="0"/>
            <a:chExt cx="1010276" cy="2758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10276" cy="275802"/>
            </a:xfrm>
            <a:custGeom>
              <a:avLst/>
              <a:gdLst/>
              <a:ahLst/>
              <a:cxnLst/>
              <a:rect r="r" b="b" t="t" l="l"/>
              <a:pathLst>
                <a:path h="275802" w="1010276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0">
            <a:off x="4525446" y="1477167"/>
            <a:ext cx="9240896" cy="0"/>
          </a:xfrm>
          <a:prstGeom prst="line">
            <a:avLst/>
          </a:prstGeom>
          <a:ln cap="flat" w="57150">
            <a:solidFill>
              <a:srgbClr val="1C1C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3421359" y="4055748"/>
            <a:ext cx="3466719" cy="4114800"/>
          </a:xfrm>
          <a:custGeom>
            <a:avLst/>
            <a:gdLst/>
            <a:ahLst/>
            <a:cxnLst/>
            <a:rect r="r" b="b" t="t" l="l"/>
            <a:pathLst>
              <a:path h="4114800" w="3466719">
                <a:moveTo>
                  <a:pt x="0" y="0"/>
                </a:moveTo>
                <a:lnTo>
                  <a:pt x="3466719" y="0"/>
                </a:lnTo>
                <a:lnTo>
                  <a:pt x="34667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340765" y="2480947"/>
            <a:ext cx="11606470" cy="114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1C1C1C"/>
                </a:solidFill>
                <a:latin typeface="Hatton Ultra-Bold"/>
              </a:rPr>
              <a:t>FITUR APLIKASI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596412" y="4322448"/>
            <a:ext cx="6773324" cy="307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1C1C1C"/>
                </a:solidFill>
                <a:latin typeface="Nourd"/>
              </a:rPr>
              <a:t>pada program aplikasi ini hanya terdapat 1 fitur, yaitu mengkonversikan bilangan desimal (basis 10) menjadi bilangan heksadesimal (basis 16).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888078" y="8928188"/>
            <a:ext cx="4497567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1C1C1C"/>
                </a:solidFill>
                <a:latin typeface="Nourd Bold"/>
              </a:rPr>
              <a:t>| Dasar Sistem Komputer|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776447" y="1404141"/>
            <a:ext cx="6735106" cy="250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>
                <a:solidFill>
                  <a:srgbClr val="1C1C1C"/>
                </a:solidFill>
                <a:latin typeface="Nourd Bold"/>
              </a:rPr>
              <a:t>| Fitur Aplikasi |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369736" y="1308891"/>
            <a:ext cx="2284276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1C1C1C"/>
                </a:solidFill>
                <a:latin typeface="Nourd Bold"/>
              </a:rPr>
              <a:t>project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33988" y="1308891"/>
            <a:ext cx="2284276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1C1C1C"/>
                </a:solidFill>
                <a:latin typeface="Nourd Bold"/>
              </a:rPr>
              <a:t>tugas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FEA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61824" y="2898689"/>
            <a:ext cx="12964352" cy="114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1C1C1C"/>
                </a:solidFill>
                <a:latin typeface="Hatton Ultra-Bold"/>
              </a:rPr>
              <a:t>ALUR KERJA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47" y="4905608"/>
            <a:ext cx="7961282" cy="2021819"/>
            <a:chOff x="0" y="0"/>
            <a:chExt cx="2608274" cy="6623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08274" cy="662388"/>
            </a:xfrm>
            <a:custGeom>
              <a:avLst/>
              <a:gdLst/>
              <a:ahLst/>
              <a:cxnLst/>
              <a:rect r="r" b="b" t="t" l="l"/>
              <a:pathLst>
                <a:path h="662388" w="2608274">
                  <a:moveTo>
                    <a:pt x="48622" y="0"/>
                  </a:moveTo>
                  <a:lnTo>
                    <a:pt x="2559652" y="0"/>
                  </a:lnTo>
                  <a:cubicBezTo>
                    <a:pt x="2586505" y="0"/>
                    <a:pt x="2608274" y="21769"/>
                    <a:pt x="2608274" y="48622"/>
                  </a:cubicBezTo>
                  <a:lnTo>
                    <a:pt x="2608274" y="613766"/>
                  </a:lnTo>
                  <a:cubicBezTo>
                    <a:pt x="2608274" y="640619"/>
                    <a:pt x="2586505" y="662388"/>
                    <a:pt x="2559652" y="662388"/>
                  </a:cubicBezTo>
                  <a:lnTo>
                    <a:pt x="48622" y="662388"/>
                  </a:lnTo>
                  <a:cubicBezTo>
                    <a:pt x="21769" y="662388"/>
                    <a:pt x="0" y="640619"/>
                    <a:pt x="0" y="613766"/>
                  </a:cubicBezTo>
                  <a:lnTo>
                    <a:pt x="0" y="48622"/>
                  </a:lnTo>
                  <a:cubicBezTo>
                    <a:pt x="0" y="21769"/>
                    <a:pt x="21769" y="0"/>
                    <a:pt x="4862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608274" cy="700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621545" y="5311111"/>
            <a:ext cx="6775686" cy="116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1C1C1C"/>
                </a:solidFill>
                <a:latin typeface="Nourd"/>
              </a:rPr>
              <a:t>1. memulai kode program "Aplikasi Kalkulator Desimal ke Heksadesimal" pada emulator mikroprosesor X86, seperti emu8086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298018" y="4905608"/>
            <a:ext cx="7961282" cy="2021819"/>
            <a:chOff x="0" y="0"/>
            <a:chExt cx="2608274" cy="66238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608274" cy="662388"/>
            </a:xfrm>
            <a:custGeom>
              <a:avLst/>
              <a:gdLst/>
              <a:ahLst/>
              <a:cxnLst/>
              <a:rect r="r" b="b" t="t" l="l"/>
              <a:pathLst>
                <a:path h="662388" w="2608274">
                  <a:moveTo>
                    <a:pt x="48622" y="0"/>
                  </a:moveTo>
                  <a:lnTo>
                    <a:pt x="2559652" y="0"/>
                  </a:lnTo>
                  <a:cubicBezTo>
                    <a:pt x="2586505" y="0"/>
                    <a:pt x="2608274" y="21769"/>
                    <a:pt x="2608274" y="48622"/>
                  </a:cubicBezTo>
                  <a:lnTo>
                    <a:pt x="2608274" y="613766"/>
                  </a:lnTo>
                  <a:cubicBezTo>
                    <a:pt x="2608274" y="640619"/>
                    <a:pt x="2586505" y="662388"/>
                    <a:pt x="2559652" y="662388"/>
                  </a:cubicBezTo>
                  <a:lnTo>
                    <a:pt x="48622" y="662388"/>
                  </a:lnTo>
                  <a:cubicBezTo>
                    <a:pt x="21769" y="662388"/>
                    <a:pt x="0" y="640619"/>
                    <a:pt x="0" y="613766"/>
                  </a:cubicBezTo>
                  <a:lnTo>
                    <a:pt x="0" y="48622"/>
                  </a:lnTo>
                  <a:cubicBezTo>
                    <a:pt x="0" y="21769"/>
                    <a:pt x="21769" y="0"/>
                    <a:pt x="48622" y="0"/>
                  </a:cubicBezTo>
                  <a:close/>
                </a:path>
              </a:pathLst>
            </a:custGeom>
            <a:solidFill>
              <a:srgbClr val="D0C9C0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608274" cy="700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890816" y="5311111"/>
            <a:ext cx="6775686" cy="116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1C1C1C"/>
                </a:solidFill>
                <a:latin typeface="Nourd"/>
              </a:rPr>
              <a:t>2. melakukan input bilangan desimal (basis 10) yang ingin dikonversi menjadi bilangan heksadesimal 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1C1C1C"/>
                </a:solidFill>
                <a:latin typeface="Nourd"/>
              </a:rPr>
              <a:t>(basis 16)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47" y="7236481"/>
            <a:ext cx="7961282" cy="2021819"/>
            <a:chOff x="0" y="0"/>
            <a:chExt cx="2608274" cy="66238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608274" cy="662388"/>
            </a:xfrm>
            <a:custGeom>
              <a:avLst/>
              <a:gdLst/>
              <a:ahLst/>
              <a:cxnLst/>
              <a:rect r="r" b="b" t="t" l="l"/>
              <a:pathLst>
                <a:path h="662388" w="2608274">
                  <a:moveTo>
                    <a:pt x="48622" y="0"/>
                  </a:moveTo>
                  <a:lnTo>
                    <a:pt x="2559652" y="0"/>
                  </a:lnTo>
                  <a:cubicBezTo>
                    <a:pt x="2586505" y="0"/>
                    <a:pt x="2608274" y="21769"/>
                    <a:pt x="2608274" y="48622"/>
                  </a:cubicBezTo>
                  <a:lnTo>
                    <a:pt x="2608274" y="613766"/>
                  </a:lnTo>
                  <a:cubicBezTo>
                    <a:pt x="2608274" y="640619"/>
                    <a:pt x="2586505" y="662388"/>
                    <a:pt x="2559652" y="662388"/>
                  </a:cubicBezTo>
                  <a:lnTo>
                    <a:pt x="48622" y="662388"/>
                  </a:lnTo>
                  <a:cubicBezTo>
                    <a:pt x="21769" y="662388"/>
                    <a:pt x="0" y="640619"/>
                    <a:pt x="0" y="613766"/>
                  </a:cubicBezTo>
                  <a:lnTo>
                    <a:pt x="0" y="48622"/>
                  </a:lnTo>
                  <a:cubicBezTo>
                    <a:pt x="0" y="21769"/>
                    <a:pt x="21769" y="0"/>
                    <a:pt x="48622" y="0"/>
                  </a:cubicBezTo>
                  <a:close/>
                </a:path>
              </a:pathLst>
            </a:custGeom>
            <a:solidFill>
              <a:srgbClr val="D0C9C0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608274" cy="700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621545" y="7641984"/>
            <a:ext cx="6775686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1C1C1C"/>
                </a:solidFill>
                <a:latin typeface="Nourd"/>
              </a:rPr>
              <a:t>3. menekan "enter" dan menunggu program "Aplikasi Kalkulator Desimal ke Heksadesimal" bekerja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298018" y="7236481"/>
            <a:ext cx="7961282" cy="2021819"/>
            <a:chOff x="0" y="0"/>
            <a:chExt cx="2608274" cy="66238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608274" cy="662388"/>
            </a:xfrm>
            <a:custGeom>
              <a:avLst/>
              <a:gdLst/>
              <a:ahLst/>
              <a:cxnLst/>
              <a:rect r="r" b="b" t="t" l="l"/>
              <a:pathLst>
                <a:path h="662388" w="2608274">
                  <a:moveTo>
                    <a:pt x="48622" y="0"/>
                  </a:moveTo>
                  <a:lnTo>
                    <a:pt x="2559652" y="0"/>
                  </a:lnTo>
                  <a:cubicBezTo>
                    <a:pt x="2586505" y="0"/>
                    <a:pt x="2608274" y="21769"/>
                    <a:pt x="2608274" y="48622"/>
                  </a:cubicBezTo>
                  <a:lnTo>
                    <a:pt x="2608274" y="613766"/>
                  </a:lnTo>
                  <a:cubicBezTo>
                    <a:pt x="2608274" y="640619"/>
                    <a:pt x="2586505" y="662388"/>
                    <a:pt x="2559652" y="662388"/>
                  </a:cubicBezTo>
                  <a:lnTo>
                    <a:pt x="48622" y="662388"/>
                  </a:lnTo>
                  <a:cubicBezTo>
                    <a:pt x="21769" y="662388"/>
                    <a:pt x="0" y="640619"/>
                    <a:pt x="0" y="613766"/>
                  </a:cubicBezTo>
                  <a:lnTo>
                    <a:pt x="0" y="48622"/>
                  </a:lnTo>
                  <a:cubicBezTo>
                    <a:pt x="0" y="21769"/>
                    <a:pt x="21769" y="0"/>
                    <a:pt x="4862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608274" cy="700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9890816" y="7641984"/>
            <a:ext cx="6775686" cy="116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1C1C1C"/>
                </a:solidFill>
                <a:latin typeface="Nourd"/>
              </a:rPr>
              <a:t>4. hasil result bilangan yang telah dikonversi kedalam bentuk bilangan heksadesimal (basis 16) akan keluar pada output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28700" y="1028700"/>
            <a:ext cx="3494852" cy="954083"/>
            <a:chOff x="0" y="0"/>
            <a:chExt cx="1010276" cy="27580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10276" cy="275802"/>
            </a:xfrm>
            <a:custGeom>
              <a:avLst/>
              <a:gdLst/>
              <a:ahLst/>
              <a:cxnLst/>
              <a:rect r="r" b="b" t="t" l="l"/>
              <a:pathLst>
                <a:path h="275802" w="1010276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3764448" y="1028700"/>
            <a:ext cx="3494852" cy="954083"/>
            <a:chOff x="0" y="0"/>
            <a:chExt cx="1010276" cy="27580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010276" cy="275802"/>
            </a:xfrm>
            <a:custGeom>
              <a:avLst/>
              <a:gdLst/>
              <a:ahLst/>
              <a:cxnLst/>
              <a:rect r="r" b="b" t="t" l="l"/>
              <a:pathLst>
                <a:path h="275802" w="1010276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5" id="25"/>
          <p:cNvSpPr/>
          <p:nvPr/>
        </p:nvSpPr>
        <p:spPr>
          <a:xfrm rot="0">
            <a:off x="4525446" y="1477167"/>
            <a:ext cx="9240896" cy="0"/>
          </a:xfrm>
          <a:prstGeom prst="line">
            <a:avLst/>
          </a:prstGeom>
          <a:ln cap="flat" w="57150">
            <a:solidFill>
              <a:srgbClr val="1C1C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6" id="26"/>
          <p:cNvSpPr txBox="true"/>
          <p:nvPr/>
        </p:nvSpPr>
        <p:spPr>
          <a:xfrm rot="0">
            <a:off x="7058189" y="1404141"/>
            <a:ext cx="4171621" cy="250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>
                <a:solidFill>
                  <a:srgbClr val="1C1C1C"/>
                </a:solidFill>
                <a:latin typeface="Nourd Bold"/>
              </a:rPr>
              <a:t>| Alur Kerja|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545027" y="1308891"/>
            <a:ext cx="1933695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1C1C1C"/>
                </a:solidFill>
                <a:latin typeface="Nourd Bold"/>
              </a:rPr>
              <a:t>projek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694977" y="1308891"/>
            <a:ext cx="1933695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1C1C1C"/>
                </a:solidFill>
                <a:latin typeface="Nourd Bold"/>
              </a:rPr>
              <a:t>tugas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FEA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3494852" cy="954083"/>
            <a:chOff x="0" y="0"/>
            <a:chExt cx="1010276" cy="2758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0276" cy="275802"/>
            </a:xfrm>
            <a:custGeom>
              <a:avLst/>
              <a:gdLst/>
              <a:ahLst/>
              <a:cxnLst/>
              <a:rect r="r" b="b" t="t" l="l"/>
              <a:pathLst>
                <a:path h="275802" w="1010276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764448" y="1028700"/>
            <a:ext cx="3494852" cy="954083"/>
            <a:chOff x="0" y="0"/>
            <a:chExt cx="1010276" cy="275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10276" cy="275802"/>
            </a:xfrm>
            <a:custGeom>
              <a:avLst/>
              <a:gdLst/>
              <a:ahLst/>
              <a:cxnLst/>
              <a:rect r="r" b="b" t="t" l="l"/>
              <a:pathLst>
                <a:path h="275802" w="1010276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rot="0">
            <a:off x="4525446" y="1477167"/>
            <a:ext cx="9240896" cy="0"/>
          </a:xfrm>
          <a:prstGeom prst="line">
            <a:avLst/>
          </a:prstGeom>
          <a:ln cap="flat" w="57150">
            <a:solidFill>
              <a:srgbClr val="1C1C1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3650499" y="5063661"/>
            <a:ext cx="10401424" cy="4900211"/>
            <a:chOff x="0" y="0"/>
            <a:chExt cx="2739470" cy="129059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39470" cy="1290591"/>
            </a:xfrm>
            <a:custGeom>
              <a:avLst/>
              <a:gdLst/>
              <a:ahLst/>
              <a:cxnLst/>
              <a:rect r="r" b="b" t="t" l="l"/>
              <a:pathLst>
                <a:path h="1290591" w="2739470">
                  <a:moveTo>
                    <a:pt x="0" y="0"/>
                  </a:moveTo>
                  <a:lnTo>
                    <a:pt x="2739470" y="0"/>
                  </a:lnTo>
                  <a:lnTo>
                    <a:pt x="2739470" y="1290591"/>
                  </a:lnTo>
                  <a:lnTo>
                    <a:pt x="0" y="1290591"/>
                  </a:lnTo>
                  <a:close/>
                </a:path>
              </a:pathLst>
            </a:custGeom>
            <a:solidFill>
              <a:srgbClr val="E5E2E2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47625"/>
              <a:ext cx="2739470" cy="1242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237409" y="2479210"/>
            <a:ext cx="9813183" cy="2155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1C1C1C"/>
                </a:solidFill>
                <a:latin typeface="Hatton Ultra-Bold"/>
              </a:rPr>
              <a:t>RANCANGAN INTERFACE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237409" y="5655760"/>
            <a:ext cx="11020706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1C1C1C"/>
                </a:solidFill>
                <a:latin typeface="Nourd"/>
              </a:rPr>
              <a:t>Kalkulator Desimal ke Heksadesimal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776447" y="1404141"/>
            <a:ext cx="6735106" cy="250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>
                <a:solidFill>
                  <a:srgbClr val="1C1C1C"/>
                </a:solidFill>
                <a:latin typeface="Nourd Bold"/>
              </a:rPr>
              <a:t>| Rancangan Interface |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255360" y="1308891"/>
            <a:ext cx="251302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1C1C1C"/>
                </a:solidFill>
                <a:latin typeface="Nourd Bold"/>
              </a:rPr>
              <a:t>projek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36361" y="1308891"/>
            <a:ext cx="251302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1C1C1C"/>
                </a:solidFill>
                <a:latin typeface="Nourd Bold"/>
              </a:rPr>
              <a:t>tugas</a:t>
            </a:r>
          </a:p>
        </p:txBody>
      </p:sp>
      <p:sp>
        <p:nvSpPr>
          <p:cNvPr name="AutoShape 17" id="17"/>
          <p:cNvSpPr/>
          <p:nvPr/>
        </p:nvSpPr>
        <p:spPr>
          <a:xfrm>
            <a:off x="3647836" y="6709860"/>
            <a:ext cx="10402756" cy="0"/>
          </a:xfrm>
          <a:prstGeom prst="line">
            <a:avLst/>
          </a:prstGeom>
          <a:ln cap="flat" w="38100">
            <a:solidFill>
              <a:srgbClr val="1C1C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3647836" y="8266214"/>
            <a:ext cx="10402756" cy="0"/>
          </a:xfrm>
          <a:prstGeom prst="line">
            <a:avLst/>
          </a:prstGeom>
          <a:ln cap="flat" w="38100">
            <a:solidFill>
              <a:srgbClr val="1C1C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4237409" y="7156250"/>
            <a:ext cx="11020706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1C1C1C"/>
                </a:solidFill>
                <a:latin typeface="Nourd"/>
              </a:rPr>
              <a:t>masukkan bilangan desimal : "input"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237409" y="8661400"/>
            <a:ext cx="11020706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1C1C1C"/>
                </a:solidFill>
                <a:latin typeface="Nourd"/>
              </a:rPr>
              <a:t>"output" ialah bilangan heksadesimal-nya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A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3494852" cy="954083"/>
            <a:chOff x="0" y="0"/>
            <a:chExt cx="1010276" cy="2758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0276" cy="275802"/>
            </a:xfrm>
            <a:custGeom>
              <a:avLst/>
              <a:gdLst/>
              <a:ahLst/>
              <a:cxnLst/>
              <a:rect r="r" b="b" t="t" l="l"/>
              <a:pathLst>
                <a:path h="275802" w="1010276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764448" y="1028700"/>
            <a:ext cx="3494852" cy="954083"/>
            <a:chOff x="0" y="0"/>
            <a:chExt cx="1010276" cy="275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10276" cy="275802"/>
            </a:xfrm>
            <a:custGeom>
              <a:avLst/>
              <a:gdLst/>
              <a:ahLst/>
              <a:cxnLst/>
              <a:rect r="r" b="b" t="t" l="l"/>
              <a:pathLst>
                <a:path h="275802" w="1010276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rot="0">
            <a:off x="4525446" y="1477167"/>
            <a:ext cx="9240896" cy="0"/>
          </a:xfrm>
          <a:prstGeom prst="line">
            <a:avLst/>
          </a:prstGeom>
          <a:ln cap="flat" w="57150">
            <a:solidFill>
              <a:srgbClr val="1C1C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429639" y="3429459"/>
            <a:ext cx="7428721" cy="6426494"/>
          </a:xfrm>
          <a:custGeom>
            <a:avLst/>
            <a:gdLst/>
            <a:ahLst/>
            <a:cxnLst/>
            <a:rect r="r" b="b" t="t" l="l"/>
            <a:pathLst>
              <a:path h="6426494" w="7428721">
                <a:moveTo>
                  <a:pt x="0" y="0"/>
                </a:moveTo>
                <a:lnTo>
                  <a:pt x="7428722" y="0"/>
                </a:lnTo>
                <a:lnTo>
                  <a:pt x="7428722" y="6426494"/>
                </a:lnTo>
                <a:lnTo>
                  <a:pt x="0" y="64264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816006" y="2283283"/>
            <a:ext cx="12695868" cy="114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1C1C1C"/>
                </a:solidFill>
                <a:latin typeface="Hatton Ultra-Bold"/>
              </a:rPr>
              <a:t>KODE PROGRAM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058189" y="1404141"/>
            <a:ext cx="4171621" cy="250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>
                <a:solidFill>
                  <a:srgbClr val="1C1C1C"/>
                </a:solidFill>
                <a:latin typeface="Nourd Bold"/>
              </a:rPr>
              <a:t>| Kode Program |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274168" y="1308891"/>
            <a:ext cx="2475412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1C1C1C"/>
                </a:solidFill>
                <a:latin typeface="Nourd Bold"/>
              </a:rPr>
              <a:t>project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58360" y="1308891"/>
            <a:ext cx="2475412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1C1C1C"/>
                </a:solidFill>
                <a:latin typeface="Nourd Bold"/>
              </a:rPr>
              <a:t>tugas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A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3494852" cy="954083"/>
            <a:chOff x="0" y="0"/>
            <a:chExt cx="1010276" cy="2758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0276" cy="275802"/>
            </a:xfrm>
            <a:custGeom>
              <a:avLst/>
              <a:gdLst/>
              <a:ahLst/>
              <a:cxnLst/>
              <a:rect r="r" b="b" t="t" l="l"/>
              <a:pathLst>
                <a:path h="275802" w="1010276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764448" y="1028700"/>
            <a:ext cx="3494852" cy="954083"/>
            <a:chOff x="0" y="0"/>
            <a:chExt cx="1010276" cy="275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10276" cy="275802"/>
            </a:xfrm>
            <a:custGeom>
              <a:avLst/>
              <a:gdLst/>
              <a:ahLst/>
              <a:cxnLst/>
              <a:rect r="r" b="b" t="t" l="l"/>
              <a:pathLst>
                <a:path h="275802" w="1010276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rot="0">
            <a:off x="4525446" y="1477167"/>
            <a:ext cx="9240896" cy="0"/>
          </a:xfrm>
          <a:prstGeom prst="line">
            <a:avLst/>
          </a:prstGeom>
          <a:ln cap="flat" w="57150">
            <a:solidFill>
              <a:srgbClr val="1C1C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4033772" y="3667584"/>
            <a:ext cx="10784694" cy="6251752"/>
          </a:xfrm>
          <a:custGeom>
            <a:avLst/>
            <a:gdLst/>
            <a:ahLst/>
            <a:cxnLst/>
            <a:rect r="r" b="b" t="t" l="l"/>
            <a:pathLst>
              <a:path h="6251752" w="10784694">
                <a:moveTo>
                  <a:pt x="0" y="0"/>
                </a:moveTo>
                <a:lnTo>
                  <a:pt x="10784694" y="0"/>
                </a:lnTo>
                <a:lnTo>
                  <a:pt x="10784694" y="6251752"/>
                </a:lnTo>
                <a:lnTo>
                  <a:pt x="0" y="6251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816006" y="2283283"/>
            <a:ext cx="12695868" cy="114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1C1C1C"/>
                </a:solidFill>
                <a:latin typeface="Hatton Ultra-Bold"/>
              </a:rPr>
              <a:t>KODE PROGRAM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058189" y="1404141"/>
            <a:ext cx="4171621" cy="250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>
                <a:solidFill>
                  <a:srgbClr val="1C1C1C"/>
                </a:solidFill>
                <a:latin typeface="Nourd Bold"/>
              </a:rPr>
              <a:t>| Kode Program |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274168" y="1308891"/>
            <a:ext cx="2475412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1C1C1C"/>
                </a:solidFill>
                <a:latin typeface="Nourd Bold"/>
              </a:rPr>
              <a:t>project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58360" y="1308891"/>
            <a:ext cx="2475412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1C1C1C"/>
                </a:solidFill>
                <a:latin typeface="Nourd Bold"/>
              </a:rPr>
              <a:t>tugas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38420" y="3734259"/>
            <a:ext cx="2475412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1C1C1C"/>
                </a:solidFill>
                <a:latin typeface="Nourd Bold"/>
              </a:rPr>
              <a:t>lanjutan...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A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3494852" cy="954083"/>
            <a:chOff x="0" y="0"/>
            <a:chExt cx="1010276" cy="2758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0276" cy="275802"/>
            </a:xfrm>
            <a:custGeom>
              <a:avLst/>
              <a:gdLst/>
              <a:ahLst/>
              <a:cxnLst/>
              <a:rect r="r" b="b" t="t" l="l"/>
              <a:pathLst>
                <a:path h="275802" w="1010276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764448" y="1028700"/>
            <a:ext cx="3494852" cy="954083"/>
            <a:chOff x="0" y="0"/>
            <a:chExt cx="1010276" cy="275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10276" cy="275802"/>
            </a:xfrm>
            <a:custGeom>
              <a:avLst/>
              <a:gdLst/>
              <a:ahLst/>
              <a:cxnLst/>
              <a:rect r="r" b="b" t="t" l="l"/>
              <a:pathLst>
                <a:path h="275802" w="1010276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rot="0">
            <a:off x="4525446" y="1477167"/>
            <a:ext cx="9240896" cy="0"/>
          </a:xfrm>
          <a:prstGeom prst="line">
            <a:avLst/>
          </a:prstGeom>
          <a:ln cap="flat" w="57150">
            <a:solidFill>
              <a:srgbClr val="1C1C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0">
            <a:off x="1014423" y="9107532"/>
            <a:ext cx="16244877" cy="0"/>
          </a:xfrm>
          <a:prstGeom prst="line">
            <a:avLst/>
          </a:prstGeom>
          <a:ln cap="flat" w="57150">
            <a:solidFill>
              <a:srgbClr val="1C1C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2617585" y="4051252"/>
            <a:ext cx="13038553" cy="4201682"/>
          </a:xfrm>
          <a:custGeom>
            <a:avLst/>
            <a:gdLst/>
            <a:ahLst/>
            <a:cxnLst/>
            <a:rect r="r" b="b" t="t" l="l"/>
            <a:pathLst>
              <a:path h="4201682" w="13038553">
                <a:moveTo>
                  <a:pt x="0" y="0"/>
                </a:moveTo>
                <a:lnTo>
                  <a:pt x="13038553" y="0"/>
                </a:lnTo>
                <a:lnTo>
                  <a:pt x="13038553" y="4201682"/>
                </a:lnTo>
                <a:lnTo>
                  <a:pt x="0" y="42016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2476451"/>
            <a:ext cx="16230600" cy="114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1C1C1C"/>
                </a:solidFill>
                <a:latin typeface="Hatton Ultra-Bold"/>
              </a:rPr>
              <a:t>TAMPILAN OUTPUT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776447" y="1404141"/>
            <a:ext cx="6735106" cy="250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>
                <a:solidFill>
                  <a:srgbClr val="1C1C1C"/>
                </a:solidFill>
                <a:latin typeface="Nourd Bold"/>
              </a:rPr>
              <a:t>|Tampilan Output |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764448" y="1308891"/>
            <a:ext cx="3494852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1C1C1C"/>
                </a:solidFill>
                <a:latin typeface="Nourd Bold"/>
              </a:rPr>
              <a:t>project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888078" y="8928188"/>
            <a:ext cx="4497567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1C1C1C"/>
                </a:solidFill>
                <a:latin typeface="Nourd Bold"/>
              </a:rPr>
              <a:t>| Dasar Sistem Komputer|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4423" y="1308891"/>
            <a:ext cx="3494852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1C1C1C"/>
                </a:solidFill>
                <a:latin typeface="Nourd Bold"/>
              </a:rPr>
              <a:t>tugas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A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3494852" cy="954083"/>
            <a:chOff x="0" y="0"/>
            <a:chExt cx="1010276" cy="2758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0276" cy="275802"/>
            </a:xfrm>
            <a:custGeom>
              <a:avLst/>
              <a:gdLst/>
              <a:ahLst/>
              <a:cxnLst/>
              <a:rect r="r" b="b" t="t" l="l"/>
              <a:pathLst>
                <a:path h="275802" w="1010276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764448" y="1028700"/>
            <a:ext cx="3494852" cy="954083"/>
            <a:chOff x="0" y="0"/>
            <a:chExt cx="1010276" cy="275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10276" cy="275802"/>
            </a:xfrm>
            <a:custGeom>
              <a:avLst/>
              <a:gdLst/>
              <a:ahLst/>
              <a:cxnLst/>
              <a:rect r="r" b="b" t="t" l="l"/>
              <a:pathLst>
                <a:path h="275802" w="1010276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rot="0">
            <a:off x="4525446" y="1477167"/>
            <a:ext cx="9240896" cy="0"/>
          </a:xfrm>
          <a:prstGeom prst="line">
            <a:avLst/>
          </a:prstGeom>
          <a:ln cap="flat" w="57150">
            <a:solidFill>
              <a:srgbClr val="1C1C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0">
            <a:off x="1014423" y="9107532"/>
            <a:ext cx="16244877" cy="0"/>
          </a:xfrm>
          <a:prstGeom prst="line">
            <a:avLst/>
          </a:prstGeom>
          <a:ln cap="flat" w="57150">
            <a:solidFill>
              <a:srgbClr val="1C1C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5994050" y="2727641"/>
            <a:ext cx="11265250" cy="5729436"/>
          </a:xfrm>
          <a:custGeom>
            <a:avLst/>
            <a:gdLst/>
            <a:ahLst/>
            <a:cxnLst/>
            <a:rect r="r" b="b" t="t" l="l"/>
            <a:pathLst>
              <a:path h="5729436" w="11265250">
                <a:moveTo>
                  <a:pt x="0" y="0"/>
                </a:moveTo>
                <a:lnTo>
                  <a:pt x="11265250" y="0"/>
                </a:lnTo>
                <a:lnTo>
                  <a:pt x="11265250" y="5729436"/>
                </a:lnTo>
                <a:lnTo>
                  <a:pt x="0" y="57294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85526" y="3462357"/>
            <a:ext cx="5290921" cy="391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1C1C1C"/>
                </a:solidFill>
                <a:latin typeface="Hatton Ultra-Bold"/>
              </a:rPr>
              <a:t>TAMPILAN</a:t>
            </a:r>
          </a:p>
          <a:p>
            <a:pPr algn="ctr">
              <a:lnSpc>
                <a:spcPts val="6000"/>
              </a:lnSpc>
            </a:pPr>
          </a:p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1C1C1C"/>
                </a:solidFill>
                <a:latin typeface="Hatton Ultra-Bold"/>
              </a:rPr>
              <a:t> HALAMAN</a:t>
            </a:r>
          </a:p>
          <a:p>
            <a:pPr algn="ctr">
              <a:lnSpc>
                <a:spcPts val="6000"/>
              </a:lnSpc>
            </a:pPr>
          </a:p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1C1C1C"/>
                </a:solidFill>
                <a:latin typeface="Hatton Ultra-Bold"/>
              </a:rPr>
              <a:t>GITHUB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776447" y="1404141"/>
            <a:ext cx="6735106" cy="250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>
                <a:solidFill>
                  <a:srgbClr val="1C1C1C"/>
                </a:solidFill>
                <a:latin typeface="Nourd Bold"/>
              </a:rPr>
              <a:t>| Halaman Github |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764448" y="1308891"/>
            <a:ext cx="3494852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1C1C1C"/>
                </a:solidFill>
                <a:latin typeface="Nourd Bold"/>
              </a:rPr>
              <a:t>project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888078" y="8928188"/>
            <a:ext cx="4497567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1C1C1C"/>
                </a:solidFill>
                <a:latin typeface="Nourd Bold"/>
              </a:rPr>
              <a:t>| Dasar Sistem Komputer|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4423" y="1308891"/>
            <a:ext cx="3494852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1C1C1C"/>
                </a:solidFill>
                <a:latin typeface="Nourd Bold"/>
              </a:rPr>
              <a:t>tugas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DAF5kx2nZmY</dc:identifier>
  <dcterms:modified xsi:type="dcterms:W3CDTF">2011-08-01T06:04:30Z</dcterms:modified>
  <cp:revision>1</cp:revision>
  <dc:title>Hitam Monokrom Ilustratif Presentasi Brainstorming</dc:title>
</cp:coreProperties>
</file>