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4" r:id="rId2"/>
    <p:sldMasterId id="2147483709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263" r:id="rId5"/>
    <p:sldId id="265" r:id="rId6"/>
    <p:sldId id="269" r:id="rId7"/>
    <p:sldId id="270" r:id="rId8"/>
    <p:sldId id="268" r:id="rId9"/>
    <p:sldId id="264" r:id="rId10"/>
    <p:sldId id="267" r:id="rId11"/>
    <p:sldId id="262" r:id="rId12"/>
  </p:sldIdLst>
  <p:sldSz cx="12192000" cy="6858000"/>
  <p:notesSz cx="7099300" cy="10234613"/>
  <p:custShowLst>
    <p:custShow name="Handout" id="0">
      <p:sldLst/>
    </p:custShow>
  </p:custShow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7B70805-BAA1-4366-9122-770F0B6721DA}">
          <p14:sldIdLst>
            <p14:sldId id="263"/>
            <p14:sldId id="265"/>
            <p14:sldId id="269"/>
            <p14:sldId id="270"/>
            <p14:sldId id="268"/>
            <p14:sldId id="264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2-8210 Hildebrand Kay" initials="0HK" lastIdx="6" clrIdx="0">
    <p:extLst/>
  </p:cmAuthor>
  <p:cmAuthor id="2" name="Kay Hildebrand" initials="HlK" lastIdx="8" clrIdx="1"/>
  <p:cmAuthor id="3" name="Benedikt Uckat" initials="UcB" lastIdx="23" clrIdx="2"/>
  <p:cmAuthor id="4" name="Joris Wachter" initials="WaJ" lastIdx="27" clrIdx="3"/>
  <p:cmAuthor id="5" name="Kay Hildebrand" initials="HiK" lastIdx="1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F"/>
    <a:srgbClr val="003278"/>
    <a:srgbClr val="999999"/>
    <a:srgbClr val="3C5C8F"/>
    <a:srgbClr val="FFFF99"/>
    <a:srgbClr val="B30909"/>
    <a:srgbClr val="7F7F7F"/>
    <a:srgbClr val="5B9600"/>
    <a:srgbClr val="FFA7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6" autoAdjust="0"/>
    <p:restoredTop sz="79290" autoAdjust="0"/>
  </p:normalViewPr>
  <p:slideViewPr>
    <p:cSldViewPr snapToGrid="0">
      <p:cViewPr varScale="1">
        <p:scale>
          <a:sx n="158" d="100"/>
          <a:sy n="158" d="100"/>
        </p:scale>
        <p:origin x="232" y="424"/>
      </p:cViewPr>
      <p:guideLst>
        <p:guide orient="horz" pos="436"/>
        <p:guide pos="513"/>
      </p:guideLst>
    </p:cSldViewPr>
  </p:slideViewPr>
  <p:outlineViewPr>
    <p:cViewPr>
      <p:scale>
        <a:sx n="33" d="100"/>
        <a:sy n="33" d="100"/>
      </p:scale>
      <p:origin x="0" y="21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794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23245318-826D-4AD6-BC18-14FE864DFC2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71FED84-4B96-422C-92AD-36766FD033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72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1" cy="511649"/>
          </a:xfrm>
          <a:prstGeom prst="rect">
            <a:avLst/>
          </a:prstGeom>
        </p:spPr>
        <p:txBody>
          <a:bodyPr vert="horz" lIns="94627" tIns="47313" rIns="94627" bIns="473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0564" y="0"/>
            <a:ext cx="3077080" cy="511649"/>
          </a:xfrm>
          <a:prstGeom prst="rect">
            <a:avLst/>
          </a:prstGeom>
        </p:spPr>
        <p:txBody>
          <a:bodyPr vert="horz" lIns="94627" tIns="47313" rIns="94627" bIns="47313" rtlCol="0"/>
          <a:lstStyle>
            <a:lvl1pPr algn="r">
              <a:defRPr sz="1200"/>
            </a:lvl1pPr>
          </a:lstStyle>
          <a:p>
            <a:fld id="{29C90B72-880C-4DFD-AA4C-813CDA40BBFF}" type="datetimeFigureOut">
              <a:rPr lang="de-DE" smtClean="0"/>
              <a:pPr/>
              <a:t>28.09.18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7" tIns="47313" rIns="94627" bIns="4731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097" y="4861481"/>
            <a:ext cx="5679108" cy="4604841"/>
          </a:xfrm>
          <a:prstGeom prst="rect">
            <a:avLst/>
          </a:prstGeom>
        </p:spPr>
        <p:txBody>
          <a:bodyPr vert="horz" lIns="94627" tIns="47313" rIns="94627" bIns="47313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331"/>
            <a:ext cx="3077081" cy="511648"/>
          </a:xfrm>
          <a:prstGeom prst="rect">
            <a:avLst/>
          </a:prstGeom>
        </p:spPr>
        <p:txBody>
          <a:bodyPr vert="horz" lIns="94627" tIns="47313" rIns="94627" bIns="473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0564" y="9721331"/>
            <a:ext cx="3077080" cy="511648"/>
          </a:xfrm>
          <a:prstGeom prst="rect">
            <a:avLst/>
          </a:prstGeom>
        </p:spPr>
        <p:txBody>
          <a:bodyPr vert="horz" lIns="94627" tIns="47313" rIns="94627" bIns="47313" rtlCol="0" anchor="b"/>
          <a:lstStyle>
            <a:lvl1pPr algn="r">
              <a:defRPr sz="1200"/>
            </a:lvl1pPr>
          </a:lstStyle>
          <a:p>
            <a:fld id="{B9760E89-80AF-45DC-8E0B-DB9D7D926BD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6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ruen-lila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ruen-lila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rot-orange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rot-orange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elb-gruen.png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elb-gruen.png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lila-rot.png" TargetMode="External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lila-rot.png" TargetMode="External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gruen-lila.png" descr="/Users/nicolesteinkamp/Desktop/Hintergrund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487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095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8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924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9736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_gruen-lila.png" descr="/Users/nicolesteinkamp/Desktop/Hintergrund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85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772817"/>
            <a:ext cx="103632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140968"/>
            <a:ext cx="85344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05AF-5CDC-4853-88B2-47C6B4904018}" type="datetime1">
              <a:rPr lang="de-DE" smtClean="0"/>
              <a:t>28.09.18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53137"/>
            <a:ext cx="85344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156894"/>
            <a:ext cx="85344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3168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85200"/>
            <a:ext cx="892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Punkt 1</a:t>
            </a:r>
          </a:p>
          <a:p>
            <a:pPr lvl="0"/>
            <a:r>
              <a:rPr lang="de-DE" dirty="0"/>
              <a:t>Punkt 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6BA9-4161-471B-9E0F-3860C710C8D1}" type="datetime1">
              <a:rPr lang="de-DE" smtClean="0"/>
              <a:t>28.09.18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47435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51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rot-orange.png" descr="/Users/nicolesteinkamp/Desktop/Hintergrund_rot-orange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799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708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9296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118"/>
            <a:ext cx="12192000" cy="8203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3733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721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88985" y="4103511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!“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88986" y="3279421"/>
            <a:ext cx="8252319" cy="852311"/>
          </a:xfrm>
          <a:blipFill rotWithShape="1">
            <a:blip r:embed="rId3"/>
            <a:srcRect/>
            <a:stretch>
              <a:fillRect l="-498" r="-668"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28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50050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30868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60727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334852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16541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98883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61904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61904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4264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88222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8134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41330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76951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4297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118"/>
            <a:ext cx="12192000" cy="820359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3733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47164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_rot-orange.png" descr="/Users/nicolesteinkamp/Desktop/Hintergrund_rot-orange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3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772817"/>
            <a:ext cx="103632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140968"/>
            <a:ext cx="85344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05AF-5CDC-4853-88B2-47C6B4904018}" type="datetime1">
              <a:rPr lang="de-DE" smtClean="0"/>
              <a:t>28.09.18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53137"/>
            <a:ext cx="85344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156894"/>
            <a:ext cx="85344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30514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gelb-gruen.png" descr="/Users/nicolesteinkamp/Desktop/Hintergrund_gelb-grue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"/>
            <a:ext cx="12285761" cy="6912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175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66748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090784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88985" y="4036413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!“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88985" y="3212322"/>
            <a:ext cx="8256000" cy="852311"/>
          </a:xfrm>
          <a:blipFill rotWithShape="1">
            <a:blip r:embed="rId3"/>
            <a:srcRect/>
            <a:stretch>
              <a:fillRect l="-500" r="-621"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177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01357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4776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60727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06314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16541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0022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23547" y="4171243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wrap="square"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ipsum00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23547" y="3347153"/>
            <a:ext cx="8256000" cy="852311"/>
          </a:xfrm>
          <a:blipFill rotWithShape="1">
            <a:blip r:embed="rId3"/>
            <a:srcRect/>
            <a:stretch>
              <a:fillRect l="-501" r="-583"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54234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61904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61904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4264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10572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921097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05551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30703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75617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_gelb-gruen.png" descr="/Users/nicolesteinkamp/Desktop/Hintergrund_gelb-grue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"/>
            <a:ext cx="12285761" cy="691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0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lila-rot.png" descr="/Users/nicolesteinkamp/Desktop/Hintergrund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757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818801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2301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591279" y="4104146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Open Sans Regular"/>
                <a:cs typeface="Open Sans Regul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!“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591279" y="3280055"/>
            <a:ext cx="8256000" cy="852311"/>
          </a:xfr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4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39016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2057654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7218125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37333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83305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37333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305055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75699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39119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75699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75699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803142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3194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73194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89122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89122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690323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900963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09247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72453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840375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_lila-rot.png" descr="/Users/nicolesteinkamp/Desktop/Hintergrund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60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60727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010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16541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099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609600" y="1850615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50615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6654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6654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093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54415" y="376493"/>
            <a:ext cx="1968000" cy="68195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45948" y="377094"/>
            <a:ext cx="1968000" cy="681953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2581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39" r:id="rId15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5948" y="377094"/>
            <a:ext cx="1968000" cy="681953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08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5948" y="377094"/>
            <a:ext cx="1968000" cy="681953"/>
          </a:xfrm>
          <a:prstGeom prst="rect">
            <a:avLst/>
          </a:prstGeom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78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4DBBB-7BAF-B446-BFB9-C325DC5F0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Bpmn.ai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027A21-6E99-1B4F-B5D0-DB21457EC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CC36-B7C0-204B-B25D-5991FE0B808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760663" cy="365125"/>
          </a:xfrm>
        </p:spPr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E43D-DC3A-824E-88D8-CE1838F138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42663" y="6492875"/>
            <a:ext cx="1049337" cy="365125"/>
          </a:xfrm>
        </p:spPr>
        <p:txBody>
          <a:bodyPr/>
          <a:lstStyle/>
          <a:p>
            <a:fld id="{ED1C2427-8BFB-364A-9F7B-ABC9151921B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13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4DBBB-7BAF-B446-BFB9-C325DC5F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Viadee Spark Importer (vSI)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EC029-07A9-6447-B4B3-22C72909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E43D-DC3A-824E-88D8-CE1838F1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CC36-B7C0-204B-B25D-5991FE0B80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334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98800-F0BE-2F4C-9FC1-AB5F4A6E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An Apache Spark application for preprocessing bpmn process history data to a denormalised data mining table that can be used for machine learning.</a:t>
            </a:r>
          </a:p>
          <a:p>
            <a:r>
              <a:rPr lang="de-DE"/>
              <a:t>Preprocessing pipeline can be configured and extended as required.</a:t>
            </a:r>
          </a:p>
          <a:p>
            <a:r>
              <a:rPr lang="de-DE"/>
              <a:t>Comes with pipelines ready to be used for process data coming from Camunda.</a:t>
            </a:r>
          </a:p>
          <a:p>
            <a:r>
              <a:rPr lang="de-DE"/>
              <a:t>Supports </a:t>
            </a:r>
            <a:r>
              <a:rPr lang="de-DE">
                <a:solidFill>
                  <a:schemeClr val="accent4"/>
                </a:solidFill>
              </a:rPr>
              <a:t>CSV</a:t>
            </a:r>
            <a:r>
              <a:rPr lang="de-DE"/>
              <a:t> and </a:t>
            </a:r>
            <a:r>
              <a:rPr lang="de-DE">
                <a:solidFill>
                  <a:schemeClr val="accent4"/>
                </a:solidFill>
              </a:rPr>
              <a:t>Apache Kafka </a:t>
            </a:r>
            <a:r>
              <a:rPr lang="de-DE"/>
              <a:t>as data source.</a:t>
            </a:r>
          </a:p>
          <a:p>
            <a:r>
              <a:rPr lang="de-DE"/>
              <a:t>Resulting data mining table can be used e.g. in </a:t>
            </a:r>
            <a:r>
              <a:rPr lang="de-DE">
                <a:solidFill>
                  <a:schemeClr val="accent4"/>
                </a:solidFill>
              </a:rPr>
              <a:t>R</a:t>
            </a:r>
            <a:r>
              <a:rPr lang="de-DE"/>
              <a:t> or </a:t>
            </a:r>
            <a:r>
              <a:rPr lang="de-DE">
                <a:solidFill>
                  <a:schemeClr val="accent4"/>
                </a:solidFill>
              </a:rPr>
              <a:t>H2O</a:t>
            </a:r>
            <a:r>
              <a:rPr lang="de-DE"/>
              <a:t> for analysis and/or machine learning.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E052720-7A1C-9545-9B8D-7934CD40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3" y="384581"/>
            <a:ext cx="1951446" cy="10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Preprocessing levels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98800-F0BE-2F4C-9FC1-AB5F4A6E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Supports preprocessing on two levels:</a:t>
            </a:r>
          </a:p>
          <a:p>
            <a:endParaRPr lang="de-DE"/>
          </a:p>
          <a:p>
            <a:pPr lvl="1"/>
            <a:r>
              <a:rPr lang="de-DE">
                <a:solidFill>
                  <a:schemeClr val="accent4"/>
                </a:solidFill>
              </a:rPr>
              <a:t>process instances </a:t>
            </a:r>
            <a:br>
              <a:rPr lang="de-DE">
                <a:solidFill>
                  <a:schemeClr val="accent4"/>
                </a:solidFill>
              </a:rPr>
            </a:br>
            <a:r>
              <a:rPr lang="de-DE"/>
              <a:t>each line in the resulting data mining table represents the state of a process instance at preprocessing</a:t>
            </a:r>
          </a:p>
          <a:p>
            <a:pPr lvl="1"/>
            <a:r>
              <a:rPr lang="de-DE">
                <a:solidFill>
                  <a:schemeClr val="accent4"/>
                </a:solidFill>
              </a:rPr>
              <a:t>activity instances</a:t>
            </a:r>
            <a:br>
              <a:rPr lang="de-DE">
                <a:solidFill>
                  <a:schemeClr val="accent4"/>
                </a:solidFill>
              </a:rPr>
            </a:br>
            <a:r>
              <a:rPr lang="de-DE"/>
              <a:t>each line in the resulting data mining table represents the state at one activity of a process instance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E052720-7A1C-9545-9B8D-7934CD40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3" y="384581"/>
            <a:ext cx="1951446" cy="10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5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9C5F3E-0DCF-1547-853A-F8377197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CE81-4F43-B04D-855D-02B4A0C1C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194C-4433-9247-8880-C5BB2161CB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  <p:sp>
        <p:nvSpPr>
          <p:cNvPr id="7" name="Rechteck 66">
            <a:extLst>
              <a:ext uri="{FF2B5EF4-FFF2-40B4-BE49-F238E27FC236}">
                <a16:creationId xmlns:a16="http://schemas.microsoft.com/office/drawing/2014/main" id="{F6739A1B-D44E-354B-9EDB-19BBF744E76E}"/>
              </a:ext>
            </a:extLst>
          </p:cNvPr>
          <p:cNvSpPr/>
          <p:nvPr/>
        </p:nvSpPr>
        <p:spPr>
          <a:xfrm>
            <a:off x="7916595" y="2312279"/>
            <a:ext cx="2920976" cy="12672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5CC37039-9072-F44F-8D19-0582FA54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5" y="2597322"/>
            <a:ext cx="1090066" cy="567030"/>
          </a:xfrm>
          <a:prstGeom prst="rect">
            <a:avLst/>
          </a:prstGeom>
        </p:spPr>
      </p:pic>
      <p:pic>
        <p:nvPicPr>
          <p:cNvPr id="9" name="Grafik 6">
            <a:extLst>
              <a:ext uri="{FF2B5EF4-FFF2-40B4-BE49-F238E27FC236}">
                <a16:creationId xmlns:a16="http://schemas.microsoft.com/office/drawing/2014/main" id="{C4C9D36B-C9DF-9C44-8AD8-98281530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97" y="2494596"/>
            <a:ext cx="1104556" cy="619221"/>
          </a:xfrm>
          <a:prstGeom prst="rect">
            <a:avLst/>
          </a:prstGeom>
        </p:spPr>
      </p:pic>
      <p:pic>
        <p:nvPicPr>
          <p:cNvPr id="10" name="Grafik 7">
            <a:extLst>
              <a:ext uri="{FF2B5EF4-FFF2-40B4-BE49-F238E27FC236}">
                <a16:creationId xmlns:a16="http://schemas.microsoft.com/office/drawing/2014/main" id="{49BC4595-F62B-7648-9CF1-B824915F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481" y="2515970"/>
            <a:ext cx="619125" cy="619125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10B5A308-42B9-554F-ABBA-CD2DA7F8F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28" y="2312279"/>
            <a:ext cx="1577690" cy="346074"/>
          </a:xfrm>
          <a:prstGeom prst="rect">
            <a:avLst/>
          </a:prstGeom>
        </p:spPr>
      </p:pic>
      <p:pic>
        <p:nvPicPr>
          <p:cNvPr id="12" name="Grafik 9">
            <a:extLst>
              <a:ext uri="{FF2B5EF4-FFF2-40B4-BE49-F238E27FC236}">
                <a16:creationId xmlns:a16="http://schemas.microsoft.com/office/drawing/2014/main" id="{D640EE4F-4576-F843-9E4C-153A1E8D2E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06" y="2526734"/>
            <a:ext cx="689370" cy="534262"/>
          </a:xfrm>
          <a:prstGeom prst="rect">
            <a:avLst/>
          </a:prstGeom>
        </p:spPr>
      </p:pic>
      <p:cxnSp>
        <p:nvCxnSpPr>
          <p:cNvPr id="13" name="Gewinkelter Verbinder 2">
            <a:extLst>
              <a:ext uri="{FF2B5EF4-FFF2-40B4-BE49-F238E27FC236}">
                <a16:creationId xmlns:a16="http://schemas.microsoft.com/office/drawing/2014/main" id="{7EECF321-225E-8740-9011-37C15181B2B0}"/>
              </a:ext>
            </a:extLst>
          </p:cNvPr>
          <p:cNvCxnSpPr/>
          <p:nvPr/>
        </p:nvCxnSpPr>
        <p:spPr>
          <a:xfrm rot="5400000">
            <a:off x="1042149" y="3204839"/>
            <a:ext cx="1003297" cy="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4">
            <a:extLst>
              <a:ext uri="{FF2B5EF4-FFF2-40B4-BE49-F238E27FC236}">
                <a16:creationId xmlns:a16="http://schemas.microsoft.com/office/drawing/2014/main" id="{29FAFA35-8506-334A-A678-6CB8FD59DA41}"/>
              </a:ext>
            </a:extLst>
          </p:cNvPr>
          <p:cNvCxnSpPr/>
          <p:nvPr/>
        </p:nvCxnSpPr>
        <p:spPr>
          <a:xfrm rot="16200000" flipH="1">
            <a:off x="1621469" y="3039174"/>
            <a:ext cx="671969" cy="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21">
            <a:extLst>
              <a:ext uri="{FF2B5EF4-FFF2-40B4-BE49-F238E27FC236}">
                <a16:creationId xmlns:a16="http://schemas.microsoft.com/office/drawing/2014/main" id="{F580137E-C4A9-854B-B9C3-D829507CD26D}"/>
              </a:ext>
            </a:extLst>
          </p:cNvPr>
          <p:cNvSpPr/>
          <p:nvPr/>
        </p:nvSpPr>
        <p:spPr>
          <a:xfrm>
            <a:off x="1929170" y="2673298"/>
            <a:ext cx="1984248" cy="44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/>
              <a:t>HistoryEventListener</a:t>
            </a:r>
            <a:br>
              <a:rPr lang="de-DE" sz="1400" b="1" dirty="0"/>
            </a:br>
            <a:endParaRPr lang="de-DE" sz="1200" dirty="0"/>
          </a:p>
        </p:txBody>
      </p:sp>
      <p:sp>
        <p:nvSpPr>
          <p:cNvPr id="16" name="Zylinder 29">
            <a:extLst>
              <a:ext uri="{FF2B5EF4-FFF2-40B4-BE49-F238E27FC236}">
                <a16:creationId xmlns:a16="http://schemas.microsoft.com/office/drawing/2014/main" id="{80467BE0-C86D-C940-9E6B-3C3E47CBA03E}"/>
              </a:ext>
            </a:extLst>
          </p:cNvPr>
          <p:cNvSpPr/>
          <p:nvPr/>
        </p:nvSpPr>
        <p:spPr>
          <a:xfrm>
            <a:off x="985611" y="3916660"/>
            <a:ext cx="1244572" cy="186364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Operative</a:t>
            </a:r>
          </a:p>
          <a:p>
            <a:pPr algn="ctr"/>
            <a:r>
              <a:rPr lang="de-DE" dirty="0" err="1"/>
              <a:t>Camunda</a:t>
            </a:r>
            <a:br>
              <a:rPr lang="de-DE" dirty="0"/>
            </a:br>
            <a:r>
              <a:rPr lang="de-DE" dirty="0" err="1"/>
              <a:t>History</a:t>
            </a:r>
            <a:br>
              <a:rPr lang="de-DE" dirty="0"/>
            </a:br>
            <a:r>
              <a:rPr lang="de-DE" dirty="0"/>
              <a:t>DB</a:t>
            </a:r>
          </a:p>
        </p:txBody>
      </p:sp>
      <p:sp>
        <p:nvSpPr>
          <p:cNvPr id="17" name="Rechteck 19">
            <a:extLst>
              <a:ext uri="{FF2B5EF4-FFF2-40B4-BE49-F238E27FC236}">
                <a16:creationId xmlns:a16="http://schemas.microsoft.com/office/drawing/2014/main" id="{95C56A5D-E331-D14B-B477-CBEDD4130494}"/>
              </a:ext>
            </a:extLst>
          </p:cNvPr>
          <p:cNvSpPr/>
          <p:nvPr/>
        </p:nvSpPr>
        <p:spPr>
          <a:xfrm>
            <a:off x="2521967" y="3916660"/>
            <a:ext cx="1391452" cy="8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Time</a:t>
            </a:r>
            <a:br>
              <a:rPr lang="de-DE" sz="1600" dirty="0"/>
            </a:br>
            <a:r>
              <a:rPr lang="de-DE" sz="1600" dirty="0" err="1"/>
              <a:t>Traveling</a:t>
            </a:r>
            <a:br>
              <a:rPr lang="de-DE" sz="1600" dirty="0"/>
            </a:br>
            <a:r>
              <a:rPr lang="de-DE" sz="1600" dirty="0" err="1"/>
              <a:t>Exporter</a:t>
            </a:r>
            <a:endParaRPr lang="de-DE" sz="1600" dirty="0"/>
          </a:p>
        </p:txBody>
      </p:sp>
      <p:cxnSp>
        <p:nvCxnSpPr>
          <p:cNvPr id="18" name="Gewinkelter Verbinder 30">
            <a:extLst>
              <a:ext uri="{FF2B5EF4-FFF2-40B4-BE49-F238E27FC236}">
                <a16:creationId xmlns:a16="http://schemas.microsoft.com/office/drawing/2014/main" id="{3E0BFC1E-908A-E94A-9745-DE1E7557C6A6}"/>
              </a:ext>
            </a:extLst>
          </p:cNvPr>
          <p:cNvCxnSpPr>
            <a:stCxn id="16" idx="4"/>
            <a:endCxn id="17" idx="1"/>
          </p:cNvCxnSpPr>
          <p:nvPr/>
        </p:nvCxnSpPr>
        <p:spPr>
          <a:xfrm flipV="1">
            <a:off x="2230183" y="4326141"/>
            <a:ext cx="291784" cy="5223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r Verbinder 37">
            <a:extLst>
              <a:ext uri="{FF2B5EF4-FFF2-40B4-BE49-F238E27FC236}">
                <a16:creationId xmlns:a16="http://schemas.microsoft.com/office/drawing/2014/main" id="{50BCB441-8DC2-E142-ADAD-0DA4A02EC16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3913419" y="2945884"/>
            <a:ext cx="200938" cy="1380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44">
            <a:extLst>
              <a:ext uri="{FF2B5EF4-FFF2-40B4-BE49-F238E27FC236}">
                <a16:creationId xmlns:a16="http://schemas.microsoft.com/office/drawing/2014/main" id="{27D1837C-C0F9-ED44-B8D1-0E59160C9CD5}"/>
              </a:ext>
            </a:extLst>
          </p:cNvPr>
          <p:cNvSpPr/>
          <p:nvPr/>
        </p:nvSpPr>
        <p:spPr>
          <a:xfrm>
            <a:off x="2521967" y="4929626"/>
            <a:ext cx="1391452" cy="8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CSV</a:t>
            </a:r>
            <a:br>
              <a:rPr lang="de-DE" sz="1600" dirty="0"/>
            </a:br>
            <a:r>
              <a:rPr lang="de-DE" sz="1600" dirty="0"/>
              <a:t>Export</a:t>
            </a:r>
          </a:p>
        </p:txBody>
      </p:sp>
      <p:cxnSp>
        <p:nvCxnSpPr>
          <p:cNvPr id="21" name="Gewinkelter Verbinder 45">
            <a:extLst>
              <a:ext uri="{FF2B5EF4-FFF2-40B4-BE49-F238E27FC236}">
                <a16:creationId xmlns:a16="http://schemas.microsoft.com/office/drawing/2014/main" id="{6BAADA7F-126C-DB46-9D75-9EF79EBAF3B9}"/>
              </a:ext>
            </a:extLst>
          </p:cNvPr>
          <p:cNvCxnSpPr>
            <a:stCxn id="16" idx="4"/>
            <a:endCxn id="20" idx="1"/>
          </p:cNvCxnSpPr>
          <p:nvPr/>
        </p:nvCxnSpPr>
        <p:spPr>
          <a:xfrm>
            <a:off x="2230183" y="4848481"/>
            <a:ext cx="291784" cy="4906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56">
            <a:extLst>
              <a:ext uri="{FF2B5EF4-FFF2-40B4-BE49-F238E27FC236}">
                <a16:creationId xmlns:a16="http://schemas.microsoft.com/office/drawing/2014/main" id="{1D0A75D9-A759-5C45-B6D2-5B2B679CBB59}"/>
              </a:ext>
            </a:extLst>
          </p:cNvPr>
          <p:cNvCxnSpPr>
            <a:cxnSpLocks/>
          </p:cNvCxnSpPr>
          <p:nvPr/>
        </p:nvCxnSpPr>
        <p:spPr>
          <a:xfrm>
            <a:off x="9394176" y="2851531"/>
            <a:ext cx="63721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r Verbinder 62">
            <a:extLst>
              <a:ext uri="{FF2B5EF4-FFF2-40B4-BE49-F238E27FC236}">
                <a16:creationId xmlns:a16="http://schemas.microsoft.com/office/drawing/2014/main" id="{6846A99F-2A6C-3F40-820B-4FB41F036674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3913419" y="3060996"/>
            <a:ext cx="5136072" cy="22781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67">
            <a:extLst>
              <a:ext uri="{FF2B5EF4-FFF2-40B4-BE49-F238E27FC236}">
                <a16:creationId xmlns:a16="http://schemas.microsoft.com/office/drawing/2014/main" id="{30788894-733D-F44E-998D-6367BE8DD0BE}"/>
              </a:ext>
            </a:extLst>
          </p:cNvPr>
          <p:cNvSpPr/>
          <p:nvPr/>
        </p:nvSpPr>
        <p:spPr>
          <a:xfrm>
            <a:off x="4114357" y="2312279"/>
            <a:ext cx="3784148" cy="126720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5" name="Textfeld 68">
            <a:extLst>
              <a:ext uri="{FF2B5EF4-FFF2-40B4-BE49-F238E27FC236}">
                <a16:creationId xmlns:a16="http://schemas.microsoft.com/office/drawing/2014/main" id="{7A1543A5-45F3-314C-AB69-518559660189}"/>
              </a:ext>
            </a:extLst>
          </p:cNvPr>
          <p:cNvSpPr txBox="1"/>
          <p:nvPr/>
        </p:nvSpPr>
        <p:spPr>
          <a:xfrm>
            <a:off x="4038624" y="2055099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Preprocessing</a:t>
            </a:r>
            <a:endParaRPr lang="de-DE" sz="1100" dirty="0"/>
          </a:p>
        </p:txBody>
      </p:sp>
      <p:sp>
        <p:nvSpPr>
          <p:cNvPr id="26" name="Textfeld 69">
            <a:extLst>
              <a:ext uri="{FF2B5EF4-FFF2-40B4-BE49-F238E27FC236}">
                <a16:creationId xmlns:a16="http://schemas.microsoft.com/office/drawing/2014/main" id="{19224708-F7B5-CE40-AD23-C52EF271E224}"/>
              </a:ext>
            </a:extLst>
          </p:cNvPr>
          <p:cNvSpPr txBox="1"/>
          <p:nvPr/>
        </p:nvSpPr>
        <p:spPr>
          <a:xfrm>
            <a:off x="7916595" y="2014511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Machine</a:t>
            </a:r>
            <a:r>
              <a:rPr lang="de-DE" sz="1100" dirty="0"/>
              <a:t> Learning</a:t>
            </a:r>
          </a:p>
        </p:txBody>
      </p:sp>
      <p:cxnSp>
        <p:nvCxnSpPr>
          <p:cNvPr id="27" name="Gerade Verbindung mit Pfeil 56">
            <a:extLst>
              <a:ext uri="{FF2B5EF4-FFF2-40B4-BE49-F238E27FC236}">
                <a16:creationId xmlns:a16="http://schemas.microsoft.com/office/drawing/2014/main" id="{3BB3BD6E-365E-1743-9E5F-72AA9733AB68}"/>
              </a:ext>
            </a:extLst>
          </p:cNvPr>
          <p:cNvCxnSpPr/>
          <p:nvPr/>
        </p:nvCxnSpPr>
        <p:spPr>
          <a:xfrm>
            <a:off x="5619222" y="2880837"/>
            <a:ext cx="637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48">
            <a:extLst>
              <a:ext uri="{FF2B5EF4-FFF2-40B4-BE49-F238E27FC236}">
                <a16:creationId xmlns:a16="http://schemas.microsoft.com/office/drawing/2014/main" id="{BB9E0B32-EC88-9044-93FC-D72425F12B15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 flipV="1">
            <a:off x="3913419" y="3113817"/>
            <a:ext cx="3039056" cy="2225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54">
            <a:extLst>
              <a:ext uri="{FF2B5EF4-FFF2-40B4-BE49-F238E27FC236}">
                <a16:creationId xmlns:a16="http://schemas.microsoft.com/office/drawing/2014/main" id="{31A68F5C-1EC9-CA4E-AD61-85C35AF3B378}"/>
              </a:ext>
            </a:extLst>
          </p:cNvPr>
          <p:cNvCxnSpPr>
            <a:cxnSpLocks/>
          </p:cNvCxnSpPr>
          <p:nvPr/>
        </p:nvCxnSpPr>
        <p:spPr>
          <a:xfrm flipV="1">
            <a:off x="7504753" y="2851531"/>
            <a:ext cx="1200053" cy="103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7DC17A-0E64-2D48-9D25-B8586C0B522A}"/>
              </a:ext>
            </a:extLst>
          </p:cNvPr>
          <p:cNvSpPr txBox="1"/>
          <p:nvPr/>
        </p:nvSpPr>
        <p:spPr>
          <a:xfrm>
            <a:off x="6952475" y="4205381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CSV Import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78C594-7A06-C848-8391-4E3BB5AF5706}"/>
              </a:ext>
            </a:extLst>
          </p:cNvPr>
          <p:cNvSpPr txBox="1"/>
          <p:nvPr/>
        </p:nvSpPr>
        <p:spPr>
          <a:xfrm>
            <a:off x="5434560" y="2601910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Kafka Import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3A7B9-3E7F-7D48-88FF-CFC4C189D64B}"/>
              </a:ext>
            </a:extLst>
          </p:cNvPr>
          <p:cNvSpPr txBox="1"/>
          <p:nvPr/>
        </p:nvSpPr>
        <p:spPr>
          <a:xfrm>
            <a:off x="7626858" y="259686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82993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4DBBB-7BAF-B446-BFB9-C325DC5F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viadee AI Prediction Application (vAPA)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EC029-07A9-6447-B4B3-22C72909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E43D-DC3A-824E-88D8-CE1838F1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CC36-B7C0-204B-B25D-5991FE0B80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1621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98800-F0BE-2F4C-9FC1-AB5F4A6E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165524"/>
          </a:xfrm>
        </p:spPr>
        <p:txBody>
          <a:bodyPr>
            <a:normAutofit/>
          </a:bodyPr>
          <a:lstStyle/>
          <a:p>
            <a:r>
              <a:rPr lang="de-DE"/>
              <a:t>A Spring Boot application for providing a RESTful service that returns predictions from a H2O model.</a:t>
            </a:r>
          </a:p>
          <a:p>
            <a:r>
              <a:rPr lang="de-DE"/>
              <a:t>Based on the flexible configurable pipeline from viadee Spark Importer.</a:t>
            </a:r>
          </a:p>
          <a:p>
            <a:r>
              <a:rPr lang="de-DE"/>
              <a:t>Preprocessing pipeline for the input from a service caller can be configured and extended as required.</a:t>
            </a:r>
          </a:p>
          <a:p>
            <a:r>
              <a:rPr lang="de-DE"/>
              <a:t>Built-in Apache Spark does the preprocessing of the input data provided by service caller.</a:t>
            </a:r>
          </a:p>
          <a:p>
            <a:r>
              <a:rPr lang="de-DE"/>
              <a:t>A H2O optimized model object (MOJO) is used for creating predictions.</a:t>
            </a:r>
          </a:p>
          <a:p>
            <a:r>
              <a:rPr lang="de-DE"/>
              <a:t>Can add additional data to prediction input calculated e.g. on a Spark cluster.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80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  <p:sp>
        <p:nvSpPr>
          <p:cNvPr id="32" name="Rechteck 44">
            <a:extLst>
              <a:ext uri="{FF2B5EF4-FFF2-40B4-BE49-F238E27FC236}">
                <a16:creationId xmlns:a16="http://schemas.microsoft.com/office/drawing/2014/main" id="{D739BE0A-A262-9447-B2AF-D971ED25FCC0}"/>
              </a:ext>
            </a:extLst>
          </p:cNvPr>
          <p:cNvSpPr/>
          <p:nvPr/>
        </p:nvSpPr>
        <p:spPr>
          <a:xfrm>
            <a:off x="1032896" y="2281722"/>
            <a:ext cx="2787181" cy="2074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Provi</a:t>
            </a:r>
            <a:r>
              <a:rPr lang="de-DE" sz="1400" dirty="0">
                <a:solidFill>
                  <a:schemeClr val="tx1"/>
                </a:solidFill>
              </a:rPr>
              <a:t> AI Prediction </a:t>
            </a:r>
            <a:r>
              <a:rPr lang="de-DE" sz="1400" dirty="0" err="1">
                <a:solidFill>
                  <a:schemeClr val="tx1"/>
                </a:solidFill>
              </a:rPr>
              <a:t>Application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EA824-F4DD-4144-95A4-EF24D4D5E907}"/>
              </a:ext>
            </a:extLst>
          </p:cNvPr>
          <p:cNvSpPr/>
          <p:nvPr/>
        </p:nvSpPr>
        <p:spPr>
          <a:xfrm>
            <a:off x="2019271" y="2753063"/>
            <a:ext cx="845260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DE96BD-47A4-3644-95A6-F2ACF9096663}"/>
              </a:ext>
            </a:extLst>
          </p:cNvPr>
          <p:cNvSpPr/>
          <p:nvPr/>
        </p:nvSpPr>
        <p:spPr>
          <a:xfrm>
            <a:off x="1052124" y="2750538"/>
            <a:ext cx="904186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H2O 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A34D1C-460A-E344-8BFA-A26BB5A66CB9}"/>
              </a:ext>
            </a:extLst>
          </p:cNvPr>
          <p:cNvSpPr/>
          <p:nvPr/>
        </p:nvSpPr>
        <p:spPr>
          <a:xfrm>
            <a:off x="2332218" y="1914079"/>
            <a:ext cx="188536" cy="1885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14073B-DE64-0C40-90B7-947E39F55B62}"/>
              </a:ext>
            </a:extLst>
          </p:cNvPr>
          <p:cNvCxnSpPr>
            <a:cxnSpLocks/>
            <a:stCxn id="16" idx="4"/>
            <a:endCxn id="32" idx="0"/>
          </p:cNvCxnSpPr>
          <p:nvPr/>
        </p:nvCxnSpPr>
        <p:spPr>
          <a:xfrm>
            <a:off x="2426486" y="2102615"/>
            <a:ext cx="1" cy="1791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E852B4-A58F-1944-9B08-CDD473A4B17C}"/>
              </a:ext>
            </a:extLst>
          </p:cNvPr>
          <p:cNvSpPr txBox="1"/>
          <p:nvPr/>
        </p:nvSpPr>
        <p:spPr>
          <a:xfrm>
            <a:off x="2501898" y="1869847"/>
            <a:ext cx="161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RESTful</a:t>
            </a:r>
            <a:r>
              <a:rPr lang="de-DE" sz="1200" dirty="0"/>
              <a:t> web </a:t>
            </a:r>
            <a:r>
              <a:rPr lang="de-DE" sz="1200" dirty="0" err="1"/>
              <a:t>service</a:t>
            </a:r>
            <a:endParaRPr lang="de-DE" sz="1200" dirty="0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96DA1028-FD31-8045-B122-8062034E0FC4}"/>
              </a:ext>
            </a:extLst>
          </p:cNvPr>
          <p:cNvSpPr/>
          <p:nvPr/>
        </p:nvSpPr>
        <p:spPr>
          <a:xfrm>
            <a:off x="5569419" y="3955365"/>
            <a:ext cx="1234911" cy="2007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Data </a:t>
            </a:r>
            <a:r>
              <a:rPr lang="de-DE" sz="1200" dirty="0" err="1">
                <a:solidFill>
                  <a:schemeClr val="tx1"/>
                </a:solidFill>
              </a:rPr>
              <a:t>storage</a:t>
            </a:r>
            <a:r>
              <a:rPr lang="de-DE" sz="1200" dirty="0">
                <a:solidFill>
                  <a:schemeClr val="tx1"/>
                </a:solidFill>
              </a:rPr>
              <a:t> (e.g. </a:t>
            </a:r>
            <a:r>
              <a:rPr lang="de-DE" sz="1200" dirty="0" err="1">
                <a:solidFill>
                  <a:schemeClr val="tx1"/>
                </a:solidFill>
              </a:rPr>
              <a:t>Hadoop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57CE1762-EC7B-8C47-BD01-BF768D2D59EB}"/>
              </a:ext>
            </a:extLst>
          </p:cNvPr>
          <p:cNvSpPr/>
          <p:nvPr/>
        </p:nvSpPr>
        <p:spPr>
          <a:xfrm>
            <a:off x="5776808" y="5308112"/>
            <a:ext cx="820132" cy="49019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Rolling </a:t>
            </a:r>
            <a:r>
              <a:rPr lang="de-DE" sz="800" dirty="0" err="1">
                <a:solidFill>
                  <a:schemeClr val="tx1"/>
                </a:solidFill>
              </a:rPr>
              <a:t>data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F4153E0-7A6E-7A43-B369-B6BB97FE295B}"/>
              </a:ext>
            </a:extLst>
          </p:cNvPr>
          <p:cNvSpPr/>
          <p:nvPr/>
        </p:nvSpPr>
        <p:spPr>
          <a:xfrm>
            <a:off x="9665095" y="2557126"/>
            <a:ext cx="1507503" cy="874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BPMN </a:t>
            </a:r>
            <a:r>
              <a:rPr lang="de-DE" sz="1400" dirty="0" err="1">
                <a:solidFill>
                  <a:schemeClr val="tx1"/>
                </a:solidFill>
              </a:rPr>
              <a:t>engine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(e.g. </a:t>
            </a:r>
            <a:r>
              <a:rPr lang="de-DE" sz="1400" dirty="0" err="1">
                <a:solidFill>
                  <a:schemeClr val="tx1"/>
                </a:solidFill>
              </a:rPr>
              <a:t>Camunda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4275BE-4CA1-CC4F-BDFD-B9C363F1622B}"/>
              </a:ext>
            </a:extLst>
          </p:cNvPr>
          <p:cNvGrpSpPr/>
          <p:nvPr/>
        </p:nvGrpSpPr>
        <p:grpSpPr>
          <a:xfrm>
            <a:off x="4247312" y="1869847"/>
            <a:ext cx="2785621" cy="1503576"/>
            <a:chOff x="5937310" y="1265711"/>
            <a:chExt cx="2785621" cy="150357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9A304B2-C1A3-EF44-99F4-64AC4B47B3F3}"/>
                </a:ext>
              </a:extLst>
            </p:cNvPr>
            <p:cNvSpPr/>
            <p:nvPr/>
          </p:nvSpPr>
          <p:spPr>
            <a:xfrm>
              <a:off x="5937310" y="12657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8602B87-2929-D247-9113-BE6C96677DCA}"/>
                </a:ext>
              </a:extLst>
            </p:cNvPr>
            <p:cNvSpPr/>
            <p:nvPr/>
          </p:nvSpPr>
          <p:spPr>
            <a:xfrm>
              <a:off x="6089710" y="14181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9C2EC66-6F39-094B-AF99-3B77F790D926}"/>
                </a:ext>
              </a:extLst>
            </p:cNvPr>
            <p:cNvSpPr/>
            <p:nvPr/>
          </p:nvSpPr>
          <p:spPr>
            <a:xfrm>
              <a:off x="6242110" y="15705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D130D65-7C05-7842-96D9-5A42EEACAF4E}"/>
                </a:ext>
              </a:extLst>
            </p:cNvPr>
            <p:cNvSpPr/>
            <p:nvPr/>
          </p:nvSpPr>
          <p:spPr>
            <a:xfrm>
              <a:off x="6394510" y="17229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Spark Cluster</a:t>
              </a:r>
            </a:p>
          </p:txBody>
        </p:sp>
      </p:grpSp>
      <p:cxnSp>
        <p:nvCxnSpPr>
          <p:cNvPr id="58" name="Gewinkelter Verbinder 37">
            <a:extLst>
              <a:ext uri="{FF2B5EF4-FFF2-40B4-BE49-F238E27FC236}">
                <a16:creationId xmlns:a16="http://schemas.microsoft.com/office/drawing/2014/main" id="{F3D137B6-A397-D841-8784-D6398F4AAD2A}"/>
              </a:ext>
            </a:extLst>
          </p:cNvPr>
          <p:cNvCxnSpPr>
            <a:cxnSpLocks/>
            <a:stCxn id="64" idx="1"/>
            <a:endCxn id="47" idx="2"/>
          </p:cNvCxnSpPr>
          <p:nvPr/>
        </p:nvCxnSpPr>
        <p:spPr>
          <a:xfrm rot="10800000" flipH="1" flipV="1">
            <a:off x="4888728" y="2991927"/>
            <a:ext cx="888079" cy="2561282"/>
          </a:xfrm>
          <a:prstGeom prst="bentConnector3">
            <a:avLst>
              <a:gd name="adj1" fmla="val -2574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r Verbinder 37">
            <a:extLst>
              <a:ext uri="{FF2B5EF4-FFF2-40B4-BE49-F238E27FC236}">
                <a16:creationId xmlns:a16="http://schemas.microsoft.com/office/drawing/2014/main" id="{EF929E0B-A912-5E43-B1D1-EB8030029771}"/>
              </a:ext>
            </a:extLst>
          </p:cNvPr>
          <p:cNvCxnSpPr>
            <a:cxnSpLocks/>
            <a:stCxn id="44" idx="2"/>
            <a:endCxn id="64" idx="2"/>
          </p:cNvCxnSpPr>
          <p:nvPr/>
        </p:nvCxnSpPr>
        <p:spPr>
          <a:xfrm rot="10800000">
            <a:off x="5340822" y="3252744"/>
            <a:ext cx="435986" cy="175371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D18C80D-BCB1-7248-AF96-82FC20333AFD}"/>
              </a:ext>
            </a:extLst>
          </p:cNvPr>
          <p:cNvSpPr/>
          <p:nvPr/>
        </p:nvSpPr>
        <p:spPr>
          <a:xfrm>
            <a:off x="4888729" y="2731110"/>
            <a:ext cx="904186" cy="521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Rolling </a:t>
            </a:r>
            <a:r>
              <a:rPr lang="de-DE" sz="1100" dirty="0" err="1">
                <a:solidFill>
                  <a:schemeClr val="tx1"/>
                </a:solidFill>
              </a:rPr>
              <a:t>data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job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65CD66-7E9C-7040-B4BA-A8FC0154D902}"/>
              </a:ext>
            </a:extLst>
          </p:cNvPr>
          <p:cNvSpPr/>
          <p:nvPr/>
        </p:nvSpPr>
        <p:spPr>
          <a:xfrm>
            <a:off x="5872427" y="2731110"/>
            <a:ext cx="1088403" cy="5268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job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72" name="Gewinkelter Verbinder 37">
            <a:extLst>
              <a:ext uri="{FF2B5EF4-FFF2-40B4-BE49-F238E27FC236}">
                <a16:creationId xmlns:a16="http://schemas.microsoft.com/office/drawing/2014/main" id="{F8F260AF-C594-8B4F-BE03-08E6748DFE53}"/>
              </a:ext>
            </a:extLst>
          </p:cNvPr>
          <p:cNvCxnSpPr>
            <a:cxnSpLocks/>
            <a:endCxn id="44" idx="4"/>
          </p:cNvCxnSpPr>
          <p:nvPr/>
        </p:nvCxnSpPr>
        <p:spPr>
          <a:xfrm rot="16200000" flipH="1">
            <a:off x="5658417" y="4067933"/>
            <a:ext cx="1753712" cy="123333"/>
          </a:xfrm>
          <a:prstGeom prst="bentConnector4">
            <a:avLst>
              <a:gd name="adj1" fmla="val 29977"/>
              <a:gd name="adj2" fmla="val 51905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r Verbinder 37">
            <a:extLst>
              <a:ext uri="{FF2B5EF4-FFF2-40B4-BE49-F238E27FC236}">
                <a16:creationId xmlns:a16="http://schemas.microsoft.com/office/drawing/2014/main" id="{0FB28677-6BC9-C642-8B9A-553777C9A8A8}"/>
              </a:ext>
            </a:extLst>
          </p:cNvPr>
          <p:cNvCxnSpPr>
            <a:cxnSpLocks/>
            <a:stCxn id="47" idx="3"/>
            <a:endCxn id="98" idx="2"/>
          </p:cNvCxnSpPr>
          <p:nvPr/>
        </p:nvCxnSpPr>
        <p:spPr>
          <a:xfrm rot="5400000" flipH="1">
            <a:off x="3545450" y="3156883"/>
            <a:ext cx="1534493" cy="3748354"/>
          </a:xfrm>
          <a:prstGeom prst="bentConnector3">
            <a:avLst>
              <a:gd name="adj1" fmla="val -14897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r Verbinder 37"/>
          <p:cNvCxnSpPr>
            <a:cxnSpLocks/>
            <a:stCxn id="48" idx="1"/>
            <a:endCxn id="68" idx="4"/>
          </p:cNvCxnSpPr>
          <p:nvPr/>
        </p:nvCxnSpPr>
        <p:spPr>
          <a:xfrm rot="10800000" flipV="1">
            <a:off x="9073351" y="2994319"/>
            <a:ext cx="591744" cy="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89BDF7-4241-434F-BC85-E827D6460468}"/>
              </a:ext>
            </a:extLst>
          </p:cNvPr>
          <p:cNvSpPr/>
          <p:nvPr/>
        </p:nvSpPr>
        <p:spPr>
          <a:xfrm>
            <a:off x="7641004" y="4684551"/>
            <a:ext cx="1507503" cy="876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 / H2O</a:t>
            </a:r>
          </a:p>
        </p:txBody>
      </p:sp>
      <p:cxnSp>
        <p:nvCxnSpPr>
          <p:cNvPr id="39" name="Gewinkelter Verbinder 37">
            <a:extLst>
              <a:ext uri="{FF2B5EF4-FFF2-40B4-BE49-F238E27FC236}">
                <a16:creationId xmlns:a16="http://schemas.microsoft.com/office/drawing/2014/main" id="{A2559E0A-ECC2-C240-93A6-A0EBC3C6396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473606" y="5122828"/>
            <a:ext cx="1167398" cy="13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7">
            <a:extLst>
              <a:ext uri="{FF2B5EF4-FFF2-40B4-BE49-F238E27FC236}">
                <a16:creationId xmlns:a16="http://schemas.microsoft.com/office/drawing/2014/main" id="{BD9970DF-AAF9-8744-B694-6F3BDACCBF99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5400000" flipH="1">
            <a:off x="3490061" y="656680"/>
            <a:ext cx="2466757" cy="7342632"/>
          </a:xfrm>
          <a:prstGeom prst="bentConnector4">
            <a:avLst>
              <a:gd name="adj1" fmla="val -28794"/>
              <a:gd name="adj2" fmla="val 10311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8973D5C-2527-E647-BF41-4C2A5C51B776}"/>
              </a:ext>
            </a:extLst>
          </p:cNvPr>
          <p:cNvSpPr/>
          <p:nvPr/>
        </p:nvSpPr>
        <p:spPr>
          <a:xfrm>
            <a:off x="7182792" y="3195012"/>
            <a:ext cx="253093" cy="2530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5AC0F8-24FA-0146-89EF-2CFECF323D48}"/>
              </a:ext>
            </a:extLst>
          </p:cNvPr>
          <p:cNvSpPr/>
          <p:nvPr/>
        </p:nvSpPr>
        <p:spPr>
          <a:xfrm>
            <a:off x="7267009" y="5822712"/>
            <a:ext cx="253093" cy="25309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5B1186-9AB9-804D-A922-F5A329AD7B21}"/>
              </a:ext>
            </a:extLst>
          </p:cNvPr>
          <p:cNvSpPr/>
          <p:nvPr/>
        </p:nvSpPr>
        <p:spPr>
          <a:xfrm>
            <a:off x="4817816" y="4870412"/>
            <a:ext cx="253093" cy="25309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7539DF-663D-3649-9223-21DD99252AD2}"/>
              </a:ext>
            </a:extLst>
          </p:cNvPr>
          <p:cNvCxnSpPr>
            <a:cxnSpLocks/>
          </p:cNvCxnSpPr>
          <p:nvPr/>
        </p:nvCxnSpPr>
        <p:spPr>
          <a:xfrm>
            <a:off x="3363259" y="3284794"/>
            <a:ext cx="0" cy="2908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7E3F06A-3362-E941-801E-4886FD831154}"/>
              </a:ext>
            </a:extLst>
          </p:cNvPr>
          <p:cNvSpPr/>
          <p:nvPr/>
        </p:nvSpPr>
        <p:spPr>
          <a:xfrm>
            <a:off x="1061689" y="3575656"/>
            <a:ext cx="2753661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Rolling data </a:t>
            </a:r>
            <a:r>
              <a:rPr lang="de-DE" sz="1200" dirty="0" err="1">
                <a:solidFill>
                  <a:schemeClr val="tx1"/>
                </a:solidFill>
              </a:rPr>
              <a:t>service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F4E7D7-70A1-7649-B08B-7CCA5341BAA2}"/>
              </a:ext>
            </a:extLst>
          </p:cNvPr>
          <p:cNvSpPr/>
          <p:nvPr/>
        </p:nvSpPr>
        <p:spPr>
          <a:xfrm>
            <a:off x="2911166" y="2753063"/>
            <a:ext cx="904186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Quartz s</a:t>
            </a:r>
            <a:r>
              <a:rPr lang="de-DE" sz="1200" dirty="0">
                <a:solidFill>
                  <a:schemeClr val="tx1"/>
                </a:solidFill>
              </a:rPr>
              <a:t>cheduler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485E47C-9B22-2E47-814A-E12E6B91BFB6}"/>
              </a:ext>
            </a:extLst>
          </p:cNvPr>
          <p:cNvSpPr/>
          <p:nvPr/>
        </p:nvSpPr>
        <p:spPr>
          <a:xfrm>
            <a:off x="2599900" y="4870413"/>
            <a:ext cx="253093" cy="253093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8" name="Can 67">
            <a:extLst>
              <a:ext uri="{FF2B5EF4-FFF2-40B4-BE49-F238E27FC236}">
                <a16:creationId xmlns:a16="http://schemas.microsoft.com/office/drawing/2014/main" id="{8E8CE754-21BC-E44D-BA96-5D0D48DFCEB7}"/>
              </a:ext>
            </a:extLst>
          </p:cNvPr>
          <p:cNvSpPr/>
          <p:nvPr/>
        </p:nvSpPr>
        <p:spPr>
          <a:xfrm>
            <a:off x="7641004" y="2509382"/>
            <a:ext cx="1432347" cy="97109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Process data storage or warehouse</a:t>
            </a:r>
            <a:br>
              <a:rPr lang="de-DE" sz="1050" dirty="0">
                <a:solidFill>
                  <a:schemeClr val="tx1"/>
                </a:solidFill>
              </a:rPr>
            </a:br>
            <a:r>
              <a:rPr lang="de-DE" sz="1050" dirty="0">
                <a:solidFill>
                  <a:schemeClr val="tx1"/>
                </a:solidFill>
              </a:rPr>
              <a:t>(e.g. Apache Kafka)</a:t>
            </a:r>
          </a:p>
        </p:txBody>
      </p:sp>
      <p:cxnSp>
        <p:nvCxnSpPr>
          <p:cNvPr id="73" name="Gewinkelter Verbinder 37">
            <a:extLst>
              <a:ext uri="{FF2B5EF4-FFF2-40B4-BE49-F238E27FC236}">
                <a16:creationId xmlns:a16="http://schemas.microsoft.com/office/drawing/2014/main" id="{E3CB443B-55F6-0C46-98D3-746CE3776452}"/>
              </a:ext>
            </a:extLst>
          </p:cNvPr>
          <p:cNvCxnSpPr>
            <a:cxnSpLocks/>
            <a:stCxn id="68" idx="2"/>
            <a:endCxn id="71" idx="3"/>
          </p:cNvCxnSpPr>
          <p:nvPr/>
        </p:nvCxnSpPr>
        <p:spPr>
          <a:xfrm rot="10800000">
            <a:off x="6960830" y="2994529"/>
            <a:ext cx="680174" cy="40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0E26DD1-66FB-3D47-A0AF-21AD43F1E758}"/>
              </a:ext>
            </a:extLst>
          </p:cNvPr>
          <p:cNvSpPr/>
          <p:nvPr/>
        </p:nvSpPr>
        <p:spPr>
          <a:xfrm>
            <a:off x="9242676" y="3165522"/>
            <a:ext cx="253093" cy="253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5CD17348-5D08-4D43-ACB2-D7739A0E0B77}"/>
              </a:ext>
            </a:extLst>
          </p:cNvPr>
          <p:cNvSpPr/>
          <p:nvPr/>
        </p:nvSpPr>
        <p:spPr>
          <a:xfrm>
            <a:off x="5776808" y="4761359"/>
            <a:ext cx="820132" cy="49019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Preprocessed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data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615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_test_2018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sign_test_2018" id="{80A01434-4C5C-4F7C-8F42-824183866BB3}" vid="{0FFDB148-1FB1-4152-BC33-C83CC9EBD036}"/>
    </a:ext>
  </a:extLst>
</a:theme>
</file>

<file path=ppt/theme/theme2.xml><?xml version="1.0" encoding="utf-8"?>
<a:theme xmlns:a="http://schemas.openxmlformats.org/drawingml/2006/main" name="2_Viadee PPT Vorlage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Viadee PPT Vorlage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Viadee PPT Vorlage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Design_test_2018</Template>
  <TotalTime>1029</TotalTime>
  <Words>281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Lucida Grande</vt:lpstr>
      <vt:lpstr>Open Sans Italic</vt:lpstr>
      <vt:lpstr>Open Sans Regular</vt:lpstr>
      <vt:lpstr>Design_test_2018</vt:lpstr>
      <vt:lpstr>2_Viadee PPT Vorlage</vt:lpstr>
      <vt:lpstr>3_Viadee PPT Vorlage</vt:lpstr>
      <vt:lpstr>4_Viadee PPT Vorlage</vt:lpstr>
      <vt:lpstr>Bpmn.ai applications</vt:lpstr>
      <vt:lpstr>Viadee Spark Importer (vSI)</vt:lpstr>
      <vt:lpstr>ABOUT</vt:lpstr>
      <vt:lpstr>Preprocessing levels</vt:lpstr>
      <vt:lpstr>Architecure</vt:lpstr>
      <vt:lpstr>viadee AI Prediction Application (vAPA)</vt:lpstr>
      <vt:lpstr>ABOUT</vt:lpstr>
      <vt:lpstr>Architecture</vt:lpstr>
      <vt:lpstr>Handout</vt:lpstr>
    </vt:vector>
  </TitlesOfParts>
  <Company>viadee Unternehmensberatung GmbH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viadee Entwurfsvorlage</dc:title>
  <dc:creator>Daniel Beckmann</dc:creator>
  <cp:lastModifiedBy>Mario Micudaj</cp:lastModifiedBy>
  <cp:revision>1370</cp:revision>
  <cp:lastPrinted>2016-06-27T07:50:02Z</cp:lastPrinted>
  <dcterms:created xsi:type="dcterms:W3CDTF">2012-10-26T07:44:46Z</dcterms:created>
  <dcterms:modified xsi:type="dcterms:W3CDTF">2018-09-28T12:41:15Z</dcterms:modified>
</cp:coreProperties>
</file>