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A691F0-9649-438A-A36B-F97F52D4A0DF}" type="doc">
      <dgm:prSet loTypeId="urn:microsoft.com/office/officeart/2005/8/layout/vList5" loCatId="list" qsTypeId="urn:microsoft.com/office/officeart/2005/8/quickstyle/simple2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29CD7F76-A2AD-4C55-B465-E3467AB5FC65}">
      <dgm:prSet phldrT="[Text]"/>
      <dgm:spPr/>
      <dgm:t>
        <a:bodyPr/>
        <a:lstStyle/>
        <a:p>
          <a:r>
            <a:rPr lang="en-US" dirty="0"/>
            <a:t>GPT</a:t>
          </a:r>
        </a:p>
      </dgm:t>
    </dgm:pt>
    <dgm:pt modelId="{0CA1E1C0-419A-4DC3-9039-EA2F84DEB7D6}" type="parTrans" cxnId="{77531191-C598-40A7-B55A-DA470FD524C3}">
      <dgm:prSet/>
      <dgm:spPr/>
      <dgm:t>
        <a:bodyPr/>
        <a:lstStyle/>
        <a:p>
          <a:endParaRPr lang="en-US"/>
        </a:p>
      </dgm:t>
    </dgm:pt>
    <dgm:pt modelId="{29694818-8130-4E46-BD94-27823460A6AC}" type="sibTrans" cxnId="{77531191-C598-40A7-B55A-DA470FD524C3}">
      <dgm:prSet/>
      <dgm:spPr/>
      <dgm:t>
        <a:bodyPr/>
        <a:lstStyle/>
        <a:p>
          <a:endParaRPr lang="en-US"/>
        </a:p>
      </dgm:t>
    </dgm:pt>
    <dgm:pt modelId="{7DE8CE77-6A54-4034-B30F-926AB5D7EFAE}">
      <dgm:prSet phldrT="[Text]"/>
      <dgm:spPr/>
      <dgm:t>
        <a:bodyPr/>
        <a:lstStyle/>
        <a:p>
          <a:r>
            <a:rPr lang="en-US" dirty="0"/>
            <a:t>GAN</a:t>
          </a:r>
        </a:p>
      </dgm:t>
    </dgm:pt>
    <dgm:pt modelId="{F8293ED5-4FD1-4D7E-A45E-D2A93961D115}" type="sibTrans" cxnId="{A7F16B94-6149-4D64-B3A3-D929B5C7422E}">
      <dgm:prSet/>
      <dgm:spPr/>
      <dgm:t>
        <a:bodyPr/>
        <a:lstStyle/>
        <a:p>
          <a:endParaRPr lang="en-US"/>
        </a:p>
      </dgm:t>
    </dgm:pt>
    <dgm:pt modelId="{4B7E2FED-CEA5-484F-AF9D-EAA3B828E5EE}" type="parTrans" cxnId="{A7F16B94-6149-4D64-B3A3-D929B5C7422E}">
      <dgm:prSet/>
      <dgm:spPr/>
      <dgm:t>
        <a:bodyPr/>
        <a:lstStyle/>
        <a:p>
          <a:endParaRPr lang="en-US"/>
        </a:p>
      </dgm:t>
    </dgm:pt>
    <dgm:pt modelId="{DFCA5798-8715-429B-BA0C-20095581663D}">
      <dgm:prSet phldrT="[Text]"/>
      <dgm:spPr/>
      <dgm:t>
        <a:bodyPr/>
        <a:lstStyle/>
        <a:p>
          <a:r>
            <a:rPr lang="fr-FR" dirty="0"/>
            <a:t>Modèle de langage basé sur des </a:t>
          </a:r>
          <a:r>
            <a:rPr lang="fr-FR" dirty="0" err="1"/>
            <a:t>transformeurs</a:t>
          </a:r>
          <a:r>
            <a:rPr lang="fr-FR" dirty="0"/>
            <a:t>, pré-entraîné sur de vastes corpus textuels</a:t>
          </a:r>
          <a:endParaRPr lang="en-US" dirty="0"/>
        </a:p>
      </dgm:t>
    </dgm:pt>
    <dgm:pt modelId="{A84F5C2A-47CF-4780-AC3C-C474B7ED3C20}" type="sibTrans" cxnId="{302B627A-D303-480B-AC51-709479F5A37F}">
      <dgm:prSet/>
      <dgm:spPr/>
      <dgm:t>
        <a:bodyPr/>
        <a:lstStyle/>
        <a:p>
          <a:endParaRPr lang="en-US"/>
        </a:p>
      </dgm:t>
    </dgm:pt>
    <dgm:pt modelId="{E3CCA849-F6BF-4B50-AD1A-5A0F48008524}" type="parTrans" cxnId="{302B627A-D303-480B-AC51-709479F5A37F}">
      <dgm:prSet/>
      <dgm:spPr/>
      <dgm:t>
        <a:bodyPr/>
        <a:lstStyle/>
        <a:p>
          <a:endParaRPr lang="en-US"/>
        </a:p>
      </dgm:t>
    </dgm:pt>
    <dgm:pt modelId="{DD3837AB-DCFE-4B8C-9C23-3EDF2EF112B6}">
      <dgm:prSet phldrT="[Text]"/>
      <dgm:spPr/>
      <dgm:t>
        <a:bodyPr/>
        <a:lstStyle/>
        <a:p>
          <a:r>
            <a:rPr lang="fr-FR" dirty="0"/>
            <a:t>Utilise deux réseaux de neurones (générateur et discriminateur)</a:t>
          </a:r>
          <a:endParaRPr lang="en-US" dirty="0"/>
        </a:p>
      </dgm:t>
    </dgm:pt>
    <dgm:pt modelId="{EF8DFA14-2D28-414B-A8EB-EC03C480818C}" type="sibTrans" cxnId="{FBA3978E-E8ED-4DD7-AB7C-3240809824A7}">
      <dgm:prSet/>
      <dgm:spPr/>
      <dgm:t>
        <a:bodyPr/>
        <a:lstStyle/>
        <a:p>
          <a:endParaRPr lang="en-US"/>
        </a:p>
      </dgm:t>
    </dgm:pt>
    <dgm:pt modelId="{6B67F9B6-4A1D-4E44-B62D-02019D1B42C8}" type="parTrans" cxnId="{FBA3978E-E8ED-4DD7-AB7C-3240809824A7}">
      <dgm:prSet/>
      <dgm:spPr/>
      <dgm:t>
        <a:bodyPr/>
        <a:lstStyle/>
        <a:p>
          <a:endParaRPr lang="en-US"/>
        </a:p>
      </dgm:t>
    </dgm:pt>
    <dgm:pt modelId="{9D9E92D1-58E4-47C0-96A9-5090390ECB02}" type="pres">
      <dgm:prSet presAssocID="{61A691F0-9649-438A-A36B-F97F52D4A0DF}" presName="Name0" presStyleCnt="0">
        <dgm:presLayoutVars>
          <dgm:dir/>
          <dgm:animLvl val="lvl"/>
          <dgm:resizeHandles val="exact"/>
        </dgm:presLayoutVars>
      </dgm:prSet>
      <dgm:spPr/>
    </dgm:pt>
    <dgm:pt modelId="{90D08B1C-9C53-4925-9091-426933D165D6}" type="pres">
      <dgm:prSet presAssocID="{7DE8CE77-6A54-4034-B30F-926AB5D7EFAE}" presName="linNode" presStyleCnt="0"/>
      <dgm:spPr/>
    </dgm:pt>
    <dgm:pt modelId="{A231239B-B168-416D-BA0F-F28FC9522DF2}" type="pres">
      <dgm:prSet presAssocID="{7DE8CE77-6A54-4034-B30F-926AB5D7EFAE}" presName="parentText" presStyleLbl="node1" presStyleIdx="0" presStyleCnt="2" custLinFactNeighborX="161">
        <dgm:presLayoutVars>
          <dgm:chMax val="1"/>
          <dgm:bulletEnabled val="1"/>
        </dgm:presLayoutVars>
      </dgm:prSet>
      <dgm:spPr/>
    </dgm:pt>
    <dgm:pt modelId="{D7F8E438-AA91-4A9B-8624-1DA6D2F70546}" type="pres">
      <dgm:prSet presAssocID="{7DE8CE77-6A54-4034-B30F-926AB5D7EFAE}" presName="descendantText" presStyleLbl="alignAccFollowNode1" presStyleIdx="0" presStyleCnt="2">
        <dgm:presLayoutVars>
          <dgm:bulletEnabled val="1"/>
        </dgm:presLayoutVars>
      </dgm:prSet>
      <dgm:spPr/>
    </dgm:pt>
    <dgm:pt modelId="{7130C4D6-7AED-473F-98F7-FADDDC496994}" type="pres">
      <dgm:prSet presAssocID="{F8293ED5-4FD1-4D7E-A45E-D2A93961D115}" presName="sp" presStyleCnt="0"/>
      <dgm:spPr/>
    </dgm:pt>
    <dgm:pt modelId="{42B04CCD-5521-41FF-B65E-5A30FA18D5E2}" type="pres">
      <dgm:prSet presAssocID="{29CD7F76-A2AD-4C55-B465-E3467AB5FC65}" presName="linNode" presStyleCnt="0"/>
      <dgm:spPr/>
    </dgm:pt>
    <dgm:pt modelId="{E5EBA2D3-CBC2-48A1-82F3-F516D7790742}" type="pres">
      <dgm:prSet presAssocID="{29CD7F76-A2AD-4C55-B465-E3467AB5FC65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7A49249E-B126-4C79-98B1-75DDC8242BB7}" type="pres">
      <dgm:prSet presAssocID="{29CD7F76-A2AD-4C55-B465-E3467AB5FC65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51FED21D-85A5-4EB5-9C71-5B6208B03337}" type="presOf" srcId="{7DE8CE77-6A54-4034-B30F-926AB5D7EFAE}" destId="{A231239B-B168-416D-BA0F-F28FC9522DF2}" srcOrd="0" destOrd="0" presId="urn:microsoft.com/office/officeart/2005/8/layout/vList5"/>
    <dgm:cxn modelId="{E143CE6D-6AEB-48E7-8A7A-874B32E526D3}" type="presOf" srcId="{DD3837AB-DCFE-4B8C-9C23-3EDF2EF112B6}" destId="{D7F8E438-AA91-4A9B-8624-1DA6D2F70546}" srcOrd="0" destOrd="0" presId="urn:microsoft.com/office/officeart/2005/8/layout/vList5"/>
    <dgm:cxn modelId="{2F180D7A-737A-4917-ABC3-6DE8734243F4}" type="presOf" srcId="{61A691F0-9649-438A-A36B-F97F52D4A0DF}" destId="{9D9E92D1-58E4-47C0-96A9-5090390ECB02}" srcOrd="0" destOrd="0" presId="urn:microsoft.com/office/officeart/2005/8/layout/vList5"/>
    <dgm:cxn modelId="{302B627A-D303-480B-AC51-709479F5A37F}" srcId="{29CD7F76-A2AD-4C55-B465-E3467AB5FC65}" destId="{DFCA5798-8715-429B-BA0C-20095581663D}" srcOrd="0" destOrd="0" parTransId="{E3CCA849-F6BF-4B50-AD1A-5A0F48008524}" sibTransId="{A84F5C2A-47CF-4780-AC3C-C474B7ED3C20}"/>
    <dgm:cxn modelId="{FBA3978E-E8ED-4DD7-AB7C-3240809824A7}" srcId="{7DE8CE77-6A54-4034-B30F-926AB5D7EFAE}" destId="{DD3837AB-DCFE-4B8C-9C23-3EDF2EF112B6}" srcOrd="0" destOrd="0" parTransId="{6B67F9B6-4A1D-4E44-B62D-02019D1B42C8}" sibTransId="{EF8DFA14-2D28-414B-A8EB-EC03C480818C}"/>
    <dgm:cxn modelId="{77531191-C598-40A7-B55A-DA470FD524C3}" srcId="{61A691F0-9649-438A-A36B-F97F52D4A0DF}" destId="{29CD7F76-A2AD-4C55-B465-E3467AB5FC65}" srcOrd="1" destOrd="0" parTransId="{0CA1E1C0-419A-4DC3-9039-EA2F84DEB7D6}" sibTransId="{29694818-8130-4E46-BD94-27823460A6AC}"/>
    <dgm:cxn modelId="{A7F16B94-6149-4D64-B3A3-D929B5C7422E}" srcId="{61A691F0-9649-438A-A36B-F97F52D4A0DF}" destId="{7DE8CE77-6A54-4034-B30F-926AB5D7EFAE}" srcOrd="0" destOrd="0" parTransId="{4B7E2FED-CEA5-484F-AF9D-EAA3B828E5EE}" sibTransId="{F8293ED5-4FD1-4D7E-A45E-D2A93961D115}"/>
    <dgm:cxn modelId="{171432C0-314E-41DA-80E6-A12C7A155ED0}" type="presOf" srcId="{29CD7F76-A2AD-4C55-B465-E3467AB5FC65}" destId="{E5EBA2D3-CBC2-48A1-82F3-F516D7790742}" srcOrd="0" destOrd="0" presId="urn:microsoft.com/office/officeart/2005/8/layout/vList5"/>
    <dgm:cxn modelId="{072264D1-95E2-445F-AEC7-289A4F957187}" type="presOf" srcId="{DFCA5798-8715-429B-BA0C-20095581663D}" destId="{7A49249E-B126-4C79-98B1-75DDC8242BB7}" srcOrd="0" destOrd="0" presId="urn:microsoft.com/office/officeart/2005/8/layout/vList5"/>
    <dgm:cxn modelId="{0F2AF565-C5FE-4EBA-8DC7-85CE2B9A8EAF}" type="presParOf" srcId="{9D9E92D1-58E4-47C0-96A9-5090390ECB02}" destId="{90D08B1C-9C53-4925-9091-426933D165D6}" srcOrd="0" destOrd="0" presId="urn:microsoft.com/office/officeart/2005/8/layout/vList5"/>
    <dgm:cxn modelId="{CD4B1D3D-B8AE-4E3B-884C-509C715B6C32}" type="presParOf" srcId="{90D08B1C-9C53-4925-9091-426933D165D6}" destId="{A231239B-B168-416D-BA0F-F28FC9522DF2}" srcOrd="0" destOrd="0" presId="urn:microsoft.com/office/officeart/2005/8/layout/vList5"/>
    <dgm:cxn modelId="{B1EFFA2E-82F0-46D4-B815-2691FC1F5C68}" type="presParOf" srcId="{90D08B1C-9C53-4925-9091-426933D165D6}" destId="{D7F8E438-AA91-4A9B-8624-1DA6D2F70546}" srcOrd="1" destOrd="0" presId="urn:microsoft.com/office/officeart/2005/8/layout/vList5"/>
    <dgm:cxn modelId="{A23346CF-F8F1-48F3-BAF7-B9CDD904F91A}" type="presParOf" srcId="{9D9E92D1-58E4-47C0-96A9-5090390ECB02}" destId="{7130C4D6-7AED-473F-98F7-FADDDC496994}" srcOrd="1" destOrd="0" presId="urn:microsoft.com/office/officeart/2005/8/layout/vList5"/>
    <dgm:cxn modelId="{AA67269A-5C4E-42FB-BB83-8A21CCDED3DE}" type="presParOf" srcId="{9D9E92D1-58E4-47C0-96A9-5090390ECB02}" destId="{42B04CCD-5521-41FF-B65E-5A30FA18D5E2}" srcOrd="2" destOrd="0" presId="urn:microsoft.com/office/officeart/2005/8/layout/vList5"/>
    <dgm:cxn modelId="{19ABCC90-1F1B-4DEE-A9DB-42AB2ECCABC2}" type="presParOf" srcId="{42B04CCD-5521-41FF-B65E-5A30FA18D5E2}" destId="{E5EBA2D3-CBC2-48A1-82F3-F516D7790742}" srcOrd="0" destOrd="0" presId="urn:microsoft.com/office/officeart/2005/8/layout/vList5"/>
    <dgm:cxn modelId="{91E2887E-AF73-4563-B661-904897E0F7A6}" type="presParOf" srcId="{42B04CCD-5521-41FF-B65E-5A30FA18D5E2}" destId="{7A49249E-B126-4C79-98B1-75DDC8242BB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F8E438-AA91-4A9B-8624-1DA6D2F70546}">
      <dsp:nvSpPr>
        <dsp:cNvPr id="0" name=""/>
        <dsp:cNvSpPr/>
      </dsp:nvSpPr>
      <dsp:spPr>
        <a:xfrm rot="5400000">
          <a:off x="6134471" y="-2308653"/>
          <a:ext cx="1483452" cy="6471715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Utilise deux réseaux de neurones (générateur et discriminateur)</a:t>
          </a:r>
          <a:endParaRPr lang="en-US" sz="3100" kern="1200" dirty="0"/>
        </a:p>
      </dsp:txBody>
      <dsp:txXfrm rot="-5400000">
        <a:off x="3640340" y="257894"/>
        <a:ext cx="6399299" cy="1338620"/>
      </dsp:txXfrm>
    </dsp:sp>
    <dsp:sp modelId="{A231239B-B168-416D-BA0F-F28FC9522DF2}">
      <dsp:nvSpPr>
        <dsp:cNvPr id="0" name=""/>
        <dsp:cNvSpPr/>
      </dsp:nvSpPr>
      <dsp:spPr>
        <a:xfrm>
          <a:off x="10419" y="46"/>
          <a:ext cx="3640339" cy="1854315"/>
        </a:xfrm>
        <a:prstGeom prst="round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GAN</a:t>
          </a:r>
        </a:p>
      </dsp:txBody>
      <dsp:txXfrm>
        <a:off x="100939" y="90566"/>
        <a:ext cx="3459299" cy="1673275"/>
      </dsp:txXfrm>
    </dsp:sp>
    <dsp:sp modelId="{7A49249E-B126-4C79-98B1-75DDC8242BB7}">
      <dsp:nvSpPr>
        <dsp:cNvPr id="0" name=""/>
        <dsp:cNvSpPr/>
      </dsp:nvSpPr>
      <dsp:spPr>
        <a:xfrm rot="5400000">
          <a:off x="6134471" y="-361622"/>
          <a:ext cx="1483452" cy="6471715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59055" rIns="118110" bIns="5905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3100" kern="1200" dirty="0"/>
            <a:t>Modèle de langage basé sur des </a:t>
          </a:r>
          <a:r>
            <a:rPr lang="fr-FR" sz="3100" kern="1200" dirty="0" err="1"/>
            <a:t>transformeurs</a:t>
          </a:r>
          <a:r>
            <a:rPr lang="fr-FR" sz="3100" kern="1200" dirty="0"/>
            <a:t>, pré-entraîné sur de vastes corpus textuels</a:t>
          </a:r>
          <a:endParaRPr lang="en-US" sz="3100" kern="1200" dirty="0"/>
        </a:p>
      </dsp:txBody>
      <dsp:txXfrm rot="-5400000">
        <a:off x="3640340" y="2204925"/>
        <a:ext cx="6399299" cy="1338620"/>
      </dsp:txXfrm>
    </dsp:sp>
    <dsp:sp modelId="{E5EBA2D3-CBC2-48A1-82F3-F516D7790742}">
      <dsp:nvSpPr>
        <dsp:cNvPr id="0" name=""/>
        <dsp:cNvSpPr/>
      </dsp:nvSpPr>
      <dsp:spPr>
        <a:xfrm>
          <a:off x="0" y="1947077"/>
          <a:ext cx="3640339" cy="1854315"/>
        </a:xfrm>
        <a:prstGeom prst="roundRect">
          <a:avLst/>
        </a:prstGeom>
        <a:solidFill>
          <a:schemeClr val="accent4">
            <a:shade val="80000"/>
            <a:hueOff val="49372"/>
            <a:satOff val="-959"/>
            <a:lumOff val="235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GPT</a:t>
          </a:r>
        </a:p>
      </dsp:txBody>
      <dsp:txXfrm>
        <a:off x="90520" y="2037597"/>
        <a:ext cx="3459299" cy="16732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2193" y="803484"/>
            <a:ext cx="9094066" cy="3686015"/>
          </a:xfrm>
        </p:spPr>
        <p:txBody>
          <a:bodyPr>
            <a:normAutofit/>
          </a:bodyPr>
          <a:lstStyle/>
          <a:p>
            <a:r>
              <a:rPr lang="en-US" sz="6000" dirty="0"/>
              <a:t>Intelligence </a:t>
            </a:r>
            <a:r>
              <a:rPr lang="en-US" sz="6000" dirty="0" err="1"/>
              <a:t>artificielle</a:t>
            </a:r>
            <a:r>
              <a:rPr lang="en-US" sz="6000" dirty="0"/>
              <a:t> </a:t>
            </a:r>
            <a:r>
              <a:rPr lang="en-US" sz="6000" dirty="0" err="1"/>
              <a:t>générative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9821" y="4672739"/>
            <a:ext cx="6319280" cy="96777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Module: Culture 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digitale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Réalisé par: 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diro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name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fr-FR" sz="2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hena</a:t>
            </a:r>
            <a:r>
              <a:rPr lang="fr-FR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!!!!!!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945224" y="-123289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28" y="163051"/>
            <a:ext cx="3834316" cy="864365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 err="1">
                <a:solidFill>
                  <a:srgbClr val="FFFFFF"/>
                </a:solidFill>
              </a:rPr>
              <a:t>Définition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9C7588D-D4E8-4F0F-BF49-4739D29EC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78" y="910572"/>
            <a:ext cx="1094197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L’intelligence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artificielle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générative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(IA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générative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)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est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un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domaine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de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l’IA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qui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permet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de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créer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de nouveaux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contenus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(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texte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, image, son,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vidéo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, code,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Elle repose sur des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modèles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d’apprentissage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automatique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notamment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les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réseaux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de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neurones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profonds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Contrairement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à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l’IA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traditionnelle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qui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analyse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ou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classe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,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l’IA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générative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produit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des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données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originales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à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partir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d’un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apprentissage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sur de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grandes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quantités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de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données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existantes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Gabriola" panose="04040605051002020D02" pitchFamily="8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27" y="163051"/>
            <a:ext cx="7933705" cy="864365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 err="1">
                <a:solidFill>
                  <a:schemeClr val="bg1">
                    <a:lumMod val="95000"/>
                  </a:schemeClr>
                </a:solidFill>
              </a:rPr>
              <a:t>llustration</a:t>
            </a:r>
            <a:r>
              <a:rPr lang="en-US" sz="4800" i="1" dirty="0">
                <a:solidFill>
                  <a:schemeClr val="bg1">
                    <a:lumMod val="95000"/>
                  </a:schemeClr>
                </a:solidFill>
              </a:rPr>
              <a:t> de </a:t>
            </a:r>
            <a:r>
              <a:rPr lang="en-US" sz="4800" i="1" dirty="0" err="1">
                <a:solidFill>
                  <a:schemeClr val="bg1">
                    <a:lumMod val="95000"/>
                  </a:schemeClr>
                </a:solidFill>
              </a:rPr>
              <a:t>l’IA</a:t>
            </a:r>
            <a:r>
              <a:rPr lang="en-US" sz="4800" i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4800" i="1" dirty="0" err="1">
                <a:solidFill>
                  <a:schemeClr val="bg1">
                    <a:lumMod val="95000"/>
                  </a:schemeClr>
                </a:solidFill>
              </a:rPr>
              <a:t>générative</a:t>
            </a:r>
            <a:endParaRPr lang="en-US" sz="48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9FD32-2A76-4E03-A545-BE220F8CD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109" y="808274"/>
            <a:ext cx="5404891" cy="4308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C6B7C6-5CAD-40F5-9C9F-B0E2C47494F5}"/>
              </a:ext>
            </a:extLst>
          </p:cNvPr>
          <p:cNvSpPr txBox="1"/>
          <p:nvPr/>
        </p:nvSpPr>
        <p:spPr>
          <a:xfrm>
            <a:off x="6801492" y="5198724"/>
            <a:ext cx="551722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00" dirty="0">
                <a:solidFill>
                  <a:schemeClr val="bg1">
                    <a:lumMod val="95000"/>
                  </a:schemeClr>
                </a:solidFill>
              </a:rPr>
              <a:t>« Représentation visuelle de l'intelligence artificielle générative »</a:t>
            </a:r>
            <a:endParaRPr lang="en-US" sz="15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68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27" y="163051"/>
            <a:ext cx="10892663" cy="864365"/>
          </a:xfrm>
        </p:spPr>
        <p:txBody>
          <a:bodyPr anchor="ctr">
            <a:noAutofit/>
          </a:bodyPr>
          <a:lstStyle/>
          <a:p>
            <a:pPr lvl="0"/>
            <a:r>
              <a:rPr lang="fr-FR" sz="4300" i="1" dirty="0">
                <a:solidFill>
                  <a:schemeClr val="bg1">
                    <a:lumMod val="95000"/>
                  </a:schemeClr>
                </a:solidFill>
              </a:rPr>
              <a:t>Cadres principaux de l’IA générative</a:t>
            </a:r>
            <a:endParaRPr lang="en-US" sz="4300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1A2AD6DF-BE77-4894-AED2-E06FCE3350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3660168"/>
              </p:ext>
            </p:extLst>
          </p:nvPr>
        </p:nvGraphicFramePr>
        <p:xfrm>
          <a:off x="799100" y="1263721"/>
          <a:ext cx="10112055" cy="3801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9558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427" y="142503"/>
            <a:ext cx="10584437" cy="864365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 err="1">
                <a:solidFill>
                  <a:srgbClr val="FFFFFF"/>
                </a:solidFill>
              </a:rPr>
              <a:t>Modalités</a:t>
            </a:r>
            <a:r>
              <a:rPr lang="en-US" sz="4800" i="1" dirty="0">
                <a:solidFill>
                  <a:srgbClr val="FFFFFF"/>
                </a:solidFill>
              </a:rPr>
              <a:t> de </a:t>
            </a:r>
            <a:r>
              <a:rPr lang="en-US" sz="4800" i="1" dirty="0" err="1">
                <a:solidFill>
                  <a:srgbClr val="FFFFFF"/>
                </a:solidFill>
              </a:rPr>
              <a:t>l'IA</a:t>
            </a:r>
            <a:r>
              <a:rPr lang="en-US" sz="4800" i="1" dirty="0">
                <a:solidFill>
                  <a:srgbClr val="FFFFFF"/>
                </a:solidFill>
              </a:rPr>
              <a:t> </a:t>
            </a:r>
            <a:r>
              <a:rPr lang="en-US" sz="4800" i="1" dirty="0" err="1">
                <a:solidFill>
                  <a:srgbClr val="FFFFFF"/>
                </a:solidFill>
              </a:rPr>
              <a:t>générative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0EB32A3-8631-4DB5-A7D9-926B8487EC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10967"/>
              </p:ext>
            </p:extLst>
          </p:nvPr>
        </p:nvGraphicFramePr>
        <p:xfrm>
          <a:off x="1045681" y="1027890"/>
          <a:ext cx="10225070" cy="55416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2535">
                  <a:extLst>
                    <a:ext uri="{9D8B030D-6E8A-4147-A177-3AD203B41FA5}">
                      <a16:colId xmlns:a16="http://schemas.microsoft.com/office/drawing/2014/main" val="387363133"/>
                    </a:ext>
                  </a:extLst>
                </a:gridCol>
                <a:gridCol w="5112535">
                  <a:extLst>
                    <a:ext uri="{9D8B030D-6E8A-4147-A177-3AD203B41FA5}">
                      <a16:colId xmlns:a16="http://schemas.microsoft.com/office/drawing/2014/main" val="987509922"/>
                    </a:ext>
                  </a:extLst>
                </a:gridCol>
              </a:tblGrid>
              <a:tr h="692704">
                <a:tc>
                  <a:txBody>
                    <a:bodyPr/>
                    <a:lstStyle/>
                    <a:p>
                      <a:r>
                        <a:rPr lang="en-US" b="1" dirty="0" err="1"/>
                        <a:t>Modalité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Caractéristiques principales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3972500"/>
                  </a:ext>
                </a:extLst>
              </a:tr>
              <a:tr h="692704">
                <a:tc>
                  <a:txBody>
                    <a:bodyPr/>
                    <a:lstStyle/>
                    <a:p>
                      <a:r>
                        <a:rPr lang="en-US" b="1"/>
                        <a:t>Texte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Génération d’articles, résumés, dialogues, réponses automatiques (ex : ChatGPT).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389463"/>
                  </a:ext>
                </a:extLst>
              </a:tr>
              <a:tr h="692704">
                <a:tc>
                  <a:txBody>
                    <a:bodyPr/>
                    <a:lstStyle/>
                    <a:p>
                      <a:r>
                        <a:rPr lang="en-US" b="1"/>
                        <a:t>Code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Production de code source dans divers langages, complétion, débogage (ex : GitHub Copilot).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8825659"/>
                  </a:ext>
                </a:extLst>
              </a:tr>
              <a:tr h="692704">
                <a:tc>
                  <a:txBody>
                    <a:bodyPr/>
                    <a:lstStyle/>
                    <a:p>
                      <a:r>
                        <a:rPr lang="en-US" b="1"/>
                        <a:t>Images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Création d’images réalistes ou artistiques à partir de texte (ex : DALL·E, Midjourney).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6272460"/>
                  </a:ext>
                </a:extLst>
              </a:tr>
              <a:tr h="692704">
                <a:tc>
                  <a:txBody>
                    <a:bodyPr/>
                    <a:lstStyle/>
                    <a:p>
                      <a:r>
                        <a:rPr lang="en-US" b="1"/>
                        <a:t>Molécules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Génération de structures moléculaires pour la recherche en chimie ou médecine (ex : Insilico).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4962627"/>
                  </a:ext>
                </a:extLst>
              </a:tr>
              <a:tr h="692704">
                <a:tc>
                  <a:txBody>
                    <a:bodyPr/>
                    <a:lstStyle/>
                    <a:p>
                      <a:r>
                        <a:rPr lang="en-US" b="1"/>
                        <a:t>Musique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Composition automatique de morceaux musicaux avec instruments et voix (ex : Jukebox).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0747687"/>
                  </a:ext>
                </a:extLst>
              </a:tr>
              <a:tr h="692704">
                <a:tc>
                  <a:txBody>
                    <a:bodyPr/>
                    <a:lstStyle/>
                    <a:p>
                      <a:r>
                        <a:rPr lang="en-US" b="1"/>
                        <a:t>Vidéo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Production de clips animés ou réalistes à partir de scripts ou images (ex : Sora, Runway).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052249"/>
                  </a:ext>
                </a:extLst>
              </a:tr>
              <a:tr h="692704">
                <a:tc>
                  <a:txBody>
                    <a:bodyPr/>
                    <a:lstStyle/>
                    <a:p>
                      <a:r>
                        <a:rPr lang="en-US" b="1"/>
                        <a:t>Multimodal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Combinaison de plusieurs modalités (texte + image + son) pour des réponses complexes.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011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5113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{37C2F18A-4BBC-4AA6-AE53-B7666C6B8830}tf56160789_win32</Template>
  <TotalTime>20</TotalTime>
  <Words>260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Bookman Old Style</vt:lpstr>
      <vt:lpstr>Calibri</vt:lpstr>
      <vt:lpstr>Franklin Gothic Book</vt:lpstr>
      <vt:lpstr>Gabriola</vt:lpstr>
      <vt:lpstr>Custom</vt:lpstr>
      <vt:lpstr>Intelligence artificielle générative</vt:lpstr>
      <vt:lpstr>Définition</vt:lpstr>
      <vt:lpstr>llustration de l’IA générative</vt:lpstr>
      <vt:lpstr>Cadres principaux de l’IA générative</vt:lpstr>
      <vt:lpstr>Modalités de l'IA générative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Intelligence artificielle générative</dc:title>
  <dc:creator>assia al</dc:creator>
  <cp:lastModifiedBy>assia al</cp:lastModifiedBy>
  <cp:revision>17</cp:revision>
  <dcterms:created xsi:type="dcterms:W3CDTF">2025-05-18T15:34:47Z</dcterms:created>
  <dcterms:modified xsi:type="dcterms:W3CDTF">2025-05-18T15:55:34Z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