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84" r:id="rId3"/>
    <p:sldId id="285" r:id="rId4"/>
    <p:sldId id="288" r:id="rId5"/>
    <p:sldId id="289" r:id="rId6"/>
    <p:sldId id="290" r:id="rId7"/>
    <p:sldId id="291" r:id="rId8"/>
    <p:sldId id="258" r:id="rId9"/>
    <p:sldId id="259" r:id="rId10"/>
    <p:sldId id="260" r:id="rId11"/>
    <p:sldId id="257" r:id="rId12"/>
    <p:sldId id="293" r:id="rId13"/>
    <p:sldId id="261" r:id="rId14"/>
    <p:sldId id="294" r:id="rId15"/>
    <p:sldId id="295" r:id="rId16"/>
    <p:sldId id="273" r:id="rId17"/>
    <p:sldId id="274" r:id="rId18"/>
    <p:sldId id="275" r:id="rId19"/>
    <p:sldId id="297" r:id="rId20"/>
    <p:sldId id="266" r:id="rId21"/>
    <p:sldId id="263" r:id="rId22"/>
    <p:sldId id="298" r:id="rId23"/>
    <p:sldId id="299" r:id="rId24"/>
    <p:sldId id="271" r:id="rId25"/>
    <p:sldId id="272" r:id="rId26"/>
    <p:sldId id="282" r:id="rId27"/>
    <p:sldId id="283" r:id="rId28"/>
    <p:sldId id="276" r:id="rId29"/>
  </p:sldIdLst>
  <p:sldSz cx="12192000" cy="6858000"/>
  <p:notesSz cx="9144000" cy="6858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øde 1 kl. 9-10" id="{DFCCC7F0-8714-4A8A-9806-441F3031D8F3}">
          <p14:sldIdLst>
            <p14:sldId id="256"/>
            <p14:sldId id="284"/>
            <p14:sldId id="285"/>
            <p14:sldId id="288"/>
            <p14:sldId id="289"/>
            <p14:sldId id="290"/>
            <p14:sldId id="291"/>
            <p14:sldId id="258"/>
            <p14:sldId id="259"/>
            <p14:sldId id="260"/>
            <p14:sldId id="257"/>
            <p14:sldId id="293"/>
            <p14:sldId id="261"/>
            <p14:sldId id="294"/>
            <p14:sldId id="295"/>
          </p14:sldIdLst>
        </p14:section>
        <p14:section name="Møde 1 kl. 10-11" id="{D3A6F07A-BAC8-4E40-85F2-7506B7CF02AC}">
          <p14:sldIdLst>
            <p14:sldId id="273"/>
            <p14:sldId id="274"/>
            <p14:sldId id="275"/>
            <p14:sldId id="297"/>
            <p14:sldId id="266"/>
            <p14:sldId id="263"/>
            <p14:sldId id="298"/>
            <p14:sldId id="299"/>
          </p14:sldIdLst>
        </p14:section>
        <p14:section name="Møde 1 kl. 11-12" id="{8C7C4A1E-34DB-4252-A08F-167A867AF6FE}">
          <p14:sldIdLst>
            <p14:sldId id="271"/>
            <p14:sldId id="272"/>
            <p14:sldId id="282"/>
            <p14:sldId id="283"/>
            <p14:sldId id="27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60" d="100"/>
          <a:sy n="60" d="100"/>
        </p:scale>
        <p:origin x="908" y="48"/>
      </p:cViewPr>
      <p:guideLst>
        <p:guide orient="horz" pos="2160"/>
        <p:guide pos="3840"/>
      </p:guideLst>
    </p:cSldViewPr>
  </p:slideViewPr>
  <p:notesTextViewPr>
    <p:cViewPr>
      <p:scale>
        <a:sx n="3" d="2"/>
        <a:sy n="3" d="2"/>
      </p:scale>
      <p:origin x="0" y="0"/>
    </p:cViewPr>
  </p:notesTextViewPr>
  <p:sorterViewPr>
    <p:cViewPr>
      <p:scale>
        <a:sx n="80" d="100"/>
        <a:sy n="80" d="100"/>
      </p:scale>
      <p:origin x="0" y="-721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E7443CB4-34E7-4250-8D4C-9B50F7B48F35}" type="datetimeFigureOut">
              <a:rPr lang="da-DK" smtClean="0"/>
              <a:t>03-09-2022</a:t>
            </a:fld>
            <a:endParaRPr lang="da-DK"/>
          </a:p>
        </p:txBody>
      </p:sp>
      <p:sp>
        <p:nvSpPr>
          <p:cNvPr id="4" name="Pladsholder til sidefod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da-DK"/>
          </a:p>
        </p:txBody>
      </p:sp>
      <p:sp>
        <p:nvSpPr>
          <p:cNvPr id="5" name="Pladsholder til diasnumm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6FA2CD55-A77A-4BC6-87F9-DE4E79F3BFDD}" type="slidenum">
              <a:rPr lang="da-DK" smtClean="0"/>
              <a:t>‹nr.›</a:t>
            </a:fld>
            <a:endParaRPr lang="da-DK"/>
          </a:p>
        </p:txBody>
      </p:sp>
    </p:spTree>
    <p:extLst>
      <p:ext uri="{BB962C8B-B14F-4D97-AF65-F5344CB8AC3E}">
        <p14:creationId xmlns:p14="http://schemas.microsoft.com/office/powerpoint/2010/main" val="727011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5D5F69FD-34F1-45C6-93B7-0C94E07A1DE5}" type="datetimeFigureOut">
              <a:rPr lang="da-DK" smtClean="0"/>
              <a:t>04-09-2022</a:t>
            </a:fld>
            <a:endParaRPr lang="da-DK"/>
          </a:p>
        </p:txBody>
      </p:sp>
      <p:sp>
        <p:nvSpPr>
          <p:cNvPr id="4" name="Pladsholder til slidebillede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9C40EF23-9994-42A2-B29B-982DFBACE8AA}" type="slidenum">
              <a:rPr lang="da-DK" smtClean="0"/>
              <a:t>‹nr.›</a:t>
            </a:fld>
            <a:endParaRPr lang="da-DK"/>
          </a:p>
        </p:txBody>
      </p:sp>
    </p:spTree>
    <p:extLst>
      <p:ext uri="{BB962C8B-B14F-4D97-AF65-F5344CB8AC3E}">
        <p14:creationId xmlns:p14="http://schemas.microsoft.com/office/powerpoint/2010/main" val="2933106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Kent_Beck"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Jeg har brug for at kende jeres valgfag, så jeg kan vurdere om I dækker alle fag i jeres rapporter, så jeg sender et stykke papir rundt, hvor I kan notere, hvilke valgfag I har taget.</a:t>
            </a:r>
          </a:p>
        </p:txBody>
      </p:sp>
      <p:sp>
        <p:nvSpPr>
          <p:cNvPr id="4" name="Pladsholder til slidenummer 3"/>
          <p:cNvSpPr>
            <a:spLocks noGrp="1"/>
          </p:cNvSpPr>
          <p:nvPr>
            <p:ph type="sldNum" sz="quarter" idx="5"/>
          </p:nvPr>
        </p:nvSpPr>
        <p:spPr/>
        <p:txBody>
          <a:bodyPr/>
          <a:lstStyle/>
          <a:p>
            <a:fld id="{9C40EF23-9994-42A2-B29B-982DFBACE8AA}" type="slidenum">
              <a:rPr lang="da-DK" smtClean="0"/>
              <a:t>3</a:t>
            </a:fld>
            <a:endParaRPr lang="da-DK"/>
          </a:p>
        </p:txBody>
      </p:sp>
    </p:spTree>
    <p:extLst>
      <p:ext uri="{BB962C8B-B14F-4D97-AF65-F5344CB8AC3E}">
        <p14:creationId xmlns:p14="http://schemas.microsoft.com/office/powerpoint/2010/main" val="3575355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Jeg tænker, at det kan være nyttigt at dele kontaktoplysninger, så vi hurtigt kan få forbindelse til hinanden, så jeg cirkulerer et stykke papir, hvor I kan notere jeres navn, mobil og mail (det er selvfølgelig frivilligt)</a:t>
            </a:r>
          </a:p>
        </p:txBody>
      </p:sp>
      <p:sp>
        <p:nvSpPr>
          <p:cNvPr id="4" name="Pladsholder til slidenummer 3"/>
          <p:cNvSpPr>
            <a:spLocks noGrp="1"/>
          </p:cNvSpPr>
          <p:nvPr>
            <p:ph type="sldNum" sz="quarter" idx="5"/>
          </p:nvPr>
        </p:nvSpPr>
        <p:spPr/>
        <p:txBody>
          <a:bodyPr/>
          <a:lstStyle/>
          <a:p>
            <a:fld id="{9C40EF23-9994-42A2-B29B-982DFBACE8AA}" type="slidenum">
              <a:rPr lang="da-DK" smtClean="0"/>
              <a:t>4</a:t>
            </a:fld>
            <a:endParaRPr lang="da-DK"/>
          </a:p>
        </p:txBody>
      </p:sp>
    </p:spTree>
    <p:extLst>
      <p:ext uri="{BB962C8B-B14F-4D97-AF65-F5344CB8AC3E}">
        <p14:creationId xmlns:p14="http://schemas.microsoft.com/office/powerpoint/2010/main" val="4020894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Kent Beck er </a:t>
            </a:r>
            <a:r>
              <a:rPr lang="da-DK" b="0" i="0" dirty="0">
                <a:solidFill>
                  <a:srgbClr val="4D5156"/>
                </a:solidFill>
                <a:effectLst/>
                <a:latin typeface="arial" panose="020B0604020202020204" pitchFamily="34" charset="0"/>
              </a:rPr>
              <a:t>en amerikansk softwareingeniør og skaberen af ​​ekstrem programmering, en softwareudviklingsmetodologi, der undgår stiv formel specifikation for en samarbejdende og iterativ designproces. </a:t>
            </a:r>
            <a:r>
              <a:rPr lang="da-DK" b="0" i="0" u="none" strike="noStrike" dirty="0">
                <a:solidFill>
                  <a:srgbClr val="1A0DAB"/>
                </a:solidFill>
                <a:effectLst/>
                <a:latin typeface="arial" panose="020B0604020202020204" pitchFamily="34" charset="0"/>
                <a:hlinkClick r:id="rId3"/>
              </a:rPr>
              <a:t>Wikipedia (engelsk)</a:t>
            </a:r>
            <a:endParaRPr lang="da-DK" dirty="0"/>
          </a:p>
        </p:txBody>
      </p:sp>
      <p:sp>
        <p:nvSpPr>
          <p:cNvPr id="4" name="Pladsholder til slidenummer 3"/>
          <p:cNvSpPr>
            <a:spLocks noGrp="1"/>
          </p:cNvSpPr>
          <p:nvPr>
            <p:ph type="sldNum" sz="quarter" idx="5"/>
          </p:nvPr>
        </p:nvSpPr>
        <p:spPr/>
        <p:txBody>
          <a:bodyPr/>
          <a:lstStyle/>
          <a:p>
            <a:fld id="{9C40EF23-9994-42A2-B29B-982DFBACE8AA}" type="slidenum">
              <a:rPr lang="da-DK" smtClean="0"/>
              <a:t>21</a:t>
            </a:fld>
            <a:endParaRPr lang="da-DK"/>
          </a:p>
        </p:txBody>
      </p:sp>
    </p:spTree>
    <p:extLst>
      <p:ext uri="{BB962C8B-B14F-4D97-AF65-F5344CB8AC3E}">
        <p14:creationId xmlns:p14="http://schemas.microsoft.com/office/powerpoint/2010/main" val="3416505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a-DK"/>
              <a:t>Klik for at redigere i master</a:t>
            </a:r>
          </a:p>
        </p:txBody>
      </p:sp>
      <p:sp>
        <p:nvSpPr>
          <p:cNvPr id="3" name="U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p:cNvSpPr>
            <a:spLocks noGrp="1"/>
          </p:cNvSpPr>
          <p:nvPr>
            <p:ph type="dt" sz="half" idx="10"/>
          </p:nvPr>
        </p:nvSpPr>
        <p:spPr/>
        <p:txBody>
          <a:bodyPr/>
          <a:lstStyle/>
          <a:p>
            <a:fld id="{A69E6F0C-296B-4B43-A43E-6BD12408A9AE}" type="datetimeFigureOut">
              <a:rPr lang="da-DK" smtClean="0"/>
              <a:t>03-09-2022</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8937ECAB-6E8D-4B66-BE7B-E1B92D93D372}" type="slidenum">
              <a:rPr lang="da-DK" smtClean="0"/>
              <a:t>‹nr.›</a:t>
            </a:fld>
            <a:endParaRPr lang="da-DK"/>
          </a:p>
        </p:txBody>
      </p:sp>
    </p:spTree>
    <p:extLst>
      <p:ext uri="{BB962C8B-B14F-4D97-AF65-F5344CB8AC3E}">
        <p14:creationId xmlns:p14="http://schemas.microsoft.com/office/powerpoint/2010/main" val="557678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lodret titel 2"/>
          <p:cNvSpPr>
            <a:spLocks noGrp="1"/>
          </p:cNvSpPr>
          <p:nvPr>
            <p:ph type="body" orient="vert" idx="1"/>
          </p:nvPr>
        </p:nvSpPr>
        <p:spPr/>
        <p:txBody>
          <a:bodyPr vert="eaVe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10"/>
          </p:nvPr>
        </p:nvSpPr>
        <p:spPr/>
        <p:txBody>
          <a:bodyPr/>
          <a:lstStyle/>
          <a:p>
            <a:fld id="{A69E6F0C-296B-4B43-A43E-6BD12408A9AE}" type="datetimeFigureOut">
              <a:rPr lang="da-DK" smtClean="0"/>
              <a:t>03-09-2022</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8937ECAB-6E8D-4B66-BE7B-E1B92D93D372}" type="slidenum">
              <a:rPr lang="da-DK" smtClean="0"/>
              <a:t>‹nr.›</a:t>
            </a:fld>
            <a:endParaRPr lang="da-DK"/>
          </a:p>
        </p:txBody>
      </p:sp>
    </p:spTree>
    <p:extLst>
      <p:ext uri="{BB962C8B-B14F-4D97-AF65-F5344CB8AC3E}">
        <p14:creationId xmlns:p14="http://schemas.microsoft.com/office/powerpoint/2010/main" val="4268136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8724900" y="365125"/>
            <a:ext cx="2628900" cy="5811838"/>
          </a:xfrm>
        </p:spPr>
        <p:txBody>
          <a:bodyPr vert="eaVert"/>
          <a:lstStyle/>
          <a:p>
            <a:r>
              <a:rPr lang="da-DK"/>
              <a:t>Klik for at redigere i master</a:t>
            </a:r>
          </a:p>
        </p:txBody>
      </p:sp>
      <p:sp>
        <p:nvSpPr>
          <p:cNvPr id="3" name="Pladsholder til lodret titel 2"/>
          <p:cNvSpPr>
            <a:spLocks noGrp="1"/>
          </p:cNvSpPr>
          <p:nvPr>
            <p:ph type="body" orient="vert" idx="1"/>
          </p:nvPr>
        </p:nvSpPr>
        <p:spPr>
          <a:xfrm>
            <a:off x="838200" y="365125"/>
            <a:ext cx="7734300" cy="5811838"/>
          </a:xfrm>
        </p:spPr>
        <p:txBody>
          <a:bodyPr vert="eaVe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10"/>
          </p:nvPr>
        </p:nvSpPr>
        <p:spPr/>
        <p:txBody>
          <a:bodyPr/>
          <a:lstStyle/>
          <a:p>
            <a:fld id="{A69E6F0C-296B-4B43-A43E-6BD12408A9AE}" type="datetimeFigureOut">
              <a:rPr lang="da-DK" smtClean="0"/>
              <a:t>03-09-2022</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8937ECAB-6E8D-4B66-BE7B-E1B92D93D372}" type="slidenum">
              <a:rPr lang="da-DK" smtClean="0"/>
              <a:t>‹nr.›</a:t>
            </a:fld>
            <a:endParaRPr lang="da-DK"/>
          </a:p>
        </p:txBody>
      </p:sp>
    </p:spTree>
    <p:extLst>
      <p:ext uri="{BB962C8B-B14F-4D97-AF65-F5344CB8AC3E}">
        <p14:creationId xmlns:p14="http://schemas.microsoft.com/office/powerpoint/2010/main" val="1876454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indhold 2"/>
          <p:cNvSpPr>
            <a:spLocks noGrp="1"/>
          </p:cNvSpPr>
          <p:nvPr>
            <p:ph idx="1"/>
          </p:nvPr>
        </p:nvSpPr>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10"/>
          </p:nvPr>
        </p:nvSpPr>
        <p:spPr/>
        <p:txBody>
          <a:bodyPr/>
          <a:lstStyle/>
          <a:p>
            <a:fld id="{A69E6F0C-296B-4B43-A43E-6BD12408A9AE}" type="datetimeFigureOut">
              <a:rPr lang="da-DK" smtClean="0"/>
              <a:t>03-09-2022</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8937ECAB-6E8D-4B66-BE7B-E1B92D93D372}" type="slidenum">
              <a:rPr lang="da-DK" smtClean="0"/>
              <a:t>‹nr.›</a:t>
            </a:fld>
            <a:endParaRPr lang="da-DK"/>
          </a:p>
        </p:txBody>
      </p:sp>
    </p:spTree>
    <p:extLst>
      <p:ext uri="{BB962C8B-B14F-4D97-AF65-F5344CB8AC3E}">
        <p14:creationId xmlns:p14="http://schemas.microsoft.com/office/powerpoint/2010/main" val="116003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a-DK"/>
              <a:t>Klik for at redigere i master</a:t>
            </a:r>
          </a:p>
        </p:txBody>
      </p:sp>
      <p:sp>
        <p:nvSpPr>
          <p:cNvPr id="3" name="Pladsholder til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Rediger typografien i masterens</a:t>
            </a:r>
          </a:p>
        </p:txBody>
      </p:sp>
      <p:sp>
        <p:nvSpPr>
          <p:cNvPr id="4" name="Pladsholder til dato 3"/>
          <p:cNvSpPr>
            <a:spLocks noGrp="1"/>
          </p:cNvSpPr>
          <p:nvPr>
            <p:ph type="dt" sz="half" idx="10"/>
          </p:nvPr>
        </p:nvSpPr>
        <p:spPr/>
        <p:txBody>
          <a:bodyPr/>
          <a:lstStyle/>
          <a:p>
            <a:fld id="{A69E6F0C-296B-4B43-A43E-6BD12408A9AE}" type="datetimeFigureOut">
              <a:rPr lang="da-DK" smtClean="0"/>
              <a:t>03-09-2022</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8937ECAB-6E8D-4B66-BE7B-E1B92D93D372}" type="slidenum">
              <a:rPr lang="da-DK" smtClean="0"/>
              <a:t>‹nr.›</a:t>
            </a:fld>
            <a:endParaRPr lang="da-DK"/>
          </a:p>
        </p:txBody>
      </p:sp>
    </p:spTree>
    <p:extLst>
      <p:ext uri="{BB962C8B-B14F-4D97-AF65-F5344CB8AC3E}">
        <p14:creationId xmlns:p14="http://schemas.microsoft.com/office/powerpoint/2010/main" val="3918143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indhold 2"/>
          <p:cNvSpPr>
            <a:spLocks noGrp="1"/>
          </p:cNvSpPr>
          <p:nvPr>
            <p:ph sz="half" idx="1"/>
          </p:nvPr>
        </p:nvSpPr>
        <p:spPr>
          <a:xfrm>
            <a:off x="838200" y="1825625"/>
            <a:ext cx="5181600" cy="4351338"/>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p:cNvSpPr>
            <a:spLocks noGrp="1"/>
          </p:cNvSpPr>
          <p:nvPr>
            <p:ph sz="half" idx="2"/>
          </p:nvPr>
        </p:nvSpPr>
        <p:spPr>
          <a:xfrm>
            <a:off x="6172200" y="1825625"/>
            <a:ext cx="5181600" cy="4351338"/>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p:cNvSpPr>
            <a:spLocks noGrp="1"/>
          </p:cNvSpPr>
          <p:nvPr>
            <p:ph type="dt" sz="half" idx="10"/>
          </p:nvPr>
        </p:nvSpPr>
        <p:spPr/>
        <p:txBody>
          <a:bodyPr/>
          <a:lstStyle/>
          <a:p>
            <a:fld id="{A69E6F0C-296B-4B43-A43E-6BD12408A9AE}" type="datetimeFigureOut">
              <a:rPr lang="da-DK" smtClean="0"/>
              <a:t>03-09-2022</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slidenummer 6"/>
          <p:cNvSpPr>
            <a:spLocks noGrp="1"/>
          </p:cNvSpPr>
          <p:nvPr>
            <p:ph type="sldNum" sz="quarter" idx="12"/>
          </p:nvPr>
        </p:nvSpPr>
        <p:spPr/>
        <p:txBody>
          <a:bodyPr/>
          <a:lstStyle/>
          <a:p>
            <a:fld id="{8937ECAB-6E8D-4B66-BE7B-E1B92D93D372}" type="slidenum">
              <a:rPr lang="da-DK" smtClean="0"/>
              <a:t>‹nr.›</a:t>
            </a:fld>
            <a:endParaRPr lang="da-DK"/>
          </a:p>
        </p:txBody>
      </p:sp>
    </p:spTree>
    <p:extLst>
      <p:ext uri="{BB962C8B-B14F-4D97-AF65-F5344CB8AC3E}">
        <p14:creationId xmlns:p14="http://schemas.microsoft.com/office/powerpoint/2010/main" val="319339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a-DK"/>
              <a:t>Klik for at redigere i master</a:t>
            </a:r>
          </a:p>
        </p:txBody>
      </p:sp>
      <p:sp>
        <p:nvSpPr>
          <p:cNvPr id="3" name="Pladsholder til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4" name="Pladsholder til indhold 3"/>
          <p:cNvSpPr>
            <a:spLocks noGrp="1"/>
          </p:cNvSpPr>
          <p:nvPr>
            <p:ph sz="half" idx="2"/>
          </p:nvPr>
        </p:nvSpPr>
        <p:spPr>
          <a:xfrm>
            <a:off x="839788" y="2505075"/>
            <a:ext cx="5157787" cy="3684588"/>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6" name="Pladsholder til indhold 5"/>
          <p:cNvSpPr>
            <a:spLocks noGrp="1"/>
          </p:cNvSpPr>
          <p:nvPr>
            <p:ph sz="quarter" idx="4"/>
          </p:nvPr>
        </p:nvSpPr>
        <p:spPr>
          <a:xfrm>
            <a:off x="6172200" y="2505075"/>
            <a:ext cx="5183188" cy="3684588"/>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p:cNvSpPr>
            <a:spLocks noGrp="1"/>
          </p:cNvSpPr>
          <p:nvPr>
            <p:ph type="dt" sz="half" idx="10"/>
          </p:nvPr>
        </p:nvSpPr>
        <p:spPr/>
        <p:txBody>
          <a:bodyPr/>
          <a:lstStyle/>
          <a:p>
            <a:fld id="{A69E6F0C-296B-4B43-A43E-6BD12408A9AE}" type="datetimeFigureOut">
              <a:rPr lang="da-DK" smtClean="0"/>
              <a:t>03-09-2022</a:t>
            </a:fld>
            <a:endParaRPr lang="da-DK"/>
          </a:p>
        </p:txBody>
      </p:sp>
      <p:sp>
        <p:nvSpPr>
          <p:cNvPr id="8" name="Pladsholder til sidefod 7"/>
          <p:cNvSpPr>
            <a:spLocks noGrp="1"/>
          </p:cNvSpPr>
          <p:nvPr>
            <p:ph type="ftr" sz="quarter" idx="11"/>
          </p:nvPr>
        </p:nvSpPr>
        <p:spPr/>
        <p:txBody>
          <a:bodyPr/>
          <a:lstStyle/>
          <a:p>
            <a:endParaRPr lang="da-DK"/>
          </a:p>
        </p:txBody>
      </p:sp>
      <p:sp>
        <p:nvSpPr>
          <p:cNvPr id="9" name="Pladsholder til slidenummer 8"/>
          <p:cNvSpPr>
            <a:spLocks noGrp="1"/>
          </p:cNvSpPr>
          <p:nvPr>
            <p:ph type="sldNum" sz="quarter" idx="12"/>
          </p:nvPr>
        </p:nvSpPr>
        <p:spPr/>
        <p:txBody>
          <a:bodyPr/>
          <a:lstStyle/>
          <a:p>
            <a:fld id="{8937ECAB-6E8D-4B66-BE7B-E1B92D93D372}" type="slidenum">
              <a:rPr lang="da-DK" smtClean="0"/>
              <a:t>‹nr.›</a:t>
            </a:fld>
            <a:endParaRPr lang="da-DK"/>
          </a:p>
        </p:txBody>
      </p:sp>
    </p:spTree>
    <p:extLst>
      <p:ext uri="{BB962C8B-B14F-4D97-AF65-F5344CB8AC3E}">
        <p14:creationId xmlns:p14="http://schemas.microsoft.com/office/powerpoint/2010/main" val="753861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dato 2"/>
          <p:cNvSpPr>
            <a:spLocks noGrp="1"/>
          </p:cNvSpPr>
          <p:nvPr>
            <p:ph type="dt" sz="half" idx="10"/>
          </p:nvPr>
        </p:nvSpPr>
        <p:spPr/>
        <p:txBody>
          <a:bodyPr/>
          <a:lstStyle/>
          <a:p>
            <a:fld id="{A69E6F0C-296B-4B43-A43E-6BD12408A9AE}" type="datetimeFigureOut">
              <a:rPr lang="da-DK" smtClean="0"/>
              <a:t>03-09-2022</a:t>
            </a:fld>
            <a:endParaRPr lang="da-DK"/>
          </a:p>
        </p:txBody>
      </p:sp>
      <p:sp>
        <p:nvSpPr>
          <p:cNvPr id="4" name="Pladsholder til sidefod 3"/>
          <p:cNvSpPr>
            <a:spLocks noGrp="1"/>
          </p:cNvSpPr>
          <p:nvPr>
            <p:ph type="ftr" sz="quarter" idx="11"/>
          </p:nvPr>
        </p:nvSpPr>
        <p:spPr/>
        <p:txBody>
          <a:bodyPr/>
          <a:lstStyle/>
          <a:p>
            <a:endParaRPr lang="da-DK"/>
          </a:p>
        </p:txBody>
      </p:sp>
      <p:sp>
        <p:nvSpPr>
          <p:cNvPr id="5" name="Pladsholder til slidenummer 4"/>
          <p:cNvSpPr>
            <a:spLocks noGrp="1"/>
          </p:cNvSpPr>
          <p:nvPr>
            <p:ph type="sldNum" sz="quarter" idx="12"/>
          </p:nvPr>
        </p:nvSpPr>
        <p:spPr/>
        <p:txBody>
          <a:bodyPr/>
          <a:lstStyle/>
          <a:p>
            <a:fld id="{8937ECAB-6E8D-4B66-BE7B-E1B92D93D372}" type="slidenum">
              <a:rPr lang="da-DK" smtClean="0"/>
              <a:t>‹nr.›</a:t>
            </a:fld>
            <a:endParaRPr lang="da-DK"/>
          </a:p>
        </p:txBody>
      </p:sp>
    </p:spTree>
    <p:extLst>
      <p:ext uri="{BB962C8B-B14F-4D97-AF65-F5344CB8AC3E}">
        <p14:creationId xmlns:p14="http://schemas.microsoft.com/office/powerpoint/2010/main" val="851513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A69E6F0C-296B-4B43-A43E-6BD12408A9AE}" type="datetimeFigureOut">
              <a:rPr lang="da-DK" smtClean="0"/>
              <a:t>03-09-2022</a:t>
            </a:fld>
            <a:endParaRPr lang="da-DK"/>
          </a:p>
        </p:txBody>
      </p:sp>
      <p:sp>
        <p:nvSpPr>
          <p:cNvPr id="3" name="Pladsholder til sidefod 2"/>
          <p:cNvSpPr>
            <a:spLocks noGrp="1"/>
          </p:cNvSpPr>
          <p:nvPr>
            <p:ph type="ftr" sz="quarter" idx="11"/>
          </p:nvPr>
        </p:nvSpPr>
        <p:spPr/>
        <p:txBody>
          <a:bodyPr/>
          <a:lstStyle/>
          <a:p>
            <a:endParaRPr lang="da-DK"/>
          </a:p>
        </p:txBody>
      </p:sp>
      <p:sp>
        <p:nvSpPr>
          <p:cNvPr id="4" name="Pladsholder til slidenummer 3"/>
          <p:cNvSpPr>
            <a:spLocks noGrp="1"/>
          </p:cNvSpPr>
          <p:nvPr>
            <p:ph type="sldNum" sz="quarter" idx="12"/>
          </p:nvPr>
        </p:nvSpPr>
        <p:spPr/>
        <p:txBody>
          <a:bodyPr/>
          <a:lstStyle/>
          <a:p>
            <a:fld id="{8937ECAB-6E8D-4B66-BE7B-E1B92D93D372}" type="slidenum">
              <a:rPr lang="da-DK" smtClean="0"/>
              <a:t>‹nr.›</a:t>
            </a:fld>
            <a:endParaRPr lang="da-DK"/>
          </a:p>
        </p:txBody>
      </p:sp>
    </p:spTree>
    <p:extLst>
      <p:ext uri="{BB962C8B-B14F-4D97-AF65-F5344CB8AC3E}">
        <p14:creationId xmlns:p14="http://schemas.microsoft.com/office/powerpoint/2010/main" val="2013586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a-DK"/>
              <a:t>Klik for at redigere i master</a:t>
            </a:r>
          </a:p>
        </p:txBody>
      </p:sp>
      <p:sp>
        <p:nvSpPr>
          <p:cNvPr id="3" name="Pladsholder til indhol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typografien i masterens</a:t>
            </a:r>
          </a:p>
        </p:txBody>
      </p:sp>
      <p:sp>
        <p:nvSpPr>
          <p:cNvPr id="5" name="Pladsholder til dato 4"/>
          <p:cNvSpPr>
            <a:spLocks noGrp="1"/>
          </p:cNvSpPr>
          <p:nvPr>
            <p:ph type="dt" sz="half" idx="10"/>
          </p:nvPr>
        </p:nvSpPr>
        <p:spPr/>
        <p:txBody>
          <a:bodyPr/>
          <a:lstStyle/>
          <a:p>
            <a:fld id="{A69E6F0C-296B-4B43-A43E-6BD12408A9AE}" type="datetimeFigureOut">
              <a:rPr lang="da-DK" smtClean="0"/>
              <a:t>03-09-2022</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slidenummer 6"/>
          <p:cNvSpPr>
            <a:spLocks noGrp="1"/>
          </p:cNvSpPr>
          <p:nvPr>
            <p:ph type="sldNum" sz="quarter" idx="12"/>
          </p:nvPr>
        </p:nvSpPr>
        <p:spPr/>
        <p:txBody>
          <a:bodyPr/>
          <a:lstStyle/>
          <a:p>
            <a:fld id="{8937ECAB-6E8D-4B66-BE7B-E1B92D93D372}" type="slidenum">
              <a:rPr lang="da-DK" smtClean="0"/>
              <a:t>‹nr.›</a:t>
            </a:fld>
            <a:endParaRPr lang="da-DK"/>
          </a:p>
        </p:txBody>
      </p:sp>
    </p:spTree>
    <p:extLst>
      <p:ext uri="{BB962C8B-B14F-4D97-AF65-F5344CB8AC3E}">
        <p14:creationId xmlns:p14="http://schemas.microsoft.com/office/powerpoint/2010/main" val="578544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a-DK"/>
              <a:t>Klik for at redigere i master</a:t>
            </a:r>
          </a:p>
        </p:txBody>
      </p:sp>
      <p:sp>
        <p:nvSpPr>
          <p:cNvPr id="3" name="Pladsholder til billed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typografien i masterens</a:t>
            </a:r>
          </a:p>
        </p:txBody>
      </p:sp>
      <p:sp>
        <p:nvSpPr>
          <p:cNvPr id="5" name="Pladsholder til dato 4"/>
          <p:cNvSpPr>
            <a:spLocks noGrp="1"/>
          </p:cNvSpPr>
          <p:nvPr>
            <p:ph type="dt" sz="half" idx="10"/>
          </p:nvPr>
        </p:nvSpPr>
        <p:spPr/>
        <p:txBody>
          <a:bodyPr/>
          <a:lstStyle/>
          <a:p>
            <a:fld id="{A69E6F0C-296B-4B43-A43E-6BD12408A9AE}" type="datetimeFigureOut">
              <a:rPr lang="da-DK" smtClean="0"/>
              <a:t>03-09-2022</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slidenummer 6"/>
          <p:cNvSpPr>
            <a:spLocks noGrp="1"/>
          </p:cNvSpPr>
          <p:nvPr>
            <p:ph type="sldNum" sz="quarter" idx="12"/>
          </p:nvPr>
        </p:nvSpPr>
        <p:spPr/>
        <p:txBody>
          <a:bodyPr/>
          <a:lstStyle/>
          <a:p>
            <a:fld id="{8937ECAB-6E8D-4B66-BE7B-E1B92D93D372}" type="slidenum">
              <a:rPr lang="da-DK" smtClean="0"/>
              <a:t>‹nr.›</a:t>
            </a:fld>
            <a:endParaRPr lang="da-DK"/>
          </a:p>
        </p:txBody>
      </p:sp>
    </p:spTree>
    <p:extLst>
      <p:ext uri="{BB962C8B-B14F-4D97-AF65-F5344CB8AC3E}">
        <p14:creationId xmlns:p14="http://schemas.microsoft.com/office/powerpoint/2010/main" val="3393377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i master</a:t>
            </a:r>
          </a:p>
        </p:txBody>
      </p:sp>
      <p:sp>
        <p:nvSpPr>
          <p:cNvPr id="3" name="Pladsholder til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9E6F0C-296B-4B43-A43E-6BD12408A9AE}" type="datetimeFigureOut">
              <a:rPr lang="da-DK" smtClean="0"/>
              <a:t>03-09-2022</a:t>
            </a:fld>
            <a:endParaRPr lang="da-DK"/>
          </a:p>
        </p:txBody>
      </p:sp>
      <p:sp>
        <p:nvSpPr>
          <p:cNvPr id="5" name="Pladsholder til sidefod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37ECAB-6E8D-4B66-BE7B-E1B92D93D372}" type="slidenum">
              <a:rPr lang="da-DK" smtClean="0"/>
              <a:t>‹nr.›</a:t>
            </a:fld>
            <a:endParaRPr lang="da-DK"/>
          </a:p>
        </p:txBody>
      </p:sp>
    </p:spTree>
    <p:extLst>
      <p:ext uri="{BB962C8B-B14F-4D97-AF65-F5344CB8AC3E}">
        <p14:creationId xmlns:p14="http://schemas.microsoft.com/office/powerpoint/2010/main" val="2189615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a.wikipedia.org/wiki/Problem"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plg.uwaterloo.ca/~migod/research/beckOOPSLA.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lemire.me/blog/rules-to-write-a-good-research-paper/"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1098323"/>
          </a:xfrm>
        </p:spPr>
        <p:txBody>
          <a:bodyPr/>
          <a:lstStyle/>
          <a:p>
            <a:r>
              <a:rPr lang="da-DK" b="1" dirty="0"/>
              <a:t>Afgangsprojekt</a:t>
            </a:r>
          </a:p>
        </p:txBody>
      </p:sp>
      <p:sp>
        <p:nvSpPr>
          <p:cNvPr id="3" name="Undertitel 2"/>
          <p:cNvSpPr>
            <a:spLocks noGrp="1"/>
          </p:cNvSpPr>
          <p:nvPr>
            <p:ph type="subTitle" idx="1"/>
          </p:nvPr>
        </p:nvSpPr>
        <p:spPr>
          <a:xfrm>
            <a:off x="1524000" y="2220686"/>
            <a:ext cx="9144000" cy="3946358"/>
          </a:xfrm>
        </p:spPr>
        <p:txBody>
          <a:bodyPr>
            <a:normAutofit/>
          </a:bodyPr>
          <a:lstStyle/>
          <a:p>
            <a:r>
              <a:rPr lang="da-DK" b="1" dirty="0"/>
              <a:t>Efterår og vinter 2022-2023</a:t>
            </a:r>
          </a:p>
          <a:p>
            <a:r>
              <a:rPr lang="da-DK" dirty="0"/>
              <a:t>Møde 1 den 5. september</a:t>
            </a:r>
          </a:p>
          <a:p>
            <a:r>
              <a:rPr lang="da-DK" dirty="0"/>
              <a:t> </a:t>
            </a:r>
            <a:r>
              <a:rPr lang="da-DK" sz="3200" b="1" dirty="0">
                <a:solidFill>
                  <a:schemeClr val="accent6"/>
                </a:solidFill>
              </a:rPr>
              <a:t>Fokus</a:t>
            </a:r>
          </a:p>
          <a:p>
            <a:r>
              <a:rPr lang="da-DK" b="1" dirty="0"/>
              <a:t>er på forståelse, vurdering og løsning af praksisnære og udviklingsorienterede informationsteknologiske problemstillinger gennem anvendelse af relevante teorier og metoder</a:t>
            </a:r>
          </a:p>
        </p:txBody>
      </p:sp>
    </p:spTree>
    <p:extLst>
      <p:ext uri="{BB962C8B-B14F-4D97-AF65-F5344CB8AC3E}">
        <p14:creationId xmlns:p14="http://schemas.microsoft.com/office/powerpoint/2010/main" val="205642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b="1" dirty="0"/>
              <a:t>7. Afgangsprojektet 3/3</a:t>
            </a:r>
          </a:p>
        </p:txBody>
      </p:sp>
      <p:sp>
        <p:nvSpPr>
          <p:cNvPr id="3" name="Pladsholder til indhold 2"/>
          <p:cNvSpPr>
            <a:spLocks noGrp="1"/>
          </p:cNvSpPr>
          <p:nvPr>
            <p:ph idx="1"/>
          </p:nvPr>
        </p:nvSpPr>
        <p:spPr>
          <a:xfrm>
            <a:off x="838200" y="1825624"/>
            <a:ext cx="10515600" cy="4778375"/>
          </a:xfrm>
        </p:spPr>
        <p:txBody>
          <a:bodyPr>
            <a:normAutofit fontScale="77500" lnSpcReduction="20000"/>
          </a:bodyPr>
          <a:lstStyle/>
          <a:p>
            <a:pPr marL="0" indent="0">
              <a:buNone/>
            </a:pPr>
            <a:r>
              <a:rPr lang="da-DK" b="1" dirty="0"/>
              <a:t>Viden</a:t>
            </a:r>
            <a:r>
              <a:rPr lang="da-DK" dirty="0"/>
              <a:t>: Den uddannede: </a:t>
            </a:r>
          </a:p>
          <a:p>
            <a:pPr>
              <a:buFontTx/>
              <a:buChar char="-"/>
            </a:pPr>
            <a:r>
              <a:rPr lang="da-DK" dirty="0"/>
              <a:t>har viden om erhvervets praksis og central anvendt teori og metode i relation til det valgte informationsteknologiske område </a:t>
            </a:r>
          </a:p>
          <a:p>
            <a:pPr>
              <a:buFontTx/>
              <a:buChar char="-"/>
            </a:pPr>
            <a:r>
              <a:rPr lang="da-DK" dirty="0"/>
              <a:t>har forståelse for praksis og central anvendt teori og metode samt forståelse for erhvervets anvendelse af teori og metode i relation til det valgte informationsteknologiske område. </a:t>
            </a:r>
          </a:p>
          <a:p>
            <a:pPr marL="0" indent="0">
              <a:buNone/>
            </a:pPr>
            <a:r>
              <a:rPr lang="da-DK" b="1" dirty="0"/>
              <a:t>Færdigheder</a:t>
            </a:r>
            <a:r>
              <a:rPr lang="da-DK" dirty="0"/>
              <a:t>: Den uddannede kan: </a:t>
            </a:r>
          </a:p>
          <a:p>
            <a:pPr>
              <a:buFontTx/>
              <a:buChar char="-"/>
            </a:pPr>
            <a:r>
              <a:rPr lang="da-DK" dirty="0"/>
              <a:t>anvende fagområdets centrale metoder og redskaber samt anvende de færdigheder, der knytter sig til erhverv med relation til det valgte informationsteknologiske område </a:t>
            </a:r>
          </a:p>
          <a:p>
            <a:pPr>
              <a:buFontTx/>
              <a:buChar char="-"/>
            </a:pPr>
            <a:r>
              <a:rPr lang="da-DK" dirty="0"/>
              <a:t>vurdere praksisnære problemstillinger samt opstille og vælge løsningsmuligheder </a:t>
            </a:r>
          </a:p>
          <a:p>
            <a:pPr>
              <a:buFontTx/>
              <a:buChar char="-"/>
            </a:pPr>
            <a:r>
              <a:rPr lang="da-DK" dirty="0"/>
              <a:t>formidle praksisnære problemstillinger og løsningsmuligheder til samarbejdspartnere og brugere. </a:t>
            </a:r>
          </a:p>
          <a:p>
            <a:pPr marL="0" indent="0">
              <a:buNone/>
            </a:pPr>
            <a:r>
              <a:rPr lang="da-DK" b="1" dirty="0"/>
              <a:t>Kompetencer</a:t>
            </a:r>
            <a:r>
              <a:rPr lang="da-DK" dirty="0"/>
              <a:t>: Den studerende kan: </a:t>
            </a:r>
          </a:p>
          <a:p>
            <a:pPr>
              <a:buFontTx/>
              <a:buChar char="-"/>
            </a:pPr>
            <a:r>
              <a:rPr lang="da-DK" dirty="0"/>
              <a:t>håndtere udviklingsorienterede situationer </a:t>
            </a:r>
          </a:p>
          <a:p>
            <a:pPr>
              <a:buFontTx/>
              <a:buChar char="-"/>
            </a:pPr>
            <a:r>
              <a:rPr lang="da-DK" dirty="0"/>
              <a:t>deltage i fagligt og tværfagligt samarbejde med en professionel tilgang. </a:t>
            </a:r>
          </a:p>
        </p:txBody>
      </p:sp>
    </p:spTree>
    <p:extLst>
      <p:ext uri="{BB962C8B-B14F-4D97-AF65-F5344CB8AC3E}">
        <p14:creationId xmlns:p14="http://schemas.microsoft.com/office/powerpoint/2010/main" val="3785067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b="1" dirty="0"/>
              <a:t>A.18 Afgangsprojekt 1/2</a:t>
            </a:r>
          </a:p>
        </p:txBody>
      </p:sp>
      <p:sp>
        <p:nvSpPr>
          <p:cNvPr id="3" name="Pladsholder til indhold 2"/>
          <p:cNvSpPr>
            <a:spLocks noGrp="1"/>
          </p:cNvSpPr>
          <p:nvPr>
            <p:ph idx="1"/>
          </p:nvPr>
        </p:nvSpPr>
        <p:spPr>
          <a:xfrm>
            <a:off x="838200" y="1409700"/>
            <a:ext cx="10515600" cy="5448300"/>
          </a:xfrm>
        </p:spPr>
        <p:txBody>
          <a:bodyPr>
            <a:normAutofit fontScale="55000" lnSpcReduction="20000"/>
          </a:bodyPr>
          <a:lstStyle/>
          <a:p>
            <a:pPr marL="0" indent="0">
              <a:buNone/>
            </a:pPr>
            <a:r>
              <a:rPr lang="da-DK" dirty="0"/>
              <a:t>Prøveformen er en mundtlig prøve på baggrund af et skriftligt afgangsprojekt. Afgangsprojektet er kendetegnet ved: </a:t>
            </a:r>
          </a:p>
          <a:p>
            <a:pPr>
              <a:buFontTx/>
              <a:buChar char="-"/>
            </a:pPr>
            <a:r>
              <a:rPr lang="da-DK" dirty="0"/>
              <a:t>at være uddannelsens afsluttende prøve, hvor den studerende gennem det skriftlige projekt og et mundtlig forsvar skal demonstrere opnåelse af at uddannelsens mål for læringsudbytte </a:t>
            </a:r>
          </a:p>
          <a:p>
            <a:pPr>
              <a:buFontTx/>
              <a:buChar char="-"/>
            </a:pPr>
            <a:r>
              <a:rPr lang="da-DK" dirty="0"/>
              <a:t>at den studerende således skal dokumentere sin evne til på et metodisk og analytisk grundlag at kunne gennemføre en praksisnær og kompleks problemløsning inden for uddannelsens overordnede formål </a:t>
            </a:r>
          </a:p>
          <a:p>
            <a:pPr>
              <a:buFontTx/>
              <a:buChar char="-"/>
            </a:pPr>
            <a:r>
              <a:rPr lang="da-DK" dirty="0"/>
              <a:t>at emnet for afgangsprojektet formuleres inden for centrale dele af uddannelsens faglige område og på en måde, så et bredt spektrum af uddannelsens såvel obligatoriske som valgfrie fag inddrages.</a:t>
            </a:r>
          </a:p>
          <a:p>
            <a:pPr marL="0" indent="0">
              <a:buNone/>
            </a:pPr>
            <a:r>
              <a:rPr lang="da-DK" b="1" dirty="0"/>
              <a:t>Afgangsprojektets indhold</a:t>
            </a:r>
            <a:r>
              <a:rPr lang="da-DK" dirty="0"/>
              <a:t>: Det skriftlige afgangsprojekt skal indeholde følgende elementer: </a:t>
            </a:r>
          </a:p>
          <a:p>
            <a:pPr>
              <a:buFontTx/>
              <a:buChar char="-"/>
            </a:pPr>
            <a:r>
              <a:rPr lang="da-DK" dirty="0"/>
              <a:t>indledning </a:t>
            </a:r>
          </a:p>
          <a:p>
            <a:pPr>
              <a:buFontTx/>
              <a:buChar char="-"/>
            </a:pPr>
            <a:r>
              <a:rPr lang="da-DK" dirty="0"/>
              <a:t>præsentation af en fagligt væsentlig problemstilling </a:t>
            </a:r>
          </a:p>
          <a:p>
            <a:pPr>
              <a:buFontTx/>
              <a:buChar char="-"/>
            </a:pPr>
            <a:r>
              <a:rPr lang="da-DK" dirty="0"/>
              <a:t>en problemformulering i relation til problemstillingen </a:t>
            </a:r>
          </a:p>
          <a:p>
            <a:pPr>
              <a:buFontTx/>
              <a:buChar char="-"/>
            </a:pPr>
            <a:r>
              <a:rPr lang="da-DK" dirty="0"/>
              <a:t>redegørelse for eventuelle relevante afgrænsninger </a:t>
            </a:r>
          </a:p>
          <a:p>
            <a:pPr>
              <a:buFontTx/>
              <a:buChar char="-"/>
            </a:pPr>
            <a:r>
              <a:rPr lang="da-DK" dirty="0"/>
              <a:t>begrundede metodeovervejelser og metodevalg, dvs. valg af teoretisk og empirisk tilgangsvinkel </a:t>
            </a:r>
          </a:p>
          <a:p>
            <a:pPr>
              <a:buFontTx/>
              <a:buChar char="-"/>
            </a:pPr>
            <a:r>
              <a:rPr lang="da-DK" dirty="0"/>
              <a:t>analyse, hvor teori og praksis anskues i et dynamisk samspil, som kan danne grundlag for ny indsigt </a:t>
            </a:r>
          </a:p>
          <a:p>
            <a:pPr>
              <a:buFontTx/>
              <a:buChar char="-"/>
            </a:pPr>
            <a:r>
              <a:rPr lang="da-DK" dirty="0"/>
              <a:t>konklusion og perspektivering, herunder konkrete refleksioner og overvejelser om det lærte og om de fremadrettede handlemuligheder, som analysen har afdækket. </a:t>
            </a:r>
          </a:p>
          <a:p>
            <a:pPr marL="0" indent="0">
              <a:buNone/>
            </a:pPr>
            <a:r>
              <a:rPr lang="da-DK" dirty="0"/>
              <a:t>Afgangsprojektets omfang: Det skriftlige afgangsprojekt har for den enkelte studerende et omfang på maksimum 25 normalsider svarende til 25 x 2400 tegn inkl. mellemrum. Det skriftlige afgangsprojekt kan suppleres med bilag i form af videooptagelser, interviewoptagelser, links med videre. </a:t>
            </a:r>
          </a:p>
        </p:txBody>
      </p:sp>
    </p:spTree>
    <p:extLst>
      <p:ext uri="{BB962C8B-B14F-4D97-AF65-F5344CB8AC3E}">
        <p14:creationId xmlns:p14="http://schemas.microsoft.com/office/powerpoint/2010/main" val="369289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b="1" dirty="0"/>
              <a:t>A.18 Afgangsprojekt 2/2</a:t>
            </a:r>
          </a:p>
        </p:txBody>
      </p:sp>
      <p:sp>
        <p:nvSpPr>
          <p:cNvPr id="3" name="Pladsholder til indhold 2"/>
          <p:cNvSpPr>
            <a:spLocks noGrp="1"/>
          </p:cNvSpPr>
          <p:nvPr>
            <p:ph idx="1"/>
          </p:nvPr>
        </p:nvSpPr>
        <p:spPr>
          <a:xfrm>
            <a:off x="838200" y="1409700"/>
            <a:ext cx="10515600" cy="5448300"/>
          </a:xfrm>
        </p:spPr>
        <p:txBody>
          <a:bodyPr>
            <a:normAutofit fontScale="77500" lnSpcReduction="20000"/>
          </a:bodyPr>
          <a:lstStyle/>
          <a:p>
            <a:pPr marL="0" indent="0">
              <a:buNone/>
            </a:pPr>
            <a:r>
              <a:rPr lang="da-DK" dirty="0"/>
              <a:t>Bedømmelse: Eksaminationen er med individuel bedømmelse, og det skal være muligt at foretage en individuel bedømmelse af den enkelte studerendes præstation. Derfor skal det, ved gruppeprojekter, af det skriftlige projekt fremgå, hvilke specifikke dele af projektet, den enkelte studerende har udarbejdet selvstændigt. </a:t>
            </a:r>
          </a:p>
          <a:p>
            <a:pPr marL="0" indent="0">
              <a:buNone/>
            </a:pPr>
            <a:r>
              <a:rPr lang="da-DK" dirty="0"/>
              <a:t>I bedømmelsesgrundlaget indgår det skriftlige afgangsprojekt med 2/3 vægt og den mundtlige præstation med 1/3 vægt. I forbindelse med bedømmelsen af det skriftlige projekt lægges der ud over det faglige indhold også vægt på den studerendes formulerings- og staveevne. </a:t>
            </a:r>
          </a:p>
          <a:p>
            <a:pPr marL="0" indent="0">
              <a:buNone/>
            </a:pPr>
            <a:r>
              <a:rPr lang="da-DK" dirty="0"/>
              <a:t>Der gives en samlet karakter efter 7-trins skalaen. </a:t>
            </a:r>
          </a:p>
          <a:p>
            <a:pPr marL="0" indent="0">
              <a:buNone/>
            </a:pPr>
            <a:r>
              <a:rPr lang="da-DK" dirty="0"/>
              <a:t>Forudsætning: Prøveaflæggelse på afgangsprojektet forudsætter, at alle andre prøver på uddannelsen er bestået. </a:t>
            </a:r>
          </a:p>
          <a:p>
            <a:pPr marL="0" indent="0">
              <a:buNone/>
            </a:pPr>
            <a:r>
              <a:rPr lang="da-DK" dirty="0"/>
              <a:t>Mundtlig prøve: Den mundtlige prøve er individuel og har form af et mundtligt forsvar med udgangspunkt i det skriftlige projekt. Den studerende skal have lejlighed til at præsentere sine hovedbudskaber, herunder projektets perspektivering og sin egen læring. Den mundtlige eksamen har en varighed på i alt 40 minutter, der har følgende omtrentlige fordeling:</a:t>
            </a:r>
          </a:p>
          <a:p>
            <a:pPr marL="0" indent="0">
              <a:buNone/>
            </a:pPr>
            <a:r>
              <a:rPr lang="da-DK" dirty="0"/>
              <a:t>- 1/4 til et mundtligt oplæg - 2/4 til eksaminationssamtale - 1/4 til votering og tilbagemelding til den studerende.</a:t>
            </a:r>
          </a:p>
          <a:p>
            <a:pPr marL="0" indent="0">
              <a:buNone/>
            </a:pPr>
            <a:endParaRPr lang="da-DK" dirty="0"/>
          </a:p>
          <a:p>
            <a:pPr marL="0" indent="0">
              <a:buNone/>
            </a:pPr>
            <a:endParaRPr lang="da-DK" dirty="0"/>
          </a:p>
        </p:txBody>
      </p:sp>
    </p:spTree>
    <p:extLst>
      <p:ext uri="{BB962C8B-B14F-4D97-AF65-F5344CB8AC3E}">
        <p14:creationId xmlns:p14="http://schemas.microsoft.com/office/powerpoint/2010/main" val="3657082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b="1" dirty="0"/>
              <a:t>Rapport &amp; Omfang</a:t>
            </a:r>
          </a:p>
        </p:txBody>
      </p:sp>
      <p:sp>
        <p:nvSpPr>
          <p:cNvPr id="3" name="Pladsholder til indhold 2"/>
          <p:cNvSpPr>
            <a:spLocks noGrp="1"/>
          </p:cNvSpPr>
          <p:nvPr>
            <p:ph idx="1"/>
          </p:nvPr>
        </p:nvSpPr>
        <p:spPr/>
        <p:txBody>
          <a:bodyPr/>
          <a:lstStyle/>
          <a:p>
            <a:pPr marL="0" indent="0">
              <a:buNone/>
            </a:pPr>
            <a:r>
              <a:rPr lang="da-DK" dirty="0"/>
              <a:t>Læg mærke til det der IKKE står noget om:</a:t>
            </a:r>
          </a:p>
          <a:p>
            <a:pPr marL="0" indent="0">
              <a:buNone/>
            </a:pPr>
            <a:endParaRPr lang="da-DK" sz="1200" dirty="0"/>
          </a:p>
          <a:p>
            <a:pPr marL="982663" indent="-406400">
              <a:lnSpc>
                <a:spcPct val="100000"/>
              </a:lnSpc>
              <a:spcBef>
                <a:spcPts val="0"/>
              </a:spcBef>
            </a:pPr>
            <a:r>
              <a:rPr lang="da-DK" dirty="0">
                <a:solidFill>
                  <a:srgbClr val="FF0000"/>
                </a:solidFill>
              </a:rPr>
              <a:t>Problemformulering </a:t>
            </a:r>
          </a:p>
          <a:p>
            <a:pPr marL="982663" indent="-406400">
              <a:lnSpc>
                <a:spcPct val="100000"/>
              </a:lnSpc>
              <a:spcBef>
                <a:spcPts val="0"/>
              </a:spcBef>
            </a:pPr>
            <a:r>
              <a:rPr lang="da-DK" dirty="0">
                <a:solidFill>
                  <a:srgbClr val="FF0000"/>
                </a:solidFill>
              </a:rPr>
              <a:t>Konklusion</a:t>
            </a:r>
          </a:p>
          <a:p>
            <a:pPr marL="982663" indent="-406400">
              <a:lnSpc>
                <a:spcPct val="100000"/>
              </a:lnSpc>
              <a:spcBef>
                <a:spcPts val="0"/>
              </a:spcBef>
            </a:pPr>
            <a:r>
              <a:rPr lang="da-DK" dirty="0">
                <a:solidFill>
                  <a:srgbClr val="FF0000"/>
                </a:solidFill>
              </a:rPr>
              <a:t>Refleksion over arbejdsproces</a:t>
            </a:r>
          </a:p>
          <a:p>
            <a:pPr marL="0" indent="0">
              <a:buNone/>
            </a:pPr>
            <a:endParaRPr lang="da-DK" sz="1200" dirty="0"/>
          </a:p>
          <a:p>
            <a:pPr marL="0" indent="0">
              <a:buNone/>
            </a:pPr>
            <a:r>
              <a:rPr lang="da-DK" dirty="0"/>
              <a:t>Men hvis i gør det vil jeres projekt være </a:t>
            </a:r>
            <a:r>
              <a:rPr lang="da-DK" dirty="0">
                <a:solidFill>
                  <a:srgbClr val="00B050"/>
                </a:solidFill>
              </a:rPr>
              <a:t>nemmere</a:t>
            </a:r>
            <a:r>
              <a:rPr lang="da-DK" dirty="0"/>
              <a:t> at håndtere.</a:t>
            </a:r>
          </a:p>
          <a:p>
            <a:pPr marL="0" indent="0">
              <a:buNone/>
            </a:pPr>
            <a:endParaRPr lang="da-DK" dirty="0"/>
          </a:p>
          <a:p>
            <a:pPr marL="0" indent="0">
              <a:buNone/>
            </a:pPr>
            <a:r>
              <a:rPr lang="da-DK" b="1" dirty="0">
                <a:solidFill>
                  <a:srgbClr val="00B050"/>
                </a:solidFill>
              </a:rPr>
              <a:t>Omfang – ikke over 25 normalsider</a:t>
            </a:r>
          </a:p>
        </p:txBody>
      </p:sp>
    </p:spTree>
    <p:extLst>
      <p:ext uri="{BB962C8B-B14F-4D97-AF65-F5344CB8AC3E}">
        <p14:creationId xmlns:p14="http://schemas.microsoft.com/office/powerpoint/2010/main" val="677367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B0A122-291D-1C66-CECC-B81CF14736F3}"/>
              </a:ext>
            </a:extLst>
          </p:cNvPr>
          <p:cNvSpPr>
            <a:spLocks noGrp="1"/>
          </p:cNvSpPr>
          <p:nvPr>
            <p:ph type="title"/>
          </p:nvPr>
        </p:nvSpPr>
        <p:spPr/>
        <p:txBody>
          <a:bodyPr/>
          <a:lstStyle/>
          <a:p>
            <a:r>
              <a:rPr lang="da-DK" dirty="0"/>
              <a:t>Jeg tænker at vi skal igennem følgende forløb</a:t>
            </a:r>
          </a:p>
        </p:txBody>
      </p:sp>
      <p:sp>
        <p:nvSpPr>
          <p:cNvPr id="3" name="Pladsholder til indhold 2">
            <a:extLst>
              <a:ext uri="{FF2B5EF4-FFF2-40B4-BE49-F238E27FC236}">
                <a16:creationId xmlns:a16="http://schemas.microsoft.com/office/drawing/2014/main" id="{F7DCDE3D-CD1C-A158-932F-BA8794BDF92B}"/>
              </a:ext>
            </a:extLst>
          </p:cNvPr>
          <p:cNvSpPr>
            <a:spLocks noGrp="1"/>
          </p:cNvSpPr>
          <p:nvPr>
            <p:ph sz="half" idx="1"/>
          </p:nvPr>
        </p:nvSpPr>
        <p:spPr/>
        <p:txBody>
          <a:bodyPr>
            <a:normAutofit fontScale="92500" lnSpcReduction="20000"/>
          </a:bodyPr>
          <a:lstStyle/>
          <a:p>
            <a:r>
              <a:rPr lang="da-DK" dirty="0"/>
              <a:t>Problemformulering skrives</a:t>
            </a:r>
          </a:p>
          <a:p>
            <a:r>
              <a:rPr lang="da-DK" dirty="0"/>
              <a:t>Problemformulering uploades senest 16. september</a:t>
            </a:r>
          </a:p>
          <a:p>
            <a:r>
              <a:rPr lang="da-DK" dirty="0"/>
              <a:t>Godkendelse af problemformulering senest 23. september</a:t>
            </a:r>
          </a:p>
          <a:p>
            <a:r>
              <a:rPr lang="da-DK" dirty="0"/>
              <a:t>Udkast til indholdsfortegnelse (disposition) skrives</a:t>
            </a:r>
          </a:p>
          <a:p>
            <a:r>
              <a:rPr lang="da-DK" dirty="0"/>
              <a:t>Udkast til indholdsfortegnelse (disposition) uploades senest 30. september</a:t>
            </a:r>
          </a:p>
          <a:p>
            <a:r>
              <a:rPr lang="da-DK" dirty="0"/>
              <a:t>Fællesmøde 2 den 3. oktober</a:t>
            </a:r>
          </a:p>
        </p:txBody>
      </p:sp>
      <p:sp>
        <p:nvSpPr>
          <p:cNvPr id="4" name="Pladsholder til indhold 3">
            <a:extLst>
              <a:ext uri="{FF2B5EF4-FFF2-40B4-BE49-F238E27FC236}">
                <a16:creationId xmlns:a16="http://schemas.microsoft.com/office/drawing/2014/main" id="{4347D22A-65A9-F25C-E346-C4B5DB930727}"/>
              </a:ext>
            </a:extLst>
          </p:cNvPr>
          <p:cNvSpPr>
            <a:spLocks noGrp="1"/>
          </p:cNvSpPr>
          <p:nvPr>
            <p:ph sz="half" idx="2"/>
          </p:nvPr>
        </p:nvSpPr>
        <p:spPr/>
        <p:txBody>
          <a:bodyPr>
            <a:normAutofit fontScale="92500" lnSpcReduction="20000"/>
          </a:bodyPr>
          <a:lstStyle/>
          <a:p>
            <a:r>
              <a:rPr lang="da-DK" dirty="0"/>
              <a:t>Udkast til tidsplan for rapportskrivningen uploades senest 7. oktober</a:t>
            </a:r>
          </a:p>
          <a:p>
            <a:r>
              <a:rPr lang="da-DK" dirty="0"/>
              <a:t>Fællesmøde 3 den 7. november</a:t>
            </a:r>
          </a:p>
          <a:p>
            <a:r>
              <a:rPr lang="da-DK" dirty="0"/>
              <a:t>Upload/aflevering af færdig rapport i </a:t>
            </a:r>
            <a:r>
              <a:rPr lang="da-DK" dirty="0" err="1"/>
              <a:t>Wiseflow</a:t>
            </a:r>
            <a:r>
              <a:rPr lang="da-DK" dirty="0"/>
              <a:t> senest mandag 12. december før kl. 12:00</a:t>
            </a:r>
          </a:p>
          <a:p>
            <a:r>
              <a:rPr lang="da-DK" dirty="0"/>
              <a:t>Eksamen mandag den 16. januar</a:t>
            </a:r>
          </a:p>
          <a:p>
            <a:endParaRPr lang="da-DK" dirty="0"/>
          </a:p>
          <a:p>
            <a:endParaRPr lang="da-DK" dirty="0"/>
          </a:p>
          <a:p>
            <a:r>
              <a:rPr lang="da-DK" dirty="0"/>
              <a:t>Individuel vejledning – aftales individuelt </a:t>
            </a:r>
            <a:r>
              <a:rPr lang="da-DK" dirty="0">
                <a:sym typeface="Wingdings" panose="05000000000000000000" pitchFamily="2" charset="2"/>
              </a:rPr>
              <a:t></a:t>
            </a:r>
            <a:endParaRPr lang="da-DK" dirty="0"/>
          </a:p>
        </p:txBody>
      </p:sp>
    </p:spTree>
    <p:extLst>
      <p:ext uri="{BB962C8B-B14F-4D97-AF65-F5344CB8AC3E}">
        <p14:creationId xmlns:p14="http://schemas.microsoft.com/office/powerpoint/2010/main" val="2680737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5B4F03-22D0-740A-B619-73003CDFE4CD}"/>
              </a:ext>
            </a:extLst>
          </p:cNvPr>
          <p:cNvSpPr>
            <a:spLocks noGrp="1"/>
          </p:cNvSpPr>
          <p:nvPr>
            <p:ph type="title"/>
          </p:nvPr>
        </p:nvSpPr>
        <p:spPr/>
        <p:txBody>
          <a:bodyPr/>
          <a:lstStyle/>
          <a:p>
            <a:endParaRPr lang="da-DK"/>
          </a:p>
        </p:txBody>
      </p:sp>
      <p:sp>
        <p:nvSpPr>
          <p:cNvPr id="3" name="Pladsholder til indhold 2">
            <a:extLst>
              <a:ext uri="{FF2B5EF4-FFF2-40B4-BE49-F238E27FC236}">
                <a16:creationId xmlns:a16="http://schemas.microsoft.com/office/drawing/2014/main" id="{F23CD1EF-6E09-4E35-0A2E-25B181459969}"/>
              </a:ext>
            </a:extLst>
          </p:cNvPr>
          <p:cNvSpPr>
            <a:spLocks noGrp="1"/>
          </p:cNvSpPr>
          <p:nvPr>
            <p:ph idx="1"/>
          </p:nvPr>
        </p:nvSpPr>
        <p:spPr/>
        <p:txBody>
          <a:bodyPr/>
          <a:lstStyle/>
          <a:p>
            <a:endParaRPr lang="da-DK"/>
          </a:p>
        </p:txBody>
      </p:sp>
      <p:pic>
        <p:nvPicPr>
          <p:cNvPr id="1026" name="Picture 2" descr="10 situationer hvor du skal trykke på pause-knappen i dit liv">
            <a:extLst>
              <a:ext uri="{FF2B5EF4-FFF2-40B4-BE49-F238E27FC236}">
                <a16:creationId xmlns:a16="http://schemas.microsoft.com/office/drawing/2014/main" id="{E1BB19A2-4466-432C-A43C-18471D5806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118" y="365126"/>
            <a:ext cx="11139681" cy="5598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271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b="1" dirty="0"/>
              <a:t>Problem og problemstilling, eksempler I</a:t>
            </a:r>
          </a:p>
        </p:txBody>
      </p:sp>
      <p:sp>
        <p:nvSpPr>
          <p:cNvPr id="3" name="Pladsholder til indhold 2"/>
          <p:cNvSpPr>
            <a:spLocks noGrp="1"/>
          </p:cNvSpPr>
          <p:nvPr>
            <p:ph sz="half" idx="1"/>
          </p:nvPr>
        </p:nvSpPr>
        <p:spPr/>
        <p:txBody>
          <a:bodyPr/>
          <a:lstStyle/>
          <a:p>
            <a:pPr marL="0" indent="0">
              <a:buNone/>
            </a:pPr>
            <a:r>
              <a:rPr lang="da-DK" dirty="0"/>
              <a:t>Et </a:t>
            </a:r>
            <a:r>
              <a:rPr lang="da-DK" b="1" dirty="0"/>
              <a:t>problem</a:t>
            </a:r>
            <a:r>
              <a:rPr lang="da-DK" dirty="0"/>
              <a:t> er en </a:t>
            </a:r>
            <a:r>
              <a:rPr lang="da-DK" i="1" dirty="0"/>
              <a:t>opgave</a:t>
            </a:r>
            <a:r>
              <a:rPr lang="da-DK" dirty="0"/>
              <a:t> eller et </a:t>
            </a:r>
            <a:r>
              <a:rPr lang="da-DK" i="1" dirty="0"/>
              <a:t>spørgsmål</a:t>
            </a:r>
            <a:r>
              <a:rPr lang="da-DK" dirty="0"/>
              <a:t>, som ikke er besvaret umiddelbart. Når opgaven er klaret eller når svaret kendes, er problemet løst. </a:t>
            </a:r>
            <a:r>
              <a:rPr lang="da-DK" u="sng" dirty="0"/>
              <a:t>Et problem kan derfor defineres som spændingen mellem en faktisk tilstand og en ønsket tilstand</a:t>
            </a:r>
            <a:r>
              <a:rPr lang="da-DK" dirty="0"/>
              <a:t> og kan berøre alle områder af menneskelig virksomhed. </a:t>
            </a:r>
            <a:r>
              <a:rPr lang="da-DK" u="sng" dirty="0">
                <a:hlinkClick r:id="rId2"/>
              </a:rPr>
              <a:t>Wikipedia</a:t>
            </a:r>
            <a:r>
              <a:rPr lang="da-DK" dirty="0"/>
              <a:t> </a:t>
            </a:r>
          </a:p>
          <a:p>
            <a:pPr marL="0" indent="0">
              <a:buNone/>
            </a:pPr>
            <a:endParaRPr lang="da-DK" dirty="0"/>
          </a:p>
        </p:txBody>
      </p:sp>
      <p:sp>
        <p:nvSpPr>
          <p:cNvPr id="4" name="Pladsholder til indhold 3"/>
          <p:cNvSpPr>
            <a:spLocks noGrp="1"/>
          </p:cNvSpPr>
          <p:nvPr>
            <p:ph sz="half" idx="2"/>
          </p:nvPr>
        </p:nvSpPr>
        <p:spPr/>
        <p:txBody>
          <a:bodyPr/>
          <a:lstStyle/>
          <a:p>
            <a:pPr marL="0" indent="0">
              <a:buNone/>
            </a:pPr>
            <a:r>
              <a:rPr lang="da-DK" dirty="0"/>
              <a:t>Problemstilling. Eksempel 1: </a:t>
            </a:r>
            <a:r>
              <a:rPr lang="da-DK" b="1" dirty="0"/>
              <a:t>Overordnet emne:</a:t>
            </a:r>
            <a:r>
              <a:rPr lang="da-DK" dirty="0"/>
              <a:t> Forandring og konsekvens &gt; </a:t>
            </a:r>
            <a:r>
              <a:rPr lang="da-DK" b="1" dirty="0"/>
              <a:t>Delemne:</a:t>
            </a:r>
            <a:r>
              <a:rPr lang="da-DK" dirty="0"/>
              <a:t> Magtbalancen mellem Rusland og USA &gt; </a:t>
            </a:r>
            <a:r>
              <a:rPr lang="da-DK" b="1" dirty="0"/>
              <a:t>Problemstilling: </a:t>
            </a:r>
            <a:r>
              <a:rPr lang="da-DK" dirty="0"/>
              <a:t>Hvilken rolle spiller Arktis i magtbalancen mellem Rusland og USA, og hvordan kan Danmark være med til at forhindre en ny kold krig?</a:t>
            </a:r>
          </a:p>
        </p:txBody>
      </p:sp>
    </p:spTree>
    <p:extLst>
      <p:ext uri="{BB962C8B-B14F-4D97-AF65-F5344CB8AC3E}">
        <p14:creationId xmlns:p14="http://schemas.microsoft.com/office/powerpoint/2010/main" val="562080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b="1" dirty="0"/>
              <a:t>Problem og problemstilling, eksempler II</a:t>
            </a:r>
            <a:endParaRPr lang="da-DK" dirty="0"/>
          </a:p>
        </p:txBody>
      </p:sp>
      <p:sp>
        <p:nvSpPr>
          <p:cNvPr id="3" name="Pladsholder til indhold 2"/>
          <p:cNvSpPr>
            <a:spLocks noGrp="1"/>
          </p:cNvSpPr>
          <p:nvPr>
            <p:ph sz="half" idx="1"/>
          </p:nvPr>
        </p:nvSpPr>
        <p:spPr/>
        <p:txBody>
          <a:bodyPr>
            <a:normAutofit fontScale="85000" lnSpcReduction="20000"/>
          </a:bodyPr>
          <a:lstStyle/>
          <a:p>
            <a:pPr marL="0" indent="0">
              <a:buNone/>
            </a:pPr>
            <a:r>
              <a:rPr lang="da-DK" dirty="0"/>
              <a:t>Eksempel 2: </a:t>
            </a:r>
            <a:r>
              <a:rPr lang="da-DK" b="1" dirty="0"/>
              <a:t>Overordnet emne: </a:t>
            </a:r>
            <a:r>
              <a:rPr lang="da-DK" dirty="0"/>
              <a:t>Forandring og konsekvens &gt; </a:t>
            </a:r>
            <a:r>
              <a:rPr lang="da-DK" b="1" dirty="0"/>
              <a:t>Delemne: </a:t>
            </a:r>
            <a:r>
              <a:rPr lang="da-DK" dirty="0"/>
              <a:t>Mediernes påvirkning &gt; </a:t>
            </a:r>
            <a:r>
              <a:rPr lang="da-DK" b="1" dirty="0"/>
              <a:t>Problemstilling:</a:t>
            </a:r>
            <a:r>
              <a:rPr lang="da-DK" dirty="0"/>
              <a:t> Vi interesserer os for medier, fordi det er så stor en del af vores hverdag. Tidligere var der flest objektive aviser, men i dag påvirkes vi af medier, hvor alle kan komme til orde. Vi vil gerne undersøge, hvor meget og hvordan massemedierne påvirker os. For eksempel hvordan vi påvirkes af </a:t>
            </a:r>
            <a:r>
              <a:rPr lang="da-DK" dirty="0" err="1"/>
              <a:t>influencere</a:t>
            </a:r>
            <a:r>
              <a:rPr lang="da-DK" dirty="0"/>
              <a:t> på de sociale medier, og hvordan manipulerede billeder og historie er med til at skabe en verden, som muligvis ikke er ”sand”.</a:t>
            </a:r>
          </a:p>
        </p:txBody>
      </p:sp>
      <p:sp>
        <p:nvSpPr>
          <p:cNvPr id="4" name="Pladsholder til indhold 3"/>
          <p:cNvSpPr>
            <a:spLocks noGrp="1"/>
          </p:cNvSpPr>
          <p:nvPr>
            <p:ph sz="half" idx="2"/>
          </p:nvPr>
        </p:nvSpPr>
        <p:spPr/>
        <p:txBody>
          <a:bodyPr>
            <a:normAutofit fontScale="85000" lnSpcReduction="20000"/>
          </a:bodyPr>
          <a:lstStyle/>
          <a:p>
            <a:pPr marL="0" indent="0">
              <a:buNone/>
            </a:pPr>
            <a:r>
              <a:rPr lang="da-DK" dirty="0"/>
              <a:t>Eksempel 3: </a:t>
            </a:r>
            <a:r>
              <a:rPr lang="da-DK" b="1" dirty="0"/>
              <a:t>Overordnet emne:</a:t>
            </a:r>
            <a:r>
              <a:rPr lang="da-DK" dirty="0"/>
              <a:t> FN´s verdensmål &gt; </a:t>
            </a:r>
            <a:r>
              <a:rPr lang="da-DK" b="1" dirty="0"/>
              <a:t>Delemne:</a:t>
            </a:r>
            <a:r>
              <a:rPr lang="da-DK" dirty="0"/>
              <a:t> Mål 11. Bæredygtige byer og lokalsamfund &gt; </a:t>
            </a:r>
            <a:r>
              <a:rPr lang="da-DK" b="1" dirty="0"/>
              <a:t>Problemstilling: </a:t>
            </a:r>
            <a:r>
              <a:rPr lang="da-DK" dirty="0"/>
              <a:t>Når der bygges nye boliger og byområder kan det være en udfordring at balancere forskellige elementer af bæredygtighed, herunder sociale, økonomiske og miljømæssige hensyn. Hvad vil det sige at bygge bæredygtigt? Hvilke forhindringer er der i forhold til at gøre det? Hvordan kan vi i Danmark sørge for, at vores boliger er tilstrækkeligt billige, sunde og sikre, således at fremtidige generationer kan leve i bæredygtige byer og lokalsamfund?</a:t>
            </a:r>
          </a:p>
        </p:txBody>
      </p:sp>
    </p:spTree>
    <p:extLst>
      <p:ext uri="{BB962C8B-B14F-4D97-AF65-F5344CB8AC3E}">
        <p14:creationId xmlns:p14="http://schemas.microsoft.com/office/powerpoint/2010/main" val="2131436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b="1" dirty="0"/>
              <a:t>Problem og problemstilling, eksempler III</a:t>
            </a:r>
            <a:endParaRPr lang="da-DK" dirty="0"/>
          </a:p>
        </p:txBody>
      </p:sp>
      <p:sp>
        <p:nvSpPr>
          <p:cNvPr id="3" name="Pladsholder til indhold 2"/>
          <p:cNvSpPr>
            <a:spLocks noGrp="1"/>
          </p:cNvSpPr>
          <p:nvPr>
            <p:ph sz="half" idx="1"/>
          </p:nvPr>
        </p:nvSpPr>
        <p:spPr/>
        <p:txBody>
          <a:bodyPr>
            <a:normAutofit fontScale="92500" lnSpcReduction="20000"/>
          </a:bodyPr>
          <a:lstStyle/>
          <a:p>
            <a:pPr marL="0" indent="0">
              <a:buNone/>
            </a:pPr>
            <a:r>
              <a:rPr lang="da-DK" dirty="0"/>
              <a:t>Man kan se af foregående slides at indenfor et overordnet emne kan der defineres flere forskellige delemner, og der kan tilsvarende defineres flere forskellige problemstillinger. Hvis jeg så skulle give et bud i forhold til jeres projektbeskrivelser, så kunne det overordnede emne måske være noget med ineffektivitet, et delemne kunne være forbedrede processer, og en problemstilling kunne fx være Hvordan kan man hjælpe organisationen til mere effektive fremgangsmåder? – som I så tænker at løse (delvist </a:t>
            </a:r>
            <a:r>
              <a:rPr lang="da-DK" dirty="0">
                <a:sym typeface="Wingdings" panose="05000000000000000000" pitchFamily="2" charset="2"/>
              </a:rPr>
              <a:t></a:t>
            </a:r>
            <a:r>
              <a:rPr lang="da-DK" dirty="0"/>
              <a:t>) på forskellig vis.</a:t>
            </a:r>
          </a:p>
          <a:p>
            <a:pPr marL="0" indent="0">
              <a:buNone/>
            </a:pPr>
            <a:endParaRPr lang="da-DK"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914522"/>
            <a:ext cx="5749698" cy="4106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3695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A75D43-2AD9-7E63-C7A0-1535A3F9F333}"/>
              </a:ext>
            </a:extLst>
          </p:cNvPr>
          <p:cNvSpPr>
            <a:spLocks noGrp="1"/>
          </p:cNvSpPr>
          <p:nvPr>
            <p:ph type="title"/>
          </p:nvPr>
        </p:nvSpPr>
        <p:spPr/>
        <p:txBody>
          <a:bodyPr/>
          <a:lstStyle/>
          <a:p>
            <a:r>
              <a:rPr lang="da-DK" b="1" dirty="0"/>
              <a:t>Opgave</a:t>
            </a:r>
          </a:p>
        </p:txBody>
      </p:sp>
      <p:sp>
        <p:nvSpPr>
          <p:cNvPr id="3" name="Pladsholder til indhold 2">
            <a:extLst>
              <a:ext uri="{FF2B5EF4-FFF2-40B4-BE49-F238E27FC236}">
                <a16:creationId xmlns:a16="http://schemas.microsoft.com/office/drawing/2014/main" id="{66EE7A9D-6A47-AC08-D36C-A71B87315EBF}"/>
              </a:ext>
            </a:extLst>
          </p:cNvPr>
          <p:cNvSpPr>
            <a:spLocks noGrp="1"/>
          </p:cNvSpPr>
          <p:nvPr>
            <p:ph sz="half" idx="1"/>
          </p:nvPr>
        </p:nvSpPr>
        <p:spPr/>
        <p:txBody>
          <a:bodyPr/>
          <a:lstStyle/>
          <a:p>
            <a:pPr marL="0" indent="0">
              <a:buNone/>
            </a:pPr>
            <a:r>
              <a:rPr lang="da-DK" dirty="0"/>
              <a:t>Prøv at lave et udkast til en problemformulering, som beskriver det emne, som du gerne vil behandle i din rapport.</a:t>
            </a:r>
          </a:p>
          <a:p>
            <a:endParaRPr lang="da-DK" dirty="0"/>
          </a:p>
        </p:txBody>
      </p:sp>
      <p:pic>
        <p:nvPicPr>
          <p:cNvPr id="2050" name="Picture 2" descr="Den gode opgave kræver planlægning - Den gode opgave">
            <a:extLst>
              <a:ext uri="{FF2B5EF4-FFF2-40B4-BE49-F238E27FC236}">
                <a16:creationId xmlns:a16="http://schemas.microsoft.com/office/drawing/2014/main" id="{1EB25D11-9182-A7D0-F2AA-F1CBB125C60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2" y="1825625"/>
            <a:ext cx="519580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02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b="1" dirty="0"/>
              <a:t>Kære afgangsprojektstuderende</a:t>
            </a:r>
          </a:p>
        </p:txBody>
      </p:sp>
      <p:sp>
        <p:nvSpPr>
          <p:cNvPr id="3" name="Pladsholder til indhold 2"/>
          <p:cNvSpPr>
            <a:spLocks noGrp="1"/>
          </p:cNvSpPr>
          <p:nvPr>
            <p:ph idx="1"/>
          </p:nvPr>
        </p:nvSpPr>
        <p:spPr>
          <a:xfrm>
            <a:off x="838200" y="1422400"/>
            <a:ext cx="10515600" cy="5070475"/>
          </a:xfrm>
        </p:spPr>
        <p:txBody>
          <a:bodyPr>
            <a:normAutofit fontScale="92500" lnSpcReduction="20000"/>
          </a:bodyPr>
          <a:lstStyle/>
          <a:p>
            <a:pPr marL="0" indent="0">
              <a:lnSpc>
                <a:spcPct val="107000"/>
              </a:lnSpc>
              <a:spcAft>
                <a:spcPts val="800"/>
              </a:spcAft>
              <a:buNone/>
            </a:pPr>
            <a:r>
              <a:rPr lang="da-DK"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Velkommen til finalen på din uddannelse, "Afgangsprojekt i informationsteknologi", som starter mandag den 5. september 2022 kl. 9.00 på Nørgaardsvej, Lyngby. Det lokale, som vi mødes i, skulle meget gerne fremgå af skærmen i vestibulen, lige ved receptionen.</a:t>
            </a: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da-DK"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Fokus er på at få skrevet et afgangsprojekt, dvs. en rapport, som præsenterer jeres erhvervede viden fra de obligatoriske kurser, samt valgfag, som I har fulgt - der vil således ikke være teorigennemgang fra jeres tidligere fag</a:t>
            </a: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da-DK"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Dette forløb er over tre mødegange, hvor vi har fokus på følgende:</a:t>
            </a: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da-DK"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I vil blive præsenteret for viden og modeller om at skrive et afgangsprojekt</a:t>
            </a:r>
            <a:endParaRPr lang="da-DK" sz="1800" dirty="0">
              <a:solidFill>
                <a:srgbClr val="212529"/>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da-DK"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I vil få mulighed for sparring og feedback fra jeres medstuderende og fra mig</a:t>
            </a:r>
            <a:endParaRPr lang="da-DK" sz="1800" dirty="0">
              <a:solidFill>
                <a:srgbClr val="212529"/>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da-DK"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I vil få mulighed for at producere afsnit til jeres afgangsprojekt</a:t>
            </a:r>
            <a:endParaRPr lang="da-DK" sz="1800" dirty="0">
              <a:solidFill>
                <a:srgbClr val="212529"/>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da-DK"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I vil få mulighed for at forberede jer til eksamen</a:t>
            </a:r>
            <a:endParaRPr lang="da-DK" sz="1800" dirty="0">
              <a:solidFill>
                <a:srgbClr val="212529"/>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da-DK" sz="1800" dirty="0">
                <a:solidFill>
                  <a:srgbClr val="212529"/>
                </a:solidFill>
                <a:effectLst/>
                <a:latin typeface="Segoe UI" panose="020B0502040204020203" pitchFamily="34" charset="0"/>
                <a:ea typeface="Times New Roman" panose="02020603050405020304" pitchFamily="18" charset="0"/>
                <a:cs typeface="Times New Roman" panose="02020603050405020304" pitchFamily="18" charset="0"/>
              </a:rPr>
              <a:t>Jeg glæder mig til at se jer den 5. september</a:t>
            </a:r>
          </a:p>
          <a:p>
            <a:pPr marL="0" indent="0">
              <a:lnSpc>
                <a:spcPct val="107000"/>
              </a:lnSpc>
              <a:spcAft>
                <a:spcPts val="800"/>
              </a:spcAft>
              <a:buNone/>
            </a:pPr>
            <a:r>
              <a:rPr lang="da-DK" sz="1800" dirty="0">
                <a:solidFill>
                  <a:srgbClr val="212529"/>
                </a:solidFill>
                <a:latin typeface="Segoe UI" panose="020B0502040204020203" pitchFamily="34" charset="0"/>
                <a:ea typeface="Calibri" panose="020F0502020204030204" pitchFamily="34" charset="0"/>
                <a:cs typeface="Times New Roman" panose="02020603050405020304" pitchFamily="18" charset="0"/>
              </a:rPr>
              <a:t>Mvh Claus</a:t>
            </a: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55860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dsholder til indhold 2"/>
          <p:cNvSpPr>
            <a:spLocks noGrp="1"/>
          </p:cNvSpPr>
          <p:nvPr>
            <p:ph idx="1"/>
          </p:nvPr>
        </p:nvSpPr>
        <p:spPr/>
        <p:txBody>
          <a:bodyPr/>
          <a:lstStyle/>
          <a:p>
            <a:pPr marL="0" indent="0">
              <a:buNone/>
            </a:pPr>
            <a:r>
              <a:rPr lang="da-DK" b="1" dirty="0"/>
              <a:t>Metode og projektskrivning</a:t>
            </a:r>
            <a:endParaRPr lang="da-DK" dirty="0"/>
          </a:p>
          <a:p>
            <a:pPr marL="0" indent="0">
              <a:buNone/>
            </a:pPr>
            <a:r>
              <a:rPr lang="da-DK" dirty="0"/>
              <a:t>Af Thomas Harboe</a:t>
            </a:r>
          </a:p>
          <a:p>
            <a:pPr marL="0" indent="0">
              <a:buNone/>
            </a:pPr>
            <a:r>
              <a:rPr lang="da-DK" dirty="0"/>
              <a:t>ISBN: 9788759332023</a:t>
            </a:r>
          </a:p>
          <a:p>
            <a:pPr marL="0" indent="0">
              <a:buNone/>
            </a:pPr>
            <a:r>
              <a:rPr lang="da-DK" dirty="0"/>
              <a:t>Pris: 233,-</a:t>
            </a:r>
          </a:p>
          <a:p>
            <a:pPr marL="0" indent="0">
              <a:buNone/>
            </a:pPr>
            <a:endParaRPr lang="da-DK" dirty="0"/>
          </a:p>
        </p:txBody>
      </p:sp>
      <p:pic>
        <p:nvPicPr>
          <p:cNvPr id="1026" name="Picture 2" descr="Billedresultat for 97887593320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3260" y="962197"/>
            <a:ext cx="4286250" cy="5200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529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b="1" dirty="0"/>
              <a:t>Kent Beck abstract</a:t>
            </a:r>
          </a:p>
        </p:txBody>
      </p:sp>
      <p:sp>
        <p:nvSpPr>
          <p:cNvPr id="3" name="Pladsholder til indhold 2"/>
          <p:cNvSpPr>
            <a:spLocks noGrp="1"/>
          </p:cNvSpPr>
          <p:nvPr>
            <p:ph idx="1"/>
          </p:nvPr>
        </p:nvSpPr>
        <p:spPr/>
        <p:txBody>
          <a:bodyPr>
            <a:normAutofit fontScale="77500" lnSpcReduction="20000"/>
          </a:bodyPr>
          <a:lstStyle/>
          <a:p>
            <a:pPr marL="0" indent="0">
              <a:buNone/>
            </a:pPr>
            <a:r>
              <a:rPr lang="da-DK" dirty="0">
                <a:hlinkClick r:id="rId3"/>
              </a:rPr>
              <a:t>https://plg.uwaterloo.ca/~migod/research/beckOOPSLA.html</a:t>
            </a:r>
            <a:endParaRPr lang="da-DK" dirty="0"/>
          </a:p>
          <a:p>
            <a:pPr marL="0" indent="0">
              <a:buNone/>
            </a:pPr>
            <a:r>
              <a:rPr lang="da-DK" dirty="0"/>
              <a:t>I </a:t>
            </a:r>
            <a:r>
              <a:rPr lang="da-DK" dirty="0" err="1"/>
              <a:t>try</a:t>
            </a:r>
            <a:r>
              <a:rPr lang="da-DK" dirty="0"/>
              <a:t> to have </a:t>
            </a:r>
            <a:r>
              <a:rPr lang="da-DK" dirty="0" err="1"/>
              <a:t>four</a:t>
            </a:r>
            <a:r>
              <a:rPr lang="da-DK" dirty="0"/>
              <a:t> </a:t>
            </a:r>
            <a:r>
              <a:rPr lang="da-DK" dirty="0" err="1"/>
              <a:t>sentences</a:t>
            </a:r>
            <a:r>
              <a:rPr lang="da-DK" dirty="0"/>
              <a:t> in </a:t>
            </a:r>
            <a:r>
              <a:rPr lang="da-DK" dirty="0" err="1"/>
              <a:t>my</a:t>
            </a:r>
            <a:r>
              <a:rPr lang="da-DK" dirty="0"/>
              <a:t> abstract</a:t>
            </a:r>
          </a:p>
          <a:p>
            <a:r>
              <a:rPr lang="da-DK" dirty="0"/>
              <a:t>The </a:t>
            </a:r>
            <a:r>
              <a:rPr lang="da-DK" dirty="0" err="1"/>
              <a:t>first</a:t>
            </a:r>
            <a:r>
              <a:rPr lang="da-DK" dirty="0"/>
              <a:t> </a:t>
            </a:r>
            <a:r>
              <a:rPr lang="da-DK" dirty="0" err="1"/>
              <a:t>states</a:t>
            </a:r>
            <a:r>
              <a:rPr lang="da-DK" dirty="0"/>
              <a:t> the problem</a:t>
            </a:r>
          </a:p>
          <a:p>
            <a:r>
              <a:rPr lang="da-DK" dirty="0"/>
              <a:t>The </a:t>
            </a:r>
            <a:r>
              <a:rPr lang="da-DK" dirty="0" err="1"/>
              <a:t>second</a:t>
            </a:r>
            <a:r>
              <a:rPr lang="da-DK" dirty="0"/>
              <a:t> </a:t>
            </a:r>
            <a:r>
              <a:rPr lang="da-DK" dirty="0" err="1"/>
              <a:t>states</a:t>
            </a:r>
            <a:r>
              <a:rPr lang="da-DK" dirty="0"/>
              <a:t> </a:t>
            </a:r>
            <a:r>
              <a:rPr lang="da-DK" dirty="0" err="1"/>
              <a:t>why</a:t>
            </a:r>
            <a:r>
              <a:rPr lang="da-DK" dirty="0"/>
              <a:t> the problem is a problem</a:t>
            </a:r>
          </a:p>
          <a:p>
            <a:r>
              <a:rPr lang="da-DK" dirty="0"/>
              <a:t>The </a:t>
            </a:r>
            <a:r>
              <a:rPr lang="da-DK" dirty="0" err="1"/>
              <a:t>third</a:t>
            </a:r>
            <a:r>
              <a:rPr lang="da-DK" dirty="0"/>
              <a:t> is </a:t>
            </a:r>
            <a:r>
              <a:rPr lang="da-DK" dirty="0" err="1"/>
              <a:t>my</a:t>
            </a:r>
            <a:r>
              <a:rPr lang="da-DK" dirty="0"/>
              <a:t> </a:t>
            </a:r>
            <a:r>
              <a:rPr lang="da-DK" dirty="0" err="1"/>
              <a:t>startling</a:t>
            </a:r>
            <a:r>
              <a:rPr lang="da-DK" dirty="0"/>
              <a:t> </a:t>
            </a:r>
            <a:r>
              <a:rPr lang="da-DK" dirty="0" err="1"/>
              <a:t>sentence</a:t>
            </a:r>
            <a:endParaRPr lang="da-DK" dirty="0"/>
          </a:p>
          <a:p>
            <a:r>
              <a:rPr lang="da-DK" dirty="0"/>
              <a:t>The </a:t>
            </a:r>
            <a:r>
              <a:rPr lang="da-DK" dirty="0" err="1"/>
              <a:t>fourth</a:t>
            </a:r>
            <a:r>
              <a:rPr lang="da-DK" dirty="0"/>
              <a:t> </a:t>
            </a:r>
            <a:r>
              <a:rPr lang="da-DK" dirty="0" err="1"/>
              <a:t>states</a:t>
            </a:r>
            <a:r>
              <a:rPr lang="da-DK" dirty="0"/>
              <a:t> the </a:t>
            </a:r>
            <a:r>
              <a:rPr lang="da-DK" dirty="0" err="1"/>
              <a:t>implication</a:t>
            </a:r>
            <a:r>
              <a:rPr lang="da-DK" dirty="0"/>
              <a:t> of </a:t>
            </a:r>
            <a:r>
              <a:rPr lang="da-DK" dirty="0" err="1"/>
              <a:t>my</a:t>
            </a:r>
            <a:r>
              <a:rPr lang="da-DK" dirty="0"/>
              <a:t> </a:t>
            </a:r>
            <a:r>
              <a:rPr lang="da-DK" dirty="0" err="1"/>
              <a:t>startling</a:t>
            </a:r>
            <a:r>
              <a:rPr lang="da-DK" dirty="0"/>
              <a:t> </a:t>
            </a:r>
            <a:r>
              <a:rPr lang="da-DK" dirty="0" err="1"/>
              <a:t>sentence</a:t>
            </a:r>
            <a:endParaRPr lang="da-DK" dirty="0"/>
          </a:p>
          <a:p>
            <a:pPr marL="0" indent="0">
              <a:buNone/>
            </a:pPr>
            <a:endParaRPr lang="da-DK" dirty="0"/>
          </a:p>
          <a:p>
            <a:pPr marL="0" indent="0">
              <a:buNone/>
            </a:pPr>
            <a:r>
              <a:rPr lang="da-DK" dirty="0"/>
              <a:t>Or, </a:t>
            </a:r>
            <a:r>
              <a:rPr lang="da-DK" dirty="0" err="1"/>
              <a:t>phrased</a:t>
            </a:r>
            <a:r>
              <a:rPr lang="da-DK" dirty="0"/>
              <a:t> </a:t>
            </a:r>
            <a:r>
              <a:rPr lang="da-DK" dirty="0" err="1"/>
              <a:t>differently</a:t>
            </a:r>
            <a:r>
              <a:rPr lang="da-DK" dirty="0"/>
              <a:t>: (</a:t>
            </a:r>
            <a:r>
              <a:rPr lang="da-DK" dirty="0">
                <a:hlinkClick r:id="rId4"/>
              </a:rPr>
              <a:t>https://lemire.me/blog/rules-to-write-a-good-research-paper/</a:t>
            </a:r>
            <a:r>
              <a:rPr lang="da-DK" dirty="0"/>
              <a:t>)</a:t>
            </a:r>
          </a:p>
          <a:p>
            <a:r>
              <a:rPr lang="da-DK" dirty="0" err="1"/>
              <a:t>state</a:t>
            </a:r>
            <a:r>
              <a:rPr lang="da-DK" dirty="0"/>
              <a:t> the problem</a:t>
            </a:r>
          </a:p>
          <a:p>
            <a:r>
              <a:rPr lang="da-DK" dirty="0" err="1"/>
              <a:t>say</a:t>
            </a:r>
            <a:r>
              <a:rPr lang="da-DK" dirty="0"/>
              <a:t> </a:t>
            </a:r>
            <a:r>
              <a:rPr lang="da-DK" dirty="0" err="1"/>
              <a:t>why</a:t>
            </a:r>
            <a:r>
              <a:rPr lang="da-DK" dirty="0"/>
              <a:t> it is </a:t>
            </a:r>
            <a:r>
              <a:rPr lang="da-DK" dirty="0" err="1"/>
              <a:t>interesting</a:t>
            </a:r>
            <a:endParaRPr lang="da-DK" dirty="0"/>
          </a:p>
          <a:p>
            <a:r>
              <a:rPr lang="da-DK" dirty="0" err="1"/>
              <a:t>say</a:t>
            </a:r>
            <a:r>
              <a:rPr lang="da-DK" dirty="0"/>
              <a:t> </a:t>
            </a:r>
            <a:r>
              <a:rPr lang="da-DK" dirty="0" err="1"/>
              <a:t>what</a:t>
            </a:r>
            <a:r>
              <a:rPr lang="da-DK" dirty="0"/>
              <a:t> </a:t>
            </a:r>
            <a:r>
              <a:rPr lang="da-DK" dirty="0" err="1"/>
              <a:t>your</a:t>
            </a:r>
            <a:r>
              <a:rPr lang="da-DK" dirty="0"/>
              <a:t> solution </a:t>
            </a:r>
            <a:r>
              <a:rPr lang="da-DK" dirty="0" err="1"/>
              <a:t>achieves</a:t>
            </a:r>
            <a:endParaRPr lang="da-DK" dirty="0"/>
          </a:p>
          <a:p>
            <a:r>
              <a:rPr lang="da-DK" dirty="0" err="1"/>
              <a:t>say</a:t>
            </a:r>
            <a:r>
              <a:rPr lang="da-DK" dirty="0"/>
              <a:t> </a:t>
            </a:r>
            <a:r>
              <a:rPr lang="da-DK" dirty="0" err="1"/>
              <a:t>what</a:t>
            </a:r>
            <a:r>
              <a:rPr lang="da-DK" dirty="0"/>
              <a:t> </a:t>
            </a:r>
            <a:r>
              <a:rPr lang="da-DK" dirty="0" err="1"/>
              <a:t>follows</a:t>
            </a:r>
            <a:r>
              <a:rPr lang="da-DK" dirty="0"/>
              <a:t> from </a:t>
            </a:r>
            <a:r>
              <a:rPr lang="da-DK" dirty="0" err="1"/>
              <a:t>your</a:t>
            </a:r>
            <a:r>
              <a:rPr lang="da-DK" dirty="0"/>
              <a:t> solution</a:t>
            </a:r>
          </a:p>
        </p:txBody>
      </p:sp>
    </p:spTree>
    <p:extLst>
      <p:ext uri="{BB962C8B-B14F-4D97-AF65-F5344CB8AC3E}">
        <p14:creationId xmlns:p14="http://schemas.microsoft.com/office/powerpoint/2010/main" val="2678136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B41788-6AA6-BC9C-B8C9-94884A7866F3}"/>
              </a:ext>
            </a:extLst>
          </p:cNvPr>
          <p:cNvSpPr>
            <a:spLocks noGrp="1"/>
          </p:cNvSpPr>
          <p:nvPr>
            <p:ph type="title"/>
          </p:nvPr>
        </p:nvSpPr>
        <p:spPr/>
        <p:txBody>
          <a:bodyPr/>
          <a:lstStyle/>
          <a:p>
            <a:r>
              <a:rPr lang="da-DK" b="1" dirty="0"/>
              <a:t>Workshop</a:t>
            </a:r>
            <a:endParaRPr lang="da-DK" dirty="0"/>
          </a:p>
        </p:txBody>
      </p:sp>
      <p:sp>
        <p:nvSpPr>
          <p:cNvPr id="4" name="Pladsholder til indhold 3">
            <a:extLst>
              <a:ext uri="{FF2B5EF4-FFF2-40B4-BE49-F238E27FC236}">
                <a16:creationId xmlns:a16="http://schemas.microsoft.com/office/drawing/2014/main" id="{3D8408A1-09EF-2166-F207-29E220AF99CE}"/>
              </a:ext>
            </a:extLst>
          </p:cNvPr>
          <p:cNvSpPr>
            <a:spLocks noGrp="1"/>
          </p:cNvSpPr>
          <p:nvPr>
            <p:ph sz="half" idx="2"/>
          </p:nvPr>
        </p:nvSpPr>
        <p:spPr/>
        <p:txBody>
          <a:bodyPr>
            <a:normAutofit fontScale="92500" lnSpcReduction="20000"/>
          </a:bodyPr>
          <a:lstStyle/>
          <a:p>
            <a:pPr marL="0" indent="0">
              <a:buNone/>
            </a:pPr>
            <a:r>
              <a:rPr lang="da-DK" dirty="0"/>
              <a:t>Prøv parvis at lave Kent Beck abstracts for det I gerne vil skrive om.</a:t>
            </a:r>
          </a:p>
          <a:p>
            <a:pPr marL="0" indent="0">
              <a:buNone/>
            </a:pPr>
            <a:endParaRPr lang="da-DK" dirty="0"/>
          </a:p>
          <a:p>
            <a:pPr marL="0" indent="0">
              <a:buNone/>
            </a:pPr>
            <a:r>
              <a:rPr lang="da-DK" dirty="0"/>
              <a:t>Den alternative AU udgave kan være</a:t>
            </a:r>
          </a:p>
          <a:p>
            <a:pPr marL="0" indent="0">
              <a:buNone/>
            </a:pPr>
            <a:endParaRPr lang="da-DK" dirty="0"/>
          </a:p>
          <a:p>
            <a:r>
              <a:rPr lang="da-DK" dirty="0"/>
              <a:t>Hvad er emnet</a:t>
            </a:r>
          </a:p>
          <a:p>
            <a:r>
              <a:rPr lang="da-DK" dirty="0"/>
              <a:t>Hvorfor er det relevant</a:t>
            </a:r>
          </a:p>
          <a:p>
            <a:r>
              <a:rPr lang="da-DK" dirty="0"/>
              <a:t>Hvad har du lært af projektet</a:t>
            </a:r>
          </a:p>
          <a:p>
            <a:r>
              <a:rPr lang="da-DK" dirty="0"/>
              <a:t>Hvilken nytte har man/du af den læring</a:t>
            </a:r>
          </a:p>
          <a:p>
            <a:endParaRPr lang="da-DK" dirty="0"/>
          </a:p>
        </p:txBody>
      </p:sp>
      <p:pic>
        <p:nvPicPr>
          <p:cNvPr id="5122" name="Picture 2" descr="Ten Tips for Creating Effective Accessibility Workshops | by Sheri  Byrne-Haber, CPACC | The Startup | Medium">
            <a:extLst>
              <a:ext uri="{FF2B5EF4-FFF2-40B4-BE49-F238E27FC236}">
                <a16:creationId xmlns:a16="http://schemas.microsoft.com/office/drawing/2014/main" id="{77C4A2A0-B50A-58CF-D86D-B02A24DEEB5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56628" y="1871328"/>
            <a:ext cx="5643434" cy="3189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179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Giver du dig selv lov til at holde pause i hverdagen? - Time Consult">
            <a:extLst>
              <a:ext uri="{FF2B5EF4-FFF2-40B4-BE49-F238E27FC236}">
                <a16:creationId xmlns:a16="http://schemas.microsoft.com/office/drawing/2014/main" id="{1FE4B7DE-A69F-6745-9F89-4387278D04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131" y="0"/>
            <a:ext cx="10305736"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899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Afgangsprojekt – et par dispositioner</a:t>
            </a:r>
          </a:p>
        </p:txBody>
      </p:sp>
      <p:sp>
        <p:nvSpPr>
          <p:cNvPr id="3" name="Pladsholder til indhold 2"/>
          <p:cNvSpPr>
            <a:spLocks noGrp="1"/>
          </p:cNvSpPr>
          <p:nvPr>
            <p:ph sz="half" idx="1"/>
          </p:nvPr>
        </p:nvSpPr>
        <p:spPr/>
        <p:txBody>
          <a:bodyPr>
            <a:normAutofit fontScale="77500" lnSpcReduction="20000"/>
          </a:bodyPr>
          <a:lstStyle/>
          <a:p>
            <a:pPr marL="514350" indent="-514350">
              <a:buFont typeface="+mj-lt"/>
              <a:buAutoNum type="arabicPeriod"/>
            </a:pPr>
            <a:r>
              <a:rPr lang="da-DK" dirty="0"/>
              <a:t>Problemformulering</a:t>
            </a:r>
          </a:p>
          <a:p>
            <a:pPr marL="514350" indent="-514350">
              <a:buFont typeface="+mj-lt"/>
              <a:buAutoNum type="arabicPeriod"/>
            </a:pPr>
            <a:r>
              <a:rPr lang="da-DK" dirty="0"/>
              <a:t>Indledning</a:t>
            </a:r>
          </a:p>
          <a:p>
            <a:pPr marL="514350" indent="-514350">
              <a:buFont typeface="+mj-lt"/>
              <a:buAutoNum type="arabicPeriod"/>
            </a:pPr>
            <a:r>
              <a:rPr lang="da-DK" dirty="0"/>
              <a:t>Teknologivalg</a:t>
            </a:r>
          </a:p>
          <a:p>
            <a:pPr marL="514350" indent="-514350">
              <a:buFont typeface="+mj-lt"/>
              <a:buAutoNum type="arabicPeriod"/>
            </a:pPr>
            <a:r>
              <a:rPr lang="da-DK" dirty="0" err="1"/>
              <a:t>Xamarin</a:t>
            </a:r>
            <a:endParaRPr lang="da-DK" dirty="0"/>
          </a:p>
          <a:p>
            <a:pPr marL="514350" indent="-514350">
              <a:buFont typeface="+mj-lt"/>
              <a:buAutoNum type="arabicPeriod"/>
            </a:pPr>
            <a:r>
              <a:rPr lang="da-DK" dirty="0"/>
              <a:t>Agil projektstyring</a:t>
            </a:r>
          </a:p>
          <a:p>
            <a:pPr marL="514350" indent="-514350">
              <a:buFont typeface="+mj-lt"/>
              <a:buAutoNum type="arabicPeriod"/>
            </a:pPr>
            <a:r>
              <a:rPr lang="da-DK" dirty="0"/>
              <a:t>Domain Driven Design</a:t>
            </a:r>
          </a:p>
          <a:p>
            <a:pPr marL="514350" indent="-514350">
              <a:buFont typeface="+mj-lt"/>
              <a:buAutoNum type="arabicPeriod"/>
            </a:pPr>
            <a:r>
              <a:rPr lang="da-DK" dirty="0"/>
              <a:t>API</a:t>
            </a:r>
          </a:p>
          <a:p>
            <a:pPr marL="514350" indent="-514350">
              <a:buFont typeface="+mj-lt"/>
              <a:buAutoNum type="arabicPeriod"/>
            </a:pPr>
            <a:r>
              <a:rPr lang="da-DK" dirty="0" err="1"/>
              <a:t>Concurrency</a:t>
            </a:r>
            <a:endParaRPr lang="da-DK" dirty="0"/>
          </a:p>
          <a:p>
            <a:pPr marL="514350" indent="-514350">
              <a:buFont typeface="+mj-lt"/>
              <a:buAutoNum type="arabicPeriod"/>
            </a:pPr>
            <a:r>
              <a:rPr lang="da-DK" dirty="0" err="1"/>
              <a:t>Entity</a:t>
            </a:r>
            <a:r>
              <a:rPr lang="da-DK" dirty="0"/>
              <a:t> Framework</a:t>
            </a:r>
          </a:p>
          <a:p>
            <a:pPr marL="514350" indent="-514350">
              <a:buFont typeface="+mj-lt"/>
              <a:buAutoNum type="arabicPeriod"/>
            </a:pPr>
            <a:r>
              <a:rPr lang="da-DK" dirty="0" err="1"/>
              <a:t>Cloud</a:t>
            </a:r>
            <a:r>
              <a:rPr lang="da-DK" dirty="0"/>
              <a:t> Hosting</a:t>
            </a:r>
          </a:p>
          <a:p>
            <a:pPr marL="514350" indent="-514350">
              <a:buFont typeface="+mj-lt"/>
              <a:buAutoNum type="arabicPeriod"/>
            </a:pPr>
            <a:r>
              <a:rPr lang="da-DK" dirty="0"/>
              <a:t>Sikkerhed</a:t>
            </a:r>
          </a:p>
          <a:p>
            <a:pPr marL="514350" indent="-514350">
              <a:buFont typeface="+mj-lt"/>
              <a:buAutoNum type="arabicPeriod"/>
            </a:pPr>
            <a:r>
              <a:rPr lang="da-DK" dirty="0"/>
              <a:t>Konklusion</a:t>
            </a:r>
          </a:p>
        </p:txBody>
      </p:sp>
      <p:sp>
        <p:nvSpPr>
          <p:cNvPr id="4" name="Pladsholder til indhold 3"/>
          <p:cNvSpPr>
            <a:spLocks noGrp="1"/>
          </p:cNvSpPr>
          <p:nvPr>
            <p:ph sz="half" idx="2"/>
          </p:nvPr>
        </p:nvSpPr>
        <p:spPr/>
        <p:txBody>
          <a:bodyPr>
            <a:normAutofit fontScale="77500" lnSpcReduction="20000"/>
          </a:bodyPr>
          <a:lstStyle/>
          <a:p>
            <a:pPr marL="514350" indent="-514350">
              <a:buFont typeface="+mj-lt"/>
              <a:buAutoNum type="arabicPeriod"/>
            </a:pPr>
            <a:r>
              <a:rPr lang="da-DK" dirty="0"/>
              <a:t>Indledning</a:t>
            </a:r>
          </a:p>
          <a:p>
            <a:pPr marL="514350" indent="-514350">
              <a:buFont typeface="+mj-lt"/>
              <a:buAutoNum type="arabicPeriod"/>
            </a:pPr>
            <a:r>
              <a:rPr lang="da-DK" dirty="0"/>
              <a:t>Produktbeskrivelse og krav</a:t>
            </a:r>
          </a:p>
          <a:p>
            <a:pPr marL="514350" indent="-514350">
              <a:buFont typeface="+mj-lt"/>
              <a:buAutoNum type="arabicPeriod"/>
            </a:pPr>
            <a:r>
              <a:rPr lang="da-DK" dirty="0"/>
              <a:t>Analyse</a:t>
            </a:r>
          </a:p>
          <a:p>
            <a:pPr marL="514350" indent="-514350">
              <a:buFont typeface="+mj-lt"/>
              <a:buAutoNum type="arabicPeriod"/>
            </a:pPr>
            <a:r>
              <a:rPr lang="da-DK" dirty="0"/>
              <a:t>Design</a:t>
            </a:r>
          </a:p>
          <a:p>
            <a:pPr marL="514350" indent="-514350">
              <a:buFont typeface="+mj-lt"/>
              <a:buAutoNum type="arabicPeriod"/>
            </a:pPr>
            <a:r>
              <a:rPr lang="da-DK" dirty="0"/>
              <a:t>Konstruktion</a:t>
            </a:r>
          </a:p>
          <a:p>
            <a:pPr marL="514350" indent="-514350">
              <a:buFont typeface="+mj-lt"/>
              <a:buAutoNum type="arabicPeriod"/>
            </a:pPr>
            <a:r>
              <a:rPr lang="da-DK" dirty="0"/>
              <a:t>Test</a:t>
            </a:r>
          </a:p>
          <a:p>
            <a:pPr marL="514350" indent="-514350">
              <a:buFont typeface="+mj-lt"/>
              <a:buAutoNum type="arabicPeriod"/>
            </a:pPr>
            <a:r>
              <a:rPr lang="da-DK" dirty="0"/>
              <a:t>Levering</a:t>
            </a:r>
          </a:p>
          <a:p>
            <a:pPr marL="514350" indent="-514350">
              <a:buFont typeface="+mj-lt"/>
              <a:buAutoNum type="arabicPeriod"/>
            </a:pPr>
            <a:r>
              <a:rPr lang="da-DK" dirty="0"/>
              <a:t>Procesbeskrivelse og metode</a:t>
            </a:r>
          </a:p>
          <a:p>
            <a:pPr marL="514350" indent="-514350">
              <a:buFont typeface="+mj-lt"/>
              <a:buAutoNum type="arabicPeriod"/>
            </a:pPr>
            <a:r>
              <a:rPr lang="da-DK" dirty="0"/>
              <a:t>Agil projektstyring</a:t>
            </a:r>
          </a:p>
          <a:p>
            <a:pPr marL="514350" indent="-514350">
              <a:buFont typeface="+mj-lt"/>
              <a:buAutoNum type="arabicPeriod"/>
            </a:pPr>
            <a:r>
              <a:rPr lang="da-DK" dirty="0"/>
              <a:t>Product </a:t>
            </a:r>
            <a:r>
              <a:rPr lang="da-DK" dirty="0" err="1"/>
              <a:t>backlog</a:t>
            </a:r>
            <a:endParaRPr lang="da-DK" dirty="0"/>
          </a:p>
          <a:p>
            <a:pPr marL="514350" indent="-514350">
              <a:buFont typeface="+mj-lt"/>
              <a:buAutoNum type="arabicPeriod"/>
            </a:pPr>
            <a:r>
              <a:rPr lang="da-DK" dirty="0"/>
              <a:t>Sprint </a:t>
            </a:r>
            <a:r>
              <a:rPr lang="da-DK" dirty="0" err="1"/>
              <a:t>backlogs</a:t>
            </a:r>
            <a:endParaRPr lang="da-DK" dirty="0"/>
          </a:p>
          <a:p>
            <a:pPr marL="514350" indent="-514350">
              <a:buFont typeface="+mj-lt"/>
              <a:buAutoNum type="arabicPeriod"/>
            </a:pPr>
            <a:r>
              <a:rPr lang="da-DK"/>
              <a:t>Konklusion </a:t>
            </a:r>
          </a:p>
        </p:txBody>
      </p:sp>
    </p:spTree>
    <p:extLst>
      <p:ext uri="{BB962C8B-B14F-4D97-AF65-F5344CB8AC3E}">
        <p14:creationId xmlns:p14="http://schemas.microsoft.com/office/powerpoint/2010/main" val="3293970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b="1" dirty="0"/>
              <a:t>Projektplan for din rapport</a:t>
            </a:r>
          </a:p>
        </p:txBody>
      </p:sp>
      <p:sp>
        <p:nvSpPr>
          <p:cNvPr id="3" name="Pladsholder til indhold 2"/>
          <p:cNvSpPr>
            <a:spLocks noGrp="1"/>
          </p:cNvSpPr>
          <p:nvPr>
            <p:ph sz="half" idx="1"/>
          </p:nvPr>
        </p:nvSpPr>
        <p:spPr/>
        <p:txBody>
          <a:bodyPr/>
          <a:lstStyle/>
          <a:p>
            <a:endParaRPr lang="da-DK"/>
          </a:p>
        </p:txBody>
      </p:sp>
      <p:sp>
        <p:nvSpPr>
          <p:cNvPr id="4" name="Pladsholder til indhold 3"/>
          <p:cNvSpPr>
            <a:spLocks noGrp="1"/>
          </p:cNvSpPr>
          <p:nvPr>
            <p:ph sz="half" idx="2"/>
          </p:nvPr>
        </p:nvSpPr>
        <p:spPr/>
        <p:txBody>
          <a:bodyPr/>
          <a:lstStyle/>
          <a:p>
            <a:endParaRPr lang="da-DK"/>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9" y="1447155"/>
            <a:ext cx="10454327" cy="4656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0699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b="1" dirty="0">
                <a:solidFill>
                  <a:srgbClr val="00B050"/>
                </a:solidFill>
              </a:rPr>
              <a:t>Disposition I</a:t>
            </a:r>
          </a:p>
        </p:txBody>
      </p:sp>
      <p:sp>
        <p:nvSpPr>
          <p:cNvPr id="3" name="Pladsholder til indhold 2"/>
          <p:cNvSpPr>
            <a:spLocks noGrp="1"/>
          </p:cNvSpPr>
          <p:nvPr>
            <p:ph sz="half" idx="1"/>
          </p:nvPr>
        </p:nvSpPr>
        <p:spPr/>
        <p:txBody>
          <a:bodyPr>
            <a:normAutofit fontScale="77500" lnSpcReduction="20000"/>
          </a:bodyPr>
          <a:lstStyle/>
          <a:p>
            <a:pPr marL="0" indent="0">
              <a:buNone/>
            </a:pPr>
            <a:r>
              <a:rPr lang="da-DK" dirty="0"/>
              <a:t>1 Indledning</a:t>
            </a:r>
          </a:p>
          <a:p>
            <a:pPr marL="0" indent="0">
              <a:buNone/>
            </a:pPr>
            <a:r>
              <a:rPr lang="da-DK" dirty="0"/>
              <a:t>   Jeg arbejder i xxx</a:t>
            </a:r>
          </a:p>
          <a:p>
            <a:pPr marL="0" indent="0">
              <a:buNone/>
            </a:pPr>
            <a:r>
              <a:rPr lang="da-DK" dirty="0"/>
              <a:t>   Min rapport handler om at …</a:t>
            </a:r>
          </a:p>
          <a:p>
            <a:pPr marL="0" indent="0">
              <a:buNone/>
            </a:pPr>
            <a:r>
              <a:rPr lang="da-DK" dirty="0"/>
              <a:t>   Hvorfor dette emne er relevant –</a:t>
            </a:r>
          </a:p>
          <a:p>
            <a:pPr marL="0" indent="0">
              <a:buNone/>
            </a:pPr>
            <a:r>
              <a:rPr lang="da-DK" dirty="0"/>
              <a:t>   Hvad opnår xxx med min løsning</a:t>
            </a:r>
          </a:p>
          <a:p>
            <a:pPr marL="0" indent="0">
              <a:buNone/>
            </a:pPr>
            <a:r>
              <a:rPr lang="da-DK" dirty="0"/>
              <a:t>   Hvad har jeg lært af dette projekt</a:t>
            </a:r>
          </a:p>
          <a:p>
            <a:pPr marL="0" indent="0">
              <a:buNone/>
            </a:pPr>
            <a:r>
              <a:rPr lang="da-DK" dirty="0"/>
              <a:t>2 Arbejdsgangsbeskrivelser</a:t>
            </a:r>
          </a:p>
          <a:p>
            <a:pPr marL="0" indent="0">
              <a:buNone/>
            </a:pPr>
            <a:r>
              <a:rPr lang="da-DK" dirty="0"/>
              <a:t>   Arbejdsgang før</a:t>
            </a:r>
          </a:p>
          <a:p>
            <a:pPr marL="0" indent="0">
              <a:buNone/>
            </a:pPr>
            <a:r>
              <a:rPr lang="da-DK" dirty="0"/>
              <a:t>   Problem</a:t>
            </a:r>
          </a:p>
          <a:p>
            <a:pPr marL="0" indent="0">
              <a:buNone/>
            </a:pPr>
            <a:r>
              <a:rPr lang="da-DK" dirty="0"/>
              <a:t>   Arbejdsgang efter</a:t>
            </a:r>
          </a:p>
          <a:p>
            <a:pPr marL="0" indent="0">
              <a:buNone/>
            </a:pPr>
            <a:r>
              <a:rPr lang="da-DK" dirty="0"/>
              <a:t>3 Projektbeskrivelse – fra før til efter</a:t>
            </a:r>
          </a:p>
        </p:txBody>
      </p:sp>
      <p:sp>
        <p:nvSpPr>
          <p:cNvPr id="4" name="Pladsholder til indhold 3"/>
          <p:cNvSpPr>
            <a:spLocks noGrp="1"/>
          </p:cNvSpPr>
          <p:nvPr>
            <p:ph sz="half" idx="2"/>
          </p:nvPr>
        </p:nvSpPr>
        <p:spPr/>
        <p:txBody>
          <a:bodyPr>
            <a:normAutofit fontScale="77500" lnSpcReduction="20000"/>
          </a:bodyPr>
          <a:lstStyle/>
          <a:p>
            <a:pPr marL="0" indent="0">
              <a:buNone/>
            </a:pPr>
            <a:r>
              <a:rPr lang="da-DK" dirty="0"/>
              <a:t>4 Krav</a:t>
            </a:r>
          </a:p>
          <a:p>
            <a:pPr marL="0" indent="0">
              <a:buNone/>
            </a:pPr>
            <a:r>
              <a:rPr lang="da-DK" dirty="0"/>
              <a:t>   Behovsafdækning og indsamling af krav</a:t>
            </a:r>
          </a:p>
          <a:p>
            <a:pPr marL="0" indent="0">
              <a:buNone/>
            </a:pPr>
            <a:r>
              <a:rPr lang="da-DK" dirty="0"/>
              <a:t>   Interviews</a:t>
            </a:r>
          </a:p>
          <a:p>
            <a:pPr marL="0" indent="0">
              <a:buNone/>
            </a:pPr>
            <a:r>
              <a:rPr lang="da-DK" dirty="0"/>
              <a:t>   Egne observationer</a:t>
            </a:r>
          </a:p>
          <a:p>
            <a:pPr marL="0" indent="0">
              <a:buNone/>
            </a:pPr>
            <a:r>
              <a:rPr lang="da-DK" dirty="0"/>
              <a:t>   Kravliste – </a:t>
            </a:r>
            <a:r>
              <a:rPr lang="da-DK" dirty="0" err="1"/>
              <a:t>use</a:t>
            </a:r>
            <a:r>
              <a:rPr lang="da-DK" dirty="0"/>
              <a:t> case diagram</a:t>
            </a:r>
          </a:p>
          <a:p>
            <a:pPr marL="0" indent="0">
              <a:buNone/>
            </a:pPr>
            <a:r>
              <a:rPr lang="da-DK" dirty="0"/>
              <a:t>   Afgrænsning</a:t>
            </a:r>
          </a:p>
          <a:p>
            <a:pPr marL="0" indent="0">
              <a:buNone/>
            </a:pPr>
            <a:r>
              <a:rPr lang="da-DK" dirty="0"/>
              <a:t>5 Analyse og design</a:t>
            </a:r>
          </a:p>
          <a:p>
            <a:pPr marL="0" indent="0">
              <a:buNone/>
            </a:pPr>
            <a:r>
              <a:rPr lang="da-DK" dirty="0"/>
              <a:t>   Arkitektur – MVC pattern</a:t>
            </a:r>
          </a:p>
          <a:p>
            <a:pPr marL="0" indent="0">
              <a:buNone/>
            </a:pPr>
            <a:r>
              <a:rPr lang="da-DK" dirty="0"/>
              <a:t>   Komponentdiagram</a:t>
            </a:r>
          </a:p>
          <a:p>
            <a:pPr marL="0" indent="0">
              <a:buNone/>
            </a:pPr>
            <a:r>
              <a:rPr lang="da-DK" dirty="0"/>
              <a:t>   Brugergrænseflade (GUI)</a:t>
            </a:r>
          </a:p>
          <a:p>
            <a:pPr marL="0" indent="0">
              <a:buNone/>
            </a:pPr>
            <a:r>
              <a:rPr lang="da-DK" dirty="0"/>
              <a:t>   Database – konceptuel, logisk, fysisk</a:t>
            </a:r>
          </a:p>
        </p:txBody>
      </p:sp>
    </p:spTree>
    <p:extLst>
      <p:ext uri="{BB962C8B-B14F-4D97-AF65-F5344CB8AC3E}">
        <p14:creationId xmlns:p14="http://schemas.microsoft.com/office/powerpoint/2010/main" val="274905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b="1" dirty="0">
                <a:solidFill>
                  <a:srgbClr val="00B050"/>
                </a:solidFill>
              </a:rPr>
              <a:t>Disposition II</a:t>
            </a:r>
          </a:p>
        </p:txBody>
      </p:sp>
      <p:sp>
        <p:nvSpPr>
          <p:cNvPr id="3" name="Pladsholder til indhold 2"/>
          <p:cNvSpPr>
            <a:spLocks noGrp="1"/>
          </p:cNvSpPr>
          <p:nvPr>
            <p:ph sz="half" idx="1"/>
          </p:nvPr>
        </p:nvSpPr>
        <p:spPr/>
        <p:txBody>
          <a:bodyPr>
            <a:normAutofit fontScale="77500" lnSpcReduction="20000"/>
          </a:bodyPr>
          <a:lstStyle/>
          <a:p>
            <a:pPr marL="0" indent="0">
              <a:buNone/>
            </a:pPr>
            <a:r>
              <a:rPr lang="da-DK" dirty="0"/>
              <a:t>6 Konstruktion</a:t>
            </a:r>
          </a:p>
          <a:p>
            <a:pPr marL="0" indent="0">
              <a:buNone/>
            </a:pPr>
            <a:r>
              <a:rPr lang="da-DK" dirty="0"/>
              <a:t>   Teknisk beskrivelse</a:t>
            </a:r>
          </a:p>
          <a:p>
            <a:pPr marL="0" indent="0">
              <a:buNone/>
            </a:pPr>
            <a:r>
              <a:rPr lang="da-DK" dirty="0"/>
              <a:t>   Værktøjer</a:t>
            </a:r>
          </a:p>
          <a:p>
            <a:pPr marL="0" indent="0">
              <a:buNone/>
            </a:pPr>
            <a:r>
              <a:rPr lang="da-DK" dirty="0"/>
              <a:t>      Websiden / brugergrænsefladen</a:t>
            </a:r>
          </a:p>
          <a:p>
            <a:pPr marL="0" indent="0">
              <a:buNone/>
            </a:pPr>
            <a:r>
              <a:rPr lang="da-DK" dirty="0"/>
              <a:t>      Logikken</a:t>
            </a:r>
          </a:p>
          <a:p>
            <a:pPr marL="0" indent="0">
              <a:buNone/>
            </a:pPr>
            <a:r>
              <a:rPr lang="da-DK" dirty="0"/>
              <a:t>      Databasen, evt. E/R-diagram</a:t>
            </a:r>
          </a:p>
          <a:p>
            <a:pPr marL="0" indent="0">
              <a:buNone/>
            </a:pPr>
            <a:r>
              <a:rPr lang="da-DK" dirty="0"/>
              <a:t>7 Test</a:t>
            </a:r>
          </a:p>
          <a:p>
            <a:pPr marL="0" indent="0">
              <a:buNone/>
            </a:pPr>
            <a:r>
              <a:rPr lang="da-DK" dirty="0"/>
              <a:t>   Teststrategi</a:t>
            </a:r>
          </a:p>
          <a:p>
            <a:pPr marL="0" indent="0">
              <a:buNone/>
            </a:pPr>
            <a:r>
              <a:rPr lang="da-DK" dirty="0"/>
              <a:t>   Unit test</a:t>
            </a:r>
          </a:p>
          <a:p>
            <a:pPr marL="0" indent="0">
              <a:buNone/>
            </a:pPr>
            <a:r>
              <a:rPr lang="da-DK" dirty="0"/>
              <a:t>   Integration test</a:t>
            </a:r>
          </a:p>
          <a:p>
            <a:pPr marL="0" indent="0">
              <a:buNone/>
            </a:pPr>
            <a:r>
              <a:rPr lang="da-DK" dirty="0"/>
              <a:t>   </a:t>
            </a:r>
            <a:r>
              <a:rPr lang="da-DK" dirty="0" err="1"/>
              <a:t>Acceptance</a:t>
            </a:r>
            <a:r>
              <a:rPr lang="da-DK" dirty="0"/>
              <a:t> test</a:t>
            </a:r>
          </a:p>
          <a:p>
            <a:pPr marL="0" indent="0">
              <a:buNone/>
            </a:pPr>
            <a:r>
              <a:rPr lang="da-DK" dirty="0"/>
              <a:t>   Automatisk test</a:t>
            </a:r>
          </a:p>
        </p:txBody>
      </p:sp>
      <p:sp>
        <p:nvSpPr>
          <p:cNvPr id="4" name="Pladsholder til indhold 3"/>
          <p:cNvSpPr>
            <a:spLocks noGrp="1"/>
          </p:cNvSpPr>
          <p:nvPr>
            <p:ph sz="half" idx="2"/>
          </p:nvPr>
        </p:nvSpPr>
        <p:spPr/>
        <p:txBody>
          <a:bodyPr>
            <a:normAutofit fontScale="77500" lnSpcReduction="20000"/>
          </a:bodyPr>
          <a:lstStyle/>
          <a:p>
            <a:pPr marL="0" indent="0">
              <a:buNone/>
            </a:pPr>
            <a:r>
              <a:rPr lang="da-DK" dirty="0"/>
              <a:t>   Regression test</a:t>
            </a:r>
          </a:p>
          <a:p>
            <a:pPr marL="0" indent="0">
              <a:buNone/>
            </a:pPr>
            <a:r>
              <a:rPr lang="da-DK" dirty="0"/>
              <a:t>8 Sikkerhed</a:t>
            </a:r>
          </a:p>
          <a:p>
            <a:pPr marL="0" indent="0">
              <a:buNone/>
            </a:pPr>
            <a:r>
              <a:rPr lang="da-DK" dirty="0"/>
              <a:t>   Adgangskontrol</a:t>
            </a:r>
          </a:p>
          <a:p>
            <a:pPr marL="0" indent="0">
              <a:buNone/>
            </a:pPr>
            <a:r>
              <a:rPr lang="da-DK" dirty="0"/>
              <a:t>   Roller</a:t>
            </a:r>
          </a:p>
          <a:p>
            <a:pPr marL="0" indent="0">
              <a:buNone/>
            </a:pPr>
            <a:r>
              <a:rPr lang="da-DK" dirty="0"/>
              <a:t>   Sikker opbevaring af passwords</a:t>
            </a:r>
          </a:p>
          <a:p>
            <a:pPr marL="0" indent="0">
              <a:buNone/>
            </a:pPr>
            <a:r>
              <a:rPr lang="da-DK" dirty="0"/>
              <a:t>   Backup af database og filer</a:t>
            </a:r>
          </a:p>
          <a:p>
            <a:pPr marL="0" indent="0">
              <a:buNone/>
            </a:pPr>
            <a:r>
              <a:rPr lang="da-DK" dirty="0"/>
              <a:t>9 Drift</a:t>
            </a:r>
          </a:p>
          <a:p>
            <a:pPr marL="0" indent="0">
              <a:buNone/>
            </a:pPr>
            <a:r>
              <a:rPr lang="da-DK" dirty="0"/>
              <a:t>   Miljøer</a:t>
            </a:r>
          </a:p>
          <a:p>
            <a:pPr marL="0" indent="0">
              <a:buNone/>
            </a:pPr>
            <a:r>
              <a:rPr lang="da-DK" dirty="0"/>
              <a:t>   </a:t>
            </a:r>
            <a:r>
              <a:rPr lang="da-DK" dirty="0" err="1"/>
              <a:t>Cloud</a:t>
            </a:r>
            <a:endParaRPr lang="da-DK" dirty="0"/>
          </a:p>
          <a:p>
            <a:pPr marL="0" indent="0">
              <a:buNone/>
            </a:pPr>
            <a:r>
              <a:rPr lang="da-DK" dirty="0"/>
              <a:t>   CD</a:t>
            </a:r>
          </a:p>
          <a:p>
            <a:pPr marL="0" indent="0">
              <a:buNone/>
            </a:pPr>
            <a:r>
              <a:rPr lang="da-DK" dirty="0"/>
              <a:t>10 Afrunding, refleksion og konklusion</a:t>
            </a:r>
          </a:p>
          <a:p>
            <a:pPr marL="0" indent="0">
              <a:buNone/>
            </a:pPr>
            <a:r>
              <a:rPr lang="da-DK" dirty="0"/>
              <a:t>   Opfyldelse af læringsmål</a:t>
            </a:r>
          </a:p>
        </p:txBody>
      </p:sp>
    </p:spTree>
    <p:extLst>
      <p:ext uri="{BB962C8B-B14F-4D97-AF65-F5344CB8AC3E}">
        <p14:creationId xmlns:p14="http://schemas.microsoft.com/office/powerpoint/2010/main" val="27316349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b="1" dirty="0"/>
              <a:t>Til næste gang</a:t>
            </a:r>
          </a:p>
        </p:txBody>
      </p:sp>
      <p:sp>
        <p:nvSpPr>
          <p:cNvPr id="3" name="Pladsholder til indhold 2"/>
          <p:cNvSpPr>
            <a:spLocks noGrp="1"/>
          </p:cNvSpPr>
          <p:nvPr>
            <p:ph sz="half" idx="1"/>
          </p:nvPr>
        </p:nvSpPr>
        <p:spPr/>
        <p:txBody>
          <a:bodyPr>
            <a:normAutofit lnSpcReduction="10000"/>
          </a:bodyPr>
          <a:lstStyle/>
          <a:p>
            <a:pPr marL="0" indent="0">
              <a:buNone/>
            </a:pPr>
            <a:r>
              <a:rPr lang="da-DK" dirty="0"/>
              <a:t>Overvej, om du går efter 02 eller 12</a:t>
            </a:r>
          </a:p>
          <a:p>
            <a:pPr marL="0" indent="0">
              <a:buNone/>
            </a:pPr>
            <a:endParaRPr lang="da-DK" dirty="0"/>
          </a:p>
          <a:p>
            <a:pPr marL="0" indent="0">
              <a:buNone/>
            </a:pPr>
            <a:r>
              <a:rPr lang="da-DK" dirty="0"/>
              <a:t>Overvej, hvordan en disposition for din afgangsprojektrapport så kan se ud</a:t>
            </a:r>
          </a:p>
          <a:p>
            <a:pPr marL="0" indent="0">
              <a:buNone/>
            </a:pPr>
            <a:endParaRPr lang="da-DK" dirty="0"/>
          </a:p>
          <a:p>
            <a:pPr marL="0" indent="0">
              <a:buNone/>
            </a:pPr>
            <a:r>
              <a:rPr lang="da-DK" dirty="0"/>
              <a:t>Upload din disposition til folderen ”dispositioner” i vores flow på </a:t>
            </a:r>
            <a:r>
              <a:rPr lang="da-DK" dirty="0" err="1"/>
              <a:t>Moodle</a:t>
            </a:r>
            <a:r>
              <a:rPr lang="da-DK" dirty="0"/>
              <a:t> inden den 30. </a:t>
            </a:r>
            <a:r>
              <a:rPr lang="da-DK"/>
              <a:t>september</a:t>
            </a:r>
            <a:endParaRPr lang="da-DK" dirty="0"/>
          </a:p>
        </p:txBody>
      </p:sp>
      <p:sp>
        <p:nvSpPr>
          <p:cNvPr id="4" name="Pladsholder til indhold 3"/>
          <p:cNvSpPr>
            <a:spLocks noGrp="1"/>
          </p:cNvSpPr>
          <p:nvPr>
            <p:ph sz="half" idx="2"/>
          </p:nvPr>
        </p:nvSpPr>
        <p:spPr/>
        <p:txBody>
          <a:bodyPr>
            <a:normAutofit lnSpcReduction="10000"/>
          </a:bodyPr>
          <a:lstStyle/>
          <a:p>
            <a:endParaRPr lang="da-DK"/>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9002" y="1761197"/>
            <a:ext cx="5589156" cy="4770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4198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lede 5">
            <a:extLst>
              <a:ext uri="{FF2B5EF4-FFF2-40B4-BE49-F238E27FC236}">
                <a16:creationId xmlns:a16="http://schemas.microsoft.com/office/drawing/2014/main" id="{9F08D078-7974-62A5-04E4-27939BE09F1A}"/>
              </a:ext>
            </a:extLst>
          </p:cNvPr>
          <p:cNvPicPr>
            <a:picLocks noChangeAspect="1"/>
          </p:cNvPicPr>
          <p:nvPr/>
        </p:nvPicPr>
        <p:blipFill>
          <a:blip r:embed="rId3"/>
          <a:stretch>
            <a:fillRect/>
          </a:stretch>
        </p:blipFill>
        <p:spPr>
          <a:xfrm>
            <a:off x="838199" y="522288"/>
            <a:ext cx="10543885" cy="1217612"/>
          </a:xfrm>
          <a:prstGeom prst="rect">
            <a:avLst/>
          </a:prstGeom>
        </p:spPr>
      </p:pic>
      <p:pic>
        <p:nvPicPr>
          <p:cNvPr id="7" name="Billede 6">
            <a:extLst>
              <a:ext uri="{FF2B5EF4-FFF2-40B4-BE49-F238E27FC236}">
                <a16:creationId xmlns:a16="http://schemas.microsoft.com/office/drawing/2014/main" id="{D88C7EF4-A6AB-65A9-FE07-5667C2C752EC}"/>
              </a:ext>
            </a:extLst>
          </p:cNvPr>
          <p:cNvPicPr>
            <a:picLocks noChangeAspect="1"/>
          </p:cNvPicPr>
          <p:nvPr/>
        </p:nvPicPr>
        <p:blipFill>
          <a:blip r:embed="rId4"/>
          <a:stretch>
            <a:fillRect/>
          </a:stretch>
        </p:blipFill>
        <p:spPr>
          <a:xfrm>
            <a:off x="888999" y="1798956"/>
            <a:ext cx="10532550" cy="3293744"/>
          </a:xfrm>
          <a:prstGeom prst="rect">
            <a:avLst/>
          </a:prstGeom>
        </p:spPr>
      </p:pic>
      <p:pic>
        <p:nvPicPr>
          <p:cNvPr id="8" name="Billede 7">
            <a:extLst>
              <a:ext uri="{FF2B5EF4-FFF2-40B4-BE49-F238E27FC236}">
                <a16:creationId xmlns:a16="http://schemas.microsoft.com/office/drawing/2014/main" id="{ED55C22A-CC13-EFD9-48B4-2D2E9052DD02}"/>
              </a:ext>
            </a:extLst>
          </p:cNvPr>
          <p:cNvPicPr>
            <a:picLocks noChangeAspect="1"/>
          </p:cNvPicPr>
          <p:nvPr/>
        </p:nvPicPr>
        <p:blipFill>
          <a:blip r:embed="rId5"/>
          <a:stretch>
            <a:fillRect/>
          </a:stretch>
        </p:blipFill>
        <p:spPr>
          <a:xfrm>
            <a:off x="901698" y="5268278"/>
            <a:ext cx="10480386" cy="1167870"/>
          </a:xfrm>
          <a:prstGeom prst="rect">
            <a:avLst/>
          </a:prstGeom>
        </p:spPr>
      </p:pic>
    </p:spTree>
    <p:extLst>
      <p:ext uri="{BB962C8B-B14F-4D97-AF65-F5344CB8AC3E}">
        <p14:creationId xmlns:p14="http://schemas.microsoft.com/office/powerpoint/2010/main" val="578583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48CC6E-E19A-69E8-C8A3-EF6B3155798A}"/>
              </a:ext>
            </a:extLst>
          </p:cNvPr>
          <p:cNvSpPr>
            <a:spLocks noGrp="1"/>
          </p:cNvSpPr>
          <p:nvPr>
            <p:ph type="title"/>
          </p:nvPr>
        </p:nvSpPr>
        <p:spPr/>
        <p:txBody>
          <a:bodyPr/>
          <a:lstStyle/>
          <a:p>
            <a:r>
              <a:rPr lang="da-DK" dirty="0"/>
              <a:t>Claus Terp</a:t>
            </a:r>
          </a:p>
        </p:txBody>
      </p:sp>
      <p:sp>
        <p:nvSpPr>
          <p:cNvPr id="3" name="Pladsholder til indhold 2">
            <a:extLst>
              <a:ext uri="{FF2B5EF4-FFF2-40B4-BE49-F238E27FC236}">
                <a16:creationId xmlns:a16="http://schemas.microsoft.com/office/drawing/2014/main" id="{1818BC79-B8A0-10A9-FD34-22AA71AD421F}"/>
              </a:ext>
            </a:extLst>
          </p:cNvPr>
          <p:cNvSpPr>
            <a:spLocks noGrp="1"/>
          </p:cNvSpPr>
          <p:nvPr>
            <p:ph sz="half" idx="1"/>
          </p:nvPr>
        </p:nvSpPr>
        <p:spPr/>
        <p:txBody>
          <a:bodyPr>
            <a:normAutofit fontScale="92500" lnSpcReduction="20000"/>
          </a:bodyPr>
          <a:lstStyle/>
          <a:p>
            <a:r>
              <a:rPr lang="da-DK" dirty="0"/>
              <a:t>Født 1946</a:t>
            </a:r>
          </a:p>
          <a:p>
            <a:r>
              <a:rPr lang="da-DK" dirty="0"/>
              <a:t>Gift – 5 ”børn” – 29-50 år, 7 børnebørn </a:t>
            </a:r>
            <a:r>
              <a:rPr lang="da-DK" sz="1200" dirty="0"/>
              <a:t>(2022)</a:t>
            </a:r>
          </a:p>
          <a:p>
            <a:r>
              <a:rPr lang="da-DK" dirty="0"/>
              <a:t>Bor i Ejby, Glostrup</a:t>
            </a:r>
          </a:p>
          <a:p>
            <a:r>
              <a:rPr lang="da-DK" dirty="0"/>
              <a:t>Bachelor fra DIKU, Kbh. </a:t>
            </a:r>
            <a:r>
              <a:rPr lang="da-DK" dirty="0" err="1"/>
              <a:t>Univ</a:t>
            </a:r>
            <a:r>
              <a:rPr lang="da-DK" dirty="0"/>
              <a:t>.</a:t>
            </a:r>
          </a:p>
          <a:p>
            <a:r>
              <a:rPr lang="da-DK" dirty="0"/>
              <a:t>Lean Auditor og PRINCE2 certificeret</a:t>
            </a:r>
          </a:p>
          <a:p>
            <a:r>
              <a:rPr lang="da-DK" dirty="0"/>
              <a:t>Dyrker ridning, dans, og skiløb</a:t>
            </a:r>
          </a:p>
          <a:p>
            <a:r>
              <a:rPr lang="da-DK" dirty="0"/>
              <a:t>Censor og </a:t>
            </a:r>
            <a:r>
              <a:rPr lang="da-DK" dirty="0" err="1"/>
              <a:t>counselor</a:t>
            </a:r>
            <a:r>
              <a:rPr lang="da-DK" dirty="0"/>
              <a:t> på Datamatiker og PBA</a:t>
            </a:r>
          </a:p>
          <a:p>
            <a:endParaRPr lang="da-DK" dirty="0"/>
          </a:p>
        </p:txBody>
      </p:sp>
      <p:sp>
        <p:nvSpPr>
          <p:cNvPr id="4" name="Pladsholder til indhold 3">
            <a:extLst>
              <a:ext uri="{FF2B5EF4-FFF2-40B4-BE49-F238E27FC236}">
                <a16:creationId xmlns:a16="http://schemas.microsoft.com/office/drawing/2014/main" id="{66DF92E6-1BFF-9705-7B0E-1B0E2C354BB5}"/>
              </a:ext>
            </a:extLst>
          </p:cNvPr>
          <p:cNvSpPr>
            <a:spLocks noGrp="1"/>
          </p:cNvSpPr>
          <p:nvPr>
            <p:ph sz="half" idx="2"/>
          </p:nvPr>
        </p:nvSpPr>
        <p:spPr>
          <a:xfrm>
            <a:off x="6172200" y="1825625"/>
            <a:ext cx="5181600" cy="4667250"/>
          </a:xfrm>
        </p:spPr>
        <p:txBody>
          <a:bodyPr>
            <a:normAutofit fontScale="92500" lnSpcReduction="20000"/>
          </a:bodyPr>
          <a:lstStyle/>
          <a:p>
            <a:r>
              <a:rPr lang="da-DK" dirty="0"/>
              <a:t>Karriere</a:t>
            </a:r>
          </a:p>
          <a:p>
            <a:r>
              <a:rPr lang="da-DK" dirty="0"/>
              <a:t>Gyldendal, programmørelev</a:t>
            </a:r>
          </a:p>
          <a:p>
            <a:r>
              <a:rPr lang="da-DK" dirty="0"/>
              <a:t>Regnecentralen, Produktchef</a:t>
            </a:r>
          </a:p>
          <a:p>
            <a:r>
              <a:rPr lang="da-DK" dirty="0"/>
              <a:t>Dansk Data Elektronik, Kvalitetschef</a:t>
            </a:r>
          </a:p>
          <a:p>
            <a:r>
              <a:rPr lang="da-DK" dirty="0"/>
              <a:t>Rambøll Informatik, Supportchef</a:t>
            </a:r>
          </a:p>
          <a:p>
            <a:r>
              <a:rPr lang="da-DK" dirty="0"/>
              <a:t>Selvstændig siden 2013</a:t>
            </a:r>
          </a:p>
          <a:p>
            <a:pPr lvl="1"/>
            <a:r>
              <a:rPr lang="da-DK" dirty="0"/>
              <a:t>Konsulentopgaver</a:t>
            </a:r>
          </a:p>
          <a:p>
            <a:pPr lvl="1"/>
            <a:r>
              <a:rPr lang="da-DK" dirty="0"/>
              <a:t>Undervisning/vejledning</a:t>
            </a:r>
          </a:p>
          <a:p>
            <a:r>
              <a:rPr lang="da-DK" dirty="0"/>
              <a:t>Kunder</a:t>
            </a:r>
          </a:p>
          <a:p>
            <a:pPr lvl="1"/>
            <a:r>
              <a:rPr lang="da-DK" dirty="0" err="1"/>
              <a:t>Convergens</a:t>
            </a:r>
            <a:endParaRPr lang="da-DK" dirty="0"/>
          </a:p>
          <a:p>
            <a:pPr lvl="1"/>
            <a:r>
              <a:rPr lang="da-DK" dirty="0"/>
              <a:t>Dafolo</a:t>
            </a:r>
          </a:p>
          <a:p>
            <a:pPr lvl="1"/>
            <a:r>
              <a:rPr lang="da-DK" dirty="0"/>
              <a:t>Brugerklubben SBSYS</a:t>
            </a:r>
          </a:p>
        </p:txBody>
      </p:sp>
    </p:spTree>
    <p:extLst>
      <p:ext uri="{BB962C8B-B14F-4D97-AF65-F5344CB8AC3E}">
        <p14:creationId xmlns:p14="http://schemas.microsoft.com/office/powerpoint/2010/main" val="2879150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5F3867-46EC-3F4C-7E5C-43511F53DFE1}"/>
              </a:ext>
            </a:extLst>
          </p:cNvPr>
          <p:cNvSpPr>
            <a:spLocks noGrp="1"/>
          </p:cNvSpPr>
          <p:nvPr>
            <p:ph type="title"/>
          </p:nvPr>
        </p:nvSpPr>
        <p:spPr>
          <a:xfrm>
            <a:off x="838200" y="365125"/>
            <a:ext cx="10998200" cy="1325563"/>
          </a:xfrm>
        </p:spPr>
        <p:txBody>
          <a:bodyPr/>
          <a:lstStyle/>
          <a:p>
            <a:r>
              <a:rPr lang="da-DK" dirty="0"/>
              <a:t>6.1 Uddannelsens fælles mål for læringsudbytte</a:t>
            </a:r>
          </a:p>
        </p:txBody>
      </p:sp>
      <p:sp>
        <p:nvSpPr>
          <p:cNvPr id="4" name="Tekstfelt 3">
            <a:extLst>
              <a:ext uri="{FF2B5EF4-FFF2-40B4-BE49-F238E27FC236}">
                <a16:creationId xmlns:a16="http://schemas.microsoft.com/office/drawing/2014/main" id="{9A1EBF8B-679C-0045-ACDA-B10677805739}"/>
              </a:ext>
            </a:extLst>
          </p:cNvPr>
          <p:cNvSpPr txBox="1"/>
          <p:nvPr/>
        </p:nvSpPr>
        <p:spPr>
          <a:xfrm>
            <a:off x="838200" y="2021344"/>
            <a:ext cx="10515600" cy="4247317"/>
          </a:xfrm>
          <a:prstGeom prst="rect">
            <a:avLst/>
          </a:prstGeom>
          <a:noFill/>
        </p:spPr>
        <p:txBody>
          <a:bodyPr wrap="square">
            <a:spAutoFit/>
          </a:bodyPr>
          <a:lstStyle/>
          <a:p>
            <a:r>
              <a:rPr lang="da-DK" b="1" dirty="0"/>
              <a:t>Viden</a:t>
            </a:r>
            <a:r>
              <a:rPr lang="da-DK" dirty="0"/>
              <a:t>: Den uddannede: </a:t>
            </a:r>
          </a:p>
          <a:p>
            <a:pPr marL="285750" indent="-285750">
              <a:buFontTx/>
              <a:buChar char="-"/>
            </a:pPr>
            <a:r>
              <a:rPr lang="da-DK" dirty="0"/>
              <a:t>har viden om erhvervets praksis og central anvendt teori og metode i relation til det valgte informationsteknologiske område </a:t>
            </a:r>
          </a:p>
          <a:p>
            <a:pPr marL="285750" indent="-285750">
              <a:buFontTx/>
              <a:buChar char="-"/>
            </a:pPr>
            <a:r>
              <a:rPr lang="da-DK" dirty="0"/>
              <a:t>har forståelse for praksis og central anvendt teori og metode samt forståelse for erhvervets anvendelse af teori og metode i relation til det valgte informationsteknologiske område. </a:t>
            </a:r>
          </a:p>
          <a:p>
            <a:r>
              <a:rPr lang="da-DK" b="1" dirty="0"/>
              <a:t>Færdigheder</a:t>
            </a:r>
            <a:r>
              <a:rPr lang="da-DK" dirty="0"/>
              <a:t>: Den uddannede kan: </a:t>
            </a:r>
          </a:p>
          <a:p>
            <a:pPr marL="285750" indent="-285750">
              <a:buFontTx/>
              <a:buChar char="-"/>
            </a:pPr>
            <a:r>
              <a:rPr lang="da-DK" dirty="0"/>
              <a:t>- anvende fagområdets centrale metoder og redskaber samt anvende de færdigheder, der knytter sig til erhverv med relation til det valgte informationsteknologiske område </a:t>
            </a:r>
          </a:p>
          <a:p>
            <a:pPr marL="285750" indent="-285750">
              <a:buFontTx/>
              <a:buChar char="-"/>
            </a:pPr>
            <a:r>
              <a:rPr lang="da-DK" dirty="0"/>
              <a:t>vurdere praksisnære problemstillinger samt opstille og vælge løsningsmuligheder </a:t>
            </a:r>
          </a:p>
          <a:p>
            <a:pPr marL="285750" indent="-285750">
              <a:buFontTx/>
              <a:buChar char="-"/>
            </a:pPr>
            <a:r>
              <a:rPr lang="da-DK" dirty="0"/>
              <a:t>formidle praksisnære problemstillinger og løsningsmuligheder til samarbejdspartnere og brugere. </a:t>
            </a:r>
          </a:p>
          <a:p>
            <a:r>
              <a:rPr lang="da-DK" b="1" dirty="0"/>
              <a:t>Kompetencer</a:t>
            </a:r>
            <a:r>
              <a:rPr lang="da-DK" dirty="0"/>
              <a:t>: Den uddannede kan: </a:t>
            </a:r>
          </a:p>
          <a:p>
            <a:pPr marL="285750" indent="-285750">
              <a:buFontTx/>
              <a:buChar char="-"/>
            </a:pPr>
            <a:r>
              <a:rPr lang="da-DK" dirty="0"/>
              <a:t>håndtere udviklingsorienterede situationer </a:t>
            </a:r>
          </a:p>
          <a:p>
            <a:pPr marL="285750" indent="-285750">
              <a:buFontTx/>
              <a:buChar char="-"/>
            </a:pPr>
            <a:r>
              <a:rPr lang="da-DK" dirty="0"/>
              <a:t>deltage i fagligt og tværfagligt samarbejde med en professionel tilgang </a:t>
            </a:r>
          </a:p>
          <a:p>
            <a:pPr marL="285750" indent="-285750">
              <a:buFontTx/>
              <a:buChar char="-"/>
            </a:pPr>
            <a:r>
              <a:rPr lang="da-DK" dirty="0"/>
              <a:t>i en struktureret sammenhæng, tilegne sig ny viden, færdigheder og kompetencer i relation til det valgte informationsteknologiske område.</a:t>
            </a:r>
          </a:p>
        </p:txBody>
      </p:sp>
    </p:spTree>
    <p:extLst>
      <p:ext uri="{BB962C8B-B14F-4D97-AF65-F5344CB8AC3E}">
        <p14:creationId xmlns:p14="http://schemas.microsoft.com/office/powerpoint/2010/main" val="2522698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5F3867-46EC-3F4C-7E5C-43511F53DFE1}"/>
              </a:ext>
            </a:extLst>
          </p:cNvPr>
          <p:cNvSpPr>
            <a:spLocks noGrp="1"/>
          </p:cNvSpPr>
          <p:nvPr>
            <p:ph type="title"/>
          </p:nvPr>
        </p:nvSpPr>
        <p:spPr>
          <a:xfrm>
            <a:off x="838200" y="365125"/>
            <a:ext cx="10998200" cy="1325563"/>
          </a:xfrm>
        </p:spPr>
        <p:txBody>
          <a:bodyPr/>
          <a:lstStyle/>
          <a:p>
            <a:r>
              <a:rPr lang="da-DK" dirty="0"/>
              <a:t>6.2 Mål for læringsudbytte for uddannelsesretningen udvikling</a:t>
            </a:r>
          </a:p>
        </p:txBody>
      </p:sp>
      <p:sp>
        <p:nvSpPr>
          <p:cNvPr id="4" name="Tekstfelt 3">
            <a:extLst>
              <a:ext uri="{FF2B5EF4-FFF2-40B4-BE49-F238E27FC236}">
                <a16:creationId xmlns:a16="http://schemas.microsoft.com/office/drawing/2014/main" id="{9A1EBF8B-679C-0045-ACDA-B10677805739}"/>
              </a:ext>
            </a:extLst>
          </p:cNvPr>
          <p:cNvSpPr txBox="1"/>
          <p:nvPr/>
        </p:nvSpPr>
        <p:spPr>
          <a:xfrm>
            <a:off x="838200" y="2021344"/>
            <a:ext cx="10515600" cy="3970318"/>
          </a:xfrm>
          <a:prstGeom prst="rect">
            <a:avLst/>
          </a:prstGeom>
          <a:noFill/>
        </p:spPr>
        <p:txBody>
          <a:bodyPr wrap="square">
            <a:spAutoFit/>
          </a:bodyPr>
          <a:lstStyle/>
          <a:p>
            <a:r>
              <a:rPr lang="da-DK" b="1" dirty="0"/>
              <a:t>Viden</a:t>
            </a:r>
            <a:r>
              <a:rPr lang="da-DK" dirty="0"/>
              <a:t>: Den uddannede: </a:t>
            </a:r>
          </a:p>
          <a:p>
            <a:pPr marL="285750" indent="-285750">
              <a:buFontTx/>
              <a:buChar char="-"/>
            </a:pPr>
            <a:r>
              <a:rPr lang="da-DK" dirty="0"/>
              <a:t>har viden om praksis og central anvendt teori og metode inden for moderne softwareudvikling og programmering </a:t>
            </a:r>
          </a:p>
          <a:p>
            <a:pPr marL="285750" indent="-285750">
              <a:buFontTx/>
              <a:buChar char="-"/>
            </a:pPr>
            <a:r>
              <a:rPr lang="da-DK" dirty="0"/>
              <a:t>har forståelse for praksis og central anvendt teori og metode samt forståelse for erhvervets anvendelse af teori og metode inden for moderne softwareudvikling og programmering. </a:t>
            </a:r>
          </a:p>
          <a:p>
            <a:r>
              <a:rPr lang="da-DK" b="1" dirty="0"/>
              <a:t>Færdigheder</a:t>
            </a:r>
            <a:r>
              <a:rPr lang="da-DK" dirty="0"/>
              <a:t>: Den uddannede kan: </a:t>
            </a:r>
          </a:p>
          <a:p>
            <a:pPr marL="285750" indent="-285750">
              <a:buFontTx/>
              <a:buChar char="-"/>
            </a:pPr>
            <a:r>
              <a:rPr lang="da-DK" dirty="0"/>
              <a:t>anvende centrale metoder og teknikker til udvikling og programmering </a:t>
            </a:r>
          </a:p>
          <a:p>
            <a:pPr marL="285750" indent="-285750">
              <a:buFontTx/>
              <a:buChar char="-"/>
            </a:pPr>
            <a:r>
              <a:rPr lang="da-DK" dirty="0"/>
              <a:t>vurdere praksisnære problemstillinger samt opstille og vælge løsningsmuligheder </a:t>
            </a:r>
          </a:p>
          <a:p>
            <a:pPr marL="285750" indent="-285750">
              <a:buFontTx/>
              <a:buChar char="-"/>
            </a:pPr>
            <a:r>
              <a:rPr lang="da-DK" dirty="0"/>
              <a:t>formidle praksisnære problemstillinger og løsningsmuligheder til samarbejdspartnere og brugere.</a:t>
            </a:r>
          </a:p>
          <a:p>
            <a:r>
              <a:rPr lang="da-DK" b="1" dirty="0"/>
              <a:t>Kompetencer</a:t>
            </a:r>
            <a:r>
              <a:rPr lang="da-DK" dirty="0"/>
              <a:t>: Den uddannede kan: </a:t>
            </a:r>
          </a:p>
          <a:p>
            <a:pPr marL="285750" indent="-285750">
              <a:buFontTx/>
              <a:buChar char="-"/>
            </a:pPr>
            <a:r>
              <a:rPr lang="da-DK" dirty="0"/>
              <a:t>deltage i udvikling af og tilpasning af metoder og teknikker i forhold til konkrete softwareudviklingsprojekter</a:t>
            </a:r>
          </a:p>
          <a:p>
            <a:pPr marL="285750" indent="-285750">
              <a:buFontTx/>
              <a:buChar char="-"/>
            </a:pPr>
            <a:r>
              <a:rPr lang="da-DK" dirty="0"/>
              <a:t>deltage i fagligt og tværfagligt samarbejde om softwareudvikling med en professionel tilgang </a:t>
            </a:r>
          </a:p>
          <a:p>
            <a:pPr marL="285750" indent="-285750">
              <a:buFontTx/>
              <a:buChar char="-"/>
            </a:pPr>
            <a:r>
              <a:rPr lang="da-DK" dirty="0"/>
              <a:t>i en struktureret sammenhæng, tilegne sig ny viden, færdigheder og kompetencer inden for softwareudvikling i særdeleshed og det informationsteknologiske område i almindelighed.</a:t>
            </a:r>
          </a:p>
        </p:txBody>
      </p:sp>
    </p:spTree>
    <p:extLst>
      <p:ext uri="{BB962C8B-B14F-4D97-AF65-F5344CB8AC3E}">
        <p14:creationId xmlns:p14="http://schemas.microsoft.com/office/powerpoint/2010/main" val="3560089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5F3867-46EC-3F4C-7E5C-43511F53DFE1}"/>
              </a:ext>
            </a:extLst>
          </p:cNvPr>
          <p:cNvSpPr>
            <a:spLocks noGrp="1"/>
          </p:cNvSpPr>
          <p:nvPr>
            <p:ph type="title"/>
          </p:nvPr>
        </p:nvSpPr>
        <p:spPr>
          <a:xfrm>
            <a:off x="838200" y="365125"/>
            <a:ext cx="10998200" cy="1325563"/>
          </a:xfrm>
        </p:spPr>
        <p:txBody>
          <a:bodyPr/>
          <a:lstStyle/>
          <a:p>
            <a:r>
              <a:rPr lang="da-DK" dirty="0"/>
              <a:t>6.3 Mål for læringsudbytte for uddannelsesretningen drift</a:t>
            </a:r>
          </a:p>
        </p:txBody>
      </p:sp>
      <p:sp>
        <p:nvSpPr>
          <p:cNvPr id="4" name="Tekstfelt 3">
            <a:extLst>
              <a:ext uri="{FF2B5EF4-FFF2-40B4-BE49-F238E27FC236}">
                <a16:creationId xmlns:a16="http://schemas.microsoft.com/office/drawing/2014/main" id="{9A1EBF8B-679C-0045-ACDA-B10677805739}"/>
              </a:ext>
            </a:extLst>
          </p:cNvPr>
          <p:cNvSpPr txBox="1"/>
          <p:nvPr/>
        </p:nvSpPr>
        <p:spPr>
          <a:xfrm>
            <a:off x="838200" y="2021344"/>
            <a:ext cx="10515600" cy="4524315"/>
          </a:xfrm>
          <a:prstGeom prst="rect">
            <a:avLst/>
          </a:prstGeom>
          <a:noFill/>
        </p:spPr>
        <p:txBody>
          <a:bodyPr wrap="square">
            <a:spAutoFit/>
          </a:bodyPr>
          <a:lstStyle/>
          <a:p>
            <a:r>
              <a:rPr lang="da-DK" b="1" dirty="0"/>
              <a:t>Viden</a:t>
            </a:r>
            <a:r>
              <a:rPr lang="da-DK" dirty="0"/>
              <a:t>: Den uddannede: </a:t>
            </a:r>
          </a:p>
          <a:p>
            <a:pPr marL="285750" indent="-285750">
              <a:buFontTx/>
              <a:buChar char="-"/>
            </a:pPr>
            <a:r>
              <a:rPr lang="da-DK" dirty="0"/>
              <a:t>har viden om praksis og centralt anvendt teori og metode inden for systemadministration, it-drift samt it-sikkerhed </a:t>
            </a:r>
          </a:p>
          <a:p>
            <a:pPr marL="285750" indent="-285750">
              <a:buFontTx/>
              <a:buChar char="-"/>
            </a:pPr>
            <a:r>
              <a:rPr lang="da-DK" dirty="0"/>
              <a:t>har forståelse for praksis og centralt anvendt teori og metode inden for systemadministration, it-drift samt it-sikkerhed. </a:t>
            </a:r>
          </a:p>
          <a:p>
            <a:r>
              <a:rPr lang="da-DK" b="1" dirty="0"/>
              <a:t>Færdigheder</a:t>
            </a:r>
            <a:r>
              <a:rPr lang="da-DK" dirty="0"/>
              <a:t>: Den uddannede kan: </a:t>
            </a:r>
          </a:p>
          <a:p>
            <a:pPr marL="285750" indent="-285750">
              <a:buFontTx/>
              <a:buChar char="-"/>
            </a:pPr>
            <a:r>
              <a:rPr lang="da-DK" dirty="0"/>
              <a:t>anvende centrale metoder og teknikker til systemadministration og drift </a:t>
            </a:r>
          </a:p>
          <a:p>
            <a:pPr marL="285750" indent="-285750">
              <a:buFontTx/>
              <a:buChar char="-"/>
            </a:pPr>
            <a:r>
              <a:rPr lang="da-DK" dirty="0"/>
              <a:t>vurdere praksisnære problemstillinger inden for systemadministration og it-drift samt opstille og vælge løsningsmuligheder under hensyntagen til it-sikkerheden </a:t>
            </a:r>
          </a:p>
          <a:p>
            <a:pPr marL="285750" indent="-285750">
              <a:buFontTx/>
              <a:buChar char="-"/>
            </a:pPr>
            <a:r>
              <a:rPr lang="da-DK" dirty="0"/>
              <a:t>formidle praksisnære problemstillinger og løsningsmuligheder til samarbejdspartnere og brugere.</a:t>
            </a:r>
          </a:p>
          <a:p>
            <a:r>
              <a:rPr lang="da-DK" b="1" dirty="0"/>
              <a:t>Kompetencer</a:t>
            </a:r>
            <a:r>
              <a:rPr lang="da-DK" dirty="0"/>
              <a:t>: Den uddannede kan: </a:t>
            </a:r>
          </a:p>
          <a:p>
            <a:pPr marL="285750" indent="-285750">
              <a:buFontTx/>
              <a:buChar char="-"/>
            </a:pPr>
            <a:r>
              <a:rPr lang="da-DK" dirty="0"/>
              <a:t>deltage i udvikling og tilpasning af metoder og teknikker i forhold til konkrete driftssituationer </a:t>
            </a:r>
          </a:p>
          <a:p>
            <a:pPr marL="285750" indent="-285750">
              <a:buFontTx/>
              <a:buChar char="-"/>
            </a:pPr>
            <a:r>
              <a:rPr lang="da-DK" dirty="0"/>
              <a:t>deltage i fagligt og tværfagligt samarbejde om systemadministration og it-drift med en professionel tilgang </a:t>
            </a:r>
          </a:p>
          <a:p>
            <a:pPr marL="285750" indent="-285750">
              <a:buFontTx/>
              <a:buChar char="-"/>
            </a:pPr>
            <a:r>
              <a:rPr lang="da-DK" dirty="0"/>
              <a:t>i en struktureret sammenhæng, tilegne sig ny viden, færdigheder og kompetencer inden for systemadministration, it-drift og it-sikkerhed i særdeleshed og det informationsteknologiske område i almindelighed. </a:t>
            </a:r>
          </a:p>
        </p:txBody>
      </p:sp>
    </p:spTree>
    <p:extLst>
      <p:ext uri="{BB962C8B-B14F-4D97-AF65-F5344CB8AC3E}">
        <p14:creationId xmlns:p14="http://schemas.microsoft.com/office/powerpoint/2010/main" val="4286671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b="1" dirty="0"/>
              <a:t>7. Afgangsprojektet 1/3</a:t>
            </a:r>
          </a:p>
        </p:txBody>
      </p:sp>
      <p:sp>
        <p:nvSpPr>
          <p:cNvPr id="3" name="Pladsholder til indhold 2"/>
          <p:cNvSpPr>
            <a:spLocks noGrp="1"/>
          </p:cNvSpPr>
          <p:nvPr>
            <p:ph idx="1"/>
          </p:nvPr>
        </p:nvSpPr>
        <p:spPr>
          <a:xfrm>
            <a:off x="838200" y="1825624"/>
            <a:ext cx="10515600" cy="4841875"/>
          </a:xfrm>
        </p:spPr>
        <p:txBody>
          <a:bodyPr/>
          <a:lstStyle/>
          <a:p>
            <a:pPr marL="0" indent="0">
              <a:buNone/>
            </a:pPr>
            <a:r>
              <a:rPr lang="da-DK" dirty="0"/>
              <a:t>Afgangsprojektet er den afsluttende prøve på uddannelsen og skal dokumentere, at uddannelsens mål for læringsudbytte er opnået. Derfor skal afgangsprojektet afspejle uddannelsens faglige område.</a:t>
            </a:r>
          </a:p>
          <a:p>
            <a:pPr marL="0" indent="0">
              <a:buNone/>
            </a:pPr>
            <a:r>
              <a:rPr lang="da-DK" dirty="0"/>
              <a:t>Emnet og problemstillingen i afgangsprojektet er selvvalgt og skal godkendes af institutionen. Emnet formuleres, så uddannelsens indhold som helhed samt eventuelle valgfag uden for uddannelsens faglige område inddrages. Fokusset i projektet er analyse, refleksion, vurdering og håndtering af problemer inden for det valgte faglige område gennem anvendelse af relevante teorier og metoder.</a:t>
            </a:r>
          </a:p>
        </p:txBody>
      </p:sp>
    </p:spTree>
    <p:extLst>
      <p:ext uri="{BB962C8B-B14F-4D97-AF65-F5344CB8AC3E}">
        <p14:creationId xmlns:p14="http://schemas.microsoft.com/office/powerpoint/2010/main" val="2158084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b="1" dirty="0"/>
              <a:t>7. Afgangsprojektet 2/3</a:t>
            </a:r>
          </a:p>
        </p:txBody>
      </p:sp>
      <p:sp>
        <p:nvSpPr>
          <p:cNvPr id="3" name="Pladsholder til indhold 2"/>
          <p:cNvSpPr>
            <a:spLocks noGrp="1"/>
          </p:cNvSpPr>
          <p:nvPr>
            <p:ph idx="1"/>
          </p:nvPr>
        </p:nvSpPr>
        <p:spPr>
          <a:xfrm>
            <a:off x="838200" y="1825624"/>
            <a:ext cx="10515600" cy="4816475"/>
          </a:xfrm>
        </p:spPr>
        <p:txBody>
          <a:bodyPr>
            <a:normAutofit fontScale="92500" lnSpcReduction="20000"/>
          </a:bodyPr>
          <a:lstStyle/>
          <a:p>
            <a:pPr marL="0" indent="0">
              <a:buNone/>
            </a:pPr>
            <a:r>
              <a:rPr lang="da-DK" b="1" dirty="0"/>
              <a:t>Stave- og formuleringskompetencers betydning for bedømmelsen</a:t>
            </a:r>
            <a:r>
              <a:rPr lang="da-DK" dirty="0"/>
              <a:t>: Stave- og formuleringskompetencer indgår i afgangsprojektet. Bedømmelsen er et udtryk for en helhedsvurdering af det faglige indhold samt stave- og formuleringsevnen, dog vægtes det faglige indhold tungest. Hvis projektet er præget af mange væsentlige stave- og formuleringsfejl, som er meningsforstyrrende, kan det medføre et fradrag i karakteren svarende til et trin, eksempelvis fra karakteren 7 til karakteren 4. </a:t>
            </a:r>
          </a:p>
          <a:p>
            <a:pPr marL="0" indent="0">
              <a:buNone/>
            </a:pPr>
            <a:r>
              <a:rPr lang="da-DK" b="1" dirty="0"/>
              <a:t>Indhold</a:t>
            </a:r>
            <a:r>
              <a:rPr lang="da-DK" dirty="0"/>
              <a:t>: Emnet formuleres, så uddannelsens indhold som helhed samt eventuelle valgfag uden for uddannelsens faglige område inddrages. Fokusset i projektet er analyse, refleksion, vurdering og håndtering af problemer inden for det valgte faglige område gennem anvendelse af relevante teorier og metoder. </a:t>
            </a:r>
          </a:p>
          <a:p>
            <a:pPr marL="0" indent="0">
              <a:buNone/>
            </a:pPr>
            <a:r>
              <a:rPr lang="da-DK" b="1" dirty="0"/>
              <a:t>Læringsmål</a:t>
            </a:r>
            <a:r>
              <a:rPr lang="da-DK" dirty="0"/>
              <a:t>: Læringsmålet er, at den studerende gennem integration af praksiserfaring og forståelse af anvendt teori og metode demonstrerer, at uddannelsens slutmål er nået. </a:t>
            </a:r>
          </a:p>
        </p:txBody>
      </p:sp>
    </p:spTree>
    <p:extLst>
      <p:ext uri="{BB962C8B-B14F-4D97-AF65-F5344CB8AC3E}">
        <p14:creationId xmlns:p14="http://schemas.microsoft.com/office/powerpoint/2010/main" val="2547578214"/>
      </p:ext>
    </p:extLst>
  </p:cSld>
  <p:clrMapOvr>
    <a:masterClrMapping/>
  </p:clrMapOvr>
</p:sld>
</file>

<file path=ppt/theme/theme1.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3238</TotalTime>
  <Words>2611</Words>
  <Application>Microsoft Office PowerPoint</Application>
  <PresentationFormat>Widescreen</PresentationFormat>
  <Paragraphs>256</Paragraphs>
  <Slides>28</Slides>
  <Notes>3</Notes>
  <HiddenSlides>0</HiddenSlides>
  <MMClips>0</MMClips>
  <ScaleCrop>false</ScaleCrop>
  <HeadingPairs>
    <vt:vector size="6" baseType="variant">
      <vt:variant>
        <vt:lpstr>Benyttede skrifttyper</vt:lpstr>
      </vt:variant>
      <vt:variant>
        <vt:i4>6</vt:i4>
      </vt:variant>
      <vt:variant>
        <vt:lpstr>Tema</vt:lpstr>
      </vt:variant>
      <vt:variant>
        <vt:i4>1</vt:i4>
      </vt:variant>
      <vt:variant>
        <vt:lpstr>Slidetitler</vt:lpstr>
      </vt:variant>
      <vt:variant>
        <vt:i4>28</vt:i4>
      </vt:variant>
    </vt:vector>
  </HeadingPairs>
  <TitlesOfParts>
    <vt:vector size="35" baseType="lpstr">
      <vt:lpstr>Arial</vt:lpstr>
      <vt:lpstr>Arial</vt:lpstr>
      <vt:lpstr>Calibri</vt:lpstr>
      <vt:lpstr>Calibri Light</vt:lpstr>
      <vt:lpstr>Segoe UI</vt:lpstr>
      <vt:lpstr>Symbol</vt:lpstr>
      <vt:lpstr>Office-tema</vt:lpstr>
      <vt:lpstr>Afgangsprojekt</vt:lpstr>
      <vt:lpstr>Kære afgangsprojektstuderende</vt:lpstr>
      <vt:lpstr>PowerPoint-præsentation</vt:lpstr>
      <vt:lpstr>Claus Terp</vt:lpstr>
      <vt:lpstr>6.1 Uddannelsens fælles mål for læringsudbytte</vt:lpstr>
      <vt:lpstr>6.2 Mål for læringsudbytte for uddannelsesretningen udvikling</vt:lpstr>
      <vt:lpstr>6.3 Mål for læringsudbytte for uddannelsesretningen drift</vt:lpstr>
      <vt:lpstr>7. Afgangsprojektet 1/3</vt:lpstr>
      <vt:lpstr>7. Afgangsprojektet 2/3</vt:lpstr>
      <vt:lpstr>7. Afgangsprojektet 3/3</vt:lpstr>
      <vt:lpstr>A.18 Afgangsprojekt 1/2</vt:lpstr>
      <vt:lpstr>A.18 Afgangsprojekt 2/2</vt:lpstr>
      <vt:lpstr>Rapport &amp; Omfang</vt:lpstr>
      <vt:lpstr>Jeg tænker at vi skal igennem følgende forløb</vt:lpstr>
      <vt:lpstr>PowerPoint-præsentation</vt:lpstr>
      <vt:lpstr>Problem og problemstilling, eksempler I</vt:lpstr>
      <vt:lpstr>Problem og problemstilling, eksempler II</vt:lpstr>
      <vt:lpstr>Problem og problemstilling, eksempler III</vt:lpstr>
      <vt:lpstr>Opgave</vt:lpstr>
      <vt:lpstr>PowerPoint-præsentation</vt:lpstr>
      <vt:lpstr>Kent Beck abstract</vt:lpstr>
      <vt:lpstr>Workshop</vt:lpstr>
      <vt:lpstr>PowerPoint-præsentation</vt:lpstr>
      <vt:lpstr>Afgangsprojekt – et par dispositioner</vt:lpstr>
      <vt:lpstr>Projektplan for din rapport</vt:lpstr>
      <vt:lpstr>Disposition I</vt:lpstr>
      <vt:lpstr>Disposition II</vt:lpstr>
      <vt:lpstr>Til næste gang</vt:lpstr>
    </vt:vector>
  </TitlesOfParts>
  <Company>Cphbusiness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Afgangsprojekt</dc:title>
  <dc:creator>Tue Hellstern (TUHE - Programleder - Cphbusiness)</dc:creator>
  <cp:lastModifiedBy>Claus Terp</cp:lastModifiedBy>
  <cp:revision>53</cp:revision>
  <cp:lastPrinted>2022-09-04T20:23:33Z</cp:lastPrinted>
  <dcterms:created xsi:type="dcterms:W3CDTF">2018-08-29T08:39:12Z</dcterms:created>
  <dcterms:modified xsi:type="dcterms:W3CDTF">2022-09-04T20:25:33Z</dcterms:modified>
</cp:coreProperties>
</file>